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6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8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448472" y="228600"/>
            <a:ext cx="5619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reuse of existing classes with extensions for new attributes or operations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-- one parent class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-- multiple parent classes (not supported by all programming languages)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Redefinition of methods and/or attributes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supported by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cause inheritance conflict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must know what the chosen programming language supports</a:t>
            </a:r>
          </a:p>
        </p:txBody>
      </p:sp>
    </p:spTree>
    <p:extLst>
      <p:ext uri="{BB962C8B-B14F-4D97-AF65-F5344CB8AC3E}">
        <p14:creationId xmlns:p14="http://schemas.microsoft.com/office/powerpoint/2010/main" val="8838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600032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Conflicts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54864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method in a sub-class with the same name as an attribute or method in the super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is poor classification of sub-classes: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semantics are violated, or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information hiding principle is violated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occur in cases of multiple inheritance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447800"/>
            <a:ext cx="1276350" cy="45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1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6" y="2057178"/>
            <a:ext cx="6046334" cy="32582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metrics to evaluate the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Coupling—refers to the degree of the closeness of the relationship between classes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Cohesion—refers to the degree to which attributes and methods of a class support a single object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Connascence—refers to the degree of interdependency between 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2272" y="152400"/>
            <a:ext cx="5543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14872" y="1600200"/>
            <a:ext cx="7676728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coupling means that changes in one part of the design may require changes in another part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coupling measured through message passing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coupling deals with the inheritance hierarchy of classes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interaction coupling by restricting messages (Law of Demeter)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inheritance coupling by using inheritance to support only generalization/specialization and the principle of substitutability</a:t>
            </a:r>
          </a:p>
        </p:txBody>
      </p:sp>
    </p:spTree>
    <p:extLst>
      <p:ext uri="{BB962C8B-B14F-4D97-AF65-F5344CB8AC3E}">
        <p14:creationId xmlns:p14="http://schemas.microsoft.com/office/powerpoint/2010/main" val="41277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472" y="2286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Demeter</a:t>
            </a:r>
          </a:p>
        </p:txBody>
      </p:sp>
      <p:grpSp>
        <p:nvGrpSpPr>
          <p:cNvPr id="23555" name="Group 12"/>
          <p:cNvGrpSpPr>
            <a:grpSpLocks/>
          </p:cNvGrpSpPr>
          <p:nvPr/>
        </p:nvGrpSpPr>
        <p:grpSpPr bwMode="auto">
          <a:xfrm>
            <a:off x="1295400" y="1752600"/>
            <a:ext cx="7467600" cy="4876800"/>
            <a:chOff x="1066800" y="1676400"/>
            <a:chExt cx="7010401" cy="3997377"/>
          </a:xfrm>
        </p:grpSpPr>
        <p:sp>
          <p:nvSpPr>
            <p:cNvPr id="578563" name="Rectangle 3"/>
            <p:cNvSpPr>
              <a:spLocks noChangeArrowheads="1"/>
            </p:cNvSpPr>
            <p:nvPr/>
          </p:nvSpPr>
          <p:spPr bwMode="auto">
            <a:xfrm>
              <a:off x="1066800" y="1676400"/>
              <a:ext cx="7010401" cy="381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7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7010400" cy="8382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066800" y="3200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066800" y="37338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066800" y="4724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066800" y="41910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1143001" y="1689080"/>
              <a:ext cx="693420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sz="2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Messages should be sent only by an object:</a:t>
              </a:r>
            </a:p>
            <a:p>
              <a:pPr eaLnBrk="1" hangingPunct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3" name="TextBox 11"/>
            <p:cNvSpPr txBox="1">
              <a:spLocks noChangeArrowheads="1"/>
            </p:cNvSpPr>
            <p:nvPr/>
          </p:nvSpPr>
          <p:spPr bwMode="auto">
            <a:xfrm>
              <a:off x="1143000" y="2806241"/>
              <a:ext cx="6858000" cy="286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itself</a:t>
              </a:r>
            </a:p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objects contained in attributes of itself or a superclass</a:t>
              </a:r>
            </a:p>
            <a:p>
              <a:pPr eaLnBrk="1" hangingPunct="1">
                <a:spcBef>
                  <a:spcPts val="45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passed as a parameter to the method</a:t>
              </a:r>
            </a:p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created by the method</a:t>
              </a:r>
            </a:p>
            <a:p>
              <a:pPr eaLnBrk="1" hangingPunct="1">
                <a:spcBef>
                  <a:spcPts val="45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stored in a global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0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5300" y="304800"/>
            <a:ext cx="6032500" cy="7186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Interaction Coupling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315200" cy="518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100" y="304800"/>
            <a:ext cx="58293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924800" cy="49530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cohesive class, object or method refers to a single thing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cohesion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oes a method perform more than one operation?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more than one operation is more difficult to understand and implement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cohesion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attributes and methods represent a single object?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should not mix class roles, domains or objects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Generalization/specialization cohesion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a hierarchy should show “a-kind-of” relationship, not associations or aggregations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0100" y="195784"/>
            <a:ext cx="5422900" cy="718616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Method Cohesion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6477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9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06700" y="214834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Class Cohesion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743355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5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1219200" y="1600200"/>
            <a:ext cx="77724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so interdependent that a change in one necessitates a change in the other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programming practice should: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overall connascence; however, when combined with encapsulation boundaries, you should: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across encapsulation boundaries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interdependence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among classes)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within encapsulation boundary (greater interdependence within a class)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sub-class should never directly access any hidden attribute or method of a super class</a:t>
            </a:r>
          </a:p>
        </p:txBody>
      </p:sp>
    </p:spTree>
    <p:extLst>
      <p:ext uri="{BB962C8B-B14F-4D97-AF65-F5344CB8AC3E}">
        <p14:creationId xmlns:p14="http://schemas.microsoft.com/office/powerpoint/2010/main" val="41439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Class and Method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Connascence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467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5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157684"/>
            <a:ext cx="6032500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Activities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1409700"/>
            <a:ext cx="7556500" cy="49149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analysis &amp; evolution activities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descriptions of partitions, layers &amp; classes by: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to the current model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opportunities to reuse classes that already exist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design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the problem domain classes into a programming language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98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696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current set of analysis models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included are both sufficient and necessary to solve the problem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attributes or methods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or unused attributes or methods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or extra classes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visibility of classes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Private—not visible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Public—visible to other classes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Protected—visible only to members of the same super class</a:t>
            </a:r>
          </a:p>
        </p:txBody>
      </p:sp>
    </p:spTree>
    <p:extLst>
      <p:ext uri="{BB962C8B-B14F-4D97-AF65-F5344CB8AC3E}">
        <p14:creationId xmlns:p14="http://schemas.microsoft.com/office/powerpoint/2010/main" val="1227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072" y="228600"/>
            <a:ext cx="5619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(cont.)</a:t>
            </a:r>
            <a:endParaRPr lang="en-US"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391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method signatures: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method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or arguments to pass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value(s) to be returned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constraints that must be preserved by the objects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Preconditions, post-conditions, &amp; invariants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how to handle constraint violations</a:t>
            </a:r>
          </a:p>
        </p:txBody>
      </p:sp>
    </p:spTree>
    <p:extLst>
      <p:ext uri="{BB962C8B-B14F-4D97-AF65-F5344CB8AC3E}">
        <p14:creationId xmlns:p14="http://schemas.microsoft.com/office/powerpoint/2010/main" val="5182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272" y="76200"/>
            <a:ext cx="6381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Opportunities for Reuse</a:t>
            </a:r>
            <a:endParaRPr lang="en-US"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467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patterns—groupings of classes that help solve a commonly occurring problem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Framework—a set of implemented classes that form the basis of an application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libraries—also a set of implemented classes, but more general in nature than a framework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Components—self-contained classes used as plug-ins to provide specific functionality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approaches depends on the layer</a:t>
            </a:r>
          </a:p>
        </p:txBody>
      </p:sp>
    </p:spTree>
    <p:extLst>
      <p:ext uri="{BB962C8B-B14F-4D97-AF65-F5344CB8AC3E}">
        <p14:creationId xmlns:p14="http://schemas.microsoft.com/office/powerpoint/2010/main" val="17794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314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91072" y="1676400"/>
            <a:ext cx="744812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Factoring—separating aspects from a class to simplify the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Normalization—aids in identifying missing classes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Assure all inheritance relationships support only generalization/specialization semantics</a:t>
            </a:r>
          </a:p>
        </p:txBody>
      </p:sp>
    </p:spTree>
    <p:extLst>
      <p:ext uri="{BB962C8B-B14F-4D97-AF65-F5344CB8AC3E}">
        <p14:creationId xmlns:p14="http://schemas.microsoft.com/office/powerpoint/2010/main" val="17432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672" y="152400"/>
            <a:ext cx="5009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understandability with efficiency</a:t>
            </a:r>
          </a:p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access paths between objects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all attributes of each class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direct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of messages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by a method) and indirect fan-out (number of messages by methods that are induced by other methods)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execution order of statements in often-used methods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re-computation by creating derived attributes and triggers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combining classes that form a one-to-one association</a:t>
            </a:r>
          </a:p>
        </p:txBody>
      </p:sp>
    </p:spTree>
    <p:extLst>
      <p:ext uri="{BB962C8B-B14F-4D97-AF65-F5344CB8AC3E}">
        <p14:creationId xmlns:p14="http://schemas.microsoft.com/office/powerpoint/2010/main" val="12252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672" y="152400"/>
            <a:ext cx="62289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Problem-Domain Classes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multiple inheritance if using a language that supports only single inheritance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all inheritance if the language does not support inheritance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implementing an object-oriented design in non-object languages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218" y="310084"/>
            <a:ext cx="4922382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010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a set of constraints &amp; guarantees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requestor (client) meets the constraints, the responder (server) will guarantee certain behavior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must therefore be unambiguous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document message passing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created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 method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contain enough information for the programmer to understand what the method is supposed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types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true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executes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true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finishes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for all instances of a class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35300" y="233884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Contract Form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67" y="1447800"/>
            <a:ext cx="632626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618" y="228600"/>
            <a:ext cx="4922382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Method Specification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543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 details for each method</a:t>
            </a:r>
          </a:p>
          <a:p>
            <a:pPr lvl="1"/>
            <a:r>
              <a:rPr lang="en-US" dirty="0" smtClean="0"/>
              <a:t>Allows programmers to code each method</a:t>
            </a:r>
          </a:p>
          <a:p>
            <a:r>
              <a:rPr lang="en-US" dirty="0" smtClean="0"/>
              <a:t>Must be explicit and clear</a:t>
            </a:r>
          </a:p>
          <a:p>
            <a:r>
              <a:rPr lang="en-US" dirty="0" smtClean="0"/>
              <a:t>No formal standards exist, but information should include:</a:t>
            </a:r>
          </a:p>
          <a:p>
            <a:pPr lvl="1"/>
            <a:r>
              <a:rPr lang="en-US" dirty="0" smtClean="0"/>
              <a:t>General information (e.g., method name, class name, etc.)</a:t>
            </a:r>
          </a:p>
          <a:p>
            <a:pPr lvl="1"/>
            <a:r>
              <a:rPr lang="en-US" dirty="0" smtClean="0"/>
              <a:t>Events—anything that triggers a method (e.g., mouse click)</a:t>
            </a:r>
          </a:p>
          <a:p>
            <a:pPr lvl="1"/>
            <a:r>
              <a:rPr lang="en-US" dirty="0" smtClean="0"/>
              <a:t>Message passing including values passed into a method and those returned from the method</a:t>
            </a:r>
          </a:p>
          <a:p>
            <a:pPr lvl="1"/>
            <a:r>
              <a:rPr lang="en-US" dirty="0" smtClean="0"/>
              <a:t>Algorithm specifications</a:t>
            </a:r>
          </a:p>
          <a:p>
            <a:pPr lvl="1"/>
            <a:r>
              <a:rPr lang="en-US" dirty="0" smtClean="0"/>
              <a:t>Other applicable information (e.g., calculations, procedure calls)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18" y="304800"/>
            <a:ext cx="4922382" cy="547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Specification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67" t="21318" r="28333" b="5813"/>
          <a:stretch/>
        </p:blipFill>
        <p:spPr>
          <a:xfrm>
            <a:off x="3086101" y="990599"/>
            <a:ext cx="5829299" cy="55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5181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752600" y="1844749"/>
            <a:ext cx="7010400" cy="47084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Characteristics of Object Orientation (review)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Criteria—coupling, cohesion &amp; connascence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Activities 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251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953000" cy="2667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Method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543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391400" cy="487680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coupling, cohesion, and connascence.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specify, restructure, and optimize object designs.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identify the reuse of predefined classes, libraries, frameworks, and components.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specify constraints and contracts.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 method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8002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9100" y="247650"/>
            <a:ext cx="6032500" cy="7429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7620000" cy="4876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characteristics of object orientation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useful criteria for evaluating a design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design activities for classes and methods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concept of constraints &amp; contracts to define object collaboration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to specify methods to augment method design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Caution: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&amp; method design must precede coding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classes are specified in some detail, jumping into coding without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them may be disastrous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2000672" y="3048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OOSAD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447800" y="1600200"/>
            <a:ext cx="75438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Instantiated classes are objects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defined with attributes, states &amp; methods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communicate through messages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information hiding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data and operations into a single object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 only how to make use of an object to other objects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reusability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38872" y="76200"/>
            <a:ext cx="6152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1539949"/>
            <a:ext cx="7620000" cy="4632251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take on several different forms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message triggers different methods in different objects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Methods—the specific method used is selected at run time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Attributes—data type is chosen at run time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dynamic binding is language specific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made at run time may induce run-time errors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ensure semantic consistency</a:t>
            </a:r>
          </a:p>
        </p:txBody>
      </p:sp>
    </p:spTree>
    <p:extLst>
      <p:ext uri="{BB962C8B-B14F-4D97-AF65-F5344CB8AC3E}">
        <p14:creationId xmlns:p14="http://schemas.microsoft.com/office/powerpoint/2010/main" val="31390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8479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1524000"/>
            <a:ext cx="73152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5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536</TotalTime>
  <Words>1333</Words>
  <Application>Microsoft Office PowerPoint</Application>
  <PresentationFormat>On-screen Show (4:3)</PresentationFormat>
  <Paragraphs>190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Wingdings</vt:lpstr>
      <vt:lpstr>Template PPT 2015</vt:lpstr>
      <vt:lpstr>COMP6115   Object Oriented Analysis and Design    Session  #8</vt:lpstr>
      <vt:lpstr>Class and Method Design</vt:lpstr>
      <vt:lpstr>Learning Outcomes</vt:lpstr>
      <vt:lpstr>Chapter 8:  Class and Method Design </vt:lpstr>
      <vt:lpstr>Objectives</vt:lpstr>
      <vt:lpstr>Introduction</vt:lpstr>
      <vt:lpstr>Characteristics of OOSAD</vt:lpstr>
      <vt:lpstr>Polymorphism &amp; Dynamic Binding</vt:lpstr>
      <vt:lpstr>Polymorphism Example</vt:lpstr>
      <vt:lpstr>Inheritance</vt:lpstr>
      <vt:lpstr>Inheritance Conflicts</vt:lpstr>
      <vt:lpstr>Design Criteria</vt:lpstr>
      <vt:lpstr>Coupling</vt:lpstr>
      <vt:lpstr>Law of Demeter</vt:lpstr>
      <vt:lpstr>Types of Interaction Coupling</vt:lpstr>
      <vt:lpstr>Cohesion</vt:lpstr>
      <vt:lpstr>Types of Method Cohesion</vt:lpstr>
      <vt:lpstr>Types of Class Cohesion</vt:lpstr>
      <vt:lpstr>Connascence</vt:lpstr>
      <vt:lpstr>Types of Connascence</vt:lpstr>
      <vt:lpstr>Object Design Activities</vt:lpstr>
      <vt:lpstr>Adding Specifications</vt:lpstr>
      <vt:lpstr>Adding Specifications (cont.)</vt:lpstr>
      <vt:lpstr>Identify Opportunities for Reuse</vt:lpstr>
      <vt:lpstr>Restructuring the Design</vt:lpstr>
      <vt:lpstr>Optimizing the Design</vt:lpstr>
      <vt:lpstr>Mapping Problem-Domain Classes</vt:lpstr>
      <vt:lpstr>Constraints and Contracts</vt:lpstr>
      <vt:lpstr>Sample Contract Form</vt:lpstr>
      <vt:lpstr>Method Specification</vt:lpstr>
      <vt:lpstr>Method Specification Form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142</cp:revision>
  <dcterms:created xsi:type="dcterms:W3CDTF">2015-05-04T03:33:03Z</dcterms:created>
  <dcterms:modified xsi:type="dcterms:W3CDTF">2019-07-20T13:58:55Z</dcterms:modified>
</cp:coreProperties>
</file>