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62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/>
              <a:t>9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67472" y="152400"/>
            <a:ext cx="56193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way to store data for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collection of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uniquely identifies each 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keys establish relationships between tables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ensures records in different tables are matched properly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you cannot enter an order for a customer that does not exist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 (SQL) is used to access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on complete tables vs. individual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joining tables together to obtain matched data</a:t>
            </a:r>
          </a:p>
        </p:txBody>
      </p:sp>
    </p:spTree>
    <p:extLst>
      <p:ext uri="{BB962C8B-B14F-4D97-AF65-F5344CB8AC3E}">
        <p14:creationId xmlns:p14="http://schemas.microsoft.com/office/powerpoint/2010/main" val="24194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959894" y="304800"/>
            <a:ext cx="6031706" cy="8334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Databases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238672" y="1752600"/>
            <a:ext cx="7600528" cy="2971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with ability to store objects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 using user-defined data types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extended to handle complex data types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inheritance varies</a:t>
            </a:r>
          </a:p>
        </p:txBody>
      </p:sp>
    </p:spTree>
    <p:extLst>
      <p:ext uri="{BB962C8B-B14F-4D97-AF65-F5344CB8AC3E}">
        <p14:creationId xmlns:p14="http://schemas.microsoft.com/office/powerpoint/2010/main" val="35572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991272" y="152400"/>
            <a:ext cx="56955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Databases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approaches: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persistence extensions to OO programming language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separate OO database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extents—a collection of instances of a class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class is uniquely identified with an Object ID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ID is also used to relate classes together (foreign key not necessary)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supported but is language dependent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a small market share due to its 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4032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959894" y="228600"/>
            <a:ext cx="6031706" cy="8905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 Stores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359694" y="1371600"/>
            <a:ext cx="7403306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Newest type; used primarily for complex data types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SQL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standards exist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very fast queries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may not be consistent since there are no locking mechanisms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data stores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data stores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Columnar data stores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Immaturity of technology prevents traditional business application support</a:t>
            </a:r>
          </a:p>
        </p:txBody>
      </p:sp>
    </p:spTree>
    <p:extLst>
      <p:ext uri="{BB962C8B-B14F-4D97-AF65-F5344CB8AC3E}">
        <p14:creationId xmlns:p14="http://schemas.microsoft.com/office/powerpoint/2010/main" val="41462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959894" y="228600"/>
            <a:ext cx="6031706" cy="10025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Persistence Formats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9235"/>
            <a:ext cx="7442010" cy="473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534072" y="152400"/>
            <a:ext cx="6609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Problem-Domain Objects to Object-Persistence Formats</a:t>
            </a:r>
          </a:p>
        </p:txBody>
      </p:sp>
      <p:sp>
        <p:nvSpPr>
          <p:cNvPr id="25603" name="Content Placeholder 1"/>
          <p:cNvSpPr>
            <a:spLocks noGrp="1"/>
          </p:cNvSpPr>
          <p:nvPr>
            <p:ph idx="1"/>
          </p:nvPr>
        </p:nvSpPr>
        <p:spPr>
          <a:xfrm>
            <a:off x="1295400" y="1692349"/>
            <a:ext cx="7467600" cy="44036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objects to an OODBMS format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concrete class has a corresponding object persistence class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data access and manipulation class to control the interaction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objects to an ORDBMS format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depends on the level of support for object orientation by the ORDBMS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objects to an RDBMS format</a:t>
            </a:r>
          </a:p>
        </p:txBody>
      </p:sp>
    </p:spTree>
    <p:extLst>
      <p:ext uri="{BB962C8B-B14F-4D97-AF65-F5344CB8AC3E}">
        <p14:creationId xmlns:p14="http://schemas.microsoft.com/office/powerpoint/2010/main" val="25023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6031706" cy="8334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to an ORDBMS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79467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3124200" y="76200"/>
            <a:ext cx="5562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to an RDBMS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60721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1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578894" y="195262"/>
            <a:ext cx="6031706" cy="11763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RDBMS-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Object Storage</a:t>
            </a:r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1066800" y="1447800"/>
            <a:ext cx="7467600" cy="4648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(often conflicting) dimensions: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storage efficiency</a:t>
            </a:r>
          </a:p>
          <a:p>
            <a:pPr lvl="2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tables</a:t>
            </a:r>
          </a:p>
          <a:p>
            <a:pPr lvl="2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redundant data and the occurrence of null values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speed of access</a:t>
            </a:r>
          </a:p>
          <a:p>
            <a:pPr lvl="2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De-normalize some tables to reduce processing time</a:t>
            </a:r>
          </a:p>
          <a:p>
            <a:pPr lvl="2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similar records together (clustering)</a:t>
            </a:r>
          </a:p>
          <a:p>
            <a:pPr lvl="2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indexes to quickly locate records</a:t>
            </a:r>
          </a:p>
        </p:txBody>
      </p:sp>
    </p:spTree>
    <p:extLst>
      <p:ext uri="{BB962C8B-B14F-4D97-AF65-F5344CB8AC3E}">
        <p14:creationId xmlns:p14="http://schemas.microsoft.com/office/powerpoint/2010/main" val="28973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296072" y="228600"/>
            <a:ext cx="53907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371600" y="1616149"/>
            <a:ext cx="7067128" cy="47084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each data fact only once in the database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data redundancies and chances of errors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four levels of normalization are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Normal Form:  normalization rules not applied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Normal Form:  no multi-valued attributes (each cell has only a single value)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Normal Form:  no partial dependencies (non-key fields depend on the entire primary key, not just part of it)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Normal Form:  no transitive dependencies (non-key fields do not depend on other non-key fields)</a:t>
            </a:r>
          </a:p>
          <a:p>
            <a:pPr lvl="1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/>
              <a:t>Data Management Layer Design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124200" y="304800"/>
            <a:ext cx="4953000" cy="8334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Normalization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603" y="1241821"/>
            <a:ext cx="5633015" cy="500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3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765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Data Access Speed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49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De-normalization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joins require processing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some data to a table to reduce the number of joins required (Increases data retrieval speed)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redundancy and should be used sparingly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similar records close together on the disk 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time needed to access the disk</a:t>
            </a:r>
          </a:p>
        </p:txBody>
      </p:sp>
    </p:spTree>
    <p:extLst>
      <p:ext uri="{BB962C8B-B14F-4D97-AF65-F5344CB8AC3E}">
        <p14:creationId xmlns:p14="http://schemas.microsoft.com/office/powerpoint/2010/main" val="20765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Data Access Speed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619672" y="1463749"/>
            <a:ext cx="7067128" cy="34892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small file with attribute values and a pointer to the record on the disk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the index file for an entry, then go to the disk to retrieve the record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file in memory is much faster than searching a disk</a:t>
            </a:r>
          </a:p>
          <a:p>
            <a:pPr marL="261938" lvl="1" indent="0"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167" t="48449" r="29286" b="40476"/>
          <a:stretch/>
        </p:blipFill>
        <p:spPr>
          <a:xfrm>
            <a:off x="1371600" y="4743450"/>
            <a:ext cx="7572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272" y="152400"/>
            <a:ext cx="6152728" cy="1143000"/>
          </a:xfrm>
        </p:spPr>
        <p:txBody>
          <a:bodyPr>
            <a:noAutofit/>
          </a:bodyPr>
          <a:lstStyle/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Data Access Storage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0"/>
            <a:ext cx="3943349" cy="4819650"/>
          </a:xfrm>
        </p:spPr>
        <p:txBody>
          <a:bodyPr>
            <a:normAutofit/>
          </a:bodyPr>
          <a:lstStyle/>
          <a:p>
            <a:pPr lvl="0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Data Storage Size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volumetrics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estimate </a:t>
            </a:r>
          </a:p>
          <a:p>
            <a:pPr marL="261938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raw data + overhead requirements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determine the necessary hardware capacity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0000" t="50000" r="45834" b="15891"/>
          <a:stretch/>
        </p:blipFill>
        <p:spPr>
          <a:xfrm>
            <a:off x="5181600" y="1653239"/>
            <a:ext cx="3597719" cy="42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3143672" y="304800"/>
            <a:ext cx="5543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Data Access &amp; 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Classes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that translate between the problem domain classes and object persistent classes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ORDBMS: create one DAM for each concrete PD class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RDBMS: may require more classes since data is spread over more tables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libraries (e.g., Hibernate) are available to help</a:t>
            </a:r>
          </a:p>
        </p:txBody>
      </p:sp>
    </p:spTree>
    <p:extLst>
      <p:ext uri="{BB962C8B-B14F-4D97-AF65-F5344CB8AC3E}">
        <p14:creationId xmlns:p14="http://schemas.microsoft.com/office/powerpoint/2010/main" val="14769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67472" y="76200"/>
            <a:ext cx="6076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Requirements &amp; Data Management Layer Design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1162472" y="1524000"/>
            <a:ext cx="7600528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requirements: affected by choice in hardware and operating system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requirements: speed &amp; capacity issues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requirements: access controls, encryption, and backup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&amp; political requirements: may affect the data storage (e.g., expected number of characters for data field,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format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field, local laws pertaining to data storage, etc…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98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AND VALIDATING THE DATA MANAGEMENT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7549"/>
            <a:ext cx="7696200" cy="486085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fidelity of the design before implementation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and validating the design of the data management layer falls into three basic groups:</a:t>
            </a:r>
          </a:p>
          <a:p>
            <a:pPr marL="604838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and validating any changes made to the problem domain</a:t>
            </a:r>
          </a:p>
          <a:p>
            <a:pPr marL="604838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of the object persistence instances on the problem domain must be enforced</a:t>
            </a:r>
          </a:p>
          <a:p>
            <a:pPr marL="604838" lvl="1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data access and manipulation classes need to be tested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45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764758" y="442912"/>
            <a:ext cx="3931442" cy="7762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9248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Persistence Formats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Problem-Domain Objects to Object-Persistence Formats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RDBMS-Based Object Storage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Requirements and Data Management Layer Design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Data Access and Manipulation Classes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Requirements &amp; Data Management Layer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and validating the data management layer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</a:t>
            </a:r>
            <a:r>
              <a:rPr lang="en-US" sz="2400" dirty="0" smtClean="0"/>
              <a:t>in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Object </a:t>
            </a:r>
            <a:r>
              <a:rPr lang="en-US" sz="2400" dirty="0"/>
              <a:t>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</a:t>
            </a:r>
            <a:r>
              <a:rPr lang="en-US" sz="2400" dirty="0" smtClean="0"/>
              <a:t>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for </a:t>
            </a:r>
            <a:r>
              <a:rPr lang="en-US" sz="2400" dirty="0"/>
              <a:t>object oriented software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design </a:t>
            </a:r>
            <a:r>
              <a:rPr lang="en-US" sz="2400" dirty="0"/>
              <a:t>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application </a:t>
            </a:r>
            <a:r>
              <a:rPr lang="en-US" sz="2400" dirty="0"/>
              <a:t>and find out the alternative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     solutions </a:t>
            </a:r>
            <a:r>
              <a:rPr lang="en-US" sz="2400" dirty="0"/>
              <a:t>using object oriented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/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5867400" cy="266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Layer Design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917158" y="176212"/>
            <a:ext cx="4007642" cy="8905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001000" cy="480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several object-persistence formats.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map problem domain objects to different object-persistence formats.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apply the steps of normalization to a relational database.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optimize a relational database for object storage and access.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indexes for relational databases.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estimate the size of a relational database.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effect of nonfunctional requirements on the data management layer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design the data access and manipulation classes.</a:t>
            </a:r>
          </a:p>
        </p:txBody>
      </p:sp>
    </p:spTree>
    <p:extLst>
      <p:ext uri="{BB962C8B-B14F-4D97-AF65-F5344CB8AC3E}">
        <p14:creationId xmlns:p14="http://schemas.microsoft.com/office/powerpoint/2010/main" val="29150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448472" y="304800"/>
            <a:ext cx="485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391400" cy="4724400"/>
          </a:xfrm>
        </p:spPr>
        <p:txBody>
          <a:bodyPr>
            <a:noAutofit/>
          </a:bodyPr>
          <a:lstStyle/>
          <a:p>
            <a:pPr marL="261281" indent="-261281">
              <a:spcBef>
                <a:spcPts val="0"/>
              </a:spcBef>
              <a:defRPr/>
            </a:pPr>
            <a:r>
              <a:rPr lang="en-US" sz="2600" dirty="0" smtClean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Applications are of little use without data</a:t>
            </a:r>
          </a:p>
          <a:p>
            <a:pPr marL="513694" lvl="1" indent="-261281">
              <a:spcBef>
                <a:spcPts val="0"/>
              </a:spcBef>
              <a:defRPr/>
            </a:pPr>
            <a:r>
              <a:rPr lang="en-US" sz="2600" dirty="0" smtClean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Data must be stored and accessed efficiently</a:t>
            </a:r>
          </a:p>
          <a:p>
            <a:pPr marL="261281" indent="-261281">
              <a:spcBef>
                <a:spcPts val="0"/>
              </a:spcBef>
              <a:defRPr/>
            </a:pPr>
            <a:r>
              <a:rPr lang="en-US" sz="2600" dirty="0" smtClean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The data management layer includes:</a:t>
            </a:r>
          </a:p>
          <a:p>
            <a:pPr marL="513553" lvl="1" indent="-252272">
              <a:spcBef>
                <a:spcPts val="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Data access and manipulation logic</a:t>
            </a:r>
          </a:p>
          <a:p>
            <a:pPr marL="513553" lvl="1" indent="-252272">
              <a:spcBef>
                <a:spcPts val="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Storage design</a:t>
            </a:r>
          </a:p>
          <a:p>
            <a:pPr marL="261281" indent="-261281">
              <a:spcBef>
                <a:spcPts val="0"/>
              </a:spcBef>
              <a:defRPr/>
            </a:pPr>
            <a:r>
              <a:rPr lang="en-US" sz="2600" dirty="0" smtClean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Four-step design approach:</a:t>
            </a:r>
          </a:p>
          <a:p>
            <a:pPr marL="685800" lvl="1" indent="-342900">
              <a:spcBef>
                <a:spcPts val="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Selecting the format of the storage</a:t>
            </a:r>
          </a:p>
          <a:p>
            <a:pPr marL="685800" lvl="1" indent="-342900">
              <a:spcBef>
                <a:spcPts val="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Mapping problem-domain objects to object persistence format</a:t>
            </a:r>
          </a:p>
          <a:p>
            <a:pPr marL="685800" lvl="1" indent="-342900">
              <a:spcBef>
                <a:spcPts val="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Optimizing the object persistence format</a:t>
            </a:r>
          </a:p>
          <a:p>
            <a:pPr marL="685800" lvl="1" indent="-342900">
              <a:spcBef>
                <a:spcPts val="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Designing the data access &amp; manipulation classes</a:t>
            </a:r>
          </a:p>
        </p:txBody>
      </p:sp>
    </p:spTree>
    <p:extLst>
      <p:ext uri="{BB962C8B-B14F-4D97-AF65-F5344CB8AC3E}">
        <p14:creationId xmlns:p14="http://schemas.microsoft.com/office/powerpoint/2010/main" val="18749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3276600" y="152400"/>
            <a:ext cx="5562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Persistence Formats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2057400" y="1905000"/>
            <a:ext cx="65532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(sequential and random access)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databases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databases 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“NoSQL” data stores</a:t>
            </a:r>
          </a:p>
        </p:txBody>
      </p:sp>
    </p:spTree>
    <p:extLst>
      <p:ext uri="{BB962C8B-B14F-4D97-AF65-F5344CB8AC3E}">
        <p14:creationId xmlns:p14="http://schemas.microsoft.com/office/powerpoint/2010/main" val="34884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677072" y="228600"/>
            <a:ext cx="52383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Files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43000" y="1463749"/>
            <a:ext cx="7543800" cy="48608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files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(read, write and search) are conducted one record after another (in sequence)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report writing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 searching (an average of 50% of records have to be accessed for each search)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files add records to the end of the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 files are sorted, but additions &amp; deletions require additional maintenance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operations (read, write and search)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20770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276600" y="152400"/>
            <a:ext cx="5314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File Types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Files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core information (e.g., order and customer data)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held for long periods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require new programs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Look-up files (e.g., zip codes with city and state names)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files 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used to update a master file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deleted once master file is updated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 file—records data before &amp; after changes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file—archives of past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206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563</TotalTime>
  <Words>1221</Words>
  <Application>Microsoft Office PowerPoint</Application>
  <PresentationFormat>On-screen Show (4:3)</PresentationFormat>
  <Paragraphs>169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Interstate</vt:lpstr>
      <vt:lpstr>Open Sans</vt:lpstr>
      <vt:lpstr>Times New Roman</vt:lpstr>
      <vt:lpstr>Template PPT 2015</vt:lpstr>
      <vt:lpstr>COMP6115   Object Oriented Analysis and Design    Session  #9</vt:lpstr>
      <vt:lpstr>Data Management Layer Design</vt:lpstr>
      <vt:lpstr>Learning Outcomes</vt:lpstr>
      <vt:lpstr>Chapter 9:  Data Management Layer Design</vt:lpstr>
      <vt:lpstr>Objectives</vt:lpstr>
      <vt:lpstr>Introduction</vt:lpstr>
      <vt:lpstr>Object Persistence Formats</vt:lpstr>
      <vt:lpstr>Electronic Files</vt:lpstr>
      <vt:lpstr>Application File Types</vt:lpstr>
      <vt:lpstr>Relational Databases</vt:lpstr>
      <vt:lpstr>Object-Relational Databases</vt:lpstr>
      <vt:lpstr>Object-Oriented Databases</vt:lpstr>
      <vt:lpstr>NoSQL Data Stores</vt:lpstr>
      <vt:lpstr>Selecting Persistence Formats</vt:lpstr>
      <vt:lpstr>Mapping Problem-Domain Objects to Object-Persistence Formats</vt:lpstr>
      <vt:lpstr>Mapping to an ORDBMS</vt:lpstr>
      <vt:lpstr>Mapping to an RDBMS</vt:lpstr>
      <vt:lpstr>Optimizing RDBMS- Based Object Storage</vt:lpstr>
      <vt:lpstr>Normalization</vt:lpstr>
      <vt:lpstr>Steps of Normalization</vt:lpstr>
      <vt:lpstr>Optimizing Data Access Speed</vt:lpstr>
      <vt:lpstr>Optimizing Data Access Speed (cont.)</vt:lpstr>
      <vt:lpstr>Optimizing Data Access Storage</vt:lpstr>
      <vt:lpstr>Designing Data Access &amp;  Manipulation Classes</vt:lpstr>
      <vt:lpstr>Nonfunctional Requirements &amp; Data Management Layer Design</vt:lpstr>
      <vt:lpstr>VERIFYING AND VALIDATING THE DATA MANAGEMENT LAYER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147</cp:revision>
  <dcterms:created xsi:type="dcterms:W3CDTF">2015-05-04T03:33:03Z</dcterms:created>
  <dcterms:modified xsi:type="dcterms:W3CDTF">2019-07-20T13:58:18Z</dcterms:modified>
</cp:coreProperties>
</file>