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1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262" r:id="rId4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1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20/07/2019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811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COMP6115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 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Object </a:t>
            </a:r>
            <a:r>
              <a:rPr lang="en-US" sz="3600" dirty="0">
                <a:solidFill>
                  <a:srgbClr val="FFFFFF"/>
                </a:solidFill>
              </a:rPr>
              <a:t>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>
                <a:solidFill>
                  <a:schemeClr val="bg1"/>
                </a:solidFill>
              </a:rPr>
              <a:t>#10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067472" y="228600"/>
            <a:ext cx="4552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Layout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3101" y="2278857"/>
            <a:ext cx="4079081" cy="2121694"/>
          </a:xfrm>
        </p:spPr>
      </p:pic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828800" y="2171700"/>
            <a:ext cx="6629400" cy="857250"/>
            <a:chOff x="762000" y="1905000"/>
            <a:chExt cx="8839200" cy="1143000"/>
          </a:xfrm>
        </p:grpSpPr>
        <p:sp>
          <p:nvSpPr>
            <p:cNvPr id="5" name="Rounded Rectangle 4"/>
            <p:cNvSpPr/>
            <p:nvPr/>
          </p:nvSpPr>
          <p:spPr>
            <a:xfrm>
              <a:off x="762000" y="1905000"/>
              <a:ext cx="5715000" cy="11430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50196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9400" y="2133600"/>
              <a:ext cx="2971800" cy="533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Navigation Area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828800" y="4114801"/>
            <a:ext cx="6400800" cy="400110"/>
            <a:chOff x="762000" y="4549914"/>
            <a:chExt cx="8534400" cy="533375"/>
          </a:xfrm>
        </p:grpSpPr>
        <p:sp>
          <p:nvSpPr>
            <p:cNvPr id="7" name="Rounded Rectangle 6"/>
            <p:cNvSpPr/>
            <p:nvPr/>
          </p:nvSpPr>
          <p:spPr>
            <a:xfrm>
              <a:off x="762000" y="4572135"/>
              <a:ext cx="5715000" cy="38092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50196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29400" y="4549914"/>
              <a:ext cx="2667000" cy="533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Status Area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828800" y="3028950"/>
            <a:ext cx="6629400" cy="1143000"/>
            <a:chOff x="762000" y="3048000"/>
            <a:chExt cx="8839201" cy="1524000"/>
          </a:xfrm>
        </p:grpSpPr>
        <p:sp>
          <p:nvSpPr>
            <p:cNvPr id="6" name="Rounded Rectangle 5"/>
            <p:cNvSpPr/>
            <p:nvPr/>
          </p:nvSpPr>
          <p:spPr>
            <a:xfrm>
              <a:off x="762000" y="3048000"/>
              <a:ext cx="5715001" cy="15240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50196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9401" y="3251200"/>
              <a:ext cx="2971800" cy="9438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Reports &amp; Forms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62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143672" y="228600"/>
            <a:ext cx="55431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Awareness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90600" y="1539949"/>
            <a:ext cx="7696200" cy="47084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 to the interface in general, to each screen, to each area on a screen and to sub-areas as well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titles on all interfaces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Menus should show where the user is and how the user got there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areas should be well defined, logically grouped together and easily discernible visually</a:t>
            </a:r>
          </a:p>
        </p:txBody>
      </p:sp>
    </p:spTree>
    <p:extLst>
      <p:ext uri="{BB962C8B-B14F-4D97-AF65-F5344CB8AC3E}">
        <p14:creationId xmlns:p14="http://schemas.microsoft.com/office/powerpoint/2010/main" val="41354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296072" y="152400"/>
            <a:ext cx="54669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should be functional, inviting to use, and pleasing to the eye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minimalist designs are generally better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space is important to provide separation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information density is proportional to the user’s expertise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Novice users prefer lower density (&lt; 50%)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 users prefer higher density (&gt; 50%)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design: size, serif vs. sans serif, use of capitals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and patterns (e.g., don’t use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067472" y="152400"/>
            <a:ext cx="57717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learning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issue for inexperienced users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to systems with a large user population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issue for expert users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in specialized systems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learning and use of use are related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Complementary: lead to similar design decisions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Conflicting: designer must choose whether to satisfy novices or experts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29272" y="228600"/>
            <a:ext cx="6457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295400" y="1539949"/>
            <a:ext cx="7391400" cy="447985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important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in making the system simple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what is going to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parts of the system work in the same way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learn how one portion works and immediately apply it to others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areas of consistency are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controls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Terminology—use the same descriptors on forms &amp; reports</a:t>
            </a:r>
          </a:p>
          <a:p>
            <a:pPr eaLnBrk="1" hangingPunct="1"/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810086" y="381000"/>
            <a:ext cx="587671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 User Effort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5438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should be designed to minimize the effort needed to accomplish tasks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rule is the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three-clicks rule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be able to go from main menu of a system to the information they want in no more than three mouse clicks</a:t>
            </a:r>
          </a:p>
        </p:txBody>
      </p:sp>
      <p:grpSp>
        <p:nvGrpSpPr>
          <p:cNvPr id="28676" name="Group 11"/>
          <p:cNvGrpSpPr>
            <a:grpSpLocks/>
          </p:cNvGrpSpPr>
          <p:nvPr/>
        </p:nvGrpSpPr>
        <p:grpSpPr bwMode="auto">
          <a:xfrm>
            <a:off x="2800350" y="4400550"/>
            <a:ext cx="800100" cy="804863"/>
            <a:chOff x="2209800" y="4724400"/>
            <a:chExt cx="1066800" cy="1073912"/>
          </a:xfrm>
        </p:grpSpPr>
        <p:pic>
          <p:nvPicPr>
            <p:cNvPr id="28683" name="Picture 2" descr="C:\Documents and Settings\df6507\Local Settings\Temporary Internet Files\Content.IE5\CPIA1ZC3\MCj04315680000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724400"/>
              <a:ext cx="1066800" cy="1073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543272" y="4800599"/>
              <a:ext cx="592469" cy="9547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405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8677" name="Group 10"/>
          <p:cNvGrpSpPr>
            <a:grpSpLocks/>
          </p:cNvGrpSpPr>
          <p:nvPr/>
        </p:nvGrpSpPr>
        <p:grpSpPr bwMode="auto">
          <a:xfrm>
            <a:off x="4171950" y="4400550"/>
            <a:ext cx="800100" cy="804863"/>
            <a:chOff x="4038600" y="4724400"/>
            <a:chExt cx="1066800" cy="1073912"/>
          </a:xfrm>
        </p:grpSpPr>
        <p:pic>
          <p:nvPicPr>
            <p:cNvPr id="28681" name="Picture 2" descr="C:\Documents and Settings\df6507\Local Settings\Temporary Internet Files\Content.IE5\CPIA1ZC3\MCj04315680000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4724400"/>
              <a:ext cx="1066800" cy="1073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372072" y="4791670"/>
              <a:ext cx="592469" cy="9547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405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8678" name="Group 9"/>
          <p:cNvGrpSpPr>
            <a:grpSpLocks/>
          </p:cNvGrpSpPr>
          <p:nvPr/>
        </p:nvGrpSpPr>
        <p:grpSpPr bwMode="auto">
          <a:xfrm>
            <a:off x="5543550" y="4400550"/>
            <a:ext cx="800100" cy="804863"/>
            <a:chOff x="5867400" y="4724400"/>
            <a:chExt cx="1066800" cy="1073912"/>
          </a:xfrm>
        </p:grpSpPr>
        <p:pic>
          <p:nvPicPr>
            <p:cNvPr id="28679" name="Picture 2" descr="C:\Documents and Settings\df6507\Local Settings\Temporary Internet Files\Content.IE5\CPIA1ZC3\MCj04315680000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4724400"/>
              <a:ext cx="1066800" cy="1073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6277072" y="4791670"/>
              <a:ext cx="592469" cy="9547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405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9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6094" y="228600"/>
            <a:ext cx="6031706" cy="106203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Process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543800" cy="4648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driven, incremental and iterative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Examine use case and sequence diagrams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 hat describe commonly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 patterns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actions.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 uncover additional requirements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basic set of use scenarios have been developed, the actual user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are designed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interfaces are evaluated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if they are satisfactory and how they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improved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nterface design process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repeated in a cyclical process until no new improvements are identified.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296072" y="228600"/>
            <a:ext cx="5543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Scenario Development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6962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scenarios outline the steps performed by users to accomplish some part of their work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use scenario is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 through an essential use case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in a simple narrative description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the most common cases so interface designs will be easy to use for those situations</a:t>
            </a:r>
          </a:p>
        </p:txBody>
      </p:sp>
    </p:spTree>
    <p:extLst>
      <p:ext uri="{BB962C8B-B14F-4D97-AF65-F5344CB8AC3E}">
        <p14:creationId xmlns:p14="http://schemas.microsoft.com/office/powerpoint/2010/main" val="20788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991272" y="76200"/>
            <a:ext cx="5695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Structure Design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914400" y="1463749"/>
            <a:ext cx="7772400" cy="48608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navigation structure defines 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components of the interface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they work together to provide functionality to users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Navigation Diagrams (WND)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a behavioral state machine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relationship between all screens, forms, and reports used by the system 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how the user moves from one to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Boxes represent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transitions from and to a calling state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1938" lvl="1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067472" y="152400"/>
            <a:ext cx="5619328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Navigation Diagrams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6962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a state diagram for the user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Boxes represent components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Arrows represent transitions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arrow indicates no return to the calling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arrow represents a required return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Stereotypes show interface type</a:t>
            </a:r>
          </a:p>
          <a:p>
            <a:pPr eaLnBrk="1" hangingPunct="1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/>
          <a:p>
            <a:r>
              <a:rPr lang="en-US" dirty="0"/>
              <a:t>Human–Computer Interaction Layer Design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677072" y="228600"/>
            <a:ext cx="50097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Navigation Diagram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5" y="1600200"/>
            <a:ext cx="7783126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143672" y="152400"/>
            <a:ext cx="54669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Standards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772400" cy="4572000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standards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basic design elements found across the system user interface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are needed for: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metaphor: defines how an interface will work (e.g., the shopping cart to store items selected for purchase)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objects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actions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icons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templates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895600" y="228600"/>
            <a:ext cx="5867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 Prototyping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696200" cy="4876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Mock-ups or simulations of computer screens, forms, and reports</a:t>
            </a:r>
          </a:p>
          <a:p>
            <a:pPr eaLnBrk="1" hangingPunct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common approaches (listed in increasing detail)</a:t>
            </a:r>
          </a:p>
          <a:p>
            <a:pPr lvl="1" eaLnBrk="1" hangingPunct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Storyboard: hand drawn pictures of what the screens will look like</a:t>
            </a:r>
          </a:p>
          <a:p>
            <a:pPr lvl="1" eaLnBrk="1" hangingPunct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layout diagram: a computer generated storyboard that more closely resembles the actual interface</a:t>
            </a:r>
          </a:p>
          <a:p>
            <a:pPr lvl="1" eaLnBrk="1" hangingPunct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prototype: web pages linked with hypertext</a:t>
            </a:r>
          </a:p>
          <a:p>
            <a:pPr lvl="1" eaLnBrk="1" hangingPunct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prototype: more sophisticated than HTML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in the programming language with no real functionality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does not have to guess about the final appearance of the screen</a:t>
            </a:r>
          </a:p>
        </p:txBody>
      </p:sp>
    </p:spTree>
    <p:extLst>
      <p:ext uri="{BB962C8B-B14F-4D97-AF65-F5344CB8AC3E}">
        <p14:creationId xmlns:p14="http://schemas.microsoft.com/office/powerpoint/2010/main" val="2826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067472" y="228600"/>
            <a:ext cx="56193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Evaluation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6200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understand how to improve the interface design before the system is complete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as many people as possible evaluate the interface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Ideally, interface evaluation is done while the system is being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designed—before it is built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identify and correct problems early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Designs will likely go through several changes after the users see it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33105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807494" y="228600"/>
            <a:ext cx="6031706" cy="8334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UI Evaluation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6200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Heuristic—compare the design to known principles or rules of thumb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Walkthrough evaluation—design team presents prototype to the users &amp; explains how it works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Interactive—the users work with the prototype with a project team member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Usability Testing—performed in labs with users on a language prototype</a:t>
            </a:r>
          </a:p>
        </p:txBody>
      </p:sp>
    </p:spTree>
    <p:extLst>
      <p:ext uri="{BB962C8B-B14F-4D97-AF65-F5344CB8AC3E}">
        <p14:creationId xmlns:p14="http://schemas.microsoft.com/office/powerpoint/2010/main" val="8572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472" y="152400"/>
            <a:ext cx="6000328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Sense Approach to User Interface Design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057400"/>
            <a:ext cx="7010400" cy="3962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not have to think about how to navigate the user interface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clicks should relate to the complexity of the task and should be unambiguous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number of words on the screen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9872" y="152400"/>
            <a:ext cx="546692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Navigation Design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63749"/>
            <a:ext cx="7772400" cy="4860851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component that enables the user to navigate through the system</a:t>
            </a:r>
          </a:p>
          <a:p>
            <a:r>
              <a:rPr lang="en-US" sz="2400" dirty="0" smtClean="0"/>
              <a:t>Also provides messages of success or failure of actions performed</a:t>
            </a:r>
          </a:p>
          <a:p>
            <a:r>
              <a:rPr lang="en-US" sz="2400" dirty="0" smtClean="0"/>
              <a:t>Make it simple so that the user never really notices</a:t>
            </a:r>
          </a:p>
          <a:p>
            <a:r>
              <a:rPr lang="en-US" sz="2400" dirty="0" smtClean="0"/>
              <a:t>Basic principles:</a:t>
            </a:r>
          </a:p>
          <a:p>
            <a:pPr lvl="1"/>
            <a:r>
              <a:rPr lang="en-US" sz="2400" dirty="0" smtClean="0"/>
              <a:t>Prevent the user from making mistakes</a:t>
            </a:r>
          </a:p>
          <a:p>
            <a:pPr lvl="1"/>
            <a:r>
              <a:rPr lang="en-US" sz="2400" dirty="0" smtClean="0"/>
              <a:t>Simplify recovery for the user when mistakes are made</a:t>
            </a:r>
          </a:p>
          <a:p>
            <a:pPr lvl="1"/>
            <a:r>
              <a:rPr lang="en-US" sz="2400" dirty="0" smtClean="0"/>
              <a:t>Use a consistent grammar order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    (</a:t>
            </a:r>
            <a:r>
              <a:rPr lang="en-US" sz="2400" dirty="0" smtClean="0"/>
              <a:t>e.g., File </a:t>
            </a:r>
            <a:r>
              <a:rPr lang="en-US" sz="2400" dirty="0" smtClean="0">
                <a:latin typeface="Arial"/>
                <a:cs typeface="Arial"/>
              </a:rPr>
              <a:t>► Open vs. Open ► File)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31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228600"/>
            <a:ext cx="5695528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Types of Navigation Controls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4676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Language</a:t>
            </a:r>
          </a:p>
          <a:p>
            <a:pPr lvl="1"/>
            <a:r>
              <a:rPr lang="en-US" sz="2400" dirty="0" smtClean="0"/>
              <a:t>Command language—user types in a command to be executed</a:t>
            </a:r>
          </a:p>
          <a:p>
            <a:pPr lvl="1"/>
            <a:r>
              <a:rPr lang="en-US" sz="2400" dirty="0" smtClean="0"/>
              <a:t>Natural language—system interprets the user’s language</a:t>
            </a:r>
          </a:p>
          <a:p>
            <a:r>
              <a:rPr lang="en-US" sz="2400" dirty="0" smtClean="0"/>
              <a:t>Menus</a:t>
            </a:r>
          </a:p>
          <a:p>
            <a:pPr lvl="1"/>
            <a:r>
              <a:rPr lang="en-US" sz="2400" dirty="0" smtClean="0"/>
              <a:t>User is presented a list of choices</a:t>
            </a:r>
          </a:p>
          <a:p>
            <a:pPr lvl="1"/>
            <a:r>
              <a:rPr lang="en-US" sz="2400" dirty="0" smtClean="0"/>
              <a:t>Comes in different forms (e.g., menu bars, popups, drop downs)</a:t>
            </a:r>
          </a:p>
          <a:p>
            <a:r>
              <a:rPr lang="en-US" sz="2400" dirty="0" smtClean="0"/>
              <a:t>Direct manipulation (e.g., drag and drop)</a:t>
            </a:r>
          </a:p>
          <a:p>
            <a:r>
              <a:rPr lang="en-US" sz="2400" dirty="0" smtClean="0"/>
              <a:t>Voice recognition systems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71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072" y="304800"/>
            <a:ext cx="5390728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39949"/>
            <a:ext cx="7772400" cy="470845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system informs the user of the status of an interaction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messages—user did something that is not permitted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messages (e.g., “Are you sure?”)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 messages (e.g., “Order entered”)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 messages—provides feedback to the user that the process is running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messages—provides additional information about the system to assist the user in performing a task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094" y="252412"/>
            <a:ext cx="5269706" cy="111918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Design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620000" cy="457200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using WNDs and real use-cases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use-cases are implementation dependent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description of how to use the implemented system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use-cases evolve into real use cases by specifying them in terms of the actual user interface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 platform applications,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desktops, tablets, and smartphones, real use cases will need to be developed for each platform on which the use case is being deployed.</a:t>
            </a:r>
          </a:p>
        </p:txBody>
      </p:sp>
    </p:spTree>
    <p:extLst>
      <p:ext uri="{BB962C8B-B14F-4D97-AF65-F5344CB8AC3E}">
        <p14:creationId xmlns:p14="http://schemas.microsoft.com/office/powerpoint/2010/main" val="15953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0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20000" cy="472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 LO1: Identify the basic concept of advance topic </a:t>
            </a:r>
            <a:r>
              <a:rPr lang="en-US" sz="2400" dirty="0" smtClean="0"/>
              <a:t>in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Object </a:t>
            </a:r>
            <a:r>
              <a:rPr lang="en-US" sz="2400" dirty="0"/>
              <a:t>Oriented Analysis and Design</a:t>
            </a:r>
          </a:p>
          <a:p>
            <a:pPr eaLnBrk="1" hangingPunct="1">
              <a:buFontTx/>
              <a:buNone/>
            </a:pPr>
            <a:r>
              <a:rPr lang="en-US" sz="2400" dirty="0"/>
              <a:t>LO2 : Use the knowledge to develop </a:t>
            </a:r>
            <a:r>
              <a:rPr lang="en-US" sz="2400" dirty="0" smtClean="0"/>
              <a:t>documentation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for </a:t>
            </a:r>
            <a:r>
              <a:rPr lang="en-US" sz="2400" dirty="0"/>
              <a:t>object oriented software analysis </a:t>
            </a:r>
            <a:r>
              <a:rPr lang="en-US" sz="2400" dirty="0" smtClean="0"/>
              <a:t>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design </a:t>
            </a:r>
            <a:r>
              <a:rPr lang="en-US" sz="2400" dirty="0"/>
              <a:t>using Unified Modelling Language</a:t>
            </a:r>
          </a:p>
          <a:p>
            <a:pPr eaLnBrk="1" hangingPunct="1">
              <a:buFontTx/>
              <a:buNone/>
            </a:pPr>
            <a:r>
              <a:rPr lang="en-US" sz="2400" dirty="0"/>
              <a:t>LO3 : Analyze any problem in any software 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application </a:t>
            </a:r>
            <a:r>
              <a:rPr lang="en-US" sz="2400" dirty="0"/>
              <a:t>and find out the alternative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      solutions </a:t>
            </a:r>
            <a:r>
              <a:rPr lang="en-US" sz="2400" dirty="0"/>
              <a:t>using object oriented analysis </a:t>
            </a:r>
            <a:r>
              <a:rPr lang="en-US" sz="2400" dirty="0" smtClean="0"/>
              <a:t>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/>
              <a:t>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8240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9872" y="304800"/>
            <a:ext cx="531452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524000"/>
            <a:ext cx="7391400" cy="48006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 that are used to input data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structured or unstructured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Structured: Dates, names, products, etc.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Unstructured: Comments, descriptions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principles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vs. batch processing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 data at the source (e.g., barcode vs. RFID)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keystrokes (e.g., by using defaults for frequently used values)</a:t>
            </a:r>
          </a:p>
        </p:txBody>
      </p:sp>
    </p:spTree>
    <p:extLst>
      <p:ext uri="{BB962C8B-B14F-4D97-AF65-F5344CB8AC3E}">
        <p14:creationId xmlns:p14="http://schemas.microsoft.com/office/powerpoint/2010/main" val="35199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829472" y="304800"/>
            <a:ext cx="4857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Inputs</a:t>
            </a:r>
          </a:p>
        </p:txBody>
      </p:sp>
      <p:sp>
        <p:nvSpPr>
          <p:cNvPr id="46083" name="Content Placeholder 4"/>
          <p:cNvSpPr>
            <a:spLocks noGrp="1"/>
          </p:cNvSpPr>
          <p:nvPr>
            <p:ph idx="1"/>
          </p:nvPr>
        </p:nvSpPr>
        <p:spPr>
          <a:xfrm>
            <a:off x="1066800" y="1371600"/>
            <a:ext cx="7620000" cy="4876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form controls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boxes for alphanumeric information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boxes with automatic formatting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Enter a phone number as 3451236789; automatically formats as (345)-123-6789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boxes that hide characters with stars and do not allow cutting or copying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boxes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boxes when several items can be selected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buttons when items are mutually exclusive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boxes to present a set of choices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Sliders—a pointer that can be moved along a scale</a:t>
            </a:r>
          </a:p>
        </p:txBody>
      </p:sp>
    </p:spTree>
    <p:extLst>
      <p:ext uri="{BB962C8B-B14F-4D97-AF65-F5344CB8AC3E}">
        <p14:creationId xmlns:p14="http://schemas.microsoft.com/office/powerpoint/2010/main" val="12716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672" y="152400"/>
            <a:ext cx="5543128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620000" cy="4648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should be validated prior to entry to ensure accuracy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accept invalid data (e.g., input text when a number is required)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checks: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(e.g. MM/DD/YYYY)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(e.g. a number falls within a minimum and maximum value)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sum digit—reduces errors in entering numbers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Consistency—data are related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check—does not violate entity or referential integrity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96072" y="228600"/>
            <a:ext cx="539072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Design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524000"/>
            <a:ext cx="75438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 produced from the data generated by the system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principles: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usage and its frequency will affect its layout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load in a report—provide only what is needed and place most important information near the top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bias, especially in graphical displays (charts)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058072" y="228600"/>
            <a:ext cx="43239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Outputs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6962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 reports—users need full information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reports—details are aggregated (e.g., sums, averages)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reports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Turnaround documents—outputs turn around and become inputs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Graphs—for easy visual comparison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for reports can be electronic (seen on the screen) or hard copy (printed on paper)</a:t>
            </a:r>
          </a:p>
        </p:txBody>
      </p:sp>
    </p:spTree>
    <p:extLst>
      <p:ext uri="{BB962C8B-B14F-4D97-AF65-F5344CB8AC3E}">
        <p14:creationId xmlns:p14="http://schemas.microsoft.com/office/powerpoint/2010/main" val="28328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672" y="304800"/>
            <a:ext cx="5543128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Computing and 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20000" cy="457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Smaller devices have limited space, touch screens and haptic feedback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Necessitate design from the ground up, not simply porting a web interface already designed for a larger computer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of devices varies widely and are used everywhere under highly variable conditions (ambient light and noise levels)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304800"/>
            <a:ext cx="60198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for Mobile Design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user needs, not user wants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all “fluff” from big websites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the capabilities of the device (e.g., built-in GPS, accelerometers, etc.)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things vertically scrollable, not horizontally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interactions with the network to the extent possible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use of reusable patterns (e.g., vertically stacking web pages)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Designs for touchscreens (designer needs to consider tapping, pinching, spreading, flicking, scrolling (one-finger vs. two-finger), and dragging ,etc…)</a:t>
            </a:r>
          </a:p>
        </p:txBody>
      </p:sp>
    </p:spTree>
    <p:extLst>
      <p:ext uri="{BB962C8B-B14F-4D97-AF65-F5344CB8AC3E}">
        <p14:creationId xmlns:p14="http://schemas.microsoft.com/office/powerpoint/2010/main" val="41416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4" y="228600"/>
            <a:ext cx="6031706" cy="8334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and UI Design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6200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presents alternative opportunities and challenges 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Facebook, Twitter, Flickr™, YouTube™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Wikis, blogs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target audience?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purpose of the application? (e.g., marketing channel)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type of social media works best for your functional requirements?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672" y="152400"/>
            <a:ext cx="554312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Social Media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87680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and update information often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combination of push and pull approaches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your sites synchronized to the extent possible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customers to share your content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voting or “like” mechanism to encourage customers to become involved in your site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site for longer term engagement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sense of community—users “belong” to something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into account international and cultural issues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472" y="304800"/>
            <a:ext cx="5619328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&amp; Cultural Issues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52600"/>
            <a:ext cx="6248400" cy="4724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have a global presence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requirements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meaning of certain colors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differences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distance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avoidance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Individualism vs. collectivism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5867400" cy="2667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Human–Computer Interaction Layer Design</a:t>
            </a:r>
            <a:endParaRPr lang="en-US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3"/>
          <p:cNvSpPr>
            <a:spLocks noGrp="1"/>
          </p:cNvSpPr>
          <p:nvPr>
            <p:ph type="title"/>
          </p:nvPr>
        </p:nvSpPr>
        <p:spPr>
          <a:xfrm>
            <a:off x="3048000" y="76200"/>
            <a:ext cx="5638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52227" name="Content Placeholder 4"/>
          <p:cNvSpPr>
            <a:spLocks noGrp="1"/>
          </p:cNvSpPr>
          <p:nvPr>
            <p:ph idx="1"/>
          </p:nvPr>
        </p:nvSpPr>
        <p:spPr>
          <a:xfrm>
            <a:off x="1066800" y="1447800"/>
            <a:ext cx="7696200" cy="4572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Requirements—choice of hardware and software platforms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that can be used (e.g. GUI, 2 or 3 button mouse)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Requirements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computing and web browsing inject additional performance obstacles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Requirements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log on controls and possibly encryption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networks are especially vulnerable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&amp; Cultural Requirements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formats, colors, and currencies</a:t>
            </a:r>
          </a:p>
          <a:p>
            <a:pPr eaLnBrk="1" hangingPunct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3219872" y="152400"/>
            <a:ext cx="5466928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5438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User Interface Design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Process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Design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Design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Design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Computing and UI Design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and UI Design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&amp; Cultural Issues and UI Design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5996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80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8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800" dirty="0">
                <a:ea typeface="ＭＳ Ｐゴシック" panose="020B0600070205080204" pitchFamily="34" charset="-128"/>
              </a:rPr>
              <a:t> edition. </a:t>
            </a:r>
            <a:r>
              <a:rPr lang="en-US" sz="2800" dirty="0"/>
              <a:t>ISBN: 978-1-118-80467-4,</a:t>
            </a:r>
            <a:r>
              <a:rPr lang="en-US" altLang="en-US" sz="280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143672" y="228600"/>
            <a:ext cx="5695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90600" y="1616149"/>
            <a:ext cx="7848600" cy="48608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several fundamental user interface (UI) design principles.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process of UI design.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design the UI structure.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design the UI standards.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commonly used principles and techniques for navigation design.</a:t>
            </a:r>
          </a:p>
        </p:txBody>
      </p:sp>
    </p:spTree>
    <p:extLst>
      <p:ext uri="{BB962C8B-B14F-4D97-AF65-F5344CB8AC3E}">
        <p14:creationId xmlns:p14="http://schemas.microsoft.com/office/powerpoint/2010/main" val="1610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219872" y="228600"/>
            <a:ext cx="54669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(cont’d)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commonly used principles and techniques for input design.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commonly used principles and techniques for output design.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design a user interface.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effect of nonfunctional requirements on the human-computer interaction layer.</a:t>
            </a:r>
          </a:p>
        </p:txBody>
      </p:sp>
    </p:spTree>
    <p:extLst>
      <p:ext uri="{BB962C8B-B14F-4D97-AF65-F5344CB8AC3E}">
        <p14:creationId xmlns:p14="http://schemas.microsoft.com/office/powerpoint/2010/main" val="35386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3874294" y="304800"/>
            <a:ext cx="4736306" cy="77628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352550"/>
            <a:ext cx="7543800" cy="4362450"/>
          </a:xfrm>
        </p:spPr>
        <p:txBody>
          <a:bodyPr>
            <a:no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 defines how the system will interact with external entities (e.g., customers, users, other systems)</a:t>
            </a:r>
          </a:p>
          <a:p>
            <a:pPr lvl="1" eaLnBrk="1" hangingPunct="1">
              <a:buFont typeface="Symbol" panose="05050102010706020507" pitchFamily="18" charset="2"/>
              <a:buChar char=""/>
              <a:defRPr/>
            </a:pP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Interfaces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machine-machine and are dealt with as part of systems integration</a:t>
            </a:r>
          </a:p>
          <a:p>
            <a:pPr lvl="1" eaLnBrk="1" hangingPunct="1">
              <a:buFont typeface="Symbol" panose="05050102010706020507" pitchFamily="18" charset="2"/>
              <a:buChar char=""/>
              <a:defRPr/>
            </a:pP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human-computer and are the focus of this chapter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for UI design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UI design process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Navigation, Input, Output Design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&amp; social media UI design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and UI design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2895600" y="228600"/>
            <a:ext cx="61527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User Interface Design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1066800" y="15240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of the screen, form or report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Awareness—how well the user understands the information contained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Aesthetics—how well does it appeal to the user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Experience—is it easy to use?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Consistency—refers to the similarity of presentation in different areas of the application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 User Effort—can tasks be accomplished quickly?</a:t>
            </a:r>
          </a:p>
        </p:txBody>
      </p:sp>
    </p:spTree>
    <p:extLst>
      <p:ext uri="{BB962C8B-B14F-4D97-AF65-F5344CB8AC3E}">
        <p14:creationId xmlns:p14="http://schemas.microsoft.com/office/powerpoint/2010/main" val="41356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600872" y="228600"/>
            <a:ext cx="39429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19200" y="1466850"/>
            <a:ext cx="7467600" cy="45529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arrangement of items on the screen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items are grouped into areas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 can be further subdivided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area is self-contained 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 should have a natural intuitive flow</a:t>
            </a:r>
          </a:p>
          <a:p>
            <a:pPr lvl="2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from western nations tend to read from left to right and top to bottom</a:t>
            </a:r>
          </a:p>
          <a:p>
            <a:pPr lvl="2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from other regions may have different flows</a:t>
            </a:r>
          </a:p>
          <a:p>
            <a:pPr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613</TotalTime>
  <Words>2209</Words>
  <Application>Microsoft Office PowerPoint</Application>
  <PresentationFormat>On-screen Show (4:3)</PresentationFormat>
  <Paragraphs>292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ＭＳ Ｐゴシック</vt:lpstr>
      <vt:lpstr>Arial</vt:lpstr>
      <vt:lpstr>Calibri</vt:lpstr>
      <vt:lpstr>Interstate</vt:lpstr>
      <vt:lpstr>Open Sans</vt:lpstr>
      <vt:lpstr>Symbol</vt:lpstr>
      <vt:lpstr>Times New Roman</vt:lpstr>
      <vt:lpstr>Wingdings</vt:lpstr>
      <vt:lpstr>Template PPT 2015</vt:lpstr>
      <vt:lpstr>COMP6115   Object Oriented Analysis and Design    Session  #10</vt:lpstr>
      <vt:lpstr>Human–Computer Interaction Layer Design</vt:lpstr>
      <vt:lpstr>Learning Outcomes</vt:lpstr>
      <vt:lpstr>Chapter 10:  Human–Computer Interaction Layer Design</vt:lpstr>
      <vt:lpstr>Objectives</vt:lpstr>
      <vt:lpstr>Objectives (cont’d)</vt:lpstr>
      <vt:lpstr>Introduction</vt:lpstr>
      <vt:lpstr>Principles of User Interface Design</vt:lpstr>
      <vt:lpstr>Layout</vt:lpstr>
      <vt:lpstr>General Layout</vt:lpstr>
      <vt:lpstr>Content Awareness</vt:lpstr>
      <vt:lpstr>Aesthetics</vt:lpstr>
      <vt:lpstr>User Experience</vt:lpstr>
      <vt:lpstr>Consistency</vt:lpstr>
      <vt:lpstr>Minimal User Effort</vt:lpstr>
      <vt:lpstr>User Interface  Design Process</vt:lpstr>
      <vt:lpstr>Use Scenario Development</vt:lpstr>
      <vt:lpstr>Navigation Structure Design</vt:lpstr>
      <vt:lpstr>Windows Navigation Diagrams</vt:lpstr>
      <vt:lpstr>Sample Windows Navigation Diagram</vt:lpstr>
      <vt:lpstr>Interface Standards Design</vt:lpstr>
      <vt:lpstr>Interface Design Prototyping</vt:lpstr>
      <vt:lpstr>Interface Evaluation</vt:lpstr>
      <vt:lpstr>Approaches to UI Evaluation</vt:lpstr>
      <vt:lpstr>Common Sense Approach to User Interface Design</vt:lpstr>
      <vt:lpstr>Navigation Design</vt:lpstr>
      <vt:lpstr>Types of Navigation Controls</vt:lpstr>
      <vt:lpstr>Messages</vt:lpstr>
      <vt:lpstr>Navigation Design  Documentation</vt:lpstr>
      <vt:lpstr>Input Design</vt:lpstr>
      <vt:lpstr>Types of Inputs</vt:lpstr>
      <vt:lpstr>Input Validation</vt:lpstr>
      <vt:lpstr>Output Design</vt:lpstr>
      <vt:lpstr>Types of Outputs</vt:lpstr>
      <vt:lpstr>Mobile Computing and  UI Design</vt:lpstr>
      <vt:lpstr>Suggestions for Mobile Design</vt:lpstr>
      <vt:lpstr>Social Media and UI Design</vt:lpstr>
      <vt:lpstr>Guidelines for Social Media</vt:lpstr>
      <vt:lpstr>International &amp; Cultural Issues  in UI Design</vt:lpstr>
      <vt:lpstr>Non-Functional Requirements</vt:lpstr>
      <vt:lpstr>Summary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Mohamad Subekti</cp:lastModifiedBy>
  <cp:revision>156</cp:revision>
  <dcterms:created xsi:type="dcterms:W3CDTF">2015-05-04T03:33:03Z</dcterms:created>
  <dcterms:modified xsi:type="dcterms:W3CDTF">2019-07-20T14:58:36Z</dcterms:modified>
</cp:coreProperties>
</file>