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262" r:id="rId2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REFERENCE" id="{82098E28-DACF-4424-86A1-E861B2DCC6FF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1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2E412-AF6E-4368-8CE6-F3740DE76C61}" type="datetimeFigureOut">
              <a:rPr lang="id-ID" smtClean="0"/>
              <a:t>20/07/2019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55C6-5DCB-4C40-B171-89DD4185B2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256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59A172-75F6-434C-AE3F-37C4A5FC0DB6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811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E5453-85FB-4606-9A9E-A68E9CB37B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8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COMP6115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 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Object </a:t>
            </a:r>
            <a:r>
              <a:rPr lang="en-US" sz="3600" dirty="0">
                <a:solidFill>
                  <a:srgbClr val="FFFFFF"/>
                </a:solidFill>
              </a:rPr>
              <a:t>Oriented Analysis and Design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AU" sz="4000" dirty="0"/>
              <a:t/>
            </a:r>
            <a:br>
              <a:rPr lang="en-AU" sz="4000" dirty="0"/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Session  #</a:t>
            </a:r>
            <a:r>
              <a:rPr lang="en-US" sz="2800" dirty="0" smtClean="0">
                <a:solidFill>
                  <a:schemeClr val="bg1"/>
                </a:solidFill>
              </a:rPr>
              <a:t>12</a:t>
            </a:r>
            <a:br>
              <a:rPr lang="en-US" sz="2800" dirty="0" smtClean="0">
                <a:solidFill>
                  <a:schemeClr val="bg1"/>
                </a:solidFill>
              </a:rPr>
            </a:b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9872" y="228600"/>
            <a:ext cx="5314528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Issues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239000" cy="47244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Offshore outsourcing introduces potential cultural conflicts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may influence a person’s ability to see potential solutions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Individualism vs. collectivism may determine how people work together and how they view intellectual property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Monochronic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polychronic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determines how people view deadlines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distance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 avoidance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Masculinity vs. femininity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term vs. short term orientation</a:t>
            </a:r>
          </a:p>
        </p:txBody>
      </p:sp>
    </p:spTree>
    <p:extLst>
      <p:ext uri="{BB962C8B-B14F-4D97-AF65-F5344CB8AC3E}">
        <p14:creationId xmlns:p14="http://schemas.microsoft.com/office/powerpoint/2010/main" val="172530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>
          <a:xfrm>
            <a:off x="3905672" y="304800"/>
            <a:ext cx="4628728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Tests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447800"/>
            <a:ext cx="7620000" cy="44958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testing is to uncover as many errors as feasible</a:t>
            </a:r>
          </a:p>
          <a:p>
            <a:pPr lvl="1"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impossible to prove that the system is error free</a:t>
            </a:r>
          </a:p>
          <a:p>
            <a:pPr lvl="1"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too expensive to look for all possible bugs</a:t>
            </a:r>
          </a:p>
          <a:p>
            <a:pPr lvl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testing is to uncover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between what the system actually does and what the system should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</a:p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stages of testing</a:t>
            </a:r>
          </a:p>
          <a:p>
            <a:pPr marL="685800" lvl="1" indent="-342900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tests</a:t>
            </a:r>
          </a:p>
          <a:p>
            <a:pPr marL="685800" lvl="1" indent="-342900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tests</a:t>
            </a:r>
          </a:p>
          <a:p>
            <a:pPr marL="685800" lvl="1" indent="-342900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tests</a:t>
            </a:r>
          </a:p>
          <a:p>
            <a:pPr marL="685800" lvl="1" indent="-342900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tests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62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219872" y="228600"/>
            <a:ext cx="5466928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Object Orientation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467272" y="1600200"/>
            <a:ext cx="7219528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and Information-Hiding</a:t>
            </a:r>
          </a:p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and Dynamic-Binding</a:t>
            </a:r>
          </a:p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Reuse</a:t>
            </a:r>
          </a:p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Development Process and Products</a:t>
            </a:r>
          </a:p>
        </p:txBody>
      </p:sp>
    </p:spTree>
    <p:extLst>
      <p:ext uri="{BB962C8B-B14F-4D97-AF65-F5344CB8AC3E}">
        <p14:creationId xmlns:p14="http://schemas.microsoft.com/office/powerpoint/2010/main" val="58243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505200" y="228600"/>
            <a:ext cx="4724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239000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test plan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series of tests to be conducted</a:t>
            </a:r>
          </a:p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takes place throughout the development of an object-oriented system</a:t>
            </a:r>
          </a:p>
          <a:p>
            <a:pPr lvl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test plan at the beginning and modify it as the system evolves</a:t>
            </a:r>
          </a:p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test has a specific objective and describes a set of specific test cases</a:t>
            </a:r>
          </a:p>
          <a:p>
            <a:pPr lvl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specifications are created for each type of constraint that must be met by a class</a:t>
            </a:r>
          </a:p>
          <a:p>
            <a:pPr lvl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Stubs are hard-coded placeholders that allow testing using unfinished classes</a:t>
            </a:r>
          </a:p>
        </p:txBody>
      </p:sp>
    </p:spTree>
    <p:extLst>
      <p:ext uri="{BB962C8B-B14F-4D97-AF65-F5344CB8AC3E}">
        <p14:creationId xmlns:p14="http://schemas.microsoft.com/office/powerpoint/2010/main" val="824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733800" y="228600"/>
            <a:ext cx="4724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7543800" cy="4648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tests focus on a single class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 box testing 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Examines externally visible behaviors of a class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Driven by CRC cards, behavior state machines and method contracts, not by tester’s interpretation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item in the spec becomes a test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 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Examines the internals of a class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Driven by method specifications for the class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method sizes limits the usefulness of this type of testing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state machines can identify tests for a class</a:t>
            </a:r>
          </a:p>
        </p:txBody>
      </p:sp>
    </p:spTree>
    <p:extLst>
      <p:ext uri="{BB962C8B-B14F-4D97-AF65-F5344CB8AC3E}">
        <p14:creationId xmlns:p14="http://schemas.microsoft.com/office/powerpoint/2010/main" val="20002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429000" y="228600"/>
            <a:ext cx="5181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933872" y="1524000"/>
            <a:ext cx="7524328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whether a set of classes that must work together do so without error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common approaches</a:t>
            </a:r>
          </a:p>
          <a:p>
            <a:pPr lvl="1"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testing</a:t>
            </a:r>
          </a:p>
          <a:p>
            <a:pPr lvl="1"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testing</a:t>
            </a:r>
          </a:p>
          <a:p>
            <a:pPr lvl="1"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testing</a:t>
            </a:r>
          </a:p>
          <a:p>
            <a:pPr lvl="1"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interface testing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projects use all four approaches</a:t>
            </a:r>
          </a:p>
        </p:txBody>
      </p:sp>
    </p:spTree>
    <p:extLst>
      <p:ext uri="{BB962C8B-B14F-4D97-AF65-F5344CB8AC3E}">
        <p14:creationId xmlns:p14="http://schemas.microsoft.com/office/powerpoint/2010/main" val="1889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304800"/>
            <a:ext cx="43434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072" y="1447800"/>
            <a:ext cx="7524328" cy="4800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to ensure all classes work together without error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integration testing but broader in scope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well the system meets both the functional and nonfunctional requirements, e.g., usability, documentation, performance, and security</a:t>
            </a:r>
          </a:p>
        </p:txBody>
      </p:sp>
    </p:spTree>
    <p:extLst>
      <p:ext uri="{BB962C8B-B14F-4D97-AF65-F5344CB8AC3E}">
        <p14:creationId xmlns:p14="http://schemas.microsoft.com/office/powerpoint/2010/main" val="101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28600"/>
            <a:ext cx="48768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Tests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52600"/>
            <a:ext cx="7467600" cy="4800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primarily by users with support of the project team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 is to confirm that the system meets the business needs and is acceptable to the users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 testing—data is artificial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Beta testing—data is real but carefully monitored for errors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4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>
          <a:xfrm>
            <a:off x="2762672" y="152400"/>
            <a:ext cx="5924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Documentation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463749"/>
            <a:ext cx="7696200" cy="4784651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of the system must be done throughout system development</a:t>
            </a:r>
          </a:p>
          <a:p>
            <a:pPr eaLnBrk="1" hangingPunct="1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fundamentally different types</a:t>
            </a:r>
          </a:p>
          <a:p>
            <a:pPr lvl="1" eaLnBrk="1" hangingPunct="1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documentation </a:t>
            </a:r>
          </a:p>
          <a:p>
            <a:pPr lvl="2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Assists programmers and analysts build or maintain the system</a:t>
            </a:r>
          </a:p>
          <a:p>
            <a:pPr lvl="2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as the project unfolds</a:t>
            </a:r>
          </a:p>
          <a:p>
            <a:pPr lvl="1" eaLnBrk="1" hangingPunct="1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documentation </a:t>
            </a:r>
          </a:p>
          <a:p>
            <a:pPr lvl="2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Assists users to operate the system</a:t>
            </a:r>
          </a:p>
          <a:p>
            <a:pPr lvl="2" eaLnBrk="1" hangingPunct="1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users will not read the manuals before starting to use the system</a:t>
            </a:r>
          </a:p>
          <a:p>
            <a:pPr eaLnBrk="1" hangingPunct="1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documentation makes searching simpler</a:t>
            </a:r>
          </a:p>
          <a:p>
            <a:pPr eaLnBrk="1" hangingPunct="1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&amp; testing documentation takes time</a:t>
            </a:r>
          </a:p>
        </p:txBody>
      </p:sp>
    </p:spTree>
    <p:extLst>
      <p:ext uri="{BB962C8B-B14F-4D97-AF65-F5344CB8AC3E}">
        <p14:creationId xmlns:p14="http://schemas.microsoft.com/office/powerpoint/2010/main" val="66320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276600" y="304800"/>
            <a:ext cx="5334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Documentation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73152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Documents</a:t>
            </a:r>
          </a:p>
          <a:p>
            <a:pPr lvl="1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 users how to perform specific tasks</a:t>
            </a:r>
          </a:p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Manuals</a:t>
            </a:r>
          </a:p>
          <a:p>
            <a:pPr lvl="1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how to perform business tasks</a:t>
            </a:r>
          </a:p>
          <a:p>
            <a:pPr lvl="1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procedure normally entails multiple tasks</a:t>
            </a:r>
          </a:p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Tutorials</a:t>
            </a:r>
          </a:p>
          <a:p>
            <a:pPr lvl="1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 people how to use specific components of a system</a:t>
            </a:r>
          </a:p>
        </p:txBody>
      </p:sp>
    </p:spTree>
    <p:extLst>
      <p:ext uri="{BB962C8B-B14F-4D97-AF65-F5344CB8AC3E}">
        <p14:creationId xmlns:p14="http://schemas.microsoft.com/office/powerpoint/2010/main" val="343983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Construction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3048000" y="381000"/>
            <a:ext cx="5638800" cy="914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272" y="1600200"/>
            <a:ext cx="7676728" cy="48768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documentation will likely become the standard</a:t>
            </a:r>
          </a:p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set of documentation navigation controls that lead the user to documentation topics</a:t>
            </a:r>
          </a:p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Topics generally come from 3 sources</a:t>
            </a:r>
          </a:p>
          <a:p>
            <a:pPr lvl="1"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and menus in the user interface</a:t>
            </a:r>
          </a:p>
          <a:p>
            <a:pPr lvl="1"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perform certain tasks, which can be found in:</a:t>
            </a:r>
          </a:p>
          <a:p>
            <a:pPr lvl="2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scenarios</a:t>
            </a:r>
          </a:p>
          <a:p>
            <a:pPr lvl="2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WNDs</a:t>
            </a:r>
          </a:p>
          <a:p>
            <a:pPr lvl="2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use-cases</a:t>
            </a:r>
          </a:p>
          <a:p>
            <a:pPr lvl="1"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 of important terms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72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991272" y="152400"/>
            <a:ext cx="54669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Documentation Topics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600200" y="1524000"/>
            <a:ext cx="68580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clear titles</a:t>
            </a:r>
          </a:p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introductory text</a:t>
            </a:r>
          </a:p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 with detailed, step-by-step instructions</a:t>
            </a:r>
          </a:p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using screen images</a:t>
            </a:r>
          </a:p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tutorials are very helpful (e.g., record the desktop while performing a task)</a:t>
            </a:r>
          </a:p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established guidelines (fig. 12-2)</a:t>
            </a:r>
          </a:p>
        </p:txBody>
      </p:sp>
    </p:spTree>
    <p:extLst>
      <p:ext uri="{BB962C8B-B14F-4D97-AF65-F5344CB8AC3E}">
        <p14:creationId xmlns:p14="http://schemas.microsoft.com/office/powerpoint/2010/main" val="260455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Navigation Terms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 is developed from the logical structure of the documentation topics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Sources for items for the index and search engine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of commands in the user interface (e.g., File ► Open)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concepts of the system (often use-cases and classes)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business tasks to be performed (e.g., order placement)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Synonyms of the preceding items (users’ vocabularies may not be precise)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7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657600" y="228600"/>
            <a:ext cx="3657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514600" y="1905000"/>
            <a:ext cx="5867400" cy="348925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Programming</a:t>
            </a:r>
          </a:p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and Managing Tests</a:t>
            </a:r>
          </a:p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8824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References</a:t>
            </a:r>
            <a:br>
              <a:rPr lang="en-US" sz="3200" dirty="0"/>
            </a:br>
            <a:endParaRPr lang="id-ID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11350" y="2895600"/>
            <a:ext cx="6837114" cy="3040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Denis,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Wixom,Tegarden</a:t>
            </a:r>
            <a:r>
              <a:rPr lang="en-US" altLang="en-US" sz="2800" dirty="0">
                <a:ea typeface="ＭＳ Ｐゴシック" panose="020B0600070205080204" pitchFamily="34" charset="-128"/>
              </a:rPr>
              <a:t>. (2015). Systems Analysis and Design: An Object-Oriented Approach with UML. 5</a:t>
            </a:r>
            <a:r>
              <a:rPr lang="en-US" altLang="en-US" sz="2800" baseline="30000" dirty="0">
                <a:ea typeface="ＭＳ Ｐゴシック" panose="020B0600070205080204" pitchFamily="34" charset="-128"/>
              </a:rPr>
              <a:t>th</a:t>
            </a:r>
            <a:r>
              <a:rPr lang="en-US" altLang="en-US" sz="2800" dirty="0">
                <a:ea typeface="ＭＳ Ｐゴシック" panose="020B0600070205080204" pitchFamily="34" charset="-128"/>
              </a:rPr>
              <a:t> edition. </a:t>
            </a:r>
            <a:r>
              <a:rPr lang="en-US" sz="2800" dirty="0"/>
              <a:t>ISBN: 978-1-118-80467-4,</a:t>
            </a:r>
            <a:r>
              <a:rPr lang="en-US" altLang="en-US" sz="2800" dirty="0">
                <a:ea typeface="ＭＳ Ｐゴシック" panose="020B0600070205080204" pitchFamily="34" charset="-128"/>
              </a:rPr>
              <a:t> John Wiley &amp; Sons,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Inc</a:t>
            </a:r>
            <a:r>
              <a:rPr lang="en-US" altLang="en-US" sz="2800" dirty="0">
                <a:ea typeface="ＭＳ Ｐゴシック" panose="020B0600070205080204" pitchFamily="34" charset="-128"/>
              </a:rPr>
              <a:t>, Denver (USA)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86163" y="5535216"/>
            <a:ext cx="21717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57213" indent="-214313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8572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2001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5430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05C5DFE8-87A8-42D3-89B2-93E5D8B255FC}" type="slidenum">
              <a:rPr lang="en-US" sz="1050">
                <a:solidFill>
                  <a:srgbClr val="000000"/>
                </a:solidFill>
                <a:latin typeface="Interstate" pitchFamily="2" charset="0"/>
              </a:rPr>
              <a:pPr algn="ctr" eaLnBrk="1" hangingPunct="1"/>
              <a:t>3</a:t>
            </a:fld>
            <a:endParaRPr lang="en-US" sz="1050">
              <a:solidFill>
                <a:srgbClr val="000000"/>
              </a:solidFill>
              <a:latin typeface="Interstate" pitchFamily="2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072" y="2286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Learning Outcomes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620000" cy="472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400" dirty="0"/>
              <a:t> LO1: Identify the basic concept of advance topic </a:t>
            </a:r>
            <a:r>
              <a:rPr lang="en-US" sz="2400" dirty="0" smtClean="0"/>
              <a:t>in</a:t>
            </a:r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Object </a:t>
            </a:r>
            <a:r>
              <a:rPr lang="en-US" sz="2400" dirty="0"/>
              <a:t>Oriented Analysis and Design</a:t>
            </a:r>
          </a:p>
          <a:p>
            <a:pPr eaLnBrk="1" hangingPunct="1">
              <a:buFontTx/>
              <a:buNone/>
            </a:pPr>
            <a:r>
              <a:rPr lang="en-US" sz="2400" dirty="0"/>
              <a:t>LO2 : Use the knowledge to develop </a:t>
            </a:r>
            <a:r>
              <a:rPr lang="en-US" sz="2400" dirty="0" smtClean="0"/>
              <a:t>documentation</a:t>
            </a:r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for </a:t>
            </a:r>
            <a:r>
              <a:rPr lang="en-US" sz="2400" dirty="0"/>
              <a:t>object oriented software analysis </a:t>
            </a:r>
            <a:r>
              <a:rPr lang="en-US" sz="2400" dirty="0" smtClean="0"/>
              <a:t>and</a:t>
            </a:r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design </a:t>
            </a:r>
            <a:r>
              <a:rPr lang="en-US" sz="2400" dirty="0"/>
              <a:t>using Unified Modelling Language</a:t>
            </a:r>
          </a:p>
          <a:p>
            <a:pPr eaLnBrk="1" hangingPunct="1">
              <a:buFontTx/>
              <a:buNone/>
            </a:pPr>
            <a:r>
              <a:rPr lang="en-US" sz="2400" dirty="0"/>
              <a:t>LO3 : Analyze any problem in any software </a:t>
            </a: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application </a:t>
            </a:r>
            <a:r>
              <a:rPr lang="en-US" sz="2400" dirty="0"/>
              <a:t>and find out the alternative 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          solutions </a:t>
            </a:r>
            <a:r>
              <a:rPr lang="en-US" sz="2400" dirty="0"/>
              <a:t>using object oriented analysis </a:t>
            </a:r>
            <a:r>
              <a:rPr lang="en-US" sz="2400" dirty="0" smtClean="0"/>
              <a:t>and</a:t>
            </a:r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</a:t>
            </a:r>
            <a:r>
              <a:rPr lang="en-US" sz="2400" dirty="0"/>
              <a:t>design approach</a:t>
            </a:r>
          </a:p>
        </p:txBody>
      </p:sp>
    </p:spTree>
    <p:extLst>
      <p:ext uri="{BB962C8B-B14F-4D97-AF65-F5344CB8AC3E}">
        <p14:creationId xmlns:p14="http://schemas.microsoft.com/office/powerpoint/2010/main" val="8240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>
          <a:xfrm>
            <a:off x="2667000" y="2895600"/>
            <a:ext cx="5867400" cy="2667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12: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endParaRPr lang="en-US" dirty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9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416300" y="152400"/>
            <a:ext cx="50419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798786" y="1447800"/>
            <a:ext cx="7811814" cy="47244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 the basic issues related to managing programmers 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 how cultural issues can impact the efficiency, effectiveness, and focus of software development teams 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 familiar with the different types of documentation 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 how to develop documentation 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 how object-orientation effects software testing 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 the different types of and purpose of unit tests 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 the different types of and purpose of integration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 different types of and purpose of system tests 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 the different types of and purpose of acceptance tests </a:t>
            </a:r>
          </a:p>
        </p:txBody>
      </p:sp>
    </p:spTree>
    <p:extLst>
      <p:ext uri="{BB962C8B-B14F-4D97-AF65-F5344CB8AC3E}">
        <p14:creationId xmlns:p14="http://schemas.microsoft.com/office/powerpoint/2010/main" val="20222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352800" y="457200"/>
            <a:ext cx="4081918" cy="51435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696200" cy="4800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development of all parts of the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itself</a:t>
            </a:r>
          </a:p>
          <a:p>
            <a:pPr lvl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documentation and new operating procedures</a:t>
            </a:r>
          </a:p>
          <a:p>
            <a:pPr lvl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implementation, testing and configuration &amp; change management work flows</a:t>
            </a:r>
          </a:p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is the largest, but least risky part of systems development</a:t>
            </a:r>
          </a:p>
          <a:p>
            <a:pPr lvl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failure is not usually due to poor programming but to poor analysis, design, installation or project management</a:t>
            </a:r>
          </a:p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organizations devote more time to testing &amp; evaluation than to programming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10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62672" y="228600"/>
            <a:ext cx="5924128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Programming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463749"/>
            <a:ext cx="7467600" cy="47846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managers must: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programming tasks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related classes to minimize coupling &amp; maximize cohesion of modules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classes to programmers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activities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the schedule</a:t>
            </a:r>
          </a:p>
        </p:txBody>
      </p:sp>
    </p:spTree>
    <p:extLst>
      <p:ext uri="{BB962C8B-B14F-4D97-AF65-F5344CB8AC3E}">
        <p14:creationId xmlns:p14="http://schemas.microsoft.com/office/powerpoint/2010/main" val="23178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038600" y="228600"/>
            <a:ext cx="46482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Coordinating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905000"/>
            <a:ext cx="6172200" cy="4495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weekly project meetings</a:t>
            </a:r>
          </a:p>
          <a:p>
            <a:pPr eaLnBrk="1" hangingPunct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enforce standards</a:t>
            </a:r>
          </a:p>
          <a:p>
            <a:pPr eaLnBrk="1" hangingPunct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resources into three areas: </a:t>
            </a:r>
          </a:p>
          <a:p>
            <a:pPr lvl="1" eaLnBrk="1" hangingPunct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pPr lvl="1" eaLnBrk="1" hangingPunct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lvl="1" eaLnBrk="1" hangingPunct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</a:p>
          <a:p>
            <a:pPr eaLnBrk="1" hangingPunct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change control measures</a:t>
            </a:r>
          </a:p>
        </p:txBody>
      </p:sp>
    </p:spTree>
    <p:extLst>
      <p:ext uri="{BB962C8B-B14F-4D97-AF65-F5344CB8AC3E}">
        <p14:creationId xmlns:p14="http://schemas.microsoft.com/office/powerpoint/2010/main" val="120901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219872" y="152400"/>
            <a:ext cx="54669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the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63749"/>
            <a:ext cx="7620000" cy="4860851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estimates must be revised as construction proceeds</a:t>
            </a:r>
          </a:p>
          <a:p>
            <a:pPr lvl="1"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10% error margin into all schedules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cause for schedule problems is scope creep</a:t>
            </a:r>
          </a:p>
          <a:p>
            <a:pPr lvl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new requirements are added to the project after the system design was finalized</a:t>
            </a:r>
          </a:p>
          <a:p>
            <a:pPr lvl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become more expensive when added later in the project schedule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slippages in the schedule can add up to large schedule problems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assessments can help predict problems </a:t>
            </a:r>
          </a:p>
          <a:p>
            <a:pPr lvl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their likelihood</a:t>
            </a:r>
          </a:p>
          <a:p>
            <a:pPr lvl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their impact</a:t>
            </a:r>
          </a:p>
        </p:txBody>
      </p:sp>
    </p:spTree>
    <p:extLst>
      <p:ext uri="{BB962C8B-B14F-4D97-AF65-F5344CB8AC3E}">
        <p14:creationId xmlns:p14="http://schemas.microsoft.com/office/powerpoint/2010/main" val="17118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675</TotalTime>
  <Words>1026</Words>
  <Application>Microsoft Office PowerPoint</Application>
  <PresentationFormat>On-screen Show (4:3)</PresentationFormat>
  <Paragraphs>168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ＭＳ Ｐゴシック</vt:lpstr>
      <vt:lpstr>ＭＳ Ｐゴシック</vt:lpstr>
      <vt:lpstr>Arial</vt:lpstr>
      <vt:lpstr>Calibri</vt:lpstr>
      <vt:lpstr>Interstate</vt:lpstr>
      <vt:lpstr>Open Sans</vt:lpstr>
      <vt:lpstr>Times New Roman</vt:lpstr>
      <vt:lpstr>Wingdings</vt:lpstr>
      <vt:lpstr>Template PPT 2015</vt:lpstr>
      <vt:lpstr>COMP6115   Object Oriented Analysis and Design    Session  #12 </vt:lpstr>
      <vt:lpstr>Construction</vt:lpstr>
      <vt:lpstr>Learning Outcomes</vt:lpstr>
      <vt:lpstr>Chapter 12:  Construction</vt:lpstr>
      <vt:lpstr>Objectives</vt:lpstr>
      <vt:lpstr>Introduction</vt:lpstr>
      <vt:lpstr>Managing Programming</vt:lpstr>
      <vt:lpstr>Coordinating Activities</vt:lpstr>
      <vt:lpstr>Managing the Schedule</vt:lpstr>
      <vt:lpstr>Cultural Issues</vt:lpstr>
      <vt:lpstr>Designing Tests</vt:lpstr>
      <vt:lpstr>Testing and Object Orientation</vt:lpstr>
      <vt:lpstr>Test Planning</vt:lpstr>
      <vt:lpstr>Unit Tests</vt:lpstr>
      <vt:lpstr>Integration Tests</vt:lpstr>
      <vt:lpstr>System Tests</vt:lpstr>
      <vt:lpstr>Acceptance Tests</vt:lpstr>
      <vt:lpstr>Developing Documentation</vt:lpstr>
      <vt:lpstr>Types of Documentation</vt:lpstr>
      <vt:lpstr>Designing  Documentation Structure</vt:lpstr>
      <vt:lpstr>Writing Documentation Topics</vt:lpstr>
      <vt:lpstr>Identifying Navigation Terms</vt:lpstr>
      <vt:lpstr>Summary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Mohamad Subekti</cp:lastModifiedBy>
  <cp:revision>168</cp:revision>
  <dcterms:created xsi:type="dcterms:W3CDTF">2015-05-04T03:33:03Z</dcterms:created>
  <dcterms:modified xsi:type="dcterms:W3CDTF">2019-07-20T16:05:03Z</dcterms:modified>
</cp:coreProperties>
</file>