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62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11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#13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7150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Migration Plan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00" t="48449" r="36667" b="25194"/>
          <a:stretch/>
        </p:blipFill>
        <p:spPr>
          <a:xfrm>
            <a:off x="1371600" y="1524000"/>
            <a:ext cx="715362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882900" y="304800"/>
            <a:ext cx="6032500" cy="77576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Strategies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14500"/>
            <a:ext cx="6515100" cy="437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2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383416" y="228600"/>
            <a:ext cx="5227184" cy="718616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Conversion Strategies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6032500" cy="1371823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dimensions to form a strategy as needed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Begin with a pilot conversion using parallel conversion in a handful of locations; once successful, roll out to remaining locations using phased conversion</a:t>
            </a:r>
          </a:p>
          <a:p>
            <a:pPr eaLnBrk="1" hangingPunct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risk, cost, and time; then refer to chart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7467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35814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1066800" y="1524000"/>
            <a:ext cx="75438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helping people adopt &amp; adapt to the to-be system and its accompanying work processes without undue stress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roles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agent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adopters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“Build it and they will come” doesn’t work!</a:t>
            </a:r>
          </a:p>
        </p:txBody>
      </p:sp>
    </p:spTree>
    <p:extLst>
      <p:ext uri="{BB962C8B-B14F-4D97-AF65-F5344CB8AC3E}">
        <p14:creationId xmlns:p14="http://schemas.microsoft.com/office/powerpoint/2010/main" val="24756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352800" y="304800"/>
            <a:ext cx="53145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5438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good for the organization is often not good for the people in it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perform their own personal cost-benefit analysis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costs &amp; benefits are weighted by the amount of uncertainty associated with them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will overestimate costs and underestimate benefits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take into account the transition process cost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costs and benefits are more important than real costs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38141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882900" y="304800"/>
            <a:ext cx="6032500" cy="89006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&amp; Benefits of Change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1150"/>
            <a:ext cx="7571088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3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67472" y="304800"/>
            <a:ext cx="54669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Revising Management Policies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5438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policies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goals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how work processes should be performed</a:t>
            </a:r>
          </a:p>
          <a:p>
            <a:pPr lvl="1"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people are rewarded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computer system will be successfully adopted unless management policies support its adoption</a:t>
            </a:r>
          </a:p>
        </p:txBody>
      </p:sp>
    </p:spTree>
    <p:extLst>
      <p:ext uri="{BB962C8B-B14F-4D97-AF65-F5344CB8AC3E}">
        <p14:creationId xmlns:p14="http://schemas.microsoft.com/office/powerpoint/2010/main" val="12074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7717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Process Structuring Tools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5438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Operating Procedures</a:t>
            </a:r>
          </a:p>
          <a:p>
            <a:pPr lvl="1" eaLnBrk="1" hangingPunct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SOPs must be revised to match the to-be system</a:t>
            </a:r>
          </a:p>
          <a:p>
            <a:pPr eaLnBrk="1" hangingPunct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and Rewards</a:t>
            </a:r>
          </a:p>
          <a:p>
            <a:pPr lvl="1" eaLnBrk="1" hangingPunct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 motivate desired (acceptance) behavior</a:t>
            </a:r>
          </a:p>
          <a:p>
            <a:pPr eaLnBrk="1" hangingPunct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pPr lvl="1" eaLnBrk="1" hangingPunct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effect is the actual reallocation of resources</a:t>
            </a:r>
          </a:p>
          <a:p>
            <a:pPr lvl="1" eaLnBrk="1" hangingPunct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effect shows that management is serious about the new system</a:t>
            </a:r>
          </a:p>
        </p:txBody>
      </p:sp>
    </p:spTree>
    <p:extLst>
      <p:ext uri="{BB962C8B-B14F-4D97-AF65-F5344CB8AC3E}">
        <p14:creationId xmlns:p14="http://schemas.microsoft.com/office/powerpoint/2010/main" val="13003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5791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Costs &amp; Benefits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676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list of costs &amp; benefits from two perspectives: the organization &amp; the potential adopters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effects on both end-users and managers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persuade those who might resist to support the change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management changes may be required to prevent grassroots derailing efforts</a:t>
            </a:r>
          </a:p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organization may find it harder to manage change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need to be convinced that was has worked in the past may not work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1941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181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Motivating Adoption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239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clear and convincing evidence of the need for change</a:t>
            </a:r>
          </a:p>
          <a:p>
            <a:pPr eaLnBrk="1" hangingPunct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basic strategies to motivate adoption</a:t>
            </a:r>
          </a:p>
          <a:p>
            <a:pPr lvl="1" eaLnBrk="1" hangingPunct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strategy</a:t>
            </a:r>
          </a:p>
          <a:p>
            <a:pPr lvl="1" eaLnBrk="1" hangingPunct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strategy</a:t>
            </a:r>
          </a:p>
          <a:p>
            <a:pPr eaLnBrk="1" hangingPunct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 goal is to support and encourage the ready adopters and help them win over the reluctant adopters</a:t>
            </a:r>
          </a:p>
        </p:txBody>
      </p:sp>
    </p:spTree>
    <p:extLst>
      <p:ext uri="{BB962C8B-B14F-4D97-AF65-F5344CB8AC3E}">
        <p14:creationId xmlns:p14="http://schemas.microsoft.com/office/powerpoint/2010/main" val="35771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r>
              <a:rPr lang="en-US" dirty="0"/>
              <a:t>Installation and Operations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Adoption: Training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67600" cy="464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skills needed to adopt the change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assume the system is so simple to learn that new users need no training</a:t>
            </a:r>
          </a:p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train?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should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using the system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should focus on helping the users accomplish their jobs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should focus on what the user needs to do, not what the system is capable of doing</a:t>
            </a:r>
          </a:p>
          <a:p>
            <a:pPr eaLnBrk="1" hangingPunct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train?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groups in a classroom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on one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based training (CBT)</a:t>
            </a:r>
          </a:p>
        </p:txBody>
      </p:sp>
    </p:spTree>
    <p:extLst>
      <p:ext uri="{BB962C8B-B14F-4D97-AF65-F5344CB8AC3E}">
        <p14:creationId xmlns:p14="http://schemas.microsoft.com/office/powerpoint/2010/main" val="25580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4102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Training Methods</a:t>
            </a:r>
          </a:p>
        </p:txBody>
      </p:sp>
      <p:pic>
        <p:nvPicPr>
          <p:cNvPr id="32803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1"/>
            <a:ext cx="7325728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9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81000"/>
            <a:ext cx="5257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Post-implementation Activities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239000" cy="449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institutionalize the new system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the normal &amp; accepted routine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“Refreeze” the organization after successful transition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the job of the project sponsor and manager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Actively promote its use and monitor its adoption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steady flow of information to users to encourage use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3810000" y="228600"/>
            <a:ext cx="3777118" cy="661466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Support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447800"/>
            <a:ext cx="7391400" cy="4876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transition from project team to an operations group</a:t>
            </a:r>
          </a:p>
          <a:p>
            <a:pPr lvl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operating the system &amp; providing system support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system support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On-demand training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support (e.g., documentation &amp; FAQs)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desk to provide expert advice</a:t>
            </a:r>
          </a:p>
          <a:p>
            <a:pPr lvl="2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I support should satisfy 80% of problems</a:t>
            </a:r>
          </a:p>
          <a:p>
            <a:pPr lvl="2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solve at level I:</a:t>
            </a:r>
          </a:p>
          <a:p>
            <a:pPr lvl="3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problem report or ticket</a:t>
            </a:r>
          </a:p>
          <a:p>
            <a:pPr lvl="3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Escalate to Level II</a:t>
            </a:r>
          </a:p>
        </p:txBody>
      </p:sp>
    </p:spTree>
    <p:extLst>
      <p:ext uri="{BB962C8B-B14F-4D97-AF65-F5344CB8AC3E}">
        <p14:creationId xmlns:p14="http://schemas.microsoft.com/office/powerpoint/2010/main" val="2913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5867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Problem Report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67464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7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915072" y="152400"/>
            <a:ext cx="56193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391400" cy="495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refining the system to make sure it continues to meet business needs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 than initial development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Novice system analysts &amp; programmers will work on maintenance projects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requests are smaller versions of a system request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may come from a number of different sources</a:t>
            </a:r>
          </a:p>
          <a:p>
            <a:pPr lvl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reports</a:t>
            </a:r>
          </a:p>
          <a:p>
            <a:pPr lvl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lvl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projects</a:t>
            </a:r>
          </a:p>
          <a:p>
            <a:pPr lvl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software (e.g., Operating System changes)</a:t>
            </a:r>
          </a:p>
          <a:p>
            <a:pPr lvl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management</a:t>
            </a:r>
          </a:p>
        </p:txBody>
      </p:sp>
    </p:spTree>
    <p:extLst>
      <p:ext uri="{BB962C8B-B14F-4D97-AF65-F5344CB8AC3E}">
        <p14:creationId xmlns:p14="http://schemas.microsoft.com/office/powerpoint/2010/main" val="3095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959100" y="228600"/>
            <a:ext cx="6032500" cy="718616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 Change Request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1" y="1142999"/>
            <a:ext cx="5727700" cy="47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5486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16149"/>
            <a:ext cx="7467600" cy="455605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what was successful and what needs to be improved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Review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list what worked and mistakes that were made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repeat excellent performance and eliminate mistakes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can prepare a “lessons learned” document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Review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did the proposed costs &amp; benefits actually accrue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compare estimates with actual values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or not the system provides the expected value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baseline costs for future projects</a:t>
            </a:r>
          </a:p>
        </p:txBody>
      </p:sp>
    </p:spTree>
    <p:extLst>
      <p:ext uri="{BB962C8B-B14F-4D97-AF65-F5344CB8AC3E}">
        <p14:creationId xmlns:p14="http://schemas.microsoft.com/office/powerpoint/2010/main" val="968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449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2390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Issues and Information Technology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Post-implementation Activities</a:t>
            </a:r>
          </a:p>
        </p:txBody>
      </p:sp>
    </p:spTree>
    <p:extLst>
      <p:ext uri="{BB962C8B-B14F-4D97-AF65-F5344CB8AC3E}">
        <p14:creationId xmlns:p14="http://schemas.microsoft.com/office/powerpoint/2010/main" val="17992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800" dirty="0">
                <a:ea typeface="ＭＳ Ｐゴシック" panose="020B0600070205080204" pitchFamily="34" charset="-128"/>
              </a:rPr>
              <a:t> edition. </a:t>
            </a:r>
            <a:r>
              <a:rPr lang="en-US" sz="2800" dirty="0"/>
              <a:t>ISBN: 978-1-118-80467-4,</a:t>
            </a:r>
            <a:r>
              <a:rPr lang="en-US" altLang="en-US" sz="280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20000" cy="472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/>
              <a:t> LO1: Identify the basic concept of advance topic </a:t>
            </a:r>
            <a:r>
              <a:rPr lang="en-US" sz="2400" dirty="0" smtClean="0"/>
              <a:t>in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Object </a:t>
            </a:r>
            <a:r>
              <a:rPr lang="en-US" sz="2400" dirty="0"/>
              <a:t>Oriented Analysis and Design</a:t>
            </a:r>
          </a:p>
          <a:p>
            <a:pPr eaLnBrk="1" hangingPunct="1">
              <a:buFontTx/>
              <a:buNone/>
            </a:pPr>
            <a:r>
              <a:rPr lang="en-US" sz="2400" dirty="0"/>
              <a:t>LO2 : Use the knowledge to develop </a:t>
            </a:r>
            <a:r>
              <a:rPr lang="en-US" sz="2400" dirty="0" smtClean="0"/>
              <a:t>documentation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for </a:t>
            </a:r>
            <a:r>
              <a:rPr lang="en-US" sz="2400" dirty="0"/>
              <a:t>object oriented software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design </a:t>
            </a:r>
            <a:r>
              <a:rPr lang="en-US" sz="2400" dirty="0"/>
              <a:t>using Unified Modelling Language</a:t>
            </a:r>
          </a:p>
          <a:p>
            <a:pPr eaLnBrk="1" hangingPunct="1">
              <a:buFontTx/>
              <a:buNone/>
            </a:pPr>
            <a:r>
              <a:rPr lang="en-US" sz="2400" dirty="0"/>
              <a:t>LO3 : Analyze any problem in any software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application </a:t>
            </a:r>
            <a:r>
              <a:rPr lang="en-US" sz="2400" dirty="0"/>
              <a:t>and find out the alternative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     solutions </a:t>
            </a:r>
            <a:r>
              <a:rPr lang="en-US" sz="2400" dirty="0"/>
              <a:t>using object oriented analysis </a:t>
            </a:r>
            <a:r>
              <a:rPr lang="en-US" sz="2400" dirty="0" smtClean="0"/>
              <a:t>and</a:t>
            </a:r>
          </a:p>
          <a:p>
            <a:pPr eaLnBrk="1" hangingPunct="1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8240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5867400" cy="266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Operations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505200" y="304800"/>
            <a:ext cx="4953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391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familiar with the system installation process.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different types of conversion strategies and when to use them.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several techniques for managing change.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familiar with post-installation processes.</a:t>
            </a:r>
          </a:p>
        </p:txBody>
      </p:sp>
    </p:spTree>
    <p:extLst>
      <p:ext uri="{BB962C8B-B14F-4D97-AF65-F5344CB8AC3E}">
        <p14:creationId xmlns:p14="http://schemas.microsoft.com/office/powerpoint/2010/main" val="26697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657600" y="304800"/>
            <a:ext cx="4800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3152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change to a new system is one of the most difficult tasks in any organization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planning normally begins while the programmers are still coding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 focuses on people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can account for 60-80% of IS budget</a:t>
            </a:r>
          </a:p>
          <a:p>
            <a:pPr eaLnBrk="1" hangingPunct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10272" y="228600"/>
            <a:ext cx="5924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for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Change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750" t="31395" r="40833" b="45349"/>
          <a:stretch/>
        </p:blipFill>
        <p:spPr>
          <a:xfrm>
            <a:off x="1143000" y="1523999"/>
            <a:ext cx="7391400" cy="45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5300" y="195784"/>
            <a:ext cx="6032500" cy="94721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Issues and Information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may affect adoption/acceptance of technology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messages—may affect documentation &amp; training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 high context societies need to see how the new system fits in to existing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poly-chronic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mono-chronic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(similar to parallel vs.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distance—can a subordinate point out errors?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avoidance—related to risk and stress caused by change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Individualism vs. collectivism—who is more important: the individual or the group?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Masculinity vs. femininity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 vs. short-term orientation—which is the focus: long term relationships or short term profits?</a:t>
            </a:r>
          </a:p>
        </p:txBody>
      </p:sp>
    </p:spTree>
    <p:extLst>
      <p:ext uri="{BB962C8B-B14F-4D97-AF65-F5344CB8AC3E}">
        <p14:creationId xmlns:p14="http://schemas.microsoft.com/office/powerpoint/2010/main" val="11569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3524672" y="304800"/>
            <a:ext cx="5162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447800"/>
            <a:ext cx="75438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is the technical process by which a new system replaces an old system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steps to a conversion plan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&amp; install hardware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software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data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dimensions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style—direct or parallel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location—pilot, phased or simultaneous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modules—whole system at once or one module at a time</a:t>
            </a:r>
          </a:p>
        </p:txBody>
      </p:sp>
    </p:spTree>
    <p:extLst>
      <p:ext uri="{BB962C8B-B14F-4D97-AF65-F5344CB8AC3E}">
        <p14:creationId xmlns:p14="http://schemas.microsoft.com/office/powerpoint/2010/main" val="30685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697</TotalTime>
  <Words>1086</Words>
  <Application>Microsoft Office PowerPoint</Application>
  <PresentationFormat>On-screen Show (4:3)</PresentationFormat>
  <Paragraphs>155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Times New Roman</vt:lpstr>
      <vt:lpstr>Template PPT 2015</vt:lpstr>
      <vt:lpstr>COMP6115   Object Oriented Analysis and Design    Session  #13 </vt:lpstr>
      <vt:lpstr>Installation and Operations</vt:lpstr>
      <vt:lpstr>Learning Outcomes</vt:lpstr>
      <vt:lpstr>Chapter 13:  Installation and Operations</vt:lpstr>
      <vt:lpstr>Objectives</vt:lpstr>
      <vt:lpstr>Introduction</vt:lpstr>
      <vt:lpstr> A Model for  Implementing Change</vt:lpstr>
      <vt:lpstr>Cultural Issues and Information Technology</vt:lpstr>
      <vt:lpstr>Conversion</vt:lpstr>
      <vt:lpstr>Elements of Migration Plan</vt:lpstr>
      <vt:lpstr>Conversion Strategies</vt:lpstr>
      <vt:lpstr>Selecting Conversion Strategies</vt:lpstr>
      <vt:lpstr>Change Management</vt:lpstr>
      <vt:lpstr>Resistance to Change</vt:lpstr>
      <vt:lpstr>Costs &amp; Benefits of Change</vt:lpstr>
      <vt:lpstr>Revising Management Policies</vt:lpstr>
      <vt:lpstr>Work Process Structuring Tools</vt:lpstr>
      <vt:lpstr>Assessing Costs &amp; Benefits</vt:lpstr>
      <vt:lpstr>Motivating Adoption</vt:lpstr>
      <vt:lpstr>Enabling Adoption: Training</vt:lpstr>
      <vt:lpstr>Selecting Training Methods</vt:lpstr>
      <vt:lpstr>Post-implementation Activities</vt:lpstr>
      <vt:lpstr>System Support</vt:lpstr>
      <vt:lpstr>Elements of a Problem Report</vt:lpstr>
      <vt:lpstr>System Maintenance</vt:lpstr>
      <vt:lpstr>Processing a Change Request</vt:lpstr>
      <vt:lpstr>Project Assessment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173</cp:revision>
  <dcterms:created xsi:type="dcterms:W3CDTF">2015-05-04T03:33:03Z</dcterms:created>
  <dcterms:modified xsi:type="dcterms:W3CDTF">2019-07-20T16:31:12Z</dcterms:modified>
</cp:coreProperties>
</file>