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lotArea>
      <c:layout>
        <c:manualLayout>
          <c:layoutTarget val="inner"/>
          <c:xMode val="edge"/>
          <c:yMode val="edge"/>
          <c:x val="5.7743860003730295E-2"/>
          <c:y val="0.10449079226364"/>
          <c:w val="0.92764717627136195"/>
          <c:h val="0.72212635654708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D-4233-8D01-1059561EA07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FD-4233-8D01-1059561EA07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FD-4233-8D01-1059561EA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79984"/>
        <c:axId val="84779568"/>
      </c:barChart>
      <c:catAx>
        <c:axId val="8477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84779568"/>
        <c:crosses val="autoZero"/>
        <c:auto val="1"/>
        <c:lblAlgn val="ctr"/>
        <c:lblOffset val="100"/>
        <c:noMultiLvlLbl val="0"/>
      </c:catAx>
      <c:valAx>
        <c:axId val="847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847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9F943-6627-4FF7-9FEE-F7745EE03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53E99-F914-46C6-80EF-818909860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8DDBD-8F26-4054-928C-F4D6F25A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33CB1-F659-4E36-9955-B2D1C9D2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43D9D-3263-43E4-8C7D-D7CCF166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30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B2B95-DF92-47BA-B7C8-B590C7ED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B4BB11-FC45-4CC6-A1DD-C7B3006D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1C3C4-8ED2-4696-8D57-B1C9A8C8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64C8A-2A2D-4565-9CF9-3CEAD15A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33D82-BD8A-41F5-B2F4-0BC37A9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766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E1AD4-BD8A-44A0-AE78-2ED5AC467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9161C5-C21D-4F95-8250-A0E08DE8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BB508-8ED9-4393-8B32-8EDA7B23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E228E-422E-4CC5-86A9-84F6A71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13EF3-0499-4B27-A677-B47B7D04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12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18043-6598-4608-A1C9-4F48A80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A145A-D10A-4687-B3AB-5A254280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759DB-9D0D-48D6-B14A-78247329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12382-AF78-4C3B-A0F3-ED9ECFA3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2F833-FD79-4926-94B8-48007AFB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70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F0C38-0231-42EA-8E4C-691E5184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5E272A-8EF8-4607-9CF4-42D4B89C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29D6A-8F71-409A-A387-70DC1126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9BB1F-CE77-43FA-8EAB-E05D28D3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11B094-709F-4878-99EA-6950AED3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783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3696F-F420-43A3-A8D7-415752A4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E535F-2175-426F-97D7-2910C6562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C1D4D2-F06B-4ACE-B23A-39CF4E1D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A7202-2387-4B3A-A692-17DEEA52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48EEE-D724-4277-BCCD-9DFE55BB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021EC2-DAF7-47FA-ABB4-40D34D2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85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B960-04EA-4848-A287-1B0F2F51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8AE82-829A-4577-B90E-B5928E537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B6AD0-2477-4569-B8C8-C3880AC9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E69A7-AEA8-41FF-9758-4017AA9C9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0C0251-F381-49A3-B7A8-870414B4B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205C5F-B3AD-464E-B7D0-57BB80CE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469F1F-E895-4B95-8929-D5F88D8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915690-7938-475C-9D82-E6437EBC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136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AD89-F72C-4059-82EB-9CE7F48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BDAC7A-EE48-4AEA-8A6E-0454A551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D150A-E727-4A02-B7ED-AF645BF2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BCEA4-19CC-4AE9-A15C-A775F7D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982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F04F44-79A8-41C1-B8E1-1619AF04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5DD95F-46D2-4636-8781-3C8A2D1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390D68-BC19-4C93-8E6B-9257CC8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2AEBC-CC87-47AF-8E23-30FFC332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EF2BB-8964-4D4A-A06E-CC4F6DC6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E60A94-B413-4BB6-A5DD-38F2AB040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D95F8-1097-4767-901D-A0770C76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EA792-E4FA-41EF-81C5-7E4C2725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445E99-625C-470F-ACAD-786AE5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27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48EE8-161E-41F6-86EB-4A4AAA6C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F84A86-87F6-415E-8E1B-0806DB73B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F471DA-1763-4008-81DC-CDF36CD95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7C2A37-07E1-4AFF-8329-F398CC2B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D7C8CA-C1AB-4D32-A1EB-F70B2F30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7B54F-CA9D-429D-B569-04397F7A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928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BA004-36FF-4871-8B97-D54CDECA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2943C-443D-49A1-9CE1-96986347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721CE-887F-4085-85D0-8188F1DDE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8BBE-0649-4679-958E-2ADCCF2D44C4}" type="datetimeFigureOut">
              <a:rPr lang="es-VE" smtClean="0"/>
              <a:t>14/1/2023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6F99E-AEE7-44FB-8C57-D9C033FA9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B84AF-24B1-4E24-9C7F-0FC88FCF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25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Hombre con relleno sólido">
            <a:extLst>
              <a:ext uri="{FF2B5EF4-FFF2-40B4-BE49-F238E27FC236}">
                <a16:creationId xmlns:a16="http://schemas.microsoft.com/office/drawing/2014/main" id="{BB38F43E-CA0F-42D9-A308-82F4A5AB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684" y="2957672"/>
            <a:ext cx="526762" cy="942654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981FD02-D171-4B8B-BCEA-DEFF2604B245}"/>
              </a:ext>
            </a:extLst>
          </p:cNvPr>
          <p:cNvSpPr/>
          <p:nvPr/>
        </p:nvSpPr>
        <p:spPr>
          <a:xfrm>
            <a:off x="1122330" y="1521413"/>
            <a:ext cx="1910521" cy="42311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Dashboard</a:t>
            </a:r>
          </a:p>
          <a:p>
            <a:pPr algn="ctr"/>
            <a:r>
              <a:rPr lang="es-ES" dirty="0"/>
              <a:t>Compras</a:t>
            </a:r>
          </a:p>
          <a:p>
            <a:pPr algn="ctr"/>
            <a:r>
              <a:rPr lang="es-ES" dirty="0"/>
              <a:t>Ventas</a:t>
            </a:r>
          </a:p>
          <a:p>
            <a:pPr algn="ctr"/>
            <a:r>
              <a:rPr lang="es-ES" dirty="0"/>
              <a:t>Menú</a:t>
            </a:r>
          </a:p>
          <a:p>
            <a:pPr algn="ctr"/>
            <a:r>
              <a:rPr lang="es-ES" dirty="0"/>
              <a:t>Pedidos</a:t>
            </a:r>
          </a:p>
          <a:p>
            <a:pPr algn="ctr"/>
            <a:r>
              <a:rPr lang="es-ES" dirty="0" err="1"/>
              <a:t>Delivery</a:t>
            </a:r>
            <a:endParaRPr lang="es-ES" dirty="0"/>
          </a:p>
          <a:p>
            <a:pPr algn="ctr"/>
            <a:r>
              <a:rPr lang="es-ES" dirty="0"/>
              <a:t>Settings</a:t>
            </a:r>
          </a:p>
          <a:p>
            <a:pPr algn="ctr"/>
            <a:r>
              <a:rPr lang="es-ES" dirty="0"/>
              <a:t>salir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6C7D92-9628-4185-9BEB-5F13F2AE2238}"/>
              </a:ext>
            </a:extLst>
          </p:cNvPr>
          <p:cNvSpPr txBox="1"/>
          <p:nvPr/>
        </p:nvSpPr>
        <p:spPr>
          <a:xfrm>
            <a:off x="128684" y="3970971"/>
            <a:ext cx="17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Jefe</a:t>
            </a:r>
            <a:endParaRPr lang="es-VE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09CC85D-6888-4CBF-B857-6929891EAD5C}"/>
              </a:ext>
            </a:extLst>
          </p:cNvPr>
          <p:cNvSpPr/>
          <p:nvPr/>
        </p:nvSpPr>
        <p:spPr>
          <a:xfrm>
            <a:off x="595567" y="3277723"/>
            <a:ext cx="526762" cy="3693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A1BEFB4-E464-45CD-8E83-8E6FE5866B69}"/>
              </a:ext>
            </a:extLst>
          </p:cNvPr>
          <p:cNvCxnSpPr>
            <a:cxnSpLocks/>
            <a:stCxn id="6" idx="0"/>
            <a:endCxn id="16" idx="3"/>
          </p:cNvCxnSpPr>
          <p:nvPr/>
        </p:nvCxnSpPr>
        <p:spPr>
          <a:xfrm flipV="1">
            <a:off x="2077591" y="1241855"/>
            <a:ext cx="1025164" cy="27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81B1314-FC30-4E50-AAAF-BE1487631540}"/>
              </a:ext>
            </a:extLst>
          </p:cNvPr>
          <p:cNvSpPr/>
          <p:nvPr/>
        </p:nvSpPr>
        <p:spPr>
          <a:xfrm>
            <a:off x="2841981" y="691935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Dashboard</a:t>
            </a:r>
            <a:endParaRPr lang="es-VE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1D34EC0-6CA5-4935-A816-B1E7F206B1BC}"/>
              </a:ext>
            </a:extLst>
          </p:cNvPr>
          <p:cNvSpPr/>
          <p:nvPr/>
        </p:nvSpPr>
        <p:spPr>
          <a:xfrm>
            <a:off x="5111219" y="386048"/>
            <a:ext cx="2181726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Desplegar Resumen</a:t>
            </a:r>
            <a:endParaRPr lang="es-VE" sz="1400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0717FD2-E741-455F-BD70-8CCB81C96851}"/>
              </a:ext>
            </a:extLst>
          </p:cNvPr>
          <p:cNvCxnSpPr>
            <a:cxnSpLocks/>
            <a:stCxn id="16" idx="7"/>
            <a:endCxn id="37" idx="2"/>
          </p:cNvCxnSpPr>
          <p:nvPr/>
        </p:nvCxnSpPr>
        <p:spPr>
          <a:xfrm flipV="1">
            <a:off x="4361881" y="708184"/>
            <a:ext cx="749338" cy="7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EBCCA23-F948-4A8B-BB2A-83632150C79A}"/>
              </a:ext>
            </a:extLst>
          </p:cNvPr>
          <p:cNvSpPr/>
          <p:nvPr/>
        </p:nvSpPr>
        <p:spPr>
          <a:xfrm>
            <a:off x="3330545" y="1594780"/>
            <a:ext cx="1780674" cy="433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Compras</a:t>
            </a:r>
            <a:endParaRPr lang="es-VE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1B3E6B8-BBEC-44EB-8B3C-B1B8242B6A2C}"/>
              </a:ext>
            </a:extLst>
          </p:cNvPr>
          <p:cNvSpPr/>
          <p:nvPr/>
        </p:nvSpPr>
        <p:spPr>
          <a:xfrm>
            <a:off x="3268825" y="2957672"/>
            <a:ext cx="2671681" cy="7808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Pedidos/Ordenes</a:t>
            </a:r>
            <a:endParaRPr lang="es-VE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CF81B74-3832-4D21-BDF9-95D432BA3ADE}"/>
              </a:ext>
            </a:extLst>
          </p:cNvPr>
          <p:cNvSpPr/>
          <p:nvPr/>
        </p:nvSpPr>
        <p:spPr>
          <a:xfrm>
            <a:off x="3480739" y="4546674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delivery</a:t>
            </a:r>
            <a:endParaRPr lang="es-VE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E999D38-274C-44D5-8B4F-0F3B4CBC74F7}"/>
              </a:ext>
            </a:extLst>
          </p:cNvPr>
          <p:cNvCxnSpPr>
            <a:cxnSpLocks/>
            <a:stCxn id="6" idx="7"/>
            <a:endCxn id="41" idx="2"/>
          </p:cNvCxnSpPr>
          <p:nvPr/>
        </p:nvCxnSpPr>
        <p:spPr>
          <a:xfrm flipV="1">
            <a:off x="2753062" y="1811768"/>
            <a:ext cx="577483" cy="32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F1B3493-9948-40C3-8C6C-7E602B8E5E3D}"/>
              </a:ext>
            </a:extLst>
          </p:cNvPr>
          <p:cNvCxnSpPr>
            <a:cxnSpLocks/>
            <a:stCxn id="6" idx="6"/>
            <a:endCxn id="43" idx="2"/>
          </p:cNvCxnSpPr>
          <p:nvPr/>
        </p:nvCxnSpPr>
        <p:spPr>
          <a:xfrm flipV="1">
            <a:off x="3032851" y="3348113"/>
            <a:ext cx="235974" cy="28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A7D79A5D-9603-4E26-873D-F1F573468A46}"/>
              </a:ext>
            </a:extLst>
          </p:cNvPr>
          <p:cNvSpPr/>
          <p:nvPr/>
        </p:nvSpPr>
        <p:spPr>
          <a:xfrm>
            <a:off x="8404057" y="1950492"/>
            <a:ext cx="2665613" cy="1007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 pedidos a Proveedores</a:t>
            </a:r>
            <a:endParaRPr lang="es-VE" dirty="0"/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6F2AAC48-5EFE-4432-92E7-28B35E454779}"/>
              </a:ext>
            </a:extLst>
          </p:cNvPr>
          <p:cNvCxnSpPr>
            <a:cxnSpLocks/>
            <a:stCxn id="6" idx="5"/>
            <a:endCxn id="44" idx="2"/>
          </p:cNvCxnSpPr>
          <p:nvPr/>
        </p:nvCxnSpPr>
        <p:spPr>
          <a:xfrm flipV="1">
            <a:off x="2753062" y="4868810"/>
            <a:ext cx="727677" cy="26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9480388E-1E3F-476F-AA5F-8A8179356C96}"/>
              </a:ext>
            </a:extLst>
          </p:cNvPr>
          <p:cNvSpPr/>
          <p:nvPr/>
        </p:nvSpPr>
        <p:spPr>
          <a:xfrm>
            <a:off x="6092517" y="4639606"/>
            <a:ext cx="3876558" cy="7967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Mostrar lista con clientes, nombre, dirección, fecha…</a:t>
            </a:r>
            <a:endParaRPr lang="es-VE" dirty="0"/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8B3101B2-C813-4F8B-9405-05845E22182D}"/>
              </a:ext>
            </a:extLst>
          </p:cNvPr>
          <p:cNvCxnSpPr>
            <a:cxnSpLocks/>
            <a:stCxn id="44" idx="6"/>
            <a:endCxn id="113" idx="2"/>
          </p:cNvCxnSpPr>
          <p:nvPr/>
        </p:nvCxnSpPr>
        <p:spPr>
          <a:xfrm>
            <a:off x="5261413" y="4868810"/>
            <a:ext cx="831104" cy="1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ipse 144">
            <a:extLst>
              <a:ext uri="{FF2B5EF4-FFF2-40B4-BE49-F238E27FC236}">
                <a16:creationId xmlns:a16="http://schemas.microsoft.com/office/drawing/2014/main" id="{CB4EC732-0448-44A0-9635-48E600EED64E}"/>
              </a:ext>
            </a:extLst>
          </p:cNvPr>
          <p:cNvSpPr/>
          <p:nvPr/>
        </p:nvSpPr>
        <p:spPr>
          <a:xfrm>
            <a:off x="3194848" y="5346311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settings</a:t>
            </a:r>
            <a:endParaRPr lang="es-VE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6772509C-806C-4AB0-AB21-3EB0A2B6692D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2510800" y="5440662"/>
            <a:ext cx="944822" cy="1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Elipse 150">
            <a:extLst>
              <a:ext uri="{FF2B5EF4-FFF2-40B4-BE49-F238E27FC236}">
                <a16:creationId xmlns:a16="http://schemas.microsoft.com/office/drawing/2014/main" id="{EABA2AFD-C3CC-4C74-B6E0-6854813419F0}"/>
              </a:ext>
            </a:extLst>
          </p:cNvPr>
          <p:cNvSpPr/>
          <p:nvPr/>
        </p:nvSpPr>
        <p:spPr>
          <a:xfrm>
            <a:off x="5705278" y="5645089"/>
            <a:ext cx="2349267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claves, Accesos</a:t>
            </a:r>
            <a:endParaRPr lang="es-VE" dirty="0"/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A8AF7EBB-7677-430A-9E81-F801C3709B93}"/>
              </a:ext>
            </a:extLst>
          </p:cNvPr>
          <p:cNvCxnSpPr>
            <a:cxnSpLocks/>
            <a:stCxn id="145" idx="6"/>
            <a:endCxn id="151" idx="1"/>
          </p:cNvCxnSpPr>
          <p:nvPr/>
        </p:nvCxnSpPr>
        <p:spPr>
          <a:xfrm>
            <a:off x="4975522" y="5668447"/>
            <a:ext cx="1073798" cy="7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Elipse 182">
            <a:extLst>
              <a:ext uri="{FF2B5EF4-FFF2-40B4-BE49-F238E27FC236}">
                <a16:creationId xmlns:a16="http://schemas.microsoft.com/office/drawing/2014/main" id="{9A6BA6AC-8A7B-4E3F-BB19-1FAA46FAA059}"/>
              </a:ext>
            </a:extLst>
          </p:cNvPr>
          <p:cNvSpPr/>
          <p:nvPr/>
        </p:nvSpPr>
        <p:spPr>
          <a:xfrm>
            <a:off x="2611443" y="6147136"/>
            <a:ext cx="2469539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Salir del Sistema</a:t>
            </a:r>
            <a:endParaRPr lang="es-VE" dirty="0"/>
          </a:p>
        </p:txBody>
      </p: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1543ADDE-3BE2-402B-83F6-7EF1F72B8434}"/>
              </a:ext>
            </a:extLst>
          </p:cNvPr>
          <p:cNvCxnSpPr>
            <a:cxnSpLocks/>
            <a:stCxn id="6" idx="4"/>
            <a:endCxn id="183" idx="2"/>
          </p:cNvCxnSpPr>
          <p:nvPr/>
        </p:nvCxnSpPr>
        <p:spPr>
          <a:xfrm>
            <a:off x="2077591" y="5752518"/>
            <a:ext cx="533852" cy="71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Elipse 186">
            <a:extLst>
              <a:ext uri="{FF2B5EF4-FFF2-40B4-BE49-F238E27FC236}">
                <a16:creationId xmlns:a16="http://schemas.microsoft.com/office/drawing/2014/main" id="{37EBACA2-E34F-4042-8A54-453F10CD8AF8}"/>
              </a:ext>
            </a:extLst>
          </p:cNvPr>
          <p:cNvSpPr/>
          <p:nvPr/>
        </p:nvSpPr>
        <p:spPr>
          <a:xfrm>
            <a:off x="5420912" y="1310669"/>
            <a:ext cx="2448953" cy="57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Reportes, facturas, pagos proveedores</a:t>
            </a:r>
            <a:endParaRPr lang="es-VE" sz="1400" dirty="0"/>
          </a:p>
        </p:txBody>
      </p:sp>
      <p:sp>
        <p:nvSpPr>
          <p:cNvPr id="229" name="Elipse 228">
            <a:extLst>
              <a:ext uri="{FF2B5EF4-FFF2-40B4-BE49-F238E27FC236}">
                <a16:creationId xmlns:a16="http://schemas.microsoft.com/office/drawing/2014/main" id="{C2E310D7-8D86-468C-A6CA-078B9EBE3E3F}"/>
              </a:ext>
            </a:extLst>
          </p:cNvPr>
          <p:cNvSpPr/>
          <p:nvPr/>
        </p:nvSpPr>
        <p:spPr>
          <a:xfrm>
            <a:off x="3437776" y="2359477"/>
            <a:ext cx="1780674" cy="433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Ventas</a:t>
            </a:r>
            <a:endParaRPr lang="es-VE" dirty="0"/>
          </a:p>
        </p:txBody>
      </p: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9EEE5620-5FBD-4EC8-A5C5-6FCF92C77E89}"/>
              </a:ext>
            </a:extLst>
          </p:cNvPr>
          <p:cNvCxnSpPr>
            <a:cxnSpLocks/>
            <a:endCxn id="229" idx="2"/>
          </p:cNvCxnSpPr>
          <p:nvPr/>
        </p:nvCxnSpPr>
        <p:spPr>
          <a:xfrm flipV="1">
            <a:off x="3002830" y="2576465"/>
            <a:ext cx="434946" cy="15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3DD2C8D1-B25A-4E83-9ABC-3C0F81FC3358}"/>
              </a:ext>
            </a:extLst>
          </p:cNvPr>
          <p:cNvCxnSpPr>
            <a:cxnSpLocks/>
            <a:stCxn id="41" idx="6"/>
            <a:endCxn id="187" idx="2"/>
          </p:cNvCxnSpPr>
          <p:nvPr/>
        </p:nvCxnSpPr>
        <p:spPr>
          <a:xfrm flipV="1">
            <a:off x="5111219" y="1597066"/>
            <a:ext cx="309693" cy="21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Elipse 238">
            <a:extLst>
              <a:ext uri="{FF2B5EF4-FFF2-40B4-BE49-F238E27FC236}">
                <a16:creationId xmlns:a16="http://schemas.microsoft.com/office/drawing/2014/main" id="{AE8ADF92-BD9F-48BB-8731-6060836B7203}"/>
              </a:ext>
            </a:extLst>
          </p:cNvPr>
          <p:cNvSpPr/>
          <p:nvPr/>
        </p:nvSpPr>
        <p:spPr>
          <a:xfrm>
            <a:off x="5623375" y="2167734"/>
            <a:ext cx="2181727" cy="57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Reportes, facturas, clientes</a:t>
            </a:r>
            <a:endParaRPr lang="es-VE" sz="1400" dirty="0"/>
          </a:p>
        </p:txBody>
      </p: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CD7EDF7D-8183-4EEC-8119-4D4D7FA01F52}"/>
              </a:ext>
            </a:extLst>
          </p:cNvPr>
          <p:cNvCxnSpPr>
            <a:cxnSpLocks/>
            <a:stCxn id="229" idx="6"/>
            <a:endCxn id="239" idx="2"/>
          </p:cNvCxnSpPr>
          <p:nvPr/>
        </p:nvCxnSpPr>
        <p:spPr>
          <a:xfrm flipV="1">
            <a:off x="5218450" y="2454131"/>
            <a:ext cx="404925" cy="12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ector recto de flecha 261">
            <a:extLst>
              <a:ext uri="{FF2B5EF4-FFF2-40B4-BE49-F238E27FC236}">
                <a16:creationId xmlns:a16="http://schemas.microsoft.com/office/drawing/2014/main" id="{8810967B-438E-48D0-A2CA-7760308D0120}"/>
              </a:ext>
            </a:extLst>
          </p:cNvPr>
          <p:cNvCxnSpPr>
            <a:cxnSpLocks/>
            <a:stCxn id="43" idx="6"/>
            <a:endCxn id="279" idx="2"/>
          </p:cNvCxnSpPr>
          <p:nvPr/>
        </p:nvCxnSpPr>
        <p:spPr>
          <a:xfrm flipV="1">
            <a:off x="5940506" y="3184238"/>
            <a:ext cx="390622" cy="16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Elipse 277">
            <a:extLst>
              <a:ext uri="{FF2B5EF4-FFF2-40B4-BE49-F238E27FC236}">
                <a16:creationId xmlns:a16="http://schemas.microsoft.com/office/drawing/2014/main" id="{6A9B00B5-7A94-4900-9912-291B0FB47BDC}"/>
              </a:ext>
            </a:extLst>
          </p:cNvPr>
          <p:cNvSpPr/>
          <p:nvPr/>
        </p:nvSpPr>
        <p:spPr>
          <a:xfrm>
            <a:off x="8425254" y="3094282"/>
            <a:ext cx="3087641" cy="915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 ordenes “Clientes”</a:t>
            </a:r>
            <a:endParaRPr lang="es-VE" dirty="0"/>
          </a:p>
        </p:txBody>
      </p:sp>
      <p:sp>
        <p:nvSpPr>
          <p:cNvPr id="279" name="Elipse 278">
            <a:extLst>
              <a:ext uri="{FF2B5EF4-FFF2-40B4-BE49-F238E27FC236}">
                <a16:creationId xmlns:a16="http://schemas.microsoft.com/office/drawing/2014/main" id="{EB05B77C-2EED-4880-85A1-8175CC756617}"/>
              </a:ext>
            </a:extLst>
          </p:cNvPr>
          <p:cNvSpPr/>
          <p:nvPr/>
        </p:nvSpPr>
        <p:spPr>
          <a:xfrm>
            <a:off x="6331128" y="2906064"/>
            <a:ext cx="1780675" cy="55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Resumen De Pedidos</a:t>
            </a:r>
            <a:endParaRPr lang="es-VE" dirty="0"/>
          </a:p>
        </p:txBody>
      </p: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24D63A5D-D5BF-4B32-8FFF-4B091F8BB5C5}"/>
              </a:ext>
            </a:extLst>
          </p:cNvPr>
          <p:cNvCxnSpPr>
            <a:cxnSpLocks/>
            <a:stCxn id="279" idx="7"/>
            <a:endCxn id="106" idx="2"/>
          </p:cNvCxnSpPr>
          <p:nvPr/>
        </p:nvCxnSpPr>
        <p:spPr>
          <a:xfrm flipV="1">
            <a:off x="7851029" y="2454309"/>
            <a:ext cx="553028" cy="53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onector recto de flecha 288">
            <a:extLst>
              <a:ext uri="{FF2B5EF4-FFF2-40B4-BE49-F238E27FC236}">
                <a16:creationId xmlns:a16="http://schemas.microsoft.com/office/drawing/2014/main" id="{9F138867-0840-4253-BFE3-2CFFDB21CA4A}"/>
              </a:ext>
            </a:extLst>
          </p:cNvPr>
          <p:cNvCxnSpPr>
            <a:cxnSpLocks/>
            <a:stCxn id="279" idx="5"/>
            <a:endCxn id="278" idx="2"/>
          </p:cNvCxnSpPr>
          <p:nvPr/>
        </p:nvCxnSpPr>
        <p:spPr>
          <a:xfrm>
            <a:off x="7851029" y="3380936"/>
            <a:ext cx="574225" cy="17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95E93CA6-0D48-4718-B2A5-F5C28CB11CC4}"/>
              </a:ext>
            </a:extLst>
          </p:cNvPr>
          <p:cNvSpPr/>
          <p:nvPr/>
        </p:nvSpPr>
        <p:spPr>
          <a:xfrm>
            <a:off x="3499735" y="3822421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Menú</a:t>
            </a:r>
            <a:endParaRPr lang="es-VE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170BA00-D1C4-4177-80EF-7B8514F201DE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3002830" y="4129020"/>
            <a:ext cx="496905" cy="1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783D5526-D2DC-4C97-A81F-7F6B7859DE1C}"/>
              </a:ext>
            </a:extLst>
          </p:cNvPr>
          <p:cNvSpPr/>
          <p:nvPr/>
        </p:nvSpPr>
        <p:spPr>
          <a:xfrm>
            <a:off x="5823901" y="3791348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del menú</a:t>
            </a:r>
            <a:endParaRPr lang="es-VE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6F6A719-7F02-474E-BDBB-68FBD796B0C9}"/>
              </a:ext>
            </a:extLst>
          </p:cNvPr>
          <p:cNvCxnSpPr>
            <a:stCxn id="50" idx="6"/>
            <a:endCxn id="58" idx="2"/>
          </p:cNvCxnSpPr>
          <p:nvPr/>
        </p:nvCxnSpPr>
        <p:spPr>
          <a:xfrm flipV="1">
            <a:off x="5280409" y="4113484"/>
            <a:ext cx="543492" cy="3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5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B2AAA7-F892-41F8-8FA1-852481062B46}"/>
              </a:ext>
            </a:extLst>
          </p:cNvPr>
          <p:cNvSpPr/>
          <p:nvPr/>
        </p:nvSpPr>
        <p:spPr>
          <a:xfrm>
            <a:off x="577515" y="238168"/>
            <a:ext cx="11036969" cy="6162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E34655-5A32-4ACD-83C9-7F2CDF0048FF}"/>
              </a:ext>
            </a:extLst>
          </p:cNvPr>
          <p:cNvSpPr/>
          <p:nvPr/>
        </p:nvSpPr>
        <p:spPr>
          <a:xfrm>
            <a:off x="577515" y="834516"/>
            <a:ext cx="3093337" cy="5566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6" name="Tabla 22">
            <a:extLst>
              <a:ext uri="{FF2B5EF4-FFF2-40B4-BE49-F238E27FC236}">
                <a16:creationId xmlns:a16="http://schemas.microsoft.com/office/drawing/2014/main" id="{5381913F-7088-401A-A5C7-90922556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2251"/>
              </p:ext>
            </p:extLst>
          </p:nvPr>
        </p:nvGraphicFramePr>
        <p:xfrm>
          <a:off x="743992" y="1002781"/>
          <a:ext cx="2760382" cy="3873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12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Reportes</a:t>
                      </a:r>
                    </a:p>
                    <a:p>
                      <a:r>
                        <a:rPr lang="es-VE" dirty="0"/>
                        <a:t>   - Ventas</a:t>
                      </a:r>
                    </a:p>
                    <a:p>
                      <a:r>
                        <a:rPr lang="es-VE" dirty="0"/>
                        <a:t>   -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Salir del sistema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DFE2D08A-BF5F-4F50-BE03-AD2338C06D38}"/>
              </a:ext>
            </a:extLst>
          </p:cNvPr>
          <p:cNvSpPr/>
          <p:nvPr/>
        </p:nvSpPr>
        <p:spPr>
          <a:xfrm>
            <a:off x="577515" y="225287"/>
            <a:ext cx="11036969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CABFE947-CD45-4823-90C4-872B1AB72A5E}"/>
              </a:ext>
            </a:extLst>
          </p:cNvPr>
          <p:cNvSpPr/>
          <p:nvPr/>
        </p:nvSpPr>
        <p:spPr>
          <a:xfrm>
            <a:off x="743992" y="355224"/>
            <a:ext cx="320842" cy="3684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01CB30B1-6DD9-4000-8AC6-E308C1F36EDF}"/>
              </a:ext>
            </a:extLst>
          </p:cNvPr>
          <p:cNvSpPr/>
          <p:nvPr/>
        </p:nvSpPr>
        <p:spPr>
          <a:xfrm>
            <a:off x="1145045" y="362698"/>
            <a:ext cx="320842" cy="36847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492BA5F6-2FA6-41F3-BB17-AADC90B74428}"/>
              </a:ext>
            </a:extLst>
          </p:cNvPr>
          <p:cNvSpPr/>
          <p:nvPr/>
        </p:nvSpPr>
        <p:spPr>
          <a:xfrm>
            <a:off x="1546098" y="362698"/>
            <a:ext cx="320842" cy="368479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E77174-FBE0-4C61-8256-08265A4E288F}"/>
              </a:ext>
            </a:extLst>
          </p:cNvPr>
          <p:cNvSpPr txBox="1"/>
          <p:nvPr/>
        </p:nvSpPr>
        <p:spPr>
          <a:xfrm>
            <a:off x="4319163" y="1099931"/>
            <a:ext cx="655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 mostrar 3 tipos de vistas en esta área</a:t>
            </a:r>
          </a:p>
          <a:p>
            <a:endParaRPr lang="es-ES" dirty="0"/>
          </a:p>
          <a:p>
            <a:r>
              <a:rPr lang="es-ES" dirty="0"/>
              <a:t>	- opción 1 Mostrar Ventas</a:t>
            </a:r>
          </a:p>
          <a:p>
            <a:r>
              <a:rPr lang="es-ES" dirty="0"/>
              <a:t>	- opción 2 Mostrar Compras</a:t>
            </a:r>
          </a:p>
        </p:txBody>
      </p:sp>
      <p:sp>
        <p:nvSpPr>
          <p:cNvPr id="12" name="Diagrama de flujo: multidocumento 11">
            <a:extLst>
              <a:ext uri="{FF2B5EF4-FFF2-40B4-BE49-F238E27FC236}">
                <a16:creationId xmlns:a16="http://schemas.microsoft.com/office/drawing/2014/main" id="{FAAFFBC2-31F3-4E2B-AE73-6F0F00FB7124}"/>
              </a:ext>
            </a:extLst>
          </p:cNvPr>
          <p:cNvSpPr/>
          <p:nvPr/>
        </p:nvSpPr>
        <p:spPr>
          <a:xfrm>
            <a:off x="5844209" y="3126913"/>
            <a:ext cx="3511826" cy="260465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7E69A6-2C5B-4D1F-B3FB-812C1B594C60}"/>
              </a:ext>
            </a:extLst>
          </p:cNvPr>
          <p:cNvSpPr txBox="1"/>
          <p:nvPr/>
        </p:nvSpPr>
        <p:spPr>
          <a:xfrm>
            <a:off x="4197758" y="306530"/>
            <a:ext cx="32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 Analista de Ventas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6053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7E87C4-258C-44D5-B505-0104825B3CA4}"/>
              </a:ext>
            </a:extLst>
          </p:cNvPr>
          <p:cNvSpPr/>
          <p:nvPr/>
        </p:nvSpPr>
        <p:spPr>
          <a:xfrm>
            <a:off x="484749" y="264673"/>
            <a:ext cx="11036969" cy="6162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30F700C-1F7D-44B6-A056-CDFF1A9F0CC6}"/>
              </a:ext>
            </a:extLst>
          </p:cNvPr>
          <p:cNvSpPr/>
          <p:nvPr/>
        </p:nvSpPr>
        <p:spPr>
          <a:xfrm>
            <a:off x="484749" y="861021"/>
            <a:ext cx="3093337" cy="5566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6" name="Tabla 22">
            <a:extLst>
              <a:ext uri="{FF2B5EF4-FFF2-40B4-BE49-F238E27FC236}">
                <a16:creationId xmlns:a16="http://schemas.microsoft.com/office/drawing/2014/main" id="{C7CF20DD-484D-47F5-852E-E1BF057D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24026"/>
              </p:ext>
            </p:extLst>
          </p:nvPr>
        </p:nvGraphicFramePr>
        <p:xfrm>
          <a:off x="651226" y="1029286"/>
          <a:ext cx="2760382" cy="3330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12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Ver Menú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Registrar Pedido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r>
                        <a:rPr lang="es-ES" dirty="0"/>
                        <a:t>Salir del Sistema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EBB68A3E-A617-419D-A90D-7194E1B4027F}"/>
              </a:ext>
            </a:extLst>
          </p:cNvPr>
          <p:cNvSpPr/>
          <p:nvPr/>
        </p:nvSpPr>
        <p:spPr>
          <a:xfrm>
            <a:off x="484749" y="251792"/>
            <a:ext cx="11036969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B331CFC8-5C38-4B29-BC36-A824C42972E0}"/>
              </a:ext>
            </a:extLst>
          </p:cNvPr>
          <p:cNvSpPr/>
          <p:nvPr/>
        </p:nvSpPr>
        <p:spPr>
          <a:xfrm>
            <a:off x="651226" y="381729"/>
            <a:ext cx="320842" cy="3684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FB1DD145-45E2-4D50-9389-FD041A25C608}"/>
              </a:ext>
            </a:extLst>
          </p:cNvPr>
          <p:cNvSpPr/>
          <p:nvPr/>
        </p:nvSpPr>
        <p:spPr>
          <a:xfrm>
            <a:off x="1052279" y="389203"/>
            <a:ext cx="320842" cy="36847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6D0A855B-12A7-4F9B-A8E4-79E82A0DC73B}"/>
              </a:ext>
            </a:extLst>
          </p:cNvPr>
          <p:cNvSpPr/>
          <p:nvPr/>
        </p:nvSpPr>
        <p:spPr>
          <a:xfrm>
            <a:off x="1453332" y="389203"/>
            <a:ext cx="320842" cy="368479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9355662-A5DC-4DA0-B44C-15AB3AE61728}"/>
              </a:ext>
            </a:extLst>
          </p:cNvPr>
          <p:cNvSpPr txBox="1"/>
          <p:nvPr/>
        </p:nvSpPr>
        <p:spPr>
          <a:xfrm>
            <a:off x="4226397" y="1126436"/>
            <a:ext cx="655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 mostrar2tipos de vistas en esta área</a:t>
            </a:r>
          </a:p>
          <a:p>
            <a:endParaRPr lang="es-ES" dirty="0"/>
          </a:p>
          <a:p>
            <a:r>
              <a:rPr lang="es-ES" dirty="0"/>
              <a:t>	- opción 1 Mostrar Menú</a:t>
            </a:r>
          </a:p>
          <a:p>
            <a:r>
              <a:rPr lang="es-ES" dirty="0"/>
              <a:t>	- opción 2 Registrar el pedido</a:t>
            </a:r>
          </a:p>
        </p:txBody>
      </p:sp>
      <p:sp>
        <p:nvSpPr>
          <p:cNvPr id="12" name="Diagrama de flujo: multidocumento 11">
            <a:extLst>
              <a:ext uri="{FF2B5EF4-FFF2-40B4-BE49-F238E27FC236}">
                <a16:creationId xmlns:a16="http://schemas.microsoft.com/office/drawing/2014/main" id="{28BF8DBC-F295-46AD-A0EA-5BFCC3CAC5D0}"/>
              </a:ext>
            </a:extLst>
          </p:cNvPr>
          <p:cNvSpPr/>
          <p:nvPr/>
        </p:nvSpPr>
        <p:spPr>
          <a:xfrm>
            <a:off x="5751443" y="3153418"/>
            <a:ext cx="3511826" cy="260465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694E87-A429-4177-9BCF-9747FFFF8F28}"/>
              </a:ext>
            </a:extLst>
          </p:cNvPr>
          <p:cNvSpPr txBox="1"/>
          <p:nvPr/>
        </p:nvSpPr>
        <p:spPr>
          <a:xfrm>
            <a:off x="4104992" y="333035"/>
            <a:ext cx="506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 Invitado o Encargado de tomar Orden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4879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Hombre con relleno sólido">
            <a:extLst>
              <a:ext uri="{FF2B5EF4-FFF2-40B4-BE49-F238E27FC236}">
                <a16:creationId xmlns:a16="http://schemas.microsoft.com/office/drawing/2014/main" id="{5464E776-C116-46F6-99B1-4B6443D5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43" y="2905624"/>
            <a:ext cx="903053" cy="1255111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40B8B10-34B0-4C58-9414-B93470DFC26B}"/>
              </a:ext>
            </a:extLst>
          </p:cNvPr>
          <p:cNvSpPr/>
          <p:nvPr/>
        </p:nvSpPr>
        <p:spPr>
          <a:xfrm>
            <a:off x="1726874" y="1427020"/>
            <a:ext cx="1909010" cy="42311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Facturas</a:t>
            </a:r>
          </a:p>
          <a:p>
            <a:pPr algn="ctr"/>
            <a:r>
              <a:rPr lang="es-ES" dirty="0"/>
              <a:t>Lista de clientes y proveedores</a:t>
            </a:r>
          </a:p>
          <a:p>
            <a:pPr algn="ctr"/>
            <a:r>
              <a:rPr lang="es-ES" dirty="0"/>
              <a:t>Consultar</a:t>
            </a:r>
          </a:p>
          <a:p>
            <a:pPr algn="ctr"/>
            <a:r>
              <a:rPr lang="es-ES" dirty="0"/>
              <a:t>Facturas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F0A8F7-DC0A-492C-A427-5FE6B1955822}"/>
              </a:ext>
            </a:extLst>
          </p:cNvPr>
          <p:cNvSpPr txBox="1"/>
          <p:nvPr/>
        </p:nvSpPr>
        <p:spPr>
          <a:xfrm>
            <a:off x="165295" y="4406290"/>
            <a:ext cx="128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facturador</a:t>
            </a:r>
            <a:endParaRPr lang="es-VE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604F801-B9B7-4B90-A8D1-A43915AF3CCA}"/>
              </a:ext>
            </a:extLst>
          </p:cNvPr>
          <p:cNvSpPr/>
          <p:nvPr/>
        </p:nvSpPr>
        <p:spPr>
          <a:xfrm>
            <a:off x="1170096" y="3400109"/>
            <a:ext cx="556778" cy="2849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FA4368F5-9426-4399-99E0-B6C3A5D4AA4B}"/>
              </a:ext>
            </a:extLst>
          </p:cNvPr>
          <p:cNvSpPr/>
          <p:nvPr/>
        </p:nvSpPr>
        <p:spPr>
          <a:xfrm>
            <a:off x="3635884" y="1501736"/>
            <a:ext cx="1909010" cy="48326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</a:t>
            </a:r>
            <a:endParaRPr lang="es-VE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E46E433-E624-44DD-8866-1A535028C037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3356316" y="1743369"/>
            <a:ext cx="279568" cy="30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F257FB2C-0FF5-4177-894D-262F03D00D1F}"/>
              </a:ext>
            </a:extLst>
          </p:cNvPr>
          <p:cNvSpPr/>
          <p:nvPr/>
        </p:nvSpPr>
        <p:spPr>
          <a:xfrm>
            <a:off x="6096000" y="1173373"/>
            <a:ext cx="1909010" cy="65672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Facturas De Compras</a:t>
            </a:r>
            <a:endParaRPr lang="es-VE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05F2F71F-E663-452B-B22B-47F3949A2D23}"/>
              </a:ext>
            </a:extLst>
          </p:cNvPr>
          <p:cNvSpPr/>
          <p:nvPr/>
        </p:nvSpPr>
        <p:spPr>
          <a:xfrm>
            <a:off x="5880643" y="2088070"/>
            <a:ext cx="1909010" cy="65672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Facturas De Ventas</a:t>
            </a:r>
            <a:endParaRPr lang="es-VE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9004FEE-EC85-447E-A332-92FBF5BC6E07}"/>
              </a:ext>
            </a:extLst>
          </p:cNvPr>
          <p:cNvCxnSpPr>
            <a:cxnSpLocks/>
            <a:stCxn id="8" idx="7"/>
            <a:endCxn id="13" idx="2"/>
          </p:cNvCxnSpPr>
          <p:nvPr/>
        </p:nvCxnSpPr>
        <p:spPr>
          <a:xfrm flipV="1">
            <a:off x="5265326" y="1501736"/>
            <a:ext cx="830674" cy="7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883375F-99AD-40D7-A3BB-4D5BB3A77A49}"/>
              </a:ext>
            </a:extLst>
          </p:cNvPr>
          <p:cNvCxnSpPr>
            <a:cxnSpLocks/>
            <a:stCxn id="8" idx="5"/>
            <a:endCxn id="14" idx="2"/>
          </p:cNvCxnSpPr>
          <p:nvPr/>
        </p:nvCxnSpPr>
        <p:spPr>
          <a:xfrm>
            <a:off x="5265326" y="1914229"/>
            <a:ext cx="615317" cy="50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896A064E-779A-4C01-9913-547684E27147}"/>
              </a:ext>
            </a:extLst>
          </p:cNvPr>
          <p:cNvSpPr/>
          <p:nvPr/>
        </p:nvSpPr>
        <p:spPr>
          <a:xfrm>
            <a:off x="9369757" y="782824"/>
            <a:ext cx="1909010" cy="65672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Proveedor</a:t>
            </a:r>
            <a:endParaRPr lang="es-VE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8BB8C5E-010D-4763-8DCC-FF4B3E95E13D}"/>
              </a:ext>
            </a:extLst>
          </p:cNvPr>
          <p:cNvCxnSpPr>
            <a:cxnSpLocks/>
            <a:stCxn id="13" idx="6"/>
            <a:endCxn id="38" idx="2"/>
          </p:cNvCxnSpPr>
          <p:nvPr/>
        </p:nvCxnSpPr>
        <p:spPr>
          <a:xfrm flipV="1">
            <a:off x="8005010" y="1111187"/>
            <a:ext cx="1364747" cy="39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082CBF6-D3FA-4BBE-9339-8FA7F9FD5185}"/>
              </a:ext>
            </a:extLst>
          </p:cNvPr>
          <p:cNvSpPr txBox="1"/>
          <p:nvPr/>
        </p:nvSpPr>
        <p:spPr>
          <a:xfrm>
            <a:off x="7769306" y="805404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&lt;&lt;</a:t>
            </a:r>
            <a:r>
              <a:rPr lang="es-ES" dirty="0" err="1"/>
              <a:t>extend</a:t>
            </a:r>
            <a:r>
              <a:rPr lang="es-ES" dirty="0"/>
              <a:t>&gt;&gt;</a:t>
            </a:r>
            <a:endParaRPr lang="es-VE" dirty="0"/>
          </a:p>
        </p:txBody>
      </p:sp>
      <p:sp>
        <p:nvSpPr>
          <p:cNvPr id="53" name="Diagrama de flujo: conector 52">
            <a:extLst>
              <a:ext uri="{FF2B5EF4-FFF2-40B4-BE49-F238E27FC236}">
                <a16:creationId xmlns:a16="http://schemas.microsoft.com/office/drawing/2014/main" id="{FC8DCA81-9E76-4CD4-9B4C-2103EA0E1784}"/>
              </a:ext>
            </a:extLst>
          </p:cNvPr>
          <p:cNvSpPr/>
          <p:nvPr/>
        </p:nvSpPr>
        <p:spPr>
          <a:xfrm>
            <a:off x="4193556" y="4997352"/>
            <a:ext cx="1519212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Consultar Facturas</a:t>
            </a:r>
            <a:endParaRPr lang="es-VE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15EC5AC-8B7E-4E53-B6C3-E83E65D0073B}"/>
              </a:ext>
            </a:extLst>
          </p:cNvPr>
          <p:cNvCxnSpPr>
            <a:cxnSpLocks/>
            <a:stCxn id="5" idx="5"/>
            <a:endCxn id="53" idx="2"/>
          </p:cNvCxnSpPr>
          <p:nvPr/>
        </p:nvCxnSpPr>
        <p:spPr>
          <a:xfrm>
            <a:off x="3356316" y="5038494"/>
            <a:ext cx="837240" cy="30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2EB991E8-4FA0-45BF-B968-BBE181446562}"/>
              </a:ext>
            </a:extLst>
          </p:cNvPr>
          <p:cNvSpPr/>
          <p:nvPr/>
        </p:nvSpPr>
        <p:spPr>
          <a:xfrm>
            <a:off x="8106693" y="3373538"/>
            <a:ext cx="1909010" cy="65672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Cliente</a:t>
            </a:r>
            <a:endParaRPr lang="es-VE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096882C-2C39-46C5-8373-497D79E0CA20}"/>
              </a:ext>
            </a:extLst>
          </p:cNvPr>
          <p:cNvCxnSpPr>
            <a:stCxn id="14" idx="6"/>
            <a:endCxn id="27" idx="2"/>
          </p:cNvCxnSpPr>
          <p:nvPr/>
        </p:nvCxnSpPr>
        <p:spPr>
          <a:xfrm>
            <a:off x="7789653" y="2416433"/>
            <a:ext cx="317040" cy="128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67A9BA8-8541-4F85-B128-E7F4B8F55129}"/>
              </a:ext>
            </a:extLst>
          </p:cNvPr>
          <p:cNvSpPr txBox="1"/>
          <p:nvPr/>
        </p:nvSpPr>
        <p:spPr>
          <a:xfrm>
            <a:off x="8041437" y="2840025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&lt;&lt;</a:t>
            </a:r>
            <a:r>
              <a:rPr lang="es-ES" dirty="0" err="1"/>
              <a:t>extend</a:t>
            </a:r>
            <a:r>
              <a:rPr lang="es-ES" dirty="0"/>
              <a:t>&gt;&gt;</a:t>
            </a:r>
            <a:endParaRPr lang="es-VE" dirty="0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B05079FC-37E8-4B15-B538-8E906559DC24}"/>
              </a:ext>
            </a:extLst>
          </p:cNvPr>
          <p:cNvSpPr/>
          <p:nvPr/>
        </p:nvSpPr>
        <p:spPr>
          <a:xfrm>
            <a:off x="4684645" y="3002767"/>
            <a:ext cx="2056247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Proveedores</a:t>
            </a:r>
            <a:endParaRPr lang="es-VE" dirty="0"/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AB21A20A-3844-42A9-80CA-06295077FB37}"/>
              </a:ext>
            </a:extLst>
          </p:cNvPr>
          <p:cNvSpPr/>
          <p:nvPr/>
        </p:nvSpPr>
        <p:spPr>
          <a:xfrm>
            <a:off x="4612781" y="3813698"/>
            <a:ext cx="2056247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Clientes</a:t>
            </a:r>
            <a:endParaRPr lang="es-VE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CBDFDDA-8726-496B-A494-35DDCB02E785}"/>
              </a:ext>
            </a:extLst>
          </p:cNvPr>
          <p:cNvCxnSpPr>
            <a:stCxn id="5" idx="6"/>
            <a:endCxn id="33" idx="2"/>
          </p:cNvCxnSpPr>
          <p:nvPr/>
        </p:nvCxnSpPr>
        <p:spPr>
          <a:xfrm flipV="1">
            <a:off x="3635884" y="3349804"/>
            <a:ext cx="1048761" cy="19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F5E6922-12A6-4738-98AD-969D31AFCAC0}"/>
              </a:ext>
            </a:extLst>
          </p:cNvPr>
          <p:cNvCxnSpPr>
            <a:stCxn id="5" idx="6"/>
            <a:endCxn id="34" idx="2"/>
          </p:cNvCxnSpPr>
          <p:nvPr/>
        </p:nvCxnSpPr>
        <p:spPr>
          <a:xfrm>
            <a:off x="3635884" y="3542573"/>
            <a:ext cx="976897" cy="61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2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Hombre con relleno sólido">
            <a:extLst>
              <a:ext uri="{FF2B5EF4-FFF2-40B4-BE49-F238E27FC236}">
                <a16:creationId xmlns:a16="http://schemas.microsoft.com/office/drawing/2014/main" id="{01BC23B8-3034-48B5-A5B3-8204624A1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96" y="2835965"/>
            <a:ext cx="787546" cy="8539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9018577-D3A0-400B-948A-2397C0112F2E}"/>
              </a:ext>
            </a:extLst>
          </p:cNvPr>
          <p:cNvSpPr/>
          <p:nvPr/>
        </p:nvSpPr>
        <p:spPr>
          <a:xfrm>
            <a:off x="1931987" y="1147362"/>
            <a:ext cx="2494239" cy="42311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Mostrar Menú</a:t>
            </a:r>
          </a:p>
          <a:p>
            <a:pPr algn="ctr"/>
            <a:r>
              <a:rPr lang="es-ES" dirty="0"/>
              <a:t>Pedidos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F8A219-3C78-4180-BEB0-351F03E0738D}"/>
              </a:ext>
            </a:extLst>
          </p:cNvPr>
          <p:cNvSpPr txBox="1"/>
          <p:nvPr/>
        </p:nvSpPr>
        <p:spPr>
          <a:xfrm>
            <a:off x="107590" y="3885829"/>
            <a:ext cx="128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encargado de Tomar Ordenes</a:t>
            </a:r>
            <a:endParaRPr lang="es-VE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0172B21-563C-4739-9526-B67434832156}"/>
              </a:ext>
            </a:extLst>
          </p:cNvPr>
          <p:cNvSpPr/>
          <p:nvPr/>
        </p:nvSpPr>
        <p:spPr>
          <a:xfrm>
            <a:off x="1144442" y="3078249"/>
            <a:ext cx="787546" cy="369332"/>
          </a:xfrm>
          <a:prstGeom prst="rightArrow">
            <a:avLst>
              <a:gd name="adj1" fmla="val 28471"/>
              <a:gd name="adj2" fmla="val 751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43D302A-4192-40D2-B913-AC6F25225CB3}"/>
              </a:ext>
            </a:extLst>
          </p:cNvPr>
          <p:cNvSpPr/>
          <p:nvPr/>
        </p:nvSpPr>
        <p:spPr>
          <a:xfrm>
            <a:off x="8653050" y="249447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Orden</a:t>
            </a:r>
            <a:endParaRPr lang="es-VE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BDA5D5-5F6E-411E-A434-085D415FABB3}"/>
              </a:ext>
            </a:extLst>
          </p:cNvPr>
          <p:cNvCxnSpPr>
            <a:cxnSpLocks/>
            <a:stCxn id="76" idx="7"/>
            <a:endCxn id="36" idx="2"/>
          </p:cNvCxnSpPr>
          <p:nvPr/>
        </p:nvCxnSpPr>
        <p:spPr>
          <a:xfrm>
            <a:off x="6059039" y="5277796"/>
            <a:ext cx="675999" cy="17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18C18A62-9329-497D-9C74-6D1A1FAC4D59}"/>
              </a:ext>
            </a:extLst>
          </p:cNvPr>
          <p:cNvSpPr/>
          <p:nvPr/>
        </p:nvSpPr>
        <p:spPr>
          <a:xfrm>
            <a:off x="6735038" y="5179037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  <a:endParaRPr lang="es-VE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5453016-3A18-41BE-A3D5-CB93EFD30BD7}"/>
              </a:ext>
            </a:extLst>
          </p:cNvPr>
          <p:cNvSpPr/>
          <p:nvPr/>
        </p:nvSpPr>
        <p:spPr>
          <a:xfrm>
            <a:off x="3842881" y="774264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Mostrar Menú</a:t>
            </a:r>
            <a:endParaRPr lang="es-VE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F8CF38A-B497-489C-8EE0-7FBB367F7647}"/>
              </a:ext>
            </a:extLst>
          </p:cNvPr>
          <p:cNvCxnSpPr>
            <a:cxnSpLocks/>
            <a:stCxn id="5" idx="7"/>
            <a:endCxn id="40" idx="2"/>
          </p:cNvCxnSpPr>
          <p:nvPr/>
        </p:nvCxnSpPr>
        <p:spPr>
          <a:xfrm flipH="1" flipV="1">
            <a:off x="3842881" y="1045934"/>
            <a:ext cx="218072" cy="72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069448D-C088-43DB-A372-B9066C625E59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5121074" y="669747"/>
            <a:ext cx="438606" cy="18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745ADD1D-8776-45B0-83B4-E5CFBB5C85DB}"/>
              </a:ext>
            </a:extLst>
          </p:cNvPr>
          <p:cNvSpPr/>
          <p:nvPr/>
        </p:nvSpPr>
        <p:spPr>
          <a:xfrm>
            <a:off x="6697144" y="5968828"/>
            <a:ext cx="1575890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</a:t>
            </a:r>
            <a:endParaRPr lang="es-VE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D1709BAC-50ED-48CE-BD36-B9A08ACDB1FB}"/>
              </a:ext>
            </a:extLst>
          </p:cNvPr>
          <p:cNvCxnSpPr>
            <a:cxnSpLocks/>
            <a:stCxn id="76" idx="5"/>
            <a:endCxn id="53" idx="2"/>
          </p:cNvCxnSpPr>
          <p:nvPr/>
        </p:nvCxnSpPr>
        <p:spPr>
          <a:xfrm>
            <a:off x="6059039" y="5945459"/>
            <a:ext cx="638105" cy="29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0CD15FF7-DB31-4E76-8BC2-63C70B0B9D39}"/>
              </a:ext>
            </a:extLst>
          </p:cNvPr>
          <p:cNvSpPr/>
          <p:nvPr/>
        </p:nvSpPr>
        <p:spPr>
          <a:xfrm>
            <a:off x="10694504" y="87929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Cliente</a:t>
            </a:r>
            <a:endParaRPr lang="es-VE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21431DA-C630-4EC9-87EE-20296B5C1242}"/>
              </a:ext>
            </a:extLst>
          </p:cNvPr>
          <p:cNvCxnSpPr>
            <a:stCxn id="8" idx="6"/>
            <a:endCxn id="68" idx="2"/>
          </p:cNvCxnSpPr>
          <p:nvPr/>
        </p:nvCxnSpPr>
        <p:spPr>
          <a:xfrm flipV="1">
            <a:off x="10150546" y="359599"/>
            <a:ext cx="543958" cy="16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5E4EB6D-EF1D-4627-9212-561CBFF83282}"/>
              </a:ext>
            </a:extLst>
          </p:cNvPr>
          <p:cNvSpPr txBox="1"/>
          <p:nvPr/>
        </p:nvSpPr>
        <p:spPr>
          <a:xfrm>
            <a:off x="9574474" y="-83042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&lt;&lt;</a:t>
            </a:r>
            <a:r>
              <a:rPr lang="es-ES" dirty="0" err="1"/>
              <a:t>extend</a:t>
            </a:r>
            <a:r>
              <a:rPr lang="es-ES" dirty="0"/>
              <a:t>&gt;&gt;</a:t>
            </a:r>
            <a:endParaRPr lang="es-VE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8CFAE743-5867-4F6A-92A4-62DF9D54759E}"/>
              </a:ext>
            </a:extLst>
          </p:cNvPr>
          <p:cNvSpPr/>
          <p:nvPr/>
        </p:nvSpPr>
        <p:spPr>
          <a:xfrm>
            <a:off x="4324036" y="5139519"/>
            <a:ext cx="2032682" cy="944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Mostrar Lista De Pedidos</a:t>
            </a:r>
            <a:endParaRPr lang="es-VE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449CC71-F9A3-422B-A6A6-5EB56289B710}"/>
              </a:ext>
            </a:extLst>
          </p:cNvPr>
          <p:cNvCxnSpPr>
            <a:stCxn id="5" idx="5"/>
            <a:endCxn id="76" idx="2"/>
          </p:cNvCxnSpPr>
          <p:nvPr/>
        </p:nvCxnSpPr>
        <p:spPr>
          <a:xfrm>
            <a:off x="4060953" y="4758836"/>
            <a:ext cx="263083" cy="85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3AE13C5D-9C99-4909-85FA-4D7DB1BC1A1F}"/>
              </a:ext>
            </a:extLst>
          </p:cNvPr>
          <p:cNvSpPr/>
          <p:nvPr/>
        </p:nvSpPr>
        <p:spPr>
          <a:xfrm>
            <a:off x="5559680" y="391595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 pizzas</a:t>
            </a:r>
            <a:endParaRPr lang="es-VE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81EEC14-E461-4A6C-8A0E-7F2D14A11589}"/>
              </a:ext>
            </a:extLst>
          </p:cNvPr>
          <p:cNvSpPr/>
          <p:nvPr/>
        </p:nvSpPr>
        <p:spPr>
          <a:xfrm>
            <a:off x="5521825" y="1432511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 bebidas</a:t>
            </a:r>
            <a:endParaRPr lang="es-VE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AEE63B8-D386-4B69-AD78-E13D322C37D4}"/>
              </a:ext>
            </a:extLst>
          </p:cNvPr>
          <p:cNvCxnSpPr>
            <a:stCxn id="40" idx="5"/>
            <a:endCxn id="26" idx="2"/>
          </p:cNvCxnSpPr>
          <p:nvPr/>
        </p:nvCxnSpPr>
        <p:spPr>
          <a:xfrm>
            <a:off x="5121074" y="1238033"/>
            <a:ext cx="400751" cy="46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D12DEF51-2EAD-4ED1-864C-726A3FCE45AA}"/>
              </a:ext>
            </a:extLst>
          </p:cNvPr>
          <p:cNvSpPr/>
          <p:nvPr/>
        </p:nvSpPr>
        <p:spPr>
          <a:xfrm>
            <a:off x="7304983" y="889172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Confirma orden</a:t>
            </a:r>
            <a:endParaRPr lang="es-VE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C7D6F72-8536-42C0-BE83-2A686EEC76BE}"/>
              </a:ext>
            </a:extLst>
          </p:cNvPr>
          <p:cNvCxnSpPr>
            <a:stCxn id="24" idx="6"/>
            <a:endCxn id="30" idx="1"/>
          </p:cNvCxnSpPr>
          <p:nvPr/>
        </p:nvCxnSpPr>
        <p:spPr>
          <a:xfrm>
            <a:off x="7057176" y="663265"/>
            <a:ext cx="467110" cy="3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9BBECD5-D7EC-470A-8499-B2095D1B1201}"/>
              </a:ext>
            </a:extLst>
          </p:cNvPr>
          <p:cNvCxnSpPr>
            <a:stCxn id="26" idx="6"/>
            <a:endCxn id="30" idx="3"/>
          </p:cNvCxnSpPr>
          <p:nvPr/>
        </p:nvCxnSpPr>
        <p:spPr>
          <a:xfrm flipV="1">
            <a:off x="7019321" y="1352941"/>
            <a:ext cx="504965" cy="35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39339A-92E0-4320-90D6-8A8AE5711B49}"/>
              </a:ext>
            </a:extLst>
          </p:cNvPr>
          <p:cNvCxnSpPr>
            <a:stCxn id="30" idx="7"/>
            <a:endCxn id="8" idx="2"/>
          </p:cNvCxnSpPr>
          <p:nvPr/>
        </p:nvCxnSpPr>
        <p:spPr>
          <a:xfrm flipV="1">
            <a:off x="8583176" y="521117"/>
            <a:ext cx="69874" cy="4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686CBB8-FB22-49A2-8988-86DE308CCDE0}"/>
              </a:ext>
            </a:extLst>
          </p:cNvPr>
          <p:cNvCxnSpPr>
            <a:stCxn id="68" idx="4"/>
          </p:cNvCxnSpPr>
          <p:nvPr/>
        </p:nvCxnSpPr>
        <p:spPr>
          <a:xfrm>
            <a:off x="11443252" y="631268"/>
            <a:ext cx="0" cy="113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1D9E055-8894-4CA9-AFA5-EE6E6D93DEA4}"/>
              </a:ext>
            </a:extLst>
          </p:cNvPr>
          <p:cNvSpPr/>
          <p:nvPr/>
        </p:nvSpPr>
        <p:spPr>
          <a:xfrm>
            <a:off x="10450721" y="1738978"/>
            <a:ext cx="1497496" cy="110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Ordenes</a:t>
            </a:r>
            <a:endParaRPr lang="es-VE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DAFA28D-33C2-42DA-B005-1865368E3821}"/>
              </a:ext>
            </a:extLst>
          </p:cNvPr>
          <p:cNvSpPr/>
          <p:nvPr/>
        </p:nvSpPr>
        <p:spPr>
          <a:xfrm>
            <a:off x="5121074" y="3157330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 Ordenes</a:t>
            </a:r>
            <a:endParaRPr lang="es-VE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83C756B-3F2E-4AB7-AE82-6AFDA0760F45}"/>
              </a:ext>
            </a:extLst>
          </p:cNvPr>
          <p:cNvCxnSpPr>
            <a:stCxn id="5" idx="6"/>
            <a:endCxn id="57" idx="2"/>
          </p:cNvCxnSpPr>
          <p:nvPr/>
        </p:nvCxnSpPr>
        <p:spPr>
          <a:xfrm>
            <a:off x="4426226" y="3262915"/>
            <a:ext cx="694848" cy="16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2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BD7BB2-9D7F-4415-9FAD-26F8B05B4A98}"/>
              </a:ext>
            </a:extLst>
          </p:cNvPr>
          <p:cNvSpPr/>
          <p:nvPr/>
        </p:nvSpPr>
        <p:spPr>
          <a:xfrm>
            <a:off x="1620253" y="1319464"/>
            <a:ext cx="9240251" cy="511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6F8CE-8EE1-44E4-B07C-53ADD8A030A3}"/>
              </a:ext>
            </a:extLst>
          </p:cNvPr>
          <p:cNvSpPr/>
          <p:nvPr/>
        </p:nvSpPr>
        <p:spPr>
          <a:xfrm>
            <a:off x="1620254" y="1275348"/>
            <a:ext cx="9240251" cy="40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BB0113-8680-476E-B0B4-A396DC65647C}"/>
              </a:ext>
            </a:extLst>
          </p:cNvPr>
          <p:cNvSpPr/>
          <p:nvPr/>
        </p:nvSpPr>
        <p:spPr>
          <a:xfrm>
            <a:off x="4572594" y="2229324"/>
            <a:ext cx="3271393" cy="3658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8C4CB0-D6DA-44E0-9103-B4F29D04F972}"/>
              </a:ext>
            </a:extLst>
          </p:cNvPr>
          <p:cNvSpPr/>
          <p:nvPr/>
        </p:nvSpPr>
        <p:spPr>
          <a:xfrm>
            <a:off x="5259018" y="3779898"/>
            <a:ext cx="2037447" cy="319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F914EA-248E-45CA-97E5-A6758190E8CB}"/>
              </a:ext>
            </a:extLst>
          </p:cNvPr>
          <p:cNvSpPr/>
          <p:nvPr/>
        </p:nvSpPr>
        <p:spPr>
          <a:xfrm>
            <a:off x="5259017" y="4529779"/>
            <a:ext cx="2037447" cy="319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4F7BED26-002F-4792-94CE-FD0E54329980}"/>
              </a:ext>
            </a:extLst>
          </p:cNvPr>
          <p:cNvSpPr/>
          <p:nvPr/>
        </p:nvSpPr>
        <p:spPr>
          <a:xfrm>
            <a:off x="10387013" y="1251284"/>
            <a:ext cx="473491" cy="512728"/>
          </a:xfrm>
          <a:prstGeom prst="mathMultiply">
            <a:avLst>
              <a:gd name="adj1" fmla="val 83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F2642CF-3795-4BE7-87FE-781DDF072C29}"/>
              </a:ext>
            </a:extLst>
          </p:cNvPr>
          <p:cNvSpPr/>
          <p:nvPr/>
        </p:nvSpPr>
        <p:spPr>
          <a:xfrm>
            <a:off x="5727021" y="5120141"/>
            <a:ext cx="1114741" cy="319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Ingresar</a:t>
            </a:r>
            <a:endParaRPr lang="es-V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04EE373-86A9-47FD-A449-465B6A60F897}"/>
              </a:ext>
            </a:extLst>
          </p:cNvPr>
          <p:cNvSpPr/>
          <p:nvPr/>
        </p:nvSpPr>
        <p:spPr>
          <a:xfrm>
            <a:off x="5777843" y="2589408"/>
            <a:ext cx="860893" cy="748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C2F7F6-7CA8-4AC8-AEDF-624EAC1D9EB4}"/>
              </a:ext>
            </a:extLst>
          </p:cNvPr>
          <p:cNvSpPr txBox="1"/>
          <p:nvPr/>
        </p:nvSpPr>
        <p:spPr>
          <a:xfrm>
            <a:off x="4774572" y="468460"/>
            <a:ext cx="3006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Interfaces -&gt; LOGIN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2335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9B3077A-5F3C-4085-B444-6D1FC67A8A87}"/>
              </a:ext>
            </a:extLst>
          </p:cNvPr>
          <p:cNvSpPr txBox="1"/>
          <p:nvPr/>
        </p:nvSpPr>
        <p:spPr>
          <a:xfrm>
            <a:off x="4798117" y="240448"/>
            <a:ext cx="428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MENU -&gt; DASHBOARD -&gt; JEFE</a:t>
            </a:r>
            <a:endParaRPr lang="es-V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798961-AB1F-4718-8C04-FD625D22F921}"/>
              </a:ext>
            </a:extLst>
          </p:cNvPr>
          <p:cNvSpPr/>
          <p:nvPr/>
        </p:nvSpPr>
        <p:spPr>
          <a:xfrm>
            <a:off x="529389" y="714237"/>
            <a:ext cx="11036969" cy="571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0E0EFE-C1DB-4A1F-B830-ABA1CA7095B1}"/>
              </a:ext>
            </a:extLst>
          </p:cNvPr>
          <p:cNvSpPr/>
          <p:nvPr/>
        </p:nvSpPr>
        <p:spPr>
          <a:xfrm>
            <a:off x="529389" y="673768"/>
            <a:ext cx="11036969" cy="4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6874D7C4-D4A3-4498-8686-3DC5351E2D95}"/>
              </a:ext>
            </a:extLst>
          </p:cNvPr>
          <p:cNvSpPr/>
          <p:nvPr/>
        </p:nvSpPr>
        <p:spPr>
          <a:xfrm>
            <a:off x="609600" y="714238"/>
            <a:ext cx="320842" cy="36933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FEA9B2F-B862-483F-A23A-3BA987A28165}"/>
              </a:ext>
            </a:extLst>
          </p:cNvPr>
          <p:cNvSpPr/>
          <p:nvPr/>
        </p:nvSpPr>
        <p:spPr>
          <a:xfrm>
            <a:off x="1010653" y="721712"/>
            <a:ext cx="320842" cy="36933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4F025550-A865-46FD-BC6C-F827E00D18C8}"/>
              </a:ext>
            </a:extLst>
          </p:cNvPr>
          <p:cNvSpPr/>
          <p:nvPr/>
        </p:nvSpPr>
        <p:spPr>
          <a:xfrm>
            <a:off x="1411706" y="721712"/>
            <a:ext cx="320842" cy="369332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0620F74-A336-4FA3-B339-88157281A342}"/>
              </a:ext>
            </a:extLst>
          </p:cNvPr>
          <p:cNvSpPr/>
          <p:nvPr/>
        </p:nvSpPr>
        <p:spPr>
          <a:xfrm>
            <a:off x="529389" y="1146464"/>
            <a:ext cx="3031958" cy="5286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6D029A6B-ADB6-4A5C-9AC2-304CEEF71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79519"/>
              </p:ext>
            </p:extLst>
          </p:nvPr>
        </p:nvGraphicFramePr>
        <p:xfrm>
          <a:off x="4283241" y="1314908"/>
          <a:ext cx="6085305" cy="4534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664F2DA2-180D-4696-B16C-3C679E406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21275"/>
              </p:ext>
            </p:extLst>
          </p:nvPr>
        </p:nvGraphicFramePr>
        <p:xfrm>
          <a:off x="672629" y="1458902"/>
          <a:ext cx="276038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Dashboard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Compras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Ventas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Pedidos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Envíos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29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Settings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Salir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70B6946-3DFE-42EE-AB6E-1C3833DB8962}"/>
              </a:ext>
            </a:extLst>
          </p:cNvPr>
          <p:cNvSpPr/>
          <p:nvPr/>
        </p:nvSpPr>
        <p:spPr>
          <a:xfrm>
            <a:off x="2916176" y="1840471"/>
            <a:ext cx="516835" cy="2385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46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47EB5B1-17E6-48C8-B28C-8949BAD47746}"/>
              </a:ext>
            </a:extLst>
          </p:cNvPr>
          <p:cNvSpPr/>
          <p:nvPr/>
        </p:nvSpPr>
        <p:spPr>
          <a:xfrm>
            <a:off x="582398" y="833507"/>
            <a:ext cx="11036969" cy="571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5D7E78-FE7D-4B48-B830-075BB2E96FFE}"/>
              </a:ext>
            </a:extLst>
          </p:cNvPr>
          <p:cNvSpPr/>
          <p:nvPr/>
        </p:nvSpPr>
        <p:spPr>
          <a:xfrm>
            <a:off x="582398" y="793038"/>
            <a:ext cx="11036969" cy="4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D3533726-EE32-45D6-82A9-EB483883B373}"/>
              </a:ext>
            </a:extLst>
          </p:cNvPr>
          <p:cNvSpPr/>
          <p:nvPr/>
        </p:nvSpPr>
        <p:spPr>
          <a:xfrm>
            <a:off x="662609" y="833508"/>
            <a:ext cx="320842" cy="36933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4AB1E426-E6B4-4B2B-AFF6-852B3EF7DBA0}"/>
              </a:ext>
            </a:extLst>
          </p:cNvPr>
          <p:cNvSpPr/>
          <p:nvPr/>
        </p:nvSpPr>
        <p:spPr>
          <a:xfrm>
            <a:off x="1063662" y="840982"/>
            <a:ext cx="320842" cy="36933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DFC916B5-B1DE-4AB5-8C39-8ECAF7E0D30B}"/>
              </a:ext>
            </a:extLst>
          </p:cNvPr>
          <p:cNvSpPr/>
          <p:nvPr/>
        </p:nvSpPr>
        <p:spPr>
          <a:xfrm>
            <a:off x="1464715" y="840982"/>
            <a:ext cx="320842" cy="369332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8F65FE3-AAA4-421D-B929-4D4C450E6A83}"/>
              </a:ext>
            </a:extLst>
          </p:cNvPr>
          <p:cNvSpPr/>
          <p:nvPr/>
        </p:nvSpPr>
        <p:spPr>
          <a:xfrm>
            <a:off x="582398" y="1265734"/>
            <a:ext cx="3031958" cy="5286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1" name="Tabla 22">
            <a:extLst>
              <a:ext uri="{FF2B5EF4-FFF2-40B4-BE49-F238E27FC236}">
                <a16:creationId xmlns:a16="http://schemas.microsoft.com/office/drawing/2014/main" id="{1F5E412D-2A92-42A0-9381-C7760C27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04627"/>
              </p:ext>
            </p:extLst>
          </p:nvPr>
        </p:nvGraphicFramePr>
        <p:xfrm>
          <a:off x="725638" y="1578172"/>
          <a:ext cx="276038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Dashboard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Compras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Ventas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Pedidos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Envíos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29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Settings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Salir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6DEE758-8B9F-4FBD-8BB6-41B7EEBCF5B8}"/>
              </a:ext>
            </a:extLst>
          </p:cNvPr>
          <p:cNvSpPr txBox="1"/>
          <p:nvPr/>
        </p:nvSpPr>
        <p:spPr>
          <a:xfrm>
            <a:off x="4625838" y="259275"/>
            <a:ext cx="393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MENU -&gt;COMPRAS-&gt; JEFE</a:t>
            </a:r>
            <a:endParaRPr lang="es-VE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C3CA1B9-C812-4730-A67D-3C7DE8CC23CA}"/>
              </a:ext>
            </a:extLst>
          </p:cNvPr>
          <p:cNvSpPr/>
          <p:nvPr/>
        </p:nvSpPr>
        <p:spPr>
          <a:xfrm>
            <a:off x="2875722" y="2411896"/>
            <a:ext cx="516835" cy="2385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A249C97-ED46-4D8C-BB10-5843B38F9ECF}"/>
              </a:ext>
            </a:extLst>
          </p:cNvPr>
          <p:cNvSpPr/>
          <p:nvPr/>
        </p:nvSpPr>
        <p:spPr>
          <a:xfrm>
            <a:off x="4404039" y="1736035"/>
            <a:ext cx="6519240" cy="4426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EA4DD198-CBD8-4F59-8BF5-40D2BE1A6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93758"/>
              </p:ext>
            </p:extLst>
          </p:nvPr>
        </p:nvGraphicFramePr>
        <p:xfrm>
          <a:off x="4404039" y="1578172"/>
          <a:ext cx="6519240" cy="4578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3848">
                  <a:extLst>
                    <a:ext uri="{9D8B030D-6E8A-4147-A177-3AD203B41FA5}">
                      <a16:colId xmlns:a16="http://schemas.microsoft.com/office/drawing/2014/main" val="484899434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3652198716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768877942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4134586024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4228465271"/>
                    </a:ext>
                  </a:extLst>
                </a:gridCol>
              </a:tblGrid>
              <a:tr h="9763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Proveedor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Categoría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 a pagar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Ver Resumen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13635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r>
                        <a:rPr lang="es-ES" dirty="0"/>
                        <a:t>Coca-Cola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Bebidas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$500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21/5/2010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Ver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30166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3846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96975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1821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2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4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D4513E-81FB-455B-8653-9BA6A3FA4401}"/>
              </a:ext>
            </a:extLst>
          </p:cNvPr>
          <p:cNvSpPr/>
          <p:nvPr/>
        </p:nvSpPr>
        <p:spPr>
          <a:xfrm>
            <a:off x="569146" y="740742"/>
            <a:ext cx="11036969" cy="571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011AD3-A340-4106-992C-3BEC9AD4424B}"/>
              </a:ext>
            </a:extLst>
          </p:cNvPr>
          <p:cNvSpPr/>
          <p:nvPr/>
        </p:nvSpPr>
        <p:spPr>
          <a:xfrm>
            <a:off x="569146" y="700273"/>
            <a:ext cx="11036969" cy="4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1C2AF5F-D949-41A0-A906-FFCD44B77AD6}"/>
              </a:ext>
            </a:extLst>
          </p:cNvPr>
          <p:cNvSpPr/>
          <p:nvPr/>
        </p:nvSpPr>
        <p:spPr>
          <a:xfrm>
            <a:off x="649357" y="740743"/>
            <a:ext cx="320842" cy="36933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BD3F0039-2461-454C-A050-83924F455F76}"/>
              </a:ext>
            </a:extLst>
          </p:cNvPr>
          <p:cNvSpPr/>
          <p:nvPr/>
        </p:nvSpPr>
        <p:spPr>
          <a:xfrm>
            <a:off x="1050410" y="748217"/>
            <a:ext cx="320842" cy="36933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D3F79CF7-92AD-47CE-9141-F514A4ECF4D0}"/>
              </a:ext>
            </a:extLst>
          </p:cNvPr>
          <p:cNvSpPr/>
          <p:nvPr/>
        </p:nvSpPr>
        <p:spPr>
          <a:xfrm>
            <a:off x="1451463" y="748217"/>
            <a:ext cx="320842" cy="369332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881EF2C-BD73-461D-9A1C-9CDCE197772E}"/>
              </a:ext>
            </a:extLst>
          </p:cNvPr>
          <p:cNvSpPr/>
          <p:nvPr/>
        </p:nvSpPr>
        <p:spPr>
          <a:xfrm>
            <a:off x="569146" y="1172969"/>
            <a:ext cx="3031958" cy="5286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0" name="Tabla 22">
            <a:extLst>
              <a:ext uri="{FF2B5EF4-FFF2-40B4-BE49-F238E27FC236}">
                <a16:creationId xmlns:a16="http://schemas.microsoft.com/office/drawing/2014/main" id="{6A316A41-6FB2-42A4-81E6-A2C1472F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69242"/>
              </p:ext>
            </p:extLst>
          </p:nvPr>
        </p:nvGraphicFramePr>
        <p:xfrm>
          <a:off x="712386" y="1485407"/>
          <a:ext cx="276038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Dashboard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Compras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Ventas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Pedidos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Envíos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29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Settings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Salir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D0A7387-BE0A-4C16-84D7-0FE3B0424F0F}"/>
              </a:ext>
            </a:extLst>
          </p:cNvPr>
          <p:cNvSpPr txBox="1"/>
          <p:nvPr/>
        </p:nvSpPr>
        <p:spPr>
          <a:xfrm>
            <a:off x="4612586" y="166510"/>
            <a:ext cx="37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MENU -&gt;VENTAS-&gt; JEFE</a:t>
            </a:r>
            <a:endParaRPr lang="es-VE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9EA9305-8727-4D37-9A53-192610ECB0B7}"/>
              </a:ext>
            </a:extLst>
          </p:cNvPr>
          <p:cNvSpPr/>
          <p:nvPr/>
        </p:nvSpPr>
        <p:spPr>
          <a:xfrm>
            <a:off x="2806673" y="2703444"/>
            <a:ext cx="516835" cy="2385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1358C5-B7DC-4678-8C32-917FED80D85C}"/>
              </a:ext>
            </a:extLst>
          </p:cNvPr>
          <p:cNvSpPr/>
          <p:nvPr/>
        </p:nvSpPr>
        <p:spPr>
          <a:xfrm>
            <a:off x="4390787" y="1643270"/>
            <a:ext cx="6519240" cy="4426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4" name="Tabla 18">
            <a:extLst>
              <a:ext uri="{FF2B5EF4-FFF2-40B4-BE49-F238E27FC236}">
                <a16:creationId xmlns:a16="http://schemas.microsoft.com/office/drawing/2014/main" id="{86E07F16-228A-4786-A026-F9F661F4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6519"/>
              </p:ext>
            </p:extLst>
          </p:nvPr>
        </p:nvGraphicFramePr>
        <p:xfrm>
          <a:off x="4390787" y="1485407"/>
          <a:ext cx="6519240" cy="4578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3848">
                  <a:extLst>
                    <a:ext uri="{9D8B030D-6E8A-4147-A177-3AD203B41FA5}">
                      <a16:colId xmlns:a16="http://schemas.microsoft.com/office/drawing/2014/main" val="484899434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3652198716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768877942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4134586024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4228465271"/>
                    </a:ext>
                  </a:extLst>
                </a:gridCol>
              </a:tblGrid>
              <a:tr h="9763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Cliente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Categoría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 a pagar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Ver Resumen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13635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r>
                        <a:rPr lang="es-ES" dirty="0" err="1"/>
                        <a:t>Maria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Bebidas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$500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21/5/2010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Ver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30166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3846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96975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1821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2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4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2CF56E6-5217-4F06-8852-F3FD05A676CB}"/>
              </a:ext>
            </a:extLst>
          </p:cNvPr>
          <p:cNvSpPr/>
          <p:nvPr/>
        </p:nvSpPr>
        <p:spPr>
          <a:xfrm>
            <a:off x="577515" y="463455"/>
            <a:ext cx="11036969" cy="6162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D745C5-82F9-4975-AFB5-49F5F1E50B71}"/>
              </a:ext>
            </a:extLst>
          </p:cNvPr>
          <p:cNvSpPr/>
          <p:nvPr/>
        </p:nvSpPr>
        <p:spPr>
          <a:xfrm>
            <a:off x="577515" y="1059803"/>
            <a:ext cx="3093337" cy="5566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7" name="Tabla 22">
            <a:extLst>
              <a:ext uri="{FF2B5EF4-FFF2-40B4-BE49-F238E27FC236}">
                <a16:creationId xmlns:a16="http://schemas.microsoft.com/office/drawing/2014/main" id="{58905E1B-6C37-48E8-8134-F3802F543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37240"/>
              </p:ext>
            </p:extLst>
          </p:nvPr>
        </p:nvGraphicFramePr>
        <p:xfrm>
          <a:off x="743992" y="1228068"/>
          <a:ext cx="2760382" cy="3330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12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Registrar pedido de compra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Lista de Pedidos de compra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r>
                        <a:rPr lang="es-ES" dirty="0"/>
                        <a:t>Lista de Proveedores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Salir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76656BE1-B148-461E-97A9-5FF04B20386D}"/>
              </a:ext>
            </a:extLst>
          </p:cNvPr>
          <p:cNvSpPr/>
          <p:nvPr/>
        </p:nvSpPr>
        <p:spPr>
          <a:xfrm>
            <a:off x="577515" y="450574"/>
            <a:ext cx="11036969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4D7F2217-8176-4FB3-90C1-9CEF7AE89CD0}"/>
              </a:ext>
            </a:extLst>
          </p:cNvPr>
          <p:cNvSpPr/>
          <p:nvPr/>
        </p:nvSpPr>
        <p:spPr>
          <a:xfrm>
            <a:off x="743992" y="580511"/>
            <a:ext cx="320842" cy="3684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ACC620C-1D49-41FC-9B76-BB9151BFEE53}"/>
              </a:ext>
            </a:extLst>
          </p:cNvPr>
          <p:cNvSpPr/>
          <p:nvPr/>
        </p:nvSpPr>
        <p:spPr>
          <a:xfrm>
            <a:off x="1145045" y="587985"/>
            <a:ext cx="320842" cy="36847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D47144E1-6FB9-4DCE-B2FB-DDD30779498D}"/>
              </a:ext>
            </a:extLst>
          </p:cNvPr>
          <p:cNvSpPr/>
          <p:nvPr/>
        </p:nvSpPr>
        <p:spPr>
          <a:xfrm>
            <a:off x="1546098" y="587985"/>
            <a:ext cx="320842" cy="368479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A6385D-C1FF-4B31-B1E1-4B859AD2F8A8}"/>
              </a:ext>
            </a:extLst>
          </p:cNvPr>
          <p:cNvSpPr txBox="1"/>
          <p:nvPr/>
        </p:nvSpPr>
        <p:spPr>
          <a:xfrm>
            <a:off x="4319163" y="1325218"/>
            <a:ext cx="6559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 mostrar 3 tipos de vistas en esta área</a:t>
            </a:r>
          </a:p>
          <a:p>
            <a:endParaRPr lang="es-ES" dirty="0"/>
          </a:p>
          <a:p>
            <a:r>
              <a:rPr lang="es-ES" dirty="0"/>
              <a:t>	- opción 1 registrar pedido</a:t>
            </a:r>
          </a:p>
          <a:p>
            <a:r>
              <a:rPr lang="es-ES" dirty="0"/>
              <a:t>	- opción 2 ver pedidos pendiente</a:t>
            </a:r>
          </a:p>
          <a:p>
            <a:r>
              <a:rPr lang="es-ES" dirty="0"/>
              <a:t>	- opción 3 proveedores</a:t>
            </a:r>
            <a:endParaRPr lang="es-VE" dirty="0"/>
          </a:p>
        </p:txBody>
      </p:sp>
      <p:sp>
        <p:nvSpPr>
          <p:cNvPr id="13" name="Diagrama de flujo: multidocumento 12">
            <a:extLst>
              <a:ext uri="{FF2B5EF4-FFF2-40B4-BE49-F238E27FC236}">
                <a16:creationId xmlns:a16="http://schemas.microsoft.com/office/drawing/2014/main" id="{41EAB99D-E535-424E-A076-A0FDE8071ED2}"/>
              </a:ext>
            </a:extLst>
          </p:cNvPr>
          <p:cNvSpPr/>
          <p:nvPr/>
        </p:nvSpPr>
        <p:spPr>
          <a:xfrm>
            <a:off x="5844209" y="3352200"/>
            <a:ext cx="3511826" cy="260465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D17191-B6B4-406C-A25F-73ECC5C26EAD}"/>
              </a:ext>
            </a:extLst>
          </p:cNvPr>
          <p:cNvSpPr txBox="1"/>
          <p:nvPr/>
        </p:nvSpPr>
        <p:spPr>
          <a:xfrm>
            <a:off x="4197758" y="531817"/>
            <a:ext cx="363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Encargado de Compras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6116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2A5D87-1C44-478F-81A4-0135BDCECAA3}"/>
              </a:ext>
            </a:extLst>
          </p:cNvPr>
          <p:cNvSpPr/>
          <p:nvPr/>
        </p:nvSpPr>
        <p:spPr>
          <a:xfrm>
            <a:off x="577515" y="238168"/>
            <a:ext cx="11036969" cy="6162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230E29-1DF7-48D9-BEA4-DF205A08927E}"/>
              </a:ext>
            </a:extLst>
          </p:cNvPr>
          <p:cNvSpPr/>
          <p:nvPr/>
        </p:nvSpPr>
        <p:spPr>
          <a:xfrm>
            <a:off x="577515" y="834516"/>
            <a:ext cx="3093337" cy="5566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6" name="Tabla 22">
            <a:extLst>
              <a:ext uri="{FF2B5EF4-FFF2-40B4-BE49-F238E27FC236}">
                <a16:creationId xmlns:a16="http://schemas.microsoft.com/office/drawing/2014/main" id="{65414297-7E7C-4021-8FA9-4D9410C61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63255"/>
              </p:ext>
            </p:extLst>
          </p:nvPr>
        </p:nvGraphicFramePr>
        <p:xfrm>
          <a:off x="743992" y="1002781"/>
          <a:ext cx="2760382" cy="4965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12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Registrar Factura</a:t>
                      </a:r>
                    </a:p>
                    <a:p>
                      <a:r>
                        <a:rPr lang="es-VE" dirty="0"/>
                        <a:t>   Opción 1 - Compra</a:t>
                      </a:r>
                    </a:p>
                    <a:p>
                      <a:r>
                        <a:rPr lang="es-VE" dirty="0"/>
                        <a:t>   Opción 2 - Ventas</a:t>
                      </a:r>
                    </a:p>
                    <a:p>
                      <a:r>
                        <a:rPr lang="es-VE" dirty="0"/>
                        <a:t>   Opción 3 - Pagos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Mostrar Facturas</a:t>
                      </a:r>
                    </a:p>
                    <a:p>
                      <a:r>
                        <a:rPr lang="es-VE" dirty="0"/>
                        <a:t>   Opción 1 - Compra</a:t>
                      </a:r>
                    </a:p>
                    <a:p>
                      <a:r>
                        <a:rPr lang="es-VE" dirty="0"/>
                        <a:t>   Opción 2 - Ventas</a:t>
                      </a:r>
                    </a:p>
                    <a:p>
                      <a:r>
                        <a:rPr lang="es-VE" dirty="0"/>
                        <a:t>   Opción 3 - Pagos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r>
                        <a:rPr lang="es-ES" dirty="0"/>
                        <a:t>Salir del sistema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7E49858-4510-407B-A76A-A7F2F5D8F71B}"/>
              </a:ext>
            </a:extLst>
          </p:cNvPr>
          <p:cNvSpPr/>
          <p:nvPr/>
        </p:nvSpPr>
        <p:spPr>
          <a:xfrm>
            <a:off x="577515" y="225287"/>
            <a:ext cx="11036969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944A0288-A37A-4156-B3A2-5FE14C01BD9E}"/>
              </a:ext>
            </a:extLst>
          </p:cNvPr>
          <p:cNvSpPr/>
          <p:nvPr/>
        </p:nvSpPr>
        <p:spPr>
          <a:xfrm>
            <a:off x="743992" y="355224"/>
            <a:ext cx="320842" cy="3684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348A2C84-70D7-4E12-A1B0-C76E38CC6D69}"/>
              </a:ext>
            </a:extLst>
          </p:cNvPr>
          <p:cNvSpPr/>
          <p:nvPr/>
        </p:nvSpPr>
        <p:spPr>
          <a:xfrm>
            <a:off x="1145045" y="362698"/>
            <a:ext cx="320842" cy="36847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269F8192-5B59-4901-8A24-26E0A77F7123}"/>
              </a:ext>
            </a:extLst>
          </p:cNvPr>
          <p:cNvSpPr/>
          <p:nvPr/>
        </p:nvSpPr>
        <p:spPr>
          <a:xfrm>
            <a:off x="1546098" y="362698"/>
            <a:ext cx="320842" cy="368479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43861-85AF-4288-ABAC-4F15E991E547}"/>
              </a:ext>
            </a:extLst>
          </p:cNvPr>
          <p:cNvSpPr txBox="1"/>
          <p:nvPr/>
        </p:nvSpPr>
        <p:spPr>
          <a:xfrm>
            <a:off x="4319163" y="1099931"/>
            <a:ext cx="655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 mostrar 2 tipos de vistas en esta área</a:t>
            </a:r>
          </a:p>
          <a:p>
            <a:endParaRPr lang="es-ES" dirty="0"/>
          </a:p>
          <a:p>
            <a:r>
              <a:rPr lang="es-ES" dirty="0"/>
              <a:t>	- opción 1 Para registrar una factura</a:t>
            </a:r>
          </a:p>
          <a:p>
            <a:r>
              <a:rPr lang="es-ES" dirty="0"/>
              <a:t>	- opción 2 Ver Facturas</a:t>
            </a:r>
          </a:p>
        </p:txBody>
      </p:sp>
      <p:sp>
        <p:nvSpPr>
          <p:cNvPr id="12" name="Diagrama de flujo: multidocumento 11">
            <a:extLst>
              <a:ext uri="{FF2B5EF4-FFF2-40B4-BE49-F238E27FC236}">
                <a16:creationId xmlns:a16="http://schemas.microsoft.com/office/drawing/2014/main" id="{A4199E4F-20B2-456B-A0FB-7B69A868E5AF}"/>
              </a:ext>
            </a:extLst>
          </p:cNvPr>
          <p:cNvSpPr/>
          <p:nvPr/>
        </p:nvSpPr>
        <p:spPr>
          <a:xfrm>
            <a:off x="5844209" y="3126913"/>
            <a:ext cx="3511826" cy="260465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C36FF7-0894-445A-A1EA-BDF3AB868FE0}"/>
              </a:ext>
            </a:extLst>
          </p:cNvPr>
          <p:cNvSpPr txBox="1"/>
          <p:nvPr/>
        </p:nvSpPr>
        <p:spPr>
          <a:xfrm>
            <a:off x="4197758" y="306530"/>
            <a:ext cx="250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Facturador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17898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393</Words>
  <Application>Microsoft Office PowerPoint</Application>
  <PresentationFormat>Panorámica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Wiver</dc:creator>
  <cp:lastModifiedBy>Wiver</cp:lastModifiedBy>
  <cp:revision>61</cp:revision>
  <dcterms:created xsi:type="dcterms:W3CDTF">2022-12-14T12:04:18Z</dcterms:created>
  <dcterms:modified xsi:type="dcterms:W3CDTF">2023-01-15T03:52:18Z</dcterms:modified>
</cp:coreProperties>
</file>