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68" r:id="rId4"/>
    <p:sldId id="261" r:id="rId5"/>
    <p:sldId id="262" r:id="rId6"/>
    <p:sldId id="260" r:id="rId7"/>
    <p:sldId id="263" r:id="rId8"/>
    <p:sldId id="264" r:id="rId9"/>
    <p:sldId id="265" r:id="rId10"/>
    <p:sldId id="266" r:id="rId11"/>
    <p:sldId id="267" r:id="rId12"/>
    <p:sldId id="279" r:id="rId13"/>
    <p:sldId id="280" r:id="rId14"/>
    <p:sldId id="286" r:id="rId15"/>
    <p:sldId id="285" r:id="rId16"/>
    <p:sldId id="281" r:id="rId17"/>
    <p:sldId id="282" r:id="rId18"/>
    <p:sldId id="284" r:id="rId19"/>
    <p:sldId id="283" r:id="rId20"/>
    <p:sldId id="269" r:id="rId21"/>
    <p:sldId id="273" r:id="rId22"/>
    <p:sldId id="274" r:id="rId23"/>
    <p:sldId id="275" r:id="rId24"/>
    <p:sldId id="276" r:id="rId25"/>
    <p:sldId id="277" r:id="rId26"/>
    <p:sldId id="270" r:id="rId27"/>
    <p:sldId id="271" r:id="rId28"/>
    <p:sldId id="272"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36" autoAdjust="0"/>
    <p:restoredTop sz="85272" autoAdjust="0"/>
  </p:normalViewPr>
  <p:slideViewPr>
    <p:cSldViewPr snapToGrid="0">
      <p:cViewPr>
        <p:scale>
          <a:sx n="66" d="100"/>
          <a:sy n="66" d="100"/>
        </p:scale>
        <p:origin x="26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061F7-0EE0-4AE8-87A5-155DAC9447DC}" type="datetimeFigureOut">
              <a:rPr lang="en-GB" smtClean="0"/>
              <a:t>22/09/2015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86CC7-F3C7-4D0E-8738-594D056B3029}" type="slidenum">
              <a:rPr lang="en-GB" smtClean="0"/>
              <a:t>‹#›</a:t>
            </a:fld>
            <a:endParaRPr lang="en-GB"/>
          </a:p>
        </p:txBody>
      </p:sp>
    </p:spTree>
    <p:extLst>
      <p:ext uri="{BB962C8B-B14F-4D97-AF65-F5344CB8AC3E}">
        <p14:creationId xmlns:p14="http://schemas.microsoft.com/office/powerpoint/2010/main" val="260581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03091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EC819A-73A5-4832-BB20-88796821780F}" type="slidenum">
              <a:rPr lang="en-GB" smtClean="0"/>
              <a:t>10</a:t>
            </a:fld>
            <a:endParaRPr lang="en-GB"/>
          </a:p>
        </p:txBody>
      </p:sp>
    </p:spTree>
    <p:extLst>
      <p:ext uri="{BB962C8B-B14F-4D97-AF65-F5344CB8AC3E}">
        <p14:creationId xmlns:p14="http://schemas.microsoft.com/office/powerpoint/2010/main" val="664128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30135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EC819A-73A5-4832-BB20-88796821780F}" type="slidenum">
              <a:rPr lang="en-GB" smtClean="0"/>
              <a:t>12</a:t>
            </a:fld>
            <a:endParaRPr lang="en-GB"/>
          </a:p>
        </p:txBody>
      </p:sp>
    </p:spTree>
    <p:extLst>
      <p:ext uri="{BB962C8B-B14F-4D97-AF65-F5344CB8AC3E}">
        <p14:creationId xmlns:p14="http://schemas.microsoft.com/office/powerpoint/2010/main" val="36004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EC819A-73A5-4832-BB20-88796821780F}" type="slidenum">
              <a:rPr lang="en-GB" smtClean="0"/>
              <a:t>13</a:t>
            </a:fld>
            <a:endParaRPr lang="en-GB"/>
          </a:p>
        </p:txBody>
      </p:sp>
    </p:spTree>
    <p:extLst>
      <p:ext uri="{BB962C8B-B14F-4D97-AF65-F5344CB8AC3E}">
        <p14:creationId xmlns:p14="http://schemas.microsoft.com/office/powerpoint/2010/main" val="1965134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EC819A-73A5-4832-BB20-88796821780F}" type="slidenum">
              <a:rPr lang="en-GB" smtClean="0"/>
              <a:t>14</a:t>
            </a:fld>
            <a:endParaRPr lang="en-GB"/>
          </a:p>
        </p:txBody>
      </p:sp>
    </p:spTree>
    <p:extLst>
      <p:ext uri="{BB962C8B-B14F-4D97-AF65-F5344CB8AC3E}">
        <p14:creationId xmlns:p14="http://schemas.microsoft.com/office/powerpoint/2010/main" val="1273859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EC819A-73A5-4832-BB20-88796821780F}" type="slidenum">
              <a:rPr lang="en-GB" smtClean="0"/>
              <a:t>15</a:t>
            </a:fld>
            <a:endParaRPr lang="en-GB"/>
          </a:p>
        </p:txBody>
      </p:sp>
    </p:spTree>
    <p:extLst>
      <p:ext uri="{BB962C8B-B14F-4D97-AF65-F5344CB8AC3E}">
        <p14:creationId xmlns:p14="http://schemas.microsoft.com/office/powerpoint/2010/main" val="814973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9/22/2015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641246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t>18</a:t>
            </a:fld>
            <a:endParaRPr lang="en-GB"/>
          </a:p>
        </p:txBody>
      </p:sp>
    </p:spTree>
    <p:extLst>
      <p:ext uri="{BB962C8B-B14F-4D97-AF65-F5344CB8AC3E}">
        <p14:creationId xmlns:p14="http://schemas.microsoft.com/office/powerpoint/2010/main" val="2167253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Machine Learning</a:t>
            </a:r>
            <a:r>
              <a:rPr lang="en-GB" baseline="0" dirty="0" smtClean="0"/>
              <a:t> is just one of many data services avalibale on Azure </a:t>
            </a:r>
          </a:p>
          <a:p>
            <a:r>
              <a:rPr lang="en-GB" baseline="0" dirty="0" smtClean="0"/>
              <a:t>and there are many different routes you can take to create your perfect data journey</a:t>
            </a:r>
            <a:endParaRPr lang="en-GB" dirty="0" smtClean="0"/>
          </a:p>
        </p:txBody>
      </p:sp>
      <p:sp>
        <p:nvSpPr>
          <p:cNvPr id="4" name="Slide Number Placeholder 3"/>
          <p:cNvSpPr>
            <a:spLocks noGrp="1"/>
          </p:cNvSpPr>
          <p:nvPr>
            <p:ph type="sldNum" sz="quarter" idx="10"/>
          </p:nvPr>
        </p:nvSpPr>
        <p:spPr/>
        <p:txBody>
          <a:bodyPr/>
          <a:lstStyle/>
          <a:p>
            <a:fld id="{63EC819A-73A5-4832-BB20-88796821780F}"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val="1481654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solidFill>
                  <a:prstClr val="black"/>
                </a:solidFill>
              </a:rPr>
              <a:pPr/>
              <a:t>21</a:t>
            </a:fld>
            <a:endParaRPr lang="en-GB">
              <a:solidFill>
                <a:prstClr val="black"/>
              </a:solidFill>
            </a:endParaRPr>
          </a:p>
        </p:txBody>
      </p:sp>
    </p:spTree>
    <p:extLst>
      <p:ext uri="{BB962C8B-B14F-4D97-AF65-F5344CB8AC3E}">
        <p14:creationId xmlns:p14="http://schemas.microsoft.com/office/powerpoint/2010/main" val="331802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b="0" kern="1200" baseline="0" dirty="0">
                <a:solidFill>
                  <a:schemeClr val="tx1"/>
                </a:solidFill>
                <a:effectLst/>
                <a:latin typeface="Calibri"/>
              </a:rPr>
              <a:t/>
            </a:r>
            <a:br>
              <a:rPr lang="en-US" sz="1200" b="0" kern="1200" baseline="0" dirty="0">
                <a:solidFill>
                  <a:schemeClr val="tx1"/>
                </a:solidFill>
                <a:effectLst/>
                <a:latin typeface="Calibri"/>
              </a:rPr>
            </a:b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1922858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solidFill>
                  <a:prstClr val="black"/>
                </a:solidFill>
              </a:rPr>
              <a:pPr/>
              <a:t>22</a:t>
            </a:fld>
            <a:endParaRPr lang="en-GB">
              <a:solidFill>
                <a:prstClr val="black"/>
              </a:solidFill>
            </a:endParaRPr>
          </a:p>
        </p:txBody>
      </p:sp>
    </p:spTree>
    <p:extLst>
      <p:ext uri="{BB962C8B-B14F-4D97-AF65-F5344CB8AC3E}">
        <p14:creationId xmlns:p14="http://schemas.microsoft.com/office/powerpoint/2010/main" val="402841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solidFill>
                  <a:prstClr val="black"/>
                </a:solidFill>
              </a:rPr>
              <a:pPr/>
              <a:t>23</a:t>
            </a:fld>
            <a:endParaRPr lang="en-GB">
              <a:solidFill>
                <a:prstClr val="black"/>
              </a:solidFill>
            </a:endParaRPr>
          </a:p>
        </p:txBody>
      </p:sp>
    </p:spTree>
    <p:extLst>
      <p:ext uri="{BB962C8B-B14F-4D97-AF65-F5344CB8AC3E}">
        <p14:creationId xmlns:p14="http://schemas.microsoft.com/office/powerpoint/2010/main" val="3977850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solidFill>
                  <a:prstClr val="black"/>
                </a:solidFill>
              </a:rPr>
              <a:pPr/>
              <a:t>24</a:t>
            </a:fld>
            <a:endParaRPr lang="en-GB">
              <a:solidFill>
                <a:prstClr val="black"/>
              </a:solidFill>
            </a:endParaRPr>
          </a:p>
        </p:txBody>
      </p:sp>
    </p:spTree>
    <p:extLst>
      <p:ext uri="{BB962C8B-B14F-4D97-AF65-F5344CB8AC3E}">
        <p14:creationId xmlns:p14="http://schemas.microsoft.com/office/powerpoint/2010/main" val="569886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solidFill>
                  <a:prstClr val="black"/>
                </a:solidFill>
              </a:rPr>
              <a:pPr/>
              <a:t>25</a:t>
            </a:fld>
            <a:endParaRPr lang="en-GB">
              <a:solidFill>
                <a:prstClr val="black"/>
              </a:solidFill>
            </a:endParaRPr>
          </a:p>
        </p:txBody>
      </p:sp>
    </p:spTree>
    <p:extLst>
      <p:ext uri="{BB962C8B-B14F-4D97-AF65-F5344CB8AC3E}">
        <p14:creationId xmlns:p14="http://schemas.microsoft.com/office/powerpoint/2010/main" val="285684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58834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b="0" kern="1200" baseline="0" dirty="0">
                <a:solidFill>
                  <a:schemeClr val="tx1"/>
                </a:solidFill>
                <a:effectLst/>
                <a:latin typeface="Calibri"/>
              </a:rPr>
              <a:t/>
            </a:r>
            <a:br>
              <a:rPr lang="en-US" sz="1200" b="0" kern="1200" baseline="0" dirty="0">
                <a:solidFill>
                  <a:schemeClr val="tx1"/>
                </a:solidFill>
                <a:effectLst/>
                <a:latin typeface="Calibri"/>
              </a:rPr>
            </a:b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28</a:t>
            </a:fld>
            <a:endParaRPr lang="en-GB">
              <a:solidFill>
                <a:prstClr val="black"/>
              </a:solidFill>
            </a:endParaRPr>
          </a:p>
        </p:txBody>
      </p:sp>
    </p:spTree>
    <p:extLst>
      <p:ext uri="{BB962C8B-B14F-4D97-AF65-F5344CB8AC3E}">
        <p14:creationId xmlns:p14="http://schemas.microsoft.com/office/powerpoint/2010/main" val="2687966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b="0" kern="1200" baseline="0" dirty="0">
                <a:solidFill>
                  <a:schemeClr val="tx1"/>
                </a:solidFill>
                <a:effectLst/>
                <a:latin typeface="Calibri"/>
              </a:rPr>
              <a:t/>
            </a:r>
            <a:br>
              <a:rPr lang="en-US" sz="1200" b="0" kern="1200" baseline="0" dirty="0">
                <a:solidFill>
                  <a:schemeClr val="tx1"/>
                </a:solidFill>
                <a:effectLst/>
                <a:latin typeface="Calibri"/>
              </a:rPr>
            </a:b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29</a:t>
            </a:fld>
            <a:endParaRPr lang="en-GB">
              <a:solidFill>
                <a:prstClr val="black"/>
              </a:solidFill>
            </a:endParaRPr>
          </a:p>
        </p:txBody>
      </p:sp>
    </p:spTree>
    <p:extLst>
      <p:ext uri="{BB962C8B-B14F-4D97-AF65-F5344CB8AC3E}">
        <p14:creationId xmlns:p14="http://schemas.microsoft.com/office/powerpoint/2010/main" val="2078969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err="1"/>
              <a:t/>
            </a:r>
            <a:br>
              <a:rPr lang="en-GB" dirty="0" err="1"/>
            </a:b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141201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97740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79253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elegance of the solution is in its simplicity – something that has been lacking in the machine learning space</a:t>
            </a:r>
          </a:p>
          <a:p>
            <a:endParaRPr lang="en-US" baseline="0" dirty="0" smtClean="0"/>
          </a:p>
          <a:p>
            <a:r>
              <a:rPr lang="en-US" baseline="0" dirty="0" smtClean="0"/>
              <a:t>The first issue many enterprises face is data ingestion. With the cloud, you can bring in data sources with the ease of a drop down or drop your on-premises data set into the built in storage space. Users can then model in our development environment – Machine Learning Studio </a:t>
            </a:r>
          </a:p>
          <a:p>
            <a:r>
              <a:rPr lang="en-US" baseline="0" dirty="0" smtClean="0"/>
              <a:t>where we’re offering R, Python and SQLite as first class citizens in addition to our world-class Microsoft algorithms. </a:t>
            </a:r>
          </a:p>
          <a:p>
            <a:endParaRPr lang="en-US" baseline="0" dirty="0" smtClean="0"/>
          </a:p>
          <a:p>
            <a:r>
              <a:rPr lang="en-US" baseline="0" dirty="0" smtClean="0"/>
              <a:t>The second issue – and often the primary one – is putting finished work into production in a way others can use. Client devices, websites, mobile applications, excel spreadsheets you name it anything that supports HTTP requests.</a:t>
            </a:r>
          </a:p>
          <a:p>
            <a:r>
              <a:rPr lang="en-US" baseline="0" dirty="0" smtClean="0"/>
              <a:t>We’ve heard from many data scientists that they model in R on a Linux stack but then have to hand over their work to developers who need to translate that into another language to actually make it work. </a:t>
            </a:r>
          </a:p>
          <a:p>
            <a:r>
              <a:rPr lang="en-US" baseline="0" dirty="0" smtClean="0"/>
              <a:t>This time consuming and unnecessary process has been eliminated with our system, as the model is with a click transformed into a web service end-point that can run over any data, anywhere and connect to any solution or client. </a:t>
            </a:r>
          </a:p>
          <a:p>
            <a:endParaRPr lang="en-US" baseline="0" dirty="0" smtClean="0"/>
          </a:p>
          <a:p>
            <a:r>
              <a:rPr lang="en-US" baseline="0" dirty="0" smtClean="0"/>
              <a:t>Next, not only can this model be put into production for your company, it can be made available for the world on our Machine Learning Marketplace. Microsoft hosts your solution and markets it for you, while you have the freedom to brand and monetize as you see fit.</a:t>
            </a:r>
          </a:p>
          <a:p>
            <a:endParaRPr lang="en-US" baseline="0" dirty="0" smtClean="0"/>
          </a:p>
          <a:p>
            <a:endParaRPr lang="en-US" dirty="0" smtClean="0"/>
          </a:p>
          <a:p>
            <a:pPr marL="0" indent="0">
              <a:buFontTx/>
              <a:buNone/>
            </a:pPr>
            <a:r>
              <a:rPr lang="en-US" dirty="0" smtClean="0"/>
              <a:t/>
            </a:r>
            <a:br>
              <a:rPr lang="en-US" dirty="0" smtClean="0"/>
            </a:br>
            <a:endParaRPr lang="en-US" dirty="0" smtClean="0"/>
          </a:p>
          <a:p>
            <a:pPr marL="171450" indent="-171450">
              <a:buFontTx/>
              <a:buChar cha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04589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
            </a:r>
            <a:br>
              <a:rPr lang="en-US" dirty="0" smtClean="0"/>
            </a:b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076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EC819A-73A5-4832-BB20-88796821780F}" type="slidenum">
              <a:rPr lang="en-GB" smtClean="0"/>
              <a:t>8</a:t>
            </a:fld>
            <a:endParaRPr lang="en-GB"/>
          </a:p>
        </p:txBody>
      </p:sp>
    </p:spTree>
    <p:extLst>
      <p:ext uri="{BB962C8B-B14F-4D97-AF65-F5344CB8AC3E}">
        <p14:creationId xmlns:p14="http://schemas.microsoft.com/office/powerpoint/2010/main" val="100889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37843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AEDEA4A-B9AC-46D6-B175-443BF29867E9}"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3191854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EDEA4A-B9AC-46D6-B175-443BF29867E9}"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3460216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EDEA4A-B9AC-46D6-B175-443BF29867E9}"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2708480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6727415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47094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961"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a:t>
            </a:fld>
            <a:endParaRPr kumimoji="0" lang="en-US" sz="1961"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12771460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94174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EDEA4A-B9AC-46D6-B175-443BF29867E9}"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214265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EDEA4A-B9AC-46D6-B175-443BF29867E9}"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21498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AEDEA4A-B9AC-46D6-B175-443BF29867E9}" type="datetimeFigureOut">
              <a:rPr lang="en-GB" smtClean="0"/>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410326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AEDEA4A-B9AC-46D6-B175-443BF29867E9}" type="datetimeFigureOut">
              <a:rPr lang="en-GB" smtClean="0"/>
              <a:t>22/09/2015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420583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AEDEA4A-B9AC-46D6-B175-443BF29867E9}" type="datetimeFigureOut">
              <a:rPr lang="en-GB" smtClean="0"/>
              <a:t>22/09/2015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416744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DEA4A-B9AC-46D6-B175-443BF29867E9}" type="datetimeFigureOut">
              <a:rPr lang="en-GB" smtClean="0"/>
              <a:t>22/09/2015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263404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EDEA4A-B9AC-46D6-B175-443BF29867E9}" type="datetimeFigureOut">
              <a:rPr lang="en-GB" smtClean="0"/>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126797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EDEA4A-B9AC-46D6-B175-443BF29867E9}" type="datetimeFigureOut">
              <a:rPr lang="en-GB" smtClean="0"/>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4CBF51-22A0-4990-AF7F-68BD484AD1C2}" type="slidenum">
              <a:rPr lang="en-GB" smtClean="0"/>
              <a:t>‹#›</a:t>
            </a:fld>
            <a:endParaRPr lang="en-GB"/>
          </a:p>
        </p:txBody>
      </p:sp>
    </p:spTree>
    <p:extLst>
      <p:ext uri="{BB962C8B-B14F-4D97-AF65-F5344CB8AC3E}">
        <p14:creationId xmlns:p14="http://schemas.microsoft.com/office/powerpoint/2010/main" val="400698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DEA4A-B9AC-46D6-B175-443BF29867E9}" type="datetimeFigureOut">
              <a:rPr lang="en-GB" smtClean="0"/>
              <a:t>22/09/2015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CBF51-22A0-4990-AF7F-68BD484AD1C2}" type="slidenum">
              <a:rPr lang="en-GB" smtClean="0"/>
              <a:t>‹#›</a:t>
            </a:fld>
            <a:endParaRPr lang="en-GB"/>
          </a:p>
        </p:txBody>
      </p:sp>
    </p:spTree>
    <p:extLst>
      <p:ext uri="{BB962C8B-B14F-4D97-AF65-F5344CB8AC3E}">
        <p14:creationId xmlns:p14="http://schemas.microsoft.com/office/powerpoint/2010/main" val="4228922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mykatenicho/DataCultureSeri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blogs.technet.com/b/machinelearning/archive/2015/07/24/introducing-jupyter-notebooks-in-azure-ml-studio.aspx"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blogs.technet.com/b/machinelearning/archive/2015/07/24/introducing-jupyter-notebooks-in-azure-ml-studio.aspx"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www.projectoxford.ai/"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22.tmp"/><Relationship Id="rId5" Type="http://schemas.openxmlformats.org/officeDocument/2006/relationships/image" Target="../media/image21.png"/><Relationship Id="rId4" Type="http://schemas.openxmlformats.org/officeDocument/2006/relationships/image" Target="../media/image20.tmp"/></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tmp"/><Relationship Id="rId7" Type="http://schemas.openxmlformats.org/officeDocument/2006/relationships/image" Target="../media/image26.png"/><Relationship Id="rId2" Type="http://schemas.openxmlformats.org/officeDocument/2006/relationships/image" Target="../media/image23.tmp"/><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0.tmp"/><Relationship Id="rId4" Type="http://schemas.openxmlformats.org/officeDocument/2006/relationships/image" Target="../media/image22.tmp"/><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blogs.technet.com/b/machinelearning/" TargetMode="External"/><Relationship Id="rId5" Type="http://schemas.openxmlformats.org/officeDocument/2006/relationships/hyperlink" Target="https://futuredecoded.microsoft.com/technical-day/" TargetMode="Externa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14.xml"/><Relationship Id="rId4" Type="http://schemas.openxmlformats.org/officeDocument/2006/relationships/image" Target="../media/image45.emf"/></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8" Type="http://schemas.openxmlformats.org/officeDocument/2006/relationships/hyperlink" Target="https://azureinfo.microsoft.com/BigDataAdvancedAnalyticsWebinars.html" TargetMode="External"/><Relationship Id="rId3" Type="http://schemas.openxmlformats.org/officeDocument/2006/relationships/image" Target="../media/image3.png"/><Relationship Id="rId7" Type="http://schemas.openxmlformats.org/officeDocument/2006/relationships/hyperlink" Target="http://azure.microsoft.com/en-us/documentation/articles/machine-learning-retrain-models-programmatically/"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channel9.msdn.com/Search?term=Azure%20Machine%20Learning#ch9Search&amp;lang-en=en" TargetMode="External"/><Relationship Id="rId11" Type="http://schemas.openxmlformats.org/officeDocument/2006/relationships/hyperlink" Target="https://azure.microsoft.com/en-us/documentation/articles/machine-learning-excel-add-in-for-web-services/" TargetMode="External"/><Relationship Id="rId5" Type="http://schemas.openxmlformats.org/officeDocument/2006/relationships/hyperlink" Target="https://azure.microsoft.com/en-us/documentation/services/machine-learning/" TargetMode="External"/><Relationship Id="rId10" Type="http://schemas.openxmlformats.org/officeDocument/2006/relationships/hyperlink" Target="http://blogs.technet.com/b/machinelearning/archive/2015/07/24/introducing-jupyter-notebooks-in-azure-ml-studio.aspx" TargetMode="External"/><Relationship Id="rId4" Type="http://schemas.openxmlformats.org/officeDocument/2006/relationships/hyperlink" Target="http://download.microsoft.com/download/A/6/1/A613E11E-8F9C-424A-B99D-65344785C288/microsoft-machine-learning-algorithm-cheat-sheet-v6.pdf" TargetMode="External"/><Relationship Id="rId9" Type="http://schemas.openxmlformats.org/officeDocument/2006/relationships/hyperlink" Target="http://blogs.technet.com/b/machinelearnin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en.wikipedia.org/wiki/Cross_Industry_Standard_Process_for_Data_Min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mykatenicho/DataCultureSeries"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021" y="334925"/>
            <a:ext cx="12208042" cy="6188150"/>
          </a:xfrm>
          <a:prstGeom prst="rect">
            <a:avLst/>
          </a:prstGeom>
        </p:spPr>
      </p:pic>
      <p:sp>
        <p:nvSpPr>
          <p:cNvPr id="5" name="Text Placeholder 4"/>
          <p:cNvSpPr>
            <a:spLocks noGrp="1"/>
          </p:cNvSpPr>
          <p:nvPr>
            <p:ph type="body" sz="quarter" idx="12"/>
          </p:nvPr>
        </p:nvSpPr>
        <p:spPr>
          <a:xfrm>
            <a:off x="1" y="4227210"/>
            <a:ext cx="8299937" cy="1794661"/>
          </a:xfrm>
          <a:solidFill>
            <a:srgbClr val="00A4EF"/>
          </a:solidFill>
        </p:spPr>
        <p:txBody>
          <a:bodyPr/>
          <a:lstStyle/>
          <a:p>
            <a:r>
              <a:rPr lang="en-US" sz="2800" dirty="0" smtClean="0">
                <a:solidFill>
                  <a:schemeClr val="bg1"/>
                </a:solidFill>
                <a:latin typeface="Segoe UI Light" panose="020B0502040204020203" pitchFamily="34" charset="0"/>
                <a:cs typeface="Segoe UI Light" panose="020B0502040204020203" pitchFamily="34" charset="0"/>
              </a:rPr>
              <a:t>Bianca Furtuna @</a:t>
            </a:r>
            <a:r>
              <a:rPr lang="en-US" sz="2800" dirty="0" err="1" smtClean="0">
                <a:solidFill>
                  <a:schemeClr val="bg1"/>
                </a:solidFill>
                <a:latin typeface="Segoe UI Light" panose="020B0502040204020203" pitchFamily="34" charset="0"/>
                <a:cs typeface="Segoe UI Light" panose="020B0502040204020203" pitchFamily="34" charset="0"/>
              </a:rPr>
              <a:t>Fur_Bi</a:t>
            </a:r>
            <a:endParaRPr lang="en-US" sz="2800" dirty="0" smtClean="0">
              <a:solidFill>
                <a:schemeClr val="bg1"/>
              </a:solidFill>
              <a:latin typeface="Segoe UI Light" panose="020B0502040204020203" pitchFamily="34" charset="0"/>
              <a:cs typeface="Segoe UI Light" panose="020B0502040204020203" pitchFamily="34" charset="0"/>
            </a:endParaRPr>
          </a:p>
          <a:p>
            <a:r>
              <a:rPr lang="en-US" sz="2800" dirty="0" smtClean="0">
                <a:solidFill>
                  <a:schemeClr val="bg1"/>
                </a:solidFill>
                <a:latin typeface="Segoe UI Light" panose="020B0502040204020203" pitchFamily="34" charset="0"/>
                <a:cs typeface="Segoe UI Light" panose="020B0502040204020203" pitchFamily="34" charset="0"/>
              </a:rPr>
              <a:t>Technical Evangelist</a:t>
            </a:r>
          </a:p>
          <a:p>
            <a:r>
              <a:rPr lang="en-US" sz="2800" dirty="0" smtClean="0">
                <a:solidFill>
                  <a:schemeClr val="bg1"/>
                </a:solidFill>
                <a:latin typeface="Segoe UI Light" panose="020B0502040204020203" pitchFamily="34" charset="0"/>
                <a:cs typeface="Segoe UI Light" panose="020B0502040204020203" pitchFamily="34" charset="0"/>
              </a:rPr>
              <a:t>Microsoft</a:t>
            </a:r>
            <a:endParaRPr lang="en-US" sz="2800" dirty="0">
              <a:solidFill>
                <a:schemeClr val="bg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a:xfrm>
            <a:off x="0" y="2163504"/>
            <a:ext cx="8299938" cy="2095610"/>
          </a:xfrm>
          <a:solidFill>
            <a:srgbClr val="00A4EF"/>
          </a:solidFill>
        </p:spPr>
        <p:txBody>
          <a:bodyPr anchor="ctr"/>
          <a:lstStyle/>
          <a:p>
            <a:r>
              <a:rPr lang="en-US" dirty="0" smtClean="0">
                <a:solidFill>
                  <a:schemeClr val="bg1"/>
                </a:solidFill>
                <a:latin typeface="Segoe UI Light" panose="020B0502040204020203" pitchFamily="34" charset="0"/>
                <a:cs typeface="Segoe UI Light" panose="020B0502040204020203" pitchFamily="34" charset="0"/>
              </a:rPr>
              <a:t>Microsoft </a:t>
            </a:r>
            <a:r>
              <a:rPr lang="en-US" dirty="0">
                <a:solidFill>
                  <a:schemeClr val="bg1"/>
                </a:solidFill>
                <a:latin typeface="Segoe UI Light" panose="020B0502040204020203" pitchFamily="34" charset="0"/>
                <a:cs typeface="Segoe UI Light" panose="020B0502040204020203" pitchFamily="34" charset="0"/>
              </a:rPr>
              <a:t>Azure </a:t>
            </a:r>
            <a:r>
              <a:rPr lang="en-US" dirty="0" smtClean="0">
                <a:solidFill>
                  <a:schemeClr val="bg1"/>
                </a:solidFill>
                <a:latin typeface="Segoe UI Light" panose="020B0502040204020203" pitchFamily="34" charset="0"/>
                <a:cs typeface="Segoe UI Light" panose="020B0502040204020203" pitchFamily="34" charset="0"/>
              </a:rPr>
              <a:t>Machine Learning</a:t>
            </a:r>
            <a:endParaRPr lang="en-US" dirty="0">
              <a:solidFill>
                <a:schemeClr val="bg1"/>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6570878" y="4196900"/>
            <a:ext cx="1685569" cy="1807717"/>
          </a:xfrm>
          <a:prstGeom prst="rect">
            <a:avLst/>
          </a:prstGeom>
        </p:spPr>
      </p:pic>
    </p:spTree>
    <p:extLst>
      <p:ext uri="{BB962C8B-B14F-4D97-AF65-F5344CB8AC3E}">
        <p14:creationId xmlns:p14="http://schemas.microsoft.com/office/powerpoint/2010/main" val="997262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ML Studio Demo</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10198594"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latin typeface="Segoe UI Light" panose="020B0502040204020203" pitchFamily="34" charset="0"/>
                <a:cs typeface="Segoe UI Light" panose="020B0502040204020203" pitchFamily="34" charset="0"/>
              </a:rPr>
              <a:t>Digit Recognition </a:t>
            </a:r>
            <a:r>
              <a:rPr lang="en-US" sz="3200" b="1" dirty="0" smtClean="0">
                <a:latin typeface="Segoe UI Light" panose="020B0502040204020203" pitchFamily="34" charset="0"/>
                <a:cs typeface="Segoe UI Light" panose="020B0502040204020203" pitchFamily="34" charset="0"/>
              </a:rPr>
              <a:t>Demo</a:t>
            </a:r>
            <a:endParaRPr lang="en-US" sz="3200" b="1"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1950198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690688"/>
            <a:ext cx="10515600" cy="2062103"/>
          </a:xfrm>
          <a:prstGeom prst="rect">
            <a:avLst/>
          </a:prstGeom>
        </p:spPr>
        <p:txBody>
          <a:bodyPr wrap="square">
            <a:spAutoFit/>
          </a:bodyPr>
          <a:lstStyle/>
          <a:p>
            <a:pPr>
              <a:lnSpc>
                <a:spcPct val="110000"/>
              </a:lnSpc>
              <a:spcAft>
                <a:spcPts val="2400"/>
              </a:spcAft>
            </a:pPr>
            <a:r>
              <a:rPr lang="en-GB" sz="2000" b="1" dirty="0" smtClean="0">
                <a:latin typeface="Segoe UI Light" panose="020B0502040204020203" pitchFamily="34" charset="0"/>
                <a:ea typeface="Times New Roman" panose="02020603050405020304" pitchFamily="18" charset="0"/>
                <a:cs typeface="Segoe UI Light" panose="020B0502040204020203" pitchFamily="34" charset="0"/>
              </a:rPr>
              <a:t>Using a popular MNIST dataset </a:t>
            </a: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 commonly used in Machine Learning Scenarios for testing Image Processing Systems </a:t>
            </a:r>
          </a:p>
          <a:p>
            <a:pPr>
              <a:lnSpc>
                <a:spcPct val="110000"/>
              </a:lnSpc>
              <a:spcAft>
                <a:spcPts val="2400"/>
              </a:spcAft>
            </a:pP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42</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,000 Images, each image is 28 x 28 pixels  and each pixel has a value from 0 – 255</a:t>
            </a:r>
          </a:p>
          <a:p>
            <a:pPr>
              <a:lnSpc>
                <a:spcPct val="110000"/>
              </a:lnSpc>
              <a:spcAft>
                <a:spcPts val="2400"/>
              </a:spcAft>
            </a:pPr>
            <a:r>
              <a:rPr lang="en-GB" sz="2000" b="1" dirty="0" smtClean="0">
                <a:latin typeface="Segoe UI Light" panose="020B0502040204020203" pitchFamily="34" charset="0"/>
                <a:ea typeface="Times New Roman" panose="02020603050405020304" pitchFamily="18" charset="0"/>
                <a:cs typeface="Segoe UI Light" panose="020B0502040204020203" pitchFamily="34" charset="0"/>
              </a:rPr>
              <a:t>No images but a CSV file </a:t>
            </a: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 785 columns: label and 784 pixel colours</a:t>
            </a:r>
            <a:endParaRPr lang="en-GB" sz="2000"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Our Scenario</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3679486" y="3945295"/>
            <a:ext cx="4833028" cy="2419408"/>
          </a:xfrm>
          <a:prstGeom prst="rect">
            <a:avLst/>
          </a:prstGeom>
          <a:noFill/>
          <a:ln>
            <a:noFill/>
          </a:ln>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lc="http://schemas.openxmlformats.org/drawingml/2006/lockedCanvas"/>
            </a:ext>
          </a:extLst>
        </p:spPr>
      </p:pic>
    </p:spTree>
    <p:extLst>
      <p:ext uri="{BB962C8B-B14F-4D97-AF65-F5344CB8AC3E}">
        <p14:creationId xmlns:p14="http://schemas.microsoft.com/office/powerpoint/2010/main" val="1769083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ML Studio Demo</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10198594"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latin typeface="Segoe UI Light" panose="020B0502040204020203" pitchFamily="34" charset="0"/>
                <a:cs typeface="Segoe UI Light" panose="020B0502040204020203" pitchFamily="34" charset="0"/>
              </a:rPr>
              <a:t>Integrate R/Python into Azure ML</a:t>
            </a:r>
            <a:endParaRPr lang="en-US" sz="3200" b="1" dirty="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Extra </a:t>
            </a:r>
            <a:r>
              <a:rPr lang="en-US" dirty="0">
                <a:latin typeface="Segoe UI Light" panose="020B0502040204020203" pitchFamily="34" charset="0"/>
                <a:cs typeface="Segoe UI Light" panose="020B0502040204020203" pitchFamily="34" charset="0"/>
              </a:rPr>
              <a:t>Resources Available </a:t>
            </a:r>
            <a:r>
              <a:rPr lang="en-US" dirty="0" smtClean="0">
                <a:latin typeface="Segoe UI Light" panose="020B0502040204020203" pitchFamily="34" charset="0"/>
                <a:cs typeface="Segoe UI Light" panose="020B0502040204020203" pitchFamily="34" charset="0"/>
              </a:rPr>
              <a:t>on GitHub </a:t>
            </a:r>
            <a:r>
              <a:rPr lang="en-GB" dirty="0">
                <a:hlinkClick r:id="rId3"/>
              </a:rPr>
              <a:t>https://github.com/amykatenicho/DataCultureSeries</a:t>
            </a:r>
            <a:r>
              <a:rPr lang="en-GB" dirty="0"/>
              <a:t> </a:t>
            </a:r>
            <a:endParaRPr lang="en-US"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27615730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ML Studio Demo</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10198594"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latin typeface="Segoe UI Light" panose="020B0502040204020203" pitchFamily="34" charset="0"/>
                <a:cs typeface="Segoe UI Light" panose="020B0502040204020203" pitchFamily="34" charset="0"/>
              </a:rPr>
              <a:t>Jupiter Notebooks</a:t>
            </a:r>
            <a:endParaRPr lang="en-US" sz="3200" b="1" dirty="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More information: </a:t>
            </a:r>
            <a:r>
              <a:rPr lang="en-GB" dirty="0">
                <a:hlinkClick r:id="rId3"/>
              </a:rPr>
              <a:t>http://</a:t>
            </a:r>
            <a:r>
              <a:rPr lang="en-GB" dirty="0" smtClean="0">
                <a:hlinkClick r:id="rId3"/>
              </a:rPr>
              <a:t>blogs.technet.com/b/machinelearning/archive/2015/07/24/introducing-jupyter-notebooks-in-azure-ml-studio.aspx</a:t>
            </a:r>
            <a:r>
              <a:rPr lang="en-GB" dirty="0" smtClean="0"/>
              <a:t> </a:t>
            </a:r>
            <a:endParaRPr lang="en-US" dirty="0" smtClean="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35599627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ML Studio Demo</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10198594"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latin typeface="Segoe UI Light" panose="020B0502040204020203" pitchFamily="34" charset="0"/>
                <a:cs typeface="Segoe UI Light" panose="020B0502040204020203" pitchFamily="34" charset="0"/>
              </a:rPr>
              <a:t>Retrain Machine Learning Models</a:t>
            </a:r>
            <a:endParaRPr lang="en-US" sz="3200" b="1" dirty="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More information: </a:t>
            </a:r>
            <a:r>
              <a:rPr lang="en-GB" dirty="0">
                <a:hlinkClick r:id="rId3"/>
              </a:rPr>
              <a:t>http://</a:t>
            </a:r>
            <a:r>
              <a:rPr lang="en-GB" dirty="0" smtClean="0">
                <a:hlinkClick r:id="rId3"/>
              </a:rPr>
              <a:t>blogs.technet.com/b/machinelearning/archive/2015/07/24/introducing-jupyter-notebooks-in-azure-ml-studio.aspx</a:t>
            </a:r>
            <a:r>
              <a:rPr lang="en-GB" dirty="0" smtClean="0"/>
              <a:t> </a:t>
            </a:r>
            <a:endParaRPr lang="en-US" dirty="0" smtClean="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15124113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GB" sz="7200" dirty="0">
                <a:ln w="3175">
                  <a:noFill/>
                </a:ln>
                <a:solidFill>
                  <a:srgbClr val="FFFFFF"/>
                </a:solidFill>
                <a:latin typeface="Segoe UI Light"/>
                <a:ea typeface="+mn-ea"/>
                <a:cs typeface="Segoe UI" pitchFamily="34" charset="0"/>
              </a:rPr>
              <a:t>Machine Learning </a:t>
            </a:r>
            <a:r>
              <a:rPr lang="en-GB" sz="7200" dirty="0" smtClean="0">
                <a:ln w="3175">
                  <a:noFill/>
                </a:ln>
                <a:solidFill>
                  <a:srgbClr val="FFFFFF"/>
                </a:solidFill>
                <a:latin typeface="Segoe UI Light"/>
                <a:ea typeface="+mn-ea"/>
                <a:cs typeface="Segoe UI" pitchFamily="34" charset="0"/>
              </a:rPr>
              <a:t>API’s</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10198594"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Segoe UI Light" panose="020B0502040204020203" pitchFamily="34" charset="0"/>
                <a:cs typeface="Segoe UI Light" panose="020B0502040204020203" pitchFamily="34" charset="0"/>
              </a:rPr>
              <a:t>Pr</a:t>
            </a:r>
            <a:r>
              <a:rPr lang="en-GB" sz="3200" b="1" dirty="0">
                <a:latin typeface="Segoe UI Light" panose="020B0502040204020203" pitchFamily="34" charset="0"/>
                <a:cs typeface="Segoe UI Light" panose="020B0502040204020203" pitchFamily="34" charset="0"/>
              </a:rPr>
              <a:t>oject Oxford, Announced at //</a:t>
            </a:r>
            <a:r>
              <a:rPr lang="en-GB" sz="3200" b="1" dirty="0" smtClean="0">
                <a:latin typeface="Segoe UI Light" panose="020B0502040204020203" pitchFamily="34" charset="0"/>
                <a:cs typeface="Segoe UI Light" panose="020B0502040204020203" pitchFamily="34" charset="0"/>
              </a:rPr>
              <a:t>BUILD</a:t>
            </a:r>
          </a:p>
          <a:p>
            <a:pPr marL="0" indent="0">
              <a:buNone/>
            </a:pPr>
            <a:r>
              <a:rPr lang="en-GB" dirty="0" smtClean="0">
                <a:latin typeface="Segoe UI Light" panose="020B0502040204020203" pitchFamily="34" charset="0"/>
                <a:cs typeface="Segoe UI Light" panose="020B0502040204020203" pitchFamily="34" charset="0"/>
                <a:hlinkClick r:id="rId3"/>
              </a:rPr>
              <a:t>http</a:t>
            </a:r>
            <a:r>
              <a:rPr lang="en-GB" dirty="0">
                <a:latin typeface="Segoe UI Light" panose="020B0502040204020203" pitchFamily="34" charset="0"/>
                <a:cs typeface="Segoe UI Light" panose="020B0502040204020203" pitchFamily="34" charset="0"/>
                <a:hlinkClick r:id="rId3"/>
              </a:rPr>
              <a:t>://www.projectoxford.ai</a:t>
            </a:r>
            <a:r>
              <a:rPr lang="en-GB" dirty="0" smtClean="0">
                <a:latin typeface="Segoe UI Light" panose="020B0502040204020203" pitchFamily="34" charset="0"/>
                <a:cs typeface="Segoe UI Light" panose="020B0502040204020203" pitchFamily="34" charset="0"/>
                <a:hlinkClick r:id="rId3"/>
              </a:rPr>
              <a:t>/</a:t>
            </a:r>
            <a:r>
              <a:rPr lang="en-GB" dirty="0" smtClean="0">
                <a:latin typeface="Segoe UI Light" panose="020B0502040204020203" pitchFamily="34" charset="0"/>
                <a:cs typeface="Segoe UI Light" panose="020B0502040204020203" pitchFamily="34" charset="0"/>
              </a:rPr>
              <a:t> </a:t>
            </a:r>
            <a:endParaRPr lang="en-US" dirty="0" smtClean="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3798323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arallelogram 23"/>
          <p:cNvSpPr/>
          <p:nvPr/>
        </p:nvSpPr>
        <p:spPr bwMode="auto">
          <a:xfrm>
            <a:off x="2215986" y="2756681"/>
            <a:ext cx="2435536" cy="3062785"/>
          </a:xfrm>
          <a:prstGeom prst="parallelogram">
            <a:avLst>
              <a:gd name="adj" fmla="val 55592"/>
            </a:avLst>
          </a:prstGeom>
          <a:solidFill>
            <a:srgbClr val="D7D7D7"/>
          </a:solidFill>
          <a:ln w="9525" cap="flat" cmpd="sng" algn="ctr">
            <a:noFill/>
            <a:prstDash val="solid"/>
          </a:ln>
          <a:effectLst/>
        </p:spPr>
        <p:txBody>
          <a:bodyPr lIns="119332" tIns="59666" rIns="119332" bIns="59666" rtlCol="0" anchor="ctr"/>
          <a:lstStyle/>
          <a:p>
            <a:endParaRPr lang="en-US" sz="1372" kern="0" dirty="0">
              <a:solidFill>
                <a:srgbClr val="FFFFFF"/>
              </a:solidFill>
            </a:endParaRPr>
          </a:p>
        </p:txBody>
      </p:sp>
      <p:sp>
        <p:nvSpPr>
          <p:cNvPr id="5" name="Title 4"/>
          <p:cNvSpPr>
            <a:spLocks noGrp="1"/>
          </p:cNvSpPr>
          <p:nvPr>
            <p:ph type="title"/>
          </p:nvPr>
        </p:nvSpPr>
        <p:spPr/>
        <p:txBody>
          <a:bodyPr/>
          <a:lstStyle/>
          <a:p>
            <a:r>
              <a:rPr lang="en-US" dirty="0" smtClean="0"/>
              <a:t>What is Project Oxford?</a:t>
            </a:r>
            <a:endParaRPr lang="en-US" dirty="0"/>
          </a:p>
        </p:txBody>
      </p:sp>
      <p:sp>
        <p:nvSpPr>
          <p:cNvPr id="2" name="Text Placeholder 1"/>
          <p:cNvSpPr>
            <a:spLocks noGrp="1"/>
          </p:cNvSpPr>
          <p:nvPr>
            <p:ph type="body" sz="quarter" idx="4294967295"/>
          </p:nvPr>
        </p:nvSpPr>
        <p:spPr>
          <a:xfrm>
            <a:off x="4751364" y="3111342"/>
            <a:ext cx="7171399" cy="1918979"/>
          </a:xfrm>
        </p:spPr>
        <p:txBody>
          <a:bodyPr/>
          <a:lstStyle/>
          <a:p>
            <a:pPr marL="0" indent="0">
              <a:buNone/>
            </a:pPr>
            <a:r>
              <a:rPr lang="en-US" sz="3137" dirty="0"/>
              <a:t>A portfolio of REST APIs and SDKs which enable developers to write applications which understand the content within the rapidly growing set of multimedia data</a:t>
            </a:r>
          </a:p>
        </p:txBody>
      </p:sp>
      <p:grpSp>
        <p:nvGrpSpPr>
          <p:cNvPr id="3" name="Group 2"/>
          <p:cNvGrpSpPr/>
          <p:nvPr/>
        </p:nvGrpSpPr>
        <p:grpSpPr>
          <a:xfrm>
            <a:off x="-17119" y="2756681"/>
            <a:ext cx="3592122" cy="3062785"/>
            <a:chOff x="-17463" y="2811462"/>
            <a:chExt cx="3664152" cy="3124200"/>
          </a:xfrm>
          <a:solidFill>
            <a:srgbClr val="00A4EF"/>
          </a:solidFill>
        </p:grpSpPr>
        <p:sp>
          <p:nvSpPr>
            <p:cNvPr id="23" name="Flowchart: Process 8"/>
            <p:cNvSpPr/>
            <p:nvPr/>
          </p:nvSpPr>
          <p:spPr bwMode="auto">
            <a:xfrm flipH="1" flipV="1">
              <a:off x="-17463" y="2811462"/>
              <a:ext cx="3664152" cy="31242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 name="connsiteX0" fmla="*/ 3729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372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3729" y="0"/>
                  </a:moveTo>
                  <a:lnTo>
                    <a:pt x="10000" y="0"/>
                  </a:lnTo>
                  <a:lnTo>
                    <a:pt x="10000" y="10000"/>
                  </a:lnTo>
                  <a:lnTo>
                    <a:pt x="0" y="10000"/>
                  </a:lnTo>
                  <a:lnTo>
                    <a:pt x="3729"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98437" y="3192462"/>
              <a:ext cx="2323026" cy="2259884"/>
              <a:chOff x="870745" y="2095780"/>
              <a:chExt cx="2959613" cy="2879166"/>
            </a:xfrm>
            <a:grpFill/>
          </p:grpSpPr>
          <p:sp>
            <p:nvSpPr>
              <p:cNvPr id="8" name="Oval 7"/>
              <p:cNvSpPr/>
              <p:nvPr/>
            </p:nvSpPr>
            <p:spPr bwMode="auto">
              <a:xfrm>
                <a:off x="1227495" y="2372083"/>
                <a:ext cx="2326559" cy="2326559"/>
              </a:xfrm>
              <a:prstGeom prst="ellipse">
                <a:avLst/>
              </a:prstGeom>
              <a:grpFill/>
              <a:ln w="34925" cap="rnd">
                <a:solidFill>
                  <a:schemeClr val="bg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992593" y="2095780"/>
                <a:ext cx="735106" cy="73510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3095252" y="3198439"/>
                <a:ext cx="735106" cy="73510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951193" y="3198439"/>
                <a:ext cx="735106" cy="73510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1992593" y="4239840"/>
                <a:ext cx="735106" cy="73510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descr="Screen Clipping"/>
              <p:cNvPicPr>
                <a:picLocks noChangeAspect="1"/>
              </p:cNvPicPr>
              <p:nvPr/>
            </p:nvPicPr>
            <p:blipFill>
              <a:blip r:embed="rId3" cstate="print">
                <a:duotone>
                  <a:prstClr val="black"/>
                  <a:srgbClr val="0079D6">
                    <a:tint val="45000"/>
                    <a:satMod val="400000"/>
                  </a:srgbClr>
                </a:duotone>
                <a:extLst>
                  <a:ext uri="{28A0092B-C50C-407E-A947-70E740481C1C}">
                    <a14:useLocalDpi xmlns:a14="http://schemas.microsoft.com/office/drawing/2010/main" val="0"/>
                  </a:ext>
                </a:extLst>
              </a:blip>
              <a:stretch>
                <a:fillRect/>
              </a:stretch>
            </p:blipFill>
            <p:spPr>
              <a:xfrm>
                <a:off x="2115111" y="2168458"/>
                <a:ext cx="463495" cy="467232"/>
              </a:xfrm>
              <a:prstGeom prst="rect">
                <a:avLst/>
              </a:prstGeom>
              <a:grpFill/>
            </p:spPr>
          </p:pic>
          <p:pic>
            <p:nvPicPr>
              <p:cNvPr id="18" name="Picture 17" descr="Screen Clipping"/>
              <p:cNvPicPr>
                <a:picLocks noChangeAspect="1"/>
              </p:cNvPicPr>
              <p:nvPr/>
            </p:nvPicPr>
            <p:blipFill>
              <a:blip r:embed="rId4" cstate="print">
                <a:duotone>
                  <a:prstClr val="black"/>
                  <a:srgbClr val="0079D6">
                    <a:tint val="45000"/>
                    <a:satMod val="400000"/>
                  </a:srgbClr>
                </a:duotone>
                <a:extLst>
                  <a:ext uri="{28A0092B-C50C-407E-A947-70E740481C1C}">
                    <a14:useLocalDpi xmlns:a14="http://schemas.microsoft.com/office/drawing/2010/main" val="0"/>
                  </a:ext>
                </a:extLst>
              </a:blip>
              <a:stretch>
                <a:fillRect/>
              </a:stretch>
            </p:blipFill>
            <p:spPr>
              <a:xfrm>
                <a:off x="3219474" y="3320957"/>
                <a:ext cx="609181" cy="473808"/>
              </a:xfrm>
              <a:prstGeom prst="rect">
                <a:avLst/>
              </a:prstGeom>
              <a:grpFill/>
            </p:spPr>
          </p:pic>
          <p:pic>
            <p:nvPicPr>
              <p:cNvPr id="19" name="Picture 18" descr="Screen Clipping"/>
              <p:cNvPicPr>
                <a:picLocks noChangeAspect="1"/>
              </p:cNvPicPr>
              <p:nvPr/>
            </p:nvPicPr>
            <p:blipFill>
              <a:blip r:embed="rId5" cstate="print">
                <a:duotone>
                  <a:prstClr val="black"/>
                  <a:srgbClr val="0079D6">
                    <a:tint val="45000"/>
                    <a:satMod val="400000"/>
                  </a:srgbClr>
                </a:duotone>
                <a:extLst>
                  <a:ext uri="{28A0092B-C50C-407E-A947-70E740481C1C}">
                    <a14:useLocalDpi xmlns:a14="http://schemas.microsoft.com/office/drawing/2010/main" val="0"/>
                  </a:ext>
                </a:extLst>
              </a:blip>
              <a:stretch>
                <a:fillRect/>
              </a:stretch>
            </p:blipFill>
            <p:spPr>
              <a:xfrm>
                <a:off x="2100493" y="4431117"/>
                <a:ext cx="589699" cy="455677"/>
              </a:xfrm>
              <a:prstGeom prst="rect">
                <a:avLst/>
              </a:prstGeom>
              <a:grpFill/>
            </p:spPr>
          </p:pic>
          <p:pic>
            <p:nvPicPr>
              <p:cNvPr id="20" name="Picture 19" descr="Screen Clipping"/>
              <p:cNvPicPr>
                <a:picLocks noChangeAspect="1"/>
              </p:cNvPicPr>
              <p:nvPr/>
            </p:nvPicPr>
            <p:blipFill>
              <a:blip r:embed="rId6" cstate="print">
                <a:duotone>
                  <a:prstClr val="black"/>
                  <a:srgbClr val="0079D6">
                    <a:tint val="45000"/>
                    <a:satMod val="400000"/>
                  </a:srgbClr>
                </a:duotone>
                <a:extLst>
                  <a:ext uri="{28A0092B-C50C-407E-A947-70E740481C1C}">
                    <a14:useLocalDpi xmlns:a14="http://schemas.microsoft.com/office/drawing/2010/main" val="0"/>
                  </a:ext>
                </a:extLst>
              </a:blip>
              <a:stretch>
                <a:fillRect/>
              </a:stretch>
            </p:blipFill>
            <p:spPr>
              <a:xfrm>
                <a:off x="870745" y="3293086"/>
                <a:ext cx="896002" cy="495437"/>
              </a:xfrm>
              <a:prstGeom prst="rect">
                <a:avLst/>
              </a:prstGeom>
              <a:grpFill/>
            </p:spPr>
          </p:pic>
        </p:grpSp>
      </p:grpSp>
    </p:spTree>
    <p:extLst>
      <p:ext uri="{BB962C8B-B14F-4D97-AF65-F5344CB8AC3E}">
        <p14:creationId xmlns:p14="http://schemas.microsoft.com/office/powerpoint/2010/main" val="398478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42" presetClass="path" presetSubtype="0" decel="100000" fill="hold" grpId="1" nodeType="withEffect">
                                  <p:stCondLst>
                                    <p:cond delay="250"/>
                                  </p:stCondLst>
                                  <p:childTnLst>
                                    <p:animMotion origin="layout" path="M -0.01864 0.00023 L 5.59101E-7 -4.96142E-6 " pathEditMode="relative" rAng="0" ptsTypes="AA">
                                      <p:cBhvr>
                                        <p:cTn id="17" dur="500" fill="hold"/>
                                        <p:tgtEl>
                                          <p:spTgt spid="2">
                                            <p:txEl>
                                              <p:pRg st="0" end="0"/>
                                            </p:txEl>
                                          </p:spTgt>
                                        </p:tgtEl>
                                        <p:attrNameLst>
                                          <p:attrName>ppt_x</p:attrName>
                                          <p:attrName>ppt_y</p:attrName>
                                        </p:attrNameLst>
                                      </p:cBhvr>
                                      <p:rCtr x="93200" y="-2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build="p"/>
      <p:bldP spid="2"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1745" y="2434657"/>
            <a:ext cx="2540895" cy="533401"/>
            <a:chOff x="6746814" y="4411662"/>
            <a:chExt cx="2540895" cy="533401"/>
          </a:xfrm>
        </p:grpSpPr>
        <p:grpSp>
          <p:nvGrpSpPr>
            <p:cNvPr id="3" name="Group 2"/>
            <p:cNvGrpSpPr/>
            <p:nvPr/>
          </p:nvGrpSpPr>
          <p:grpSpPr>
            <a:xfrm>
              <a:off x="6746814" y="4411662"/>
              <a:ext cx="2540895" cy="533401"/>
              <a:chOff x="503237" y="3192462"/>
              <a:chExt cx="2540895" cy="533401"/>
            </a:xfrm>
          </p:grpSpPr>
          <p:sp>
            <p:nvSpPr>
              <p:cNvPr id="5"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 name="Parallelogram 5"/>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4" name="Rectangle 3"/>
            <p:cNvSpPr/>
            <p:nvPr/>
          </p:nvSpPr>
          <p:spPr>
            <a:xfrm>
              <a:off x="7194120" y="4520801"/>
              <a:ext cx="1923478" cy="329012"/>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OCR</a:t>
              </a:r>
            </a:p>
          </p:txBody>
        </p:sp>
      </p:grpSp>
      <p:grpSp>
        <p:nvGrpSpPr>
          <p:cNvPr id="7" name="Group 6"/>
          <p:cNvGrpSpPr/>
          <p:nvPr/>
        </p:nvGrpSpPr>
        <p:grpSpPr>
          <a:xfrm>
            <a:off x="6246305" y="1749904"/>
            <a:ext cx="2540895" cy="691360"/>
            <a:chOff x="641124" y="3117309"/>
            <a:chExt cx="2540895" cy="691360"/>
          </a:xfrm>
        </p:grpSpPr>
        <p:grpSp>
          <p:nvGrpSpPr>
            <p:cNvPr id="8" name="Group 7"/>
            <p:cNvGrpSpPr/>
            <p:nvPr/>
          </p:nvGrpSpPr>
          <p:grpSpPr>
            <a:xfrm>
              <a:off x="641124" y="3192462"/>
              <a:ext cx="2540895" cy="533401"/>
              <a:chOff x="503237" y="3192462"/>
              <a:chExt cx="2540895" cy="533401"/>
            </a:xfrm>
          </p:grpSpPr>
          <p:sp>
            <p:nvSpPr>
              <p:cNvPr id="10"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Parallelogram 10"/>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9" name="Rectangle 8"/>
            <p:cNvSpPr/>
            <p:nvPr/>
          </p:nvSpPr>
          <p:spPr>
            <a:xfrm>
              <a:off x="1078744" y="3117309"/>
              <a:ext cx="1923478" cy="691360"/>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Speech Recognition</a:t>
              </a:r>
            </a:p>
          </p:txBody>
        </p:sp>
      </p:grpSp>
      <p:grpSp>
        <p:nvGrpSpPr>
          <p:cNvPr id="12" name="Group 11"/>
          <p:cNvGrpSpPr/>
          <p:nvPr/>
        </p:nvGrpSpPr>
        <p:grpSpPr>
          <a:xfrm>
            <a:off x="6246305" y="2374152"/>
            <a:ext cx="2540895" cy="691360"/>
            <a:chOff x="641124" y="3741557"/>
            <a:chExt cx="2540895" cy="691360"/>
          </a:xfrm>
        </p:grpSpPr>
        <p:grpSp>
          <p:nvGrpSpPr>
            <p:cNvPr id="13" name="Group 12"/>
            <p:cNvGrpSpPr/>
            <p:nvPr/>
          </p:nvGrpSpPr>
          <p:grpSpPr>
            <a:xfrm>
              <a:off x="641124" y="3802062"/>
              <a:ext cx="2540895" cy="533401"/>
              <a:chOff x="503237" y="3192462"/>
              <a:chExt cx="2540895" cy="533401"/>
            </a:xfrm>
          </p:grpSpPr>
          <p:sp>
            <p:nvSpPr>
              <p:cNvPr id="15"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Parallelogram 15"/>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14" name="Rectangle 13"/>
            <p:cNvSpPr/>
            <p:nvPr/>
          </p:nvSpPr>
          <p:spPr>
            <a:xfrm>
              <a:off x="1078744" y="3741557"/>
              <a:ext cx="1923478" cy="691360"/>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Text to Speech</a:t>
              </a:r>
            </a:p>
          </p:txBody>
        </p:sp>
      </p:grpSp>
      <p:grpSp>
        <p:nvGrpSpPr>
          <p:cNvPr id="17" name="Group 16"/>
          <p:cNvGrpSpPr/>
          <p:nvPr/>
        </p:nvGrpSpPr>
        <p:grpSpPr>
          <a:xfrm>
            <a:off x="6246305" y="3044257"/>
            <a:ext cx="2540895" cy="533401"/>
            <a:chOff x="641124" y="4411662"/>
            <a:chExt cx="2540895" cy="533401"/>
          </a:xfrm>
        </p:grpSpPr>
        <p:grpSp>
          <p:nvGrpSpPr>
            <p:cNvPr id="18" name="Group 17"/>
            <p:cNvGrpSpPr/>
            <p:nvPr/>
          </p:nvGrpSpPr>
          <p:grpSpPr>
            <a:xfrm>
              <a:off x="641124" y="4411662"/>
              <a:ext cx="2540895" cy="533401"/>
              <a:chOff x="503237" y="3192462"/>
              <a:chExt cx="2540895" cy="533401"/>
            </a:xfrm>
          </p:grpSpPr>
          <p:sp>
            <p:nvSpPr>
              <p:cNvPr id="20"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Parallelogram 20"/>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19" name="Rectangle 18"/>
            <p:cNvSpPr/>
            <p:nvPr/>
          </p:nvSpPr>
          <p:spPr>
            <a:xfrm>
              <a:off x="1078744" y="4520801"/>
              <a:ext cx="1923478" cy="329012"/>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a:gradFill>
                    <a:gsLst>
                      <a:gs pos="0">
                        <a:srgbClr val="404040"/>
                      </a:gs>
                      <a:gs pos="100000">
                        <a:srgbClr val="404040"/>
                      </a:gs>
                    </a:gsLst>
                    <a:lin ang="5400000" scaled="0"/>
                  </a:gradFill>
                </a:rPr>
                <a:t>Speech Intent Recognition</a:t>
              </a:r>
            </a:p>
          </p:txBody>
        </p:sp>
      </p:grpSp>
      <p:grpSp>
        <p:nvGrpSpPr>
          <p:cNvPr id="22" name="Group 21"/>
          <p:cNvGrpSpPr/>
          <p:nvPr/>
        </p:nvGrpSpPr>
        <p:grpSpPr>
          <a:xfrm>
            <a:off x="9486719" y="2434657"/>
            <a:ext cx="2540895" cy="533401"/>
            <a:chOff x="9417742" y="3192462"/>
            <a:chExt cx="2540895" cy="533401"/>
          </a:xfrm>
        </p:grpSpPr>
        <p:grpSp>
          <p:nvGrpSpPr>
            <p:cNvPr id="23" name="Group 22"/>
            <p:cNvGrpSpPr/>
            <p:nvPr/>
          </p:nvGrpSpPr>
          <p:grpSpPr>
            <a:xfrm>
              <a:off x="9417742" y="3192462"/>
              <a:ext cx="2540895" cy="533401"/>
              <a:chOff x="503237" y="3192462"/>
              <a:chExt cx="2540895" cy="533401"/>
            </a:xfrm>
          </p:grpSpPr>
          <p:sp>
            <p:nvSpPr>
              <p:cNvPr id="25"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Parallelogram 25"/>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24" name="Rectangle 23"/>
            <p:cNvSpPr/>
            <p:nvPr/>
          </p:nvSpPr>
          <p:spPr>
            <a:xfrm>
              <a:off x="9855362" y="3301601"/>
              <a:ext cx="1923478" cy="329012"/>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Determine Entities</a:t>
              </a:r>
              <a:endParaRPr lang="en-US" sz="1400" kern="0" dirty="0">
                <a:gradFill>
                  <a:gsLst>
                    <a:gs pos="0">
                      <a:srgbClr val="404040"/>
                    </a:gs>
                    <a:gs pos="100000">
                      <a:srgbClr val="404040"/>
                    </a:gs>
                  </a:gsLst>
                  <a:lin ang="5400000" scaled="0"/>
                </a:gradFill>
              </a:endParaRPr>
            </a:p>
          </p:txBody>
        </p:sp>
      </p:grpSp>
      <p:sp>
        <p:nvSpPr>
          <p:cNvPr id="27" name="Rectangle 26"/>
          <p:cNvSpPr/>
          <p:nvPr/>
        </p:nvSpPr>
        <p:spPr>
          <a:xfrm>
            <a:off x="140415" y="115101"/>
            <a:ext cx="11887202" cy="650695"/>
          </a:xfrm>
          <a:prstGeom prst="rect">
            <a:avLst/>
          </a:prstGeom>
          <a:solidFill>
            <a:srgbClr val="0079D6"/>
          </a:solidFill>
          <a:ln w="25400" cap="flat" cmpd="sng" algn="ctr">
            <a:noFill/>
            <a:prstDash val="solid"/>
          </a:ln>
          <a:effectLst/>
        </p:spPr>
        <p:txBody>
          <a:bodyPr lIns="121725" tIns="60862" rIns="121725" bIns="60862" rtlCol="0" anchor="ctr"/>
          <a:lstStyle/>
          <a:p>
            <a:pPr algn="ctr" defTabSz="914400">
              <a:defRPr/>
            </a:pPr>
            <a:r>
              <a:rPr lang="en-US" sz="2800" kern="0" dirty="0" smtClean="0">
                <a:gradFill>
                  <a:gsLst>
                    <a:gs pos="0">
                      <a:srgbClr val="FFFFFF"/>
                    </a:gs>
                    <a:gs pos="100000">
                      <a:srgbClr val="FFFFFF"/>
                    </a:gs>
                  </a:gsLst>
                  <a:lin ang="5400000" scaled="0"/>
                </a:gradFill>
              </a:rPr>
              <a:t>PROJECT OXFORD</a:t>
            </a:r>
          </a:p>
        </p:txBody>
      </p:sp>
      <p:grpSp>
        <p:nvGrpSpPr>
          <p:cNvPr id="28" name="Group 27"/>
          <p:cNvGrpSpPr/>
          <p:nvPr/>
        </p:nvGrpSpPr>
        <p:grpSpPr>
          <a:xfrm>
            <a:off x="3232700" y="2434213"/>
            <a:ext cx="2540895" cy="533401"/>
            <a:chOff x="9620946" y="5021262"/>
            <a:chExt cx="2540895" cy="533401"/>
          </a:xfrm>
        </p:grpSpPr>
        <p:grpSp>
          <p:nvGrpSpPr>
            <p:cNvPr id="29" name="Group 28"/>
            <p:cNvGrpSpPr/>
            <p:nvPr/>
          </p:nvGrpSpPr>
          <p:grpSpPr>
            <a:xfrm>
              <a:off x="9620946" y="5021262"/>
              <a:ext cx="2540895" cy="533401"/>
              <a:chOff x="503237" y="3802062"/>
              <a:chExt cx="2540895" cy="533401"/>
            </a:xfrm>
          </p:grpSpPr>
          <p:sp>
            <p:nvSpPr>
              <p:cNvPr id="31" name="Flowchart: Process 8"/>
              <p:cNvSpPr/>
              <p:nvPr/>
            </p:nvSpPr>
            <p:spPr bwMode="auto">
              <a:xfrm>
                <a:off x="584200" y="38020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Parallelogram 31"/>
              <p:cNvSpPr/>
              <p:nvPr/>
            </p:nvSpPr>
            <p:spPr bwMode="auto">
              <a:xfrm>
                <a:off x="503237" y="38020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30" name="Rectangle 29"/>
            <p:cNvSpPr/>
            <p:nvPr/>
          </p:nvSpPr>
          <p:spPr>
            <a:xfrm>
              <a:off x="10089693" y="5125889"/>
              <a:ext cx="1923478" cy="324146"/>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Face Grouping</a:t>
              </a:r>
            </a:p>
          </p:txBody>
        </p:sp>
      </p:grpSp>
      <p:grpSp>
        <p:nvGrpSpPr>
          <p:cNvPr id="33" name="Group 32"/>
          <p:cNvGrpSpPr/>
          <p:nvPr/>
        </p:nvGrpSpPr>
        <p:grpSpPr>
          <a:xfrm>
            <a:off x="3232700" y="3043813"/>
            <a:ext cx="2540895" cy="533401"/>
            <a:chOff x="9620946" y="5630862"/>
            <a:chExt cx="2540895" cy="533401"/>
          </a:xfrm>
        </p:grpSpPr>
        <p:grpSp>
          <p:nvGrpSpPr>
            <p:cNvPr id="34" name="Group 33"/>
            <p:cNvGrpSpPr/>
            <p:nvPr/>
          </p:nvGrpSpPr>
          <p:grpSpPr>
            <a:xfrm>
              <a:off x="9620946" y="5630862"/>
              <a:ext cx="2540895" cy="533401"/>
              <a:chOff x="503237" y="3802062"/>
              <a:chExt cx="2540895" cy="533401"/>
            </a:xfrm>
          </p:grpSpPr>
          <p:sp>
            <p:nvSpPr>
              <p:cNvPr id="36" name="Flowchart: Process 8"/>
              <p:cNvSpPr/>
              <p:nvPr/>
            </p:nvSpPr>
            <p:spPr bwMode="auto">
              <a:xfrm>
                <a:off x="584200" y="38020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Parallelogram 36"/>
              <p:cNvSpPr/>
              <p:nvPr/>
            </p:nvSpPr>
            <p:spPr bwMode="auto">
              <a:xfrm>
                <a:off x="503237" y="38020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35" name="Rectangle 34"/>
            <p:cNvSpPr/>
            <p:nvPr/>
          </p:nvSpPr>
          <p:spPr>
            <a:xfrm>
              <a:off x="10077800" y="5707062"/>
              <a:ext cx="1923478" cy="386560"/>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Face Identification</a:t>
              </a:r>
            </a:p>
          </p:txBody>
        </p:sp>
      </p:grpSp>
      <p:grpSp>
        <p:nvGrpSpPr>
          <p:cNvPr id="38" name="Group 37"/>
          <p:cNvGrpSpPr/>
          <p:nvPr/>
        </p:nvGrpSpPr>
        <p:grpSpPr>
          <a:xfrm>
            <a:off x="3232700" y="1825057"/>
            <a:ext cx="2540895" cy="533401"/>
            <a:chOff x="9620946" y="3192462"/>
            <a:chExt cx="2540895" cy="533401"/>
          </a:xfrm>
        </p:grpSpPr>
        <p:grpSp>
          <p:nvGrpSpPr>
            <p:cNvPr id="39" name="Group 38"/>
            <p:cNvGrpSpPr/>
            <p:nvPr/>
          </p:nvGrpSpPr>
          <p:grpSpPr>
            <a:xfrm>
              <a:off x="9620946" y="3192462"/>
              <a:ext cx="2540895" cy="533401"/>
              <a:chOff x="503237" y="3192462"/>
              <a:chExt cx="2540895" cy="533401"/>
            </a:xfrm>
          </p:grpSpPr>
          <p:sp>
            <p:nvSpPr>
              <p:cNvPr id="41"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Parallelogram 41"/>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40" name="Rectangle 39"/>
            <p:cNvSpPr/>
            <p:nvPr/>
          </p:nvSpPr>
          <p:spPr>
            <a:xfrm>
              <a:off x="10078146" y="3268662"/>
              <a:ext cx="1923478" cy="388654"/>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Face Detection</a:t>
              </a:r>
            </a:p>
          </p:txBody>
        </p:sp>
      </p:grpSp>
      <p:grpSp>
        <p:nvGrpSpPr>
          <p:cNvPr id="43" name="Group 42"/>
          <p:cNvGrpSpPr/>
          <p:nvPr/>
        </p:nvGrpSpPr>
        <p:grpSpPr>
          <a:xfrm>
            <a:off x="361745" y="1825057"/>
            <a:ext cx="2540895" cy="533401"/>
            <a:chOff x="6746814" y="3192462"/>
            <a:chExt cx="2540895" cy="533401"/>
          </a:xfrm>
        </p:grpSpPr>
        <p:grpSp>
          <p:nvGrpSpPr>
            <p:cNvPr id="44" name="Group 43"/>
            <p:cNvGrpSpPr/>
            <p:nvPr/>
          </p:nvGrpSpPr>
          <p:grpSpPr>
            <a:xfrm>
              <a:off x="6746814" y="3192462"/>
              <a:ext cx="2540895" cy="533401"/>
              <a:chOff x="503237" y="3192462"/>
              <a:chExt cx="2540895" cy="533401"/>
            </a:xfrm>
          </p:grpSpPr>
          <p:sp>
            <p:nvSpPr>
              <p:cNvPr id="46"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Parallelogram 46"/>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45" name="Rectangle 44"/>
            <p:cNvSpPr/>
            <p:nvPr/>
          </p:nvSpPr>
          <p:spPr>
            <a:xfrm>
              <a:off x="7194120" y="3268662"/>
              <a:ext cx="1923478" cy="388654"/>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Analyze Image</a:t>
              </a:r>
            </a:p>
          </p:txBody>
        </p:sp>
      </p:grpSp>
      <p:grpSp>
        <p:nvGrpSpPr>
          <p:cNvPr id="48" name="Group 47"/>
          <p:cNvGrpSpPr/>
          <p:nvPr/>
        </p:nvGrpSpPr>
        <p:grpSpPr>
          <a:xfrm>
            <a:off x="361745" y="3044257"/>
            <a:ext cx="2540895" cy="533401"/>
            <a:chOff x="6746814" y="3802062"/>
            <a:chExt cx="2540895" cy="533401"/>
          </a:xfrm>
        </p:grpSpPr>
        <p:grpSp>
          <p:nvGrpSpPr>
            <p:cNvPr id="49" name="Group 48"/>
            <p:cNvGrpSpPr/>
            <p:nvPr/>
          </p:nvGrpSpPr>
          <p:grpSpPr>
            <a:xfrm>
              <a:off x="6746814" y="3802062"/>
              <a:ext cx="2540895" cy="533401"/>
              <a:chOff x="503237" y="3192462"/>
              <a:chExt cx="2540895" cy="533401"/>
            </a:xfrm>
          </p:grpSpPr>
          <p:sp>
            <p:nvSpPr>
              <p:cNvPr id="51"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Parallelogram 51"/>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50" name="Rectangle 49"/>
            <p:cNvSpPr/>
            <p:nvPr/>
          </p:nvSpPr>
          <p:spPr>
            <a:xfrm>
              <a:off x="7194120" y="3892910"/>
              <a:ext cx="1923478" cy="388654"/>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Generate Thumbnail</a:t>
              </a:r>
            </a:p>
          </p:txBody>
        </p:sp>
      </p:grpSp>
      <p:grpSp>
        <p:nvGrpSpPr>
          <p:cNvPr id="53" name="Group 52"/>
          <p:cNvGrpSpPr/>
          <p:nvPr/>
        </p:nvGrpSpPr>
        <p:grpSpPr>
          <a:xfrm>
            <a:off x="9486719" y="3044257"/>
            <a:ext cx="2540895" cy="533401"/>
            <a:chOff x="9417742" y="4411662"/>
            <a:chExt cx="2540895" cy="533401"/>
          </a:xfrm>
        </p:grpSpPr>
        <p:grpSp>
          <p:nvGrpSpPr>
            <p:cNvPr id="54" name="Group 53"/>
            <p:cNvGrpSpPr/>
            <p:nvPr/>
          </p:nvGrpSpPr>
          <p:grpSpPr>
            <a:xfrm>
              <a:off x="9417742" y="4411662"/>
              <a:ext cx="2540895" cy="533401"/>
              <a:chOff x="503237" y="3192462"/>
              <a:chExt cx="2540895" cy="533401"/>
            </a:xfrm>
          </p:grpSpPr>
          <p:sp>
            <p:nvSpPr>
              <p:cNvPr id="56"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Parallelogram 56"/>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55" name="Rectangle 54"/>
            <p:cNvSpPr/>
            <p:nvPr/>
          </p:nvSpPr>
          <p:spPr>
            <a:xfrm>
              <a:off x="9855362" y="4520801"/>
              <a:ext cx="1923478" cy="329012"/>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Improve Models</a:t>
              </a:r>
              <a:endParaRPr lang="en-US" sz="1400" kern="0" dirty="0">
                <a:gradFill>
                  <a:gsLst>
                    <a:gs pos="0">
                      <a:srgbClr val="404040"/>
                    </a:gs>
                    <a:gs pos="100000">
                      <a:srgbClr val="404040"/>
                    </a:gs>
                  </a:gsLst>
                  <a:lin ang="5400000" scaled="0"/>
                </a:gradFill>
              </a:endParaRPr>
            </a:p>
          </p:txBody>
        </p:sp>
      </p:grpSp>
      <p:grpSp>
        <p:nvGrpSpPr>
          <p:cNvPr id="58" name="Group 57"/>
          <p:cNvGrpSpPr/>
          <p:nvPr/>
        </p:nvGrpSpPr>
        <p:grpSpPr>
          <a:xfrm>
            <a:off x="9486719" y="1825057"/>
            <a:ext cx="2540895" cy="533401"/>
            <a:chOff x="9417742" y="3192462"/>
            <a:chExt cx="2540895" cy="533401"/>
          </a:xfrm>
        </p:grpSpPr>
        <p:grpSp>
          <p:nvGrpSpPr>
            <p:cNvPr id="59" name="Group 58"/>
            <p:cNvGrpSpPr/>
            <p:nvPr/>
          </p:nvGrpSpPr>
          <p:grpSpPr>
            <a:xfrm>
              <a:off x="9417742" y="3192462"/>
              <a:ext cx="2540895" cy="533401"/>
              <a:chOff x="503237" y="3192462"/>
              <a:chExt cx="2540895" cy="533401"/>
            </a:xfrm>
          </p:grpSpPr>
          <p:sp>
            <p:nvSpPr>
              <p:cNvPr id="61" name="Flowchart: Process 8"/>
              <p:cNvSpPr/>
              <p:nvPr/>
            </p:nvSpPr>
            <p:spPr bwMode="auto">
              <a:xfrm>
                <a:off x="584200" y="3192462"/>
                <a:ext cx="2459932" cy="5334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7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78 w 10000"/>
                  <a:gd name="connsiteY4" fmla="*/ 0 h 10000"/>
                  <a:gd name="connsiteX0" fmla="*/ 1268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1268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268" y="0"/>
                    </a:moveTo>
                    <a:lnTo>
                      <a:pt x="10000" y="0"/>
                    </a:lnTo>
                    <a:lnTo>
                      <a:pt x="10000" y="10000"/>
                    </a:lnTo>
                    <a:lnTo>
                      <a:pt x="0" y="10000"/>
                    </a:lnTo>
                    <a:lnTo>
                      <a:pt x="1268"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Parallelogram 61"/>
              <p:cNvSpPr/>
              <p:nvPr/>
            </p:nvSpPr>
            <p:spPr bwMode="auto">
              <a:xfrm>
                <a:off x="503237" y="3192463"/>
                <a:ext cx="427037" cy="533400"/>
              </a:xfrm>
              <a:prstGeom prst="parallelogram">
                <a:avLst>
                  <a:gd name="adj" fmla="val 55592"/>
                </a:avLst>
              </a:prstGeom>
              <a:solidFill>
                <a:schemeClr val="tx1">
                  <a:lumMod val="60000"/>
                  <a:lumOff val="40000"/>
                </a:schemeClr>
              </a:solidFill>
              <a:ln w="9525" cap="flat" cmpd="sng" algn="ctr">
                <a:noFill/>
                <a:prstDash val="solid"/>
              </a:ln>
              <a:effectLst/>
            </p:spPr>
            <p:txBody>
              <a:bodyPr lIns="121725" tIns="60862" rIns="121725" bIns="60862" rtlCol="0" anchor="ctr"/>
              <a:lstStyle/>
              <a:p>
                <a:pPr defTabSz="914400"/>
                <a:endParaRPr lang="en-US" sz="1400" kern="0" dirty="0">
                  <a:solidFill>
                    <a:srgbClr val="FFFFFF"/>
                  </a:solidFill>
                </a:endParaRPr>
              </a:p>
            </p:txBody>
          </p:sp>
        </p:grpSp>
        <p:sp>
          <p:nvSpPr>
            <p:cNvPr id="60" name="Rectangle 59"/>
            <p:cNvSpPr/>
            <p:nvPr/>
          </p:nvSpPr>
          <p:spPr>
            <a:xfrm>
              <a:off x="9855362" y="3301601"/>
              <a:ext cx="1923478" cy="329012"/>
            </a:xfrm>
            <a:prstGeom prst="rect">
              <a:avLst/>
            </a:prstGeom>
            <a:noFill/>
            <a:ln w="9525" cap="flat" cmpd="sng" algn="ctr">
              <a:noFill/>
              <a:prstDash val="solid"/>
            </a:ln>
            <a:effectLst/>
          </p:spPr>
          <p:txBody>
            <a:bodyPr lIns="121725" tIns="60862" rIns="121725" bIns="60862" rtlCol="0" anchor="ctr"/>
            <a:lstStyle/>
            <a:p>
              <a:pPr defTabSz="914400">
                <a:defRPr/>
              </a:pPr>
              <a:r>
                <a:rPr lang="en-US" sz="1400" kern="0" dirty="0" smtClean="0">
                  <a:gradFill>
                    <a:gsLst>
                      <a:gs pos="0">
                        <a:srgbClr val="404040"/>
                      </a:gs>
                      <a:gs pos="100000">
                        <a:srgbClr val="404040"/>
                      </a:gs>
                    </a:gsLst>
                    <a:lin ang="5400000" scaled="0"/>
                  </a:gradFill>
                </a:rPr>
                <a:t>Detect Intent</a:t>
              </a:r>
              <a:endParaRPr lang="en-US" sz="1400" kern="0" dirty="0">
                <a:gradFill>
                  <a:gsLst>
                    <a:gs pos="0">
                      <a:srgbClr val="404040"/>
                    </a:gs>
                    <a:gs pos="100000">
                      <a:srgbClr val="404040"/>
                    </a:gs>
                  </a:gsLst>
                  <a:lin ang="5400000" scaled="0"/>
                </a:gradFill>
              </a:endParaRPr>
            </a:p>
          </p:txBody>
        </p:sp>
      </p:grpSp>
      <p:sp>
        <p:nvSpPr>
          <p:cNvPr id="67" name="Rectangle 66"/>
          <p:cNvSpPr/>
          <p:nvPr/>
        </p:nvSpPr>
        <p:spPr>
          <a:xfrm>
            <a:off x="3008865" y="910657"/>
            <a:ext cx="2764730" cy="715766"/>
          </a:xfrm>
          <a:prstGeom prst="rect">
            <a:avLst/>
          </a:prstGeom>
          <a:solidFill>
            <a:srgbClr val="00A4EF"/>
          </a:solidFill>
          <a:ln w="9525" cap="flat" cmpd="sng" algn="ctr">
            <a:noFill/>
            <a:prstDash val="solid"/>
          </a:ln>
          <a:effectLst/>
        </p:spPr>
        <p:txBody>
          <a:bodyPr lIns="121725" tIns="60862" rIns="121725" bIns="60862" rtlCol="0" anchor="ctr"/>
          <a:lstStyle/>
          <a:p>
            <a:pPr defTabSz="914400">
              <a:defRPr/>
            </a:pPr>
            <a:r>
              <a:rPr lang="en-US" sz="1600" kern="0" dirty="0" smtClean="0">
                <a:gradFill>
                  <a:gsLst>
                    <a:gs pos="0">
                      <a:srgbClr val="FFFFFF"/>
                    </a:gs>
                    <a:gs pos="100000">
                      <a:srgbClr val="FFFFFF"/>
                    </a:gs>
                  </a:gsLst>
                  <a:lin ang="5400000" scaled="0"/>
                </a:gradFill>
              </a:rPr>
              <a:t>Face APIs</a:t>
            </a:r>
          </a:p>
        </p:txBody>
      </p:sp>
      <p:pic>
        <p:nvPicPr>
          <p:cNvPr id="68" name="Picture 67" descr="Screen Clipping"/>
          <p:cNvPicPr>
            <a:picLocks noChangeAspect="1"/>
          </p:cNvPicPr>
          <p:nvPr/>
        </p:nvPicPr>
        <p:blipFill>
          <a:blip r:embed="rId2">
            <a:duotone>
              <a:prstClr val="black"/>
              <a:srgbClr val="0079D6">
                <a:tint val="45000"/>
                <a:satMod val="400000"/>
              </a:srgbClr>
            </a:duotone>
            <a:extLst>
              <a:ext uri="{28A0092B-C50C-407E-A947-70E740481C1C}">
                <a14:useLocalDpi xmlns:a14="http://schemas.microsoft.com/office/drawing/2010/main" val="0"/>
              </a:ext>
            </a:extLst>
          </a:blip>
          <a:stretch>
            <a:fillRect/>
          </a:stretch>
        </p:blipFill>
        <p:spPr>
          <a:xfrm>
            <a:off x="5083728" y="920262"/>
            <a:ext cx="689867" cy="695430"/>
          </a:xfrm>
          <a:prstGeom prst="rect">
            <a:avLst/>
          </a:prstGeom>
          <a:solidFill>
            <a:srgbClr val="00A4EF"/>
          </a:solidFill>
        </p:spPr>
      </p:pic>
      <p:sp>
        <p:nvSpPr>
          <p:cNvPr id="70" name="Rectangle 69"/>
          <p:cNvSpPr/>
          <p:nvPr/>
        </p:nvSpPr>
        <p:spPr>
          <a:xfrm>
            <a:off x="140415" y="910657"/>
            <a:ext cx="2762225" cy="713289"/>
          </a:xfrm>
          <a:prstGeom prst="rect">
            <a:avLst/>
          </a:prstGeom>
          <a:solidFill>
            <a:srgbClr val="00A4EF"/>
          </a:solidFill>
          <a:ln w="9525" cap="flat" cmpd="sng" algn="ctr">
            <a:noFill/>
            <a:prstDash val="solid"/>
          </a:ln>
          <a:effectLst/>
        </p:spPr>
        <p:txBody>
          <a:bodyPr lIns="121725" tIns="60862" rIns="121725" bIns="60862" rtlCol="0" anchor="ctr"/>
          <a:lstStyle/>
          <a:p>
            <a:pPr defTabSz="914400">
              <a:defRPr/>
            </a:pPr>
            <a:r>
              <a:rPr lang="en-US" sz="1600" kern="0" dirty="0" smtClean="0">
                <a:gradFill>
                  <a:gsLst>
                    <a:gs pos="0">
                      <a:srgbClr val="FFFFFF"/>
                    </a:gs>
                    <a:gs pos="100000">
                      <a:srgbClr val="FFFFFF"/>
                    </a:gs>
                  </a:gsLst>
                  <a:lin ang="5400000" scaled="0"/>
                </a:gradFill>
              </a:rPr>
              <a:t>Vision APIs</a:t>
            </a:r>
          </a:p>
        </p:txBody>
      </p:sp>
      <p:pic>
        <p:nvPicPr>
          <p:cNvPr id="71" name="Picture 70" descr="Screen Clipping"/>
          <p:cNvPicPr>
            <a:picLocks noChangeAspect="1"/>
          </p:cNvPicPr>
          <p:nvPr/>
        </p:nvPicPr>
        <p:blipFill>
          <a:blip r:embed="rId3">
            <a:duotone>
              <a:prstClr val="black"/>
              <a:srgbClr val="0079D6">
                <a:tint val="45000"/>
                <a:satMod val="400000"/>
              </a:srgbClr>
            </a:duotone>
            <a:extLst>
              <a:ext uri="{28A0092B-C50C-407E-A947-70E740481C1C}">
                <a14:useLocalDpi xmlns:a14="http://schemas.microsoft.com/office/drawing/2010/main" val="0"/>
              </a:ext>
            </a:extLst>
          </a:blip>
          <a:stretch>
            <a:fillRect/>
          </a:stretch>
        </p:blipFill>
        <p:spPr>
          <a:xfrm>
            <a:off x="2013358" y="920262"/>
            <a:ext cx="889282" cy="687172"/>
          </a:xfrm>
          <a:prstGeom prst="rect">
            <a:avLst/>
          </a:prstGeom>
          <a:solidFill>
            <a:srgbClr val="00A4EF"/>
          </a:solidFill>
        </p:spPr>
      </p:pic>
      <p:sp>
        <p:nvSpPr>
          <p:cNvPr id="73" name="Rectangle 72"/>
          <p:cNvSpPr/>
          <p:nvPr/>
        </p:nvSpPr>
        <p:spPr>
          <a:xfrm>
            <a:off x="8893425" y="910657"/>
            <a:ext cx="3134189" cy="715766"/>
          </a:xfrm>
          <a:prstGeom prst="rect">
            <a:avLst/>
          </a:prstGeom>
          <a:solidFill>
            <a:srgbClr val="00A4EF"/>
          </a:solidFill>
          <a:ln w="9525" cap="flat" cmpd="sng" algn="ctr">
            <a:noFill/>
            <a:prstDash val="solid"/>
          </a:ln>
          <a:effectLst/>
        </p:spPr>
        <p:txBody>
          <a:bodyPr lIns="121725" tIns="60862" rIns="121725" bIns="60862" rtlCol="0" anchor="ctr"/>
          <a:lstStyle/>
          <a:p>
            <a:pPr defTabSz="914400">
              <a:defRPr/>
            </a:pPr>
            <a:r>
              <a:rPr lang="en-US" sz="1600" kern="0" dirty="0" smtClean="0">
                <a:gradFill>
                  <a:gsLst>
                    <a:gs pos="0">
                      <a:srgbClr val="FFFFFF"/>
                    </a:gs>
                    <a:gs pos="100000">
                      <a:srgbClr val="FFFFFF"/>
                    </a:gs>
                  </a:gsLst>
                  <a:lin ang="5400000" scaled="0"/>
                </a:gradFill>
              </a:rPr>
              <a:t>LUIS</a:t>
            </a:r>
          </a:p>
          <a:p>
            <a:pPr defTabSz="914400">
              <a:defRPr/>
            </a:pPr>
            <a:r>
              <a:rPr lang="en-US" sz="1100" kern="0" dirty="0" smtClean="0">
                <a:gradFill>
                  <a:gsLst>
                    <a:gs pos="0">
                      <a:srgbClr val="FFFFFF"/>
                    </a:gs>
                    <a:gs pos="100000">
                      <a:srgbClr val="FFFFFF"/>
                    </a:gs>
                  </a:gsLst>
                  <a:lin ang="5400000" scaled="0"/>
                </a:gradFill>
              </a:rPr>
              <a:t>(Language Understanding </a:t>
            </a:r>
            <a:br>
              <a:rPr lang="en-US" sz="1100" kern="0" dirty="0" smtClean="0">
                <a:gradFill>
                  <a:gsLst>
                    <a:gs pos="0">
                      <a:srgbClr val="FFFFFF"/>
                    </a:gs>
                    <a:gs pos="100000">
                      <a:srgbClr val="FFFFFF"/>
                    </a:gs>
                  </a:gsLst>
                  <a:lin ang="5400000" scaled="0"/>
                </a:gradFill>
              </a:rPr>
            </a:br>
            <a:r>
              <a:rPr lang="en-US" sz="1100" kern="0" dirty="0" smtClean="0">
                <a:gradFill>
                  <a:gsLst>
                    <a:gs pos="0">
                      <a:srgbClr val="FFFFFF"/>
                    </a:gs>
                    <a:gs pos="100000">
                      <a:srgbClr val="FFFFFF"/>
                    </a:gs>
                  </a:gsLst>
                  <a:lin ang="5400000" scaled="0"/>
                </a:gradFill>
              </a:rPr>
              <a:t>Intelligent Service)</a:t>
            </a:r>
          </a:p>
        </p:txBody>
      </p:sp>
      <p:pic>
        <p:nvPicPr>
          <p:cNvPr id="74" name="Picture 73" descr="Screen Clipping"/>
          <p:cNvPicPr>
            <a:picLocks noChangeAspect="1"/>
          </p:cNvPicPr>
          <p:nvPr/>
        </p:nvPicPr>
        <p:blipFill>
          <a:blip r:embed="rId4">
            <a:duotone>
              <a:prstClr val="black"/>
              <a:srgbClr val="0079D6">
                <a:tint val="45000"/>
                <a:satMod val="400000"/>
              </a:srgbClr>
            </a:duotone>
            <a:extLst>
              <a:ext uri="{28A0092B-C50C-407E-A947-70E740481C1C}">
                <a14:useLocalDpi xmlns:a14="http://schemas.microsoft.com/office/drawing/2010/main" val="0"/>
              </a:ext>
            </a:extLst>
          </a:blip>
          <a:stretch>
            <a:fillRect/>
          </a:stretch>
        </p:blipFill>
        <p:spPr>
          <a:xfrm>
            <a:off x="10784857" y="920262"/>
            <a:ext cx="1242757" cy="687172"/>
          </a:xfrm>
          <a:prstGeom prst="rect">
            <a:avLst/>
          </a:prstGeom>
          <a:solidFill>
            <a:srgbClr val="00A4EF"/>
          </a:solidFill>
        </p:spPr>
      </p:pic>
      <p:sp>
        <p:nvSpPr>
          <p:cNvPr id="76" name="Rectangle 75"/>
          <p:cNvSpPr/>
          <p:nvPr/>
        </p:nvSpPr>
        <p:spPr>
          <a:xfrm>
            <a:off x="5879820" y="910657"/>
            <a:ext cx="2907380" cy="715766"/>
          </a:xfrm>
          <a:prstGeom prst="rect">
            <a:avLst/>
          </a:prstGeom>
          <a:solidFill>
            <a:srgbClr val="00A4EF"/>
          </a:solidFill>
          <a:ln w="9525" cap="flat" cmpd="sng" algn="ctr">
            <a:noFill/>
            <a:prstDash val="solid"/>
          </a:ln>
          <a:effectLst/>
        </p:spPr>
        <p:txBody>
          <a:bodyPr lIns="121725" tIns="60862" rIns="121725" bIns="60862" rtlCol="0" anchor="ctr"/>
          <a:lstStyle/>
          <a:p>
            <a:pPr defTabSz="914400">
              <a:defRPr/>
            </a:pPr>
            <a:r>
              <a:rPr lang="en-US" sz="1600" kern="0" dirty="0" smtClean="0">
                <a:gradFill>
                  <a:gsLst>
                    <a:gs pos="0">
                      <a:srgbClr val="FFFFFF"/>
                    </a:gs>
                    <a:gs pos="100000">
                      <a:srgbClr val="FFFFFF"/>
                    </a:gs>
                  </a:gsLst>
                  <a:lin ang="5400000" scaled="0"/>
                </a:gradFill>
              </a:rPr>
              <a:t>Speech APIs</a:t>
            </a:r>
          </a:p>
        </p:txBody>
      </p:sp>
      <p:pic>
        <p:nvPicPr>
          <p:cNvPr id="77" name="Picture 76" descr="Screen Clipping"/>
          <p:cNvPicPr>
            <a:picLocks noChangeAspect="1"/>
          </p:cNvPicPr>
          <p:nvPr/>
        </p:nvPicPr>
        <p:blipFill>
          <a:blip r:embed="rId5">
            <a:duotone>
              <a:prstClr val="black"/>
              <a:srgbClr val="0079D6">
                <a:tint val="45000"/>
                <a:satMod val="400000"/>
              </a:srgbClr>
            </a:duotone>
            <a:extLst>
              <a:ext uri="{28A0092B-C50C-407E-A947-70E740481C1C}">
                <a14:useLocalDpi xmlns:a14="http://schemas.microsoft.com/office/drawing/2010/main" val="0"/>
              </a:ext>
            </a:extLst>
          </a:blip>
          <a:stretch>
            <a:fillRect/>
          </a:stretch>
        </p:blipFill>
        <p:spPr>
          <a:xfrm>
            <a:off x="7880844" y="910749"/>
            <a:ext cx="906356" cy="704944"/>
          </a:xfrm>
          <a:prstGeom prst="rect">
            <a:avLst/>
          </a:prstGeom>
          <a:solidFill>
            <a:srgbClr val="00A4EF"/>
          </a:solidFill>
        </p:spPr>
      </p:pic>
      <p:pic>
        <p:nvPicPr>
          <p:cNvPr id="63" name="Picture 62"/>
          <p:cNvPicPr>
            <a:picLocks noChangeAspect="1"/>
          </p:cNvPicPr>
          <p:nvPr/>
        </p:nvPicPr>
        <p:blipFill>
          <a:blip r:embed="rId6"/>
          <a:stretch>
            <a:fillRect/>
          </a:stretch>
        </p:blipFill>
        <p:spPr>
          <a:xfrm>
            <a:off x="3729937" y="3577213"/>
            <a:ext cx="1520009" cy="3255421"/>
          </a:xfrm>
          <a:prstGeom prst="rect">
            <a:avLst/>
          </a:prstGeom>
        </p:spPr>
      </p:pic>
      <p:pic>
        <p:nvPicPr>
          <p:cNvPr id="64" name="Picture 63"/>
          <p:cNvPicPr>
            <a:picLocks noChangeAspect="1"/>
          </p:cNvPicPr>
          <p:nvPr/>
        </p:nvPicPr>
        <p:blipFill>
          <a:blip r:embed="rId7"/>
          <a:stretch>
            <a:fillRect/>
          </a:stretch>
        </p:blipFill>
        <p:spPr>
          <a:xfrm>
            <a:off x="809051" y="3577213"/>
            <a:ext cx="1525120" cy="3279829"/>
          </a:xfrm>
          <a:prstGeom prst="rect">
            <a:avLst/>
          </a:prstGeom>
        </p:spPr>
      </p:pic>
      <p:pic>
        <p:nvPicPr>
          <p:cNvPr id="65" name="Picture 64"/>
          <p:cNvPicPr>
            <a:picLocks noChangeAspect="1"/>
          </p:cNvPicPr>
          <p:nvPr/>
        </p:nvPicPr>
        <p:blipFill>
          <a:blip r:embed="rId8"/>
          <a:stretch>
            <a:fillRect/>
          </a:stretch>
        </p:blipFill>
        <p:spPr>
          <a:xfrm>
            <a:off x="6776866" y="3570293"/>
            <a:ext cx="1543042" cy="3287708"/>
          </a:xfrm>
          <a:prstGeom prst="rect">
            <a:avLst/>
          </a:prstGeom>
        </p:spPr>
      </p:pic>
      <p:pic>
        <p:nvPicPr>
          <p:cNvPr id="66" name="Picture 65"/>
          <p:cNvPicPr>
            <a:picLocks noChangeAspect="1"/>
          </p:cNvPicPr>
          <p:nvPr/>
        </p:nvPicPr>
        <p:blipFill>
          <a:blip r:embed="rId9"/>
          <a:stretch>
            <a:fillRect/>
          </a:stretch>
        </p:blipFill>
        <p:spPr>
          <a:xfrm>
            <a:off x="10030966" y="3591546"/>
            <a:ext cx="1538600" cy="3274141"/>
          </a:xfrm>
          <a:prstGeom prst="rect">
            <a:avLst/>
          </a:prstGeom>
        </p:spPr>
      </p:pic>
    </p:spTree>
    <p:extLst>
      <p:ext uri="{BB962C8B-B14F-4D97-AF65-F5344CB8AC3E}">
        <p14:creationId xmlns:p14="http://schemas.microsoft.com/office/powerpoint/2010/main" val="896796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42" presetClass="path" presetSubtype="0" decel="100000" fill="hold" nodeType="withEffect">
                                  <p:stCondLst>
                                    <p:cond delay="0"/>
                                  </p:stCondLst>
                                  <p:childTnLst>
                                    <p:animMotion origin="layout" path="M -0.01864 0.00023 L 4.63365E-6 -2.88243E-6 " pathEditMode="relative" rAng="0" ptsTypes="AA">
                                      <p:cBhvr>
                                        <p:cTn id="9" dur="500" fill="hold"/>
                                        <p:tgtEl>
                                          <p:spTgt spid="43"/>
                                        </p:tgtEl>
                                        <p:attrNameLst>
                                          <p:attrName>ppt_x</p:attrName>
                                          <p:attrName>ppt_y</p:attrName>
                                        </p:attrNameLst>
                                      </p:cBhvr>
                                      <p:rCtr x="93200" y="-2300"/>
                                    </p:animMotion>
                                  </p:childTnLst>
                                </p:cTn>
                              </p:par>
                              <p:par>
                                <p:cTn id="10" presetID="10" presetClass="entr" presetSubtype="0" fill="hold" nodeType="withEffect">
                                  <p:stCondLst>
                                    <p:cond delay="2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42" presetClass="path" presetSubtype="0" decel="100000" fill="hold" nodeType="withEffect">
                                  <p:stCondLst>
                                    <p:cond delay="250"/>
                                  </p:stCondLst>
                                  <p:childTnLst>
                                    <p:animMotion origin="layout" path="M -0.01864 0.00022 L 4.63365E-6 3.2365E-6 " pathEditMode="relative" rAng="0" ptsTypes="AA">
                                      <p:cBhvr>
                                        <p:cTn id="14" dur="500" fill="hold"/>
                                        <p:tgtEl>
                                          <p:spTgt spid="2"/>
                                        </p:tgtEl>
                                        <p:attrNameLst>
                                          <p:attrName>ppt_x</p:attrName>
                                          <p:attrName>ppt_y</p:attrName>
                                        </p:attrNameLst>
                                      </p:cBhvr>
                                      <p:rCtr x="932" y="-23"/>
                                    </p:animMotion>
                                  </p:childTnLst>
                                </p:cTn>
                              </p:par>
                              <p:par>
                                <p:cTn id="15" presetID="10" presetClass="entr" presetSubtype="0" fill="hold" nodeType="withEffect">
                                  <p:stCondLst>
                                    <p:cond delay="50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42" presetClass="path" presetSubtype="0" decel="100000" fill="hold" nodeType="withEffect">
                                  <p:stCondLst>
                                    <p:cond delay="500"/>
                                  </p:stCondLst>
                                  <p:childTnLst>
                                    <p:animMotion origin="layout" path="M -0.01864 0.00023 L 4.63365E-6 -6.44576E-7 " pathEditMode="relative" rAng="0" ptsTypes="AA">
                                      <p:cBhvr>
                                        <p:cTn id="19" dur="500" fill="hold"/>
                                        <p:tgtEl>
                                          <p:spTgt spid="48"/>
                                        </p:tgtEl>
                                        <p:attrNameLst>
                                          <p:attrName>ppt_x</p:attrName>
                                          <p:attrName>ppt_y</p:attrName>
                                        </p:attrNameLst>
                                      </p:cBhvr>
                                      <p:rCtr x="932" y="-23"/>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42" presetClass="path" presetSubtype="0" decel="100000" fill="hold" nodeType="withEffect">
                                  <p:stCondLst>
                                    <p:cond delay="0"/>
                                  </p:stCondLst>
                                  <p:childTnLst>
                                    <p:animMotion origin="layout" path="M -0.01863 0.00023 L -1.88409E-6 -2.88243E-6 " pathEditMode="relative" rAng="0" ptsTypes="AA">
                                      <p:cBhvr>
                                        <p:cTn id="26" dur="500" fill="hold"/>
                                        <p:tgtEl>
                                          <p:spTgt spid="38"/>
                                        </p:tgtEl>
                                        <p:attrNameLst>
                                          <p:attrName>ppt_x</p:attrName>
                                          <p:attrName>ppt_y</p:attrName>
                                        </p:attrNameLst>
                                      </p:cBhvr>
                                      <p:rCtr x="93200" y="-2300"/>
                                    </p:animMotion>
                                  </p:childTnLst>
                                </p:cTn>
                              </p:par>
                              <p:par>
                                <p:cTn id="27" presetID="10" presetClass="entr" presetSubtype="0" fill="hold" nodeType="withEffect">
                                  <p:stCondLst>
                                    <p:cond delay="25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42" presetClass="path" presetSubtype="0" decel="100000" fill="hold" nodeType="withEffect">
                                  <p:stCondLst>
                                    <p:cond delay="250"/>
                                  </p:stCondLst>
                                  <p:childTnLst>
                                    <p:animMotion origin="layout" path="M -0.01863 0.00022 L -1.88409E-6 3.2365E-6 " pathEditMode="relative" rAng="0" ptsTypes="AA">
                                      <p:cBhvr>
                                        <p:cTn id="31" dur="500" fill="hold"/>
                                        <p:tgtEl>
                                          <p:spTgt spid="28"/>
                                        </p:tgtEl>
                                        <p:attrNameLst>
                                          <p:attrName>ppt_x</p:attrName>
                                          <p:attrName>ppt_y</p:attrName>
                                        </p:attrNameLst>
                                      </p:cBhvr>
                                      <p:rCtr x="93200" y="-2300"/>
                                    </p:animMotion>
                                  </p:childTnLst>
                                </p:cTn>
                              </p:par>
                              <p:par>
                                <p:cTn id="32" presetID="10" presetClass="entr" presetSubtype="0" fill="hold" nodeType="withEffect">
                                  <p:stCondLst>
                                    <p:cond delay="5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42" presetClass="path" presetSubtype="0" decel="100000" fill="hold" nodeType="withEffect">
                                  <p:stCondLst>
                                    <p:cond delay="500"/>
                                  </p:stCondLst>
                                  <p:childTnLst>
                                    <p:animMotion origin="layout" path="M -0.01863 0.00023 L -1.88409E-6 -6.44576E-7 " pathEditMode="relative" rAng="0" ptsTypes="AA">
                                      <p:cBhvr>
                                        <p:cTn id="36" dur="500" fill="hold"/>
                                        <p:tgtEl>
                                          <p:spTgt spid="33"/>
                                        </p:tgtEl>
                                        <p:attrNameLst>
                                          <p:attrName>ppt_x</p:attrName>
                                          <p:attrName>ppt_y</p:attrName>
                                        </p:attrNameLst>
                                      </p:cBhvr>
                                      <p:rCtr x="93200" y="-2300"/>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42" presetClass="path" presetSubtype="0" decel="100000" fill="hold" nodeType="withEffect">
                                  <p:stCondLst>
                                    <p:cond delay="0"/>
                                  </p:stCondLst>
                                  <p:childTnLst>
                                    <p:animMotion origin="layout" path="M -0.01864 0.00022 L 8.62905E-7 3.1911E-6 " pathEditMode="relative" rAng="0" ptsTypes="AA">
                                      <p:cBhvr>
                                        <p:cTn id="43" dur="500" fill="hold"/>
                                        <p:tgtEl>
                                          <p:spTgt spid="7"/>
                                        </p:tgtEl>
                                        <p:attrNameLst>
                                          <p:attrName>ppt_x</p:attrName>
                                          <p:attrName>ppt_y</p:attrName>
                                        </p:attrNameLst>
                                      </p:cBhvr>
                                      <p:rCtr x="93200" y="-2300"/>
                                    </p:animMotion>
                                  </p:childTnLst>
                                </p:cTn>
                              </p:par>
                              <p:par>
                                <p:cTn id="44" presetID="10" presetClass="entr" presetSubtype="0" fill="hold" nodeType="withEffect">
                                  <p:stCondLst>
                                    <p:cond delay="25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42" presetClass="path" presetSubtype="0" decel="100000" fill="hold" nodeType="withEffect">
                                  <p:stCondLst>
                                    <p:cond delay="250"/>
                                  </p:stCondLst>
                                  <p:childTnLst>
                                    <p:animMotion origin="layout" path="M -0.01864 0.00023 L 8.62905E-7 -3.35906E-6 " pathEditMode="relative" rAng="0" ptsTypes="AA">
                                      <p:cBhvr>
                                        <p:cTn id="48" dur="500" fill="hold"/>
                                        <p:tgtEl>
                                          <p:spTgt spid="12"/>
                                        </p:tgtEl>
                                        <p:attrNameLst>
                                          <p:attrName>ppt_x</p:attrName>
                                          <p:attrName>ppt_y</p:attrName>
                                        </p:attrNameLst>
                                      </p:cBhvr>
                                      <p:rCtr x="93200" y="-2300"/>
                                    </p:animMotion>
                                  </p:childTnLst>
                                </p:cTn>
                              </p:par>
                              <p:par>
                                <p:cTn id="49" presetID="10" presetClass="entr" presetSubtype="0" fill="hold"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42" presetClass="path" presetSubtype="0" decel="100000" fill="hold" nodeType="withEffect">
                                  <p:stCondLst>
                                    <p:cond delay="500"/>
                                  </p:stCondLst>
                                  <p:childTnLst>
                                    <p:animMotion origin="layout" path="M -0.01864 0.00023 L 8.62905E-7 -6.44576E-7 " pathEditMode="relative" rAng="0" ptsTypes="AA">
                                      <p:cBhvr>
                                        <p:cTn id="53" dur="500" fill="hold"/>
                                        <p:tgtEl>
                                          <p:spTgt spid="17"/>
                                        </p:tgtEl>
                                        <p:attrNameLst>
                                          <p:attrName>ppt_x</p:attrName>
                                          <p:attrName>ppt_y</p:attrName>
                                        </p:attrNameLst>
                                      </p:cBhvr>
                                      <p:rCtr x="93200" y="-2300"/>
                                    </p:animMotion>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42" presetClass="path" presetSubtype="0" decel="100000" fill="hold" nodeType="withEffect">
                                  <p:stCondLst>
                                    <p:cond delay="0"/>
                                  </p:stCondLst>
                                  <p:childTnLst>
                                    <p:animMotion origin="layout" path="M -0.01864 0.00023 L -1.55731E-7 -2.88243E-6 " pathEditMode="relative" rAng="0" ptsTypes="AA">
                                      <p:cBhvr>
                                        <p:cTn id="60" dur="500" fill="hold"/>
                                        <p:tgtEl>
                                          <p:spTgt spid="58"/>
                                        </p:tgtEl>
                                        <p:attrNameLst>
                                          <p:attrName>ppt_x</p:attrName>
                                          <p:attrName>ppt_y</p:attrName>
                                        </p:attrNameLst>
                                      </p:cBhvr>
                                      <p:rCtr x="93200" y="-2300"/>
                                    </p:animMotion>
                                  </p:childTnLst>
                                </p:cTn>
                              </p:par>
                              <p:par>
                                <p:cTn id="61" presetID="10" presetClass="entr" presetSubtype="0" fill="hold" nodeType="withEffect">
                                  <p:stCondLst>
                                    <p:cond delay="25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42" presetClass="path" presetSubtype="0" decel="100000" fill="hold" nodeType="withEffect">
                                  <p:stCondLst>
                                    <p:cond delay="250"/>
                                  </p:stCondLst>
                                  <p:childTnLst>
                                    <p:animMotion origin="layout" path="M -0.01864 0.00022 L -1.55731E-7 3.2365E-6 " pathEditMode="relative" rAng="0" ptsTypes="AA">
                                      <p:cBhvr>
                                        <p:cTn id="65" dur="500" fill="hold"/>
                                        <p:tgtEl>
                                          <p:spTgt spid="22"/>
                                        </p:tgtEl>
                                        <p:attrNameLst>
                                          <p:attrName>ppt_x</p:attrName>
                                          <p:attrName>ppt_y</p:attrName>
                                        </p:attrNameLst>
                                      </p:cBhvr>
                                      <p:rCtr x="93200" y="-2300"/>
                                    </p:animMotion>
                                  </p:childTnLst>
                                </p:cTn>
                              </p:par>
                              <p:par>
                                <p:cTn id="66" presetID="10" presetClass="entr" presetSubtype="0" fill="hold" nodeType="withEffect">
                                  <p:stCondLst>
                                    <p:cond delay="50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par>
                                <p:cTn id="69" presetID="42" presetClass="path" presetSubtype="0" decel="100000" fill="hold" nodeType="withEffect">
                                  <p:stCondLst>
                                    <p:cond delay="500"/>
                                  </p:stCondLst>
                                  <p:childTnLst>
                                    <p:animMotion origin="layout" path="M -0.01864 0.00023 L -1.55731E-7 -6.44576E-7 " pathEditMode="relative" rAng="0" ptsTypes="AA">
                                      <p:cBhvr>
                                        <p:cTn id="70" dur="500" fill="hold"/>
                                        <p:tgtEl>
                                          <p:spTgt spid="53"/>
                                        </p:tgtEl>
                                        <p:attrNameLst>
                                          <p:attrName>ppt_x</p:attrName>
                                          <p:attrName>ppt_y</p:attrName>
                                        </p:attrNameLst>
                                      </p:cBhvr>
                                      <p:rCtr x="93200" y="-2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1460"/>
          <a:stretch/>
        </p:blipFill>
        <p:spPr>
          <a:xfrm>
            <a:off x="764770" y="0"/>
            <a:ext cx="10937175" cy="6858000"/>
          </a:xfrm>
          <a:prstGeom prst="rect">
            <a:avLst/>
          </a:prstGeom>
        </p:spPr>
      </p:pic>
    </p:spTree>
    <p:extLst>
      <p:ext uri="{BB962C8B-B14F-4D97-AF65-F5344CB8AC3E}">
        <p14:creationId xmlns:p14="http://schemas.microsoft.com/office/powerpoint/2010/main" val="1867882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6404" y="0"/>
            <a:ext cx="9705814" cy="6858000"/>
          </a:xfrm>
          <a:prstGeom prst="rect">
            <a:avLst/>
          </a:prstGeom>
        </p:spPr>
      </p:pic>
    </p:spTree>
    <p:extLst>
      <p:ext uri="{BB962C8B-B14F-4D97-AF65-F5344CB8AC3E}">
        <p14:creationId xmlns:p14="http://schemas.microsoft.com/office/powerpoint/2010/main" val="2888995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Machine Learning (ML)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59" y="2457179"/>
            <a:ext cx="4066499" cy="2946594"/>
          </a:xfrm>
          <a:prstGeom prst="rect">
            <a:avLst/>
          </a:prstGeom>
        </p:spPr>
      </p:pic>
      <p:sp>
        <p:nvSpPr>
          <p:cNvPr id="9" name="TextBox 3"/>
          <p:cNvSpPr txBox="1"/>
          <p:nvPr/>
        </p:nvSpPr>
        <p:spPr>
          <a:xfrm>
            <a:off x="5031074" y="2743236"/>
            <a:ext cx="7018686" cy="1138773"/>
          </a:xfrm>
          <a:prstGeom prst="rect">
            <a:avLst/>
          </a:prstGeom>
          <a:noFill/>
        </p:spPr>
        <p:txBody>
          <a:bodyPr wrap="square" rtlCol="0">
            <a:spAutoFit/>
          </a:bodyPr>
          <a:lstStyle/>
          <a:p>
            <a:r>
              <a:rPr lang="en-GB" sz="3200" dirty="0" smtClean="0">
                <a:solidFill>
                  <a:prstClr val="black"/>
                </a:solidFill>
                <a:latin typeface="Segoe UI Light" panose="020B0502040204020203" pitchFamily="34" charset="0"/>
                <a:cs typeface="Segoe UI Light" panose="020B0502040204020203" pitchFamily="34" charset="0"/>
              </a:rPr>
              <a:t>Computing Systems that become smarter with </a:t>
            </a:r>
            <a:r>
              <a:rPr lang="en-GB" sz="3600" b="1" dirty="0">
                <a:solidFill>
                  <a:srgbClr val="00A4EF"/>
                </a:solidFill>
                <a:latin typeface="Segoe UI Light" panose="020B0502040204020203" pitchFamily="34" charset="0"/>
                <a:cs typeface="Segoe UI Light" panose="020B0502040204020203" pitchFamily="34" charset="0"/>
              </a:rPr>
              <a:t>Experience</a:t>
            </a:r>
          </a:p>
        </p:txBody>
      </p:sp>
      <p:sp>
        <p:nvSpPr>
          <p:cNvPr id="10" name="TextBox 5"/>
          <p:cNvSpPr txBox="1"/>
          <p:nvPr/>
        </p:nvSpPr>
        <p:spPr>
          <a:xfrm>
            <a:off x="5031074" y="4505401"/>
            <a:ext cx="7018686" cy="584775"/>
          </a:xfrm>
          <a:prstGeom prst="rect">
            <a:avLst/>
          </a:prstGeom>
          <a:noFill/>
        </p:spPr>
        <p:txBody>
          <a:bodyPr wrap="square" rtlCol="0">
            <a:spAutoFit/>
          </a:bodyPr>
          <a:lstStyle/>
          <a:p>
            <a:r>
              <a:rPr lang="en-GB" sz="3200" b="1" dirty="0" smtClean="0">
                <a:solidFill>
                  <a:srgbClr val="00A4EF"/>
                </a:solidFill>
                <a:latin typeface="Segoe UI Light" panose="020B0502040204020203" pitchFamily="34" charset="0"/>
                <a:cs typeface="Segoe UI Light" panose="020B0502040204020203" pitchFamily="34" charset="0"/>
              </a:rPr>
              <a:t>Experience = </a:t>
            </a:r>
            <a:r>
              <a:rPr lang="en-GB" sz="3200" dirty="0">
                <a:solidFill>
                  <a:prstClr val="black"/>
                </a:solidFill>
                <a:latin typeface="Segoe UI Light" panose="020B0502040204020203" pitchFamily="34" charset="0"/>
                <a:cs typeface="Segoe UI Light" panose="020B0502040204020203" pitchFamily="34" charset="0"/>
              </a:rPr>
              <a:t>Past Data + Human Input</a:t>
            </a:r>
          </a:p>
        </p:txBody>
      </p:sp>
    </p:spTree>
    <p:extLst>
      <p:ext uri="{BB962C8B-B14F-4D97-AF65-F5344CB8AC3E}">
        <p14:creationId xmlns:p14="http://schemas.microsoft.com/office/powerpoint/2010/main" val="3426045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Data Journeys</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9858809"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prstClr val="white"/>
                </a:solidFill>
                <a:latin typeface="Segoe UI Light" panose="020B0502040204020203" pitchFamily="34" charset="0"/>
                <a:cs typeface="Segoe UI Light" panose="020B0502040204020203" pitchFamily="34" charset="0"/>
              </a:rPr>
              <a:t>Other Data Services Avaliable on Azure</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2401718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3130" y="1"/>
            <a:ext cx="9418870" cy="685799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c</a:t>
            </a:r>
          </a:p>
        </p:txBody>
      </p:sp>
      <p:sp>
        <p:nvSpPr>
          <p:cNvPr id="79" name="Rectangle 78"/>
          <p:cNvSpPr/>
          <p:nvPr/>
        </p:nvSpPr>
        <p:spPr>
          <a:xfrm>
            <a:off x="3140335" y="2043643"/>
            <a:ext cx="2008876"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8" name="Rectangle 77"/>
          <p:cNvSpPr/>
          <p:nvPr/>
        </p:nvSpPr>
        <p:spPr>
          <a:xfrm>
            <a:off x="5969322" y="2043642"/>
            <a:ext cx="2108358"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S</a:t>
            </a:r>
          </a:p>
        </p:txBody>
      </p:sp>
      <p:sp>
        <p:nvSpPr>
          <p:cNvPr id="77" name="Rectangle 76"/>
          <p:cNvSpPr/>
          <p:nvPr/>
        </p:nvSpPr>
        <p:spPr>
          <a:xfrm>
            <a:off x="5969322" y="489509"/>
            <a:ext cx="2108358"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Compute</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Visualisation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Orchestration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Storage</a:t>
            </a:r>
            <a:endParaRPr lang="en-GB" sz="1400" dirty="0">
              <a:solidFill>
                <a:prstClr val="black"/>
              </a:solidFill>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58954"/>
            <a:ext cx="1548000" cy="504000"/>
            <a:chOff x="884986" y="2534707"/>
            <a:chExt cx="1548000" cy="504000"/>
          </a:xfrm>
        </p:grpSpPr>
        <p:sp>
          <p:nvSpPr>
            <p:cNvPr id="4" name="Rectangle 3"/>
            <p:cNvSpPr/>
            <p:nvPr/>
          </p:nvSpPr>
          <p:spPr>
            <a:xfrm>
              <a:off x="884986" y="2534707"/>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Feeds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a:solidFill>
                    <a:prstClr val="white"/>
                  </a:solidFill>
                  <a:latin typeface="Segoe UI Light" panose="020B0502040204020203" pitchFamily="34" charset="0"/>
                  <a:cs typeface="Segoe UI Light" panose="020B0502040204020203" pitchFamily="34" charset="0"/>
                </a:rPr>
                <a:t>IoT</a:t>
              </a:r>
              <a:endParaRPr lang="en-US" sz="1100" dirty="0">
                <a:solidFill>
                  <a:prstClr val="white"/>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Sources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Machine Learning</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Factory</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HD Insight</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Azure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Table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Power BI</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Service bus</a:t>
              </a:r>
              <a:endParaRPr lang="en-GB" dirty="0">
                <a:solidFill>
                  <a:prstClr val="white"/>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Event Hub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Stream Analytics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Blob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a:solidFill>
                  <a:prstClr val="white"/>
                </a:solidFill>
                <a:latin typeface="Segoe UI Light" panose="020B0502040204020203" pitchFamily="34" charset="0"/>
                <a:cs typeface="Segoe UI Light" panose="020B0502040204020203" pitchFamily="34" charset="0"/>
              </a:rPr>
              <a:t>Azure</a:t>
            </a: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Lake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Virtual Machines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Document DB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Data Warehouse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spTree>
    <p:extLst>
      <p:ext uri="{BB962C8B-B14F-4D97-AF65-F5344CB8AC3E}">
        <p14:creationId xmlns:p14="http://schemas.microsoft.com/office/powerpoint/2010/main" val="2627687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2767151" y="-1992"/>
            <a:ext cx="9486207" cy="685999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c</a:t>
            </a:r>
          </a:p>
        </p:txBody>
      </p:sp>
      <p:sp>
        <p:nvSpPr>
          <p:cNvPr id="14" name="Rectangle 13"/>
          <p:cNvSpPr/>
          <p:nvPr/>
        </p:nvSpPr>
        <p:spPr>
          <a:xfrm>
            <a:off x="5969322" y="2043642"/>
            <a:ext cx="2108358"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S</a:t>
            </a:r>
          </a:p>
        </p:txBody>
      </p:sp>
      <p:sp>
        <p:nvSpPr>
          <p:cNvPr id="15" name="Rectangle 14"/>
          <p:cNvSpPr/>
          <p:nvPr/>
        </p:nvSpPr>
        <p:spPr>
          <a:xfrm>
            <a:off x="5969322" y="489509"/>
            <a:ext cx="2108358"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7" name="Rectangle 16"/>
          <p:cNvSpPr/>
          <p:nvPr/>
        </p:nvSpPr>
        <p:spPr>
          <a:xfrm>
            <a:off x="3140335" y="2043643"/>
            <a:ext cx="2008876"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Compute</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Visualisation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Orchestration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Storage</a:t>
            </a:r>
            <a:endParaRPr lang="en-GB" sz="1400" dirty="0">
              <a:solidFill>
                <a:prstClr val="black"/>
              </a:solidFill>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58954"/>
            <a:ext cx="1548000" cy="504000"/>
            <a:chOff x="884986" y="2534707"/>
            <a:chExt cx="1548000" cy="504000"/>
          </a:xfrm>
        </p:grpSpPr>
        <p:sp>
          <p:nvSpPr>
            <p:cNvPr id="4" name="Rectangle 3"/>
            <p:cNvSpPr/>
            <p:nvPr/>
          </p:nvSpPr>
          <p:spPr>
            <a:xfrm>
              <a:off x="884986" y="2534707"/>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Feeds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a:solidFill>
                    <a:prstClr val="white"/>
                  </a:solidFill>
                  <a:latin typeface="Segoe UI Light" panose="020B0502040204020203" pitchFamily="34" charset="0"/>
                  <a:cs typeface="Segoe UI Light" panose="020B0502040204020203" pitchFamily="34" charset="0"/>
                </a:rPr>
                <a:t>IoT</a:t>
              </a:r>
              <a:endParaRPr lang="en-US" sz="1100" dirty="0">
                <a:solidFill>
                  <a:prstClr val="white"/>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Sources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Machine Learning</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Factory</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HD Insight</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Azure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Table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Power BI</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Service bus</a:t>
              </a:r>
              <a:endParaRPr lang="en-GB" dirty="0">
                <a:solidFill>
                  <a:prstClr val="white"/>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Event Hub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Stream Analytics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Blob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a:solidFill>
                  <a:prstClr val="white"/>
                </a:solidFill>
                <a:latin typeface="Segoe UI Light" panose="020B0502040204020203" pitchFamily="34" charset="0"/>
                <a:cs typeface="Segoe UI Light" panose="020B0502040204020203" pitchFamily="34" charset="0"/>
              </a:rPr>
              <a:t>Azure</a:t>
            </a: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Lake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Virtual Machines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Document DB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Data Warehouse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grpSp>
        <p:nvGrpSpPr>
          <p:cNvPr id="79" name="Group 78"/>
          <p:cNvGrpSpPr/>
          <p:nvPr/>
        </p:nvGrpSpPr>
        <p:grpSpPr>
          <a:xfrm>
            <a:off x="-79899" y="-151205"/>
            <a:ext cx="4690215" cy="748999"/>
            <a:chOff x="-79899" y="-151205"/>
            <a:chExt cx="4690215" cy="748999"/>
          </a:xfrm>
        </p:grpSpPr>
        <p:sp>
          <p:nvSpPr>
            <p:cNvPr id="80" name="Snip Single Corner Rectangle 79"/>
            <p:cNvSpPr/>
            <p:nvPr/>
          </p:nvSpPr>
          <p:spPr>
            <a:xfrm flipV="1">
              <a:off x="-79899" y="-151205"/>
              <a:ext cx="4690215" cy="748999"/>
            </a:xfrm>
            <a:prstGeom prst="snip1Rect">
              <a:avLst>
                <a:gd name="adj" fmla="val 50000"/>
              </a:avLst>
            </a:prstGeom>
            <a:solidFill>
              <a:srgbClr val="00A4EF"/>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81" name="TextBox 80"/>
            <p:cNvSpPr txBox="1"/>
            <p:nvPr/>
          </p:nvSpPr>
          <p:spPr>
            <a:xfrm>
              <a:off x="442189" y="-33711"/>
              <a:ext cx="3042051" cy="523220"/>
            </a:xfrm>
            <a:prstGeom prst="rect">
              <a:avLst/>
            </a:prstGeom>
            <a:noFill/>
          </p:spPr>
          <p:txBody>
            <a:bodyPr wrap="none" rtlCol="0">
              <a:spAutoFit/>
            </a:bodyPr>
            <a:lstStyle/>
            <a:p>
              <a:pPr algn="ctr"/>
              <a:r>
                <a:rPr lang="en-US" sz="2800" dirty="0">
                  <a:solidFill>
                    <a:prstClr val="white"/>
                  </a:solidFill>
                  <a:latin typeface="Segoe UI Light" panose="020B0502040204020203" pitchFamily="34" charset="0"/>
                  <a:cs typeface="Segoe UI Light" panose="020B0502040204020203" pitchFamily="34" charset="0"/>
                </a:rPr>
                <a:t>Predictive Analytics</a:t>
              </a:r>
              <a:endParaRPr lang="en-GB" sz="2800" dirty="0">
                <a:solidFill>
                  <a:prstClr val="white"/>
                </a:solidFill>
                <a:latin typeface="Segoe UI Light" panose="020B0502040204020203" pitchFamily="34" charset="0"/>
                <a:cs typeface="Segoe UI Light" panose="020B0502040204020203" pitchFamily="34" charset="0"/>
              </a:endParaRPr>
            </a:p>
          </p:txBody>
        </p:sp>
      </p:grpSp>
      <p:cxnSp>
        <p:nvCxnSpPr>
          <p:cNvPr id="82" name="Straight Arrow Connector 81"/>
          <p:cNvCxnSpPr>
            <a:stCxn id="5" idx="3"/>
            <a:endCxn id="23" idx="1"/>
          </p:cNvCxnSpPr>
          <p:nvPr/>
        </p:nvCxnSpPr>
        <p:spPr>
          <a:xfrm flipV="1">
            <a:off x="2432985" y="4202468"/>
            <a:ext cx="930864" cy="13181"/>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3"/>
            <a:endCxn id="37" idx="1"/>
          </p:cNvCxnSpPr>
          <p:nvPr/>
        </p:nvCxnSpPr>
        <p:spPr>
          <a:xfrm>
            <a:off x="4911849" y="4202468"/>
            <a:ext cx="1319829" cy="20874"/>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48" idx="3"/>
            <a:endCxn id="63" idx="3"/>
          </p:cNvCxnSpPr>
          <p:nvPr/>
        </p:nvCxnSpPr>
        <p:spPr>
          <a:xfrm flipV="1">
            <a:off x="7736302" y="1248840"/>
            <a:ext cx="34168" cy="2934638"/>
          </a:xfrm>
          <a:prstGeom prst="bentConnector3">
            <a:avLst>
              <a:gd name="adj1" fmla="val 3007314"/>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36" idx="1"/>
            <a:endCxn id="23" idx="0"/>
          </p:cNvCxnSpPr>
          <p:nvPr/>
        </p:nvCxnSpPr>
        <p:spPr>
          <a:xfrm rot="10800000" flipV="1">
            <a:off x="4137850" y="3523526"/>
            <a:ext cx="2091731" cy="426941"/>
          </a:xfrm>
          <a:prstGeom prst="bentConnector2">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42" idx="1"/>
          </p:cNvCxnSpPr>
          <p:nvPr/>
        </p:nvCxnSpPr>
        <p:spPr>
          <a:xfrm rot="10800000">
            <a:off x="4064634" y="4464079"/>
            <a:ext cx="2189261" cy="451853"/>
          </a:xfrm>
          <a:prstGeom prst="bentConnector3">
            <a:avLst>
              <a:gd name="adj1" fmla="val 10031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62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2767151" y="-1992"/>
            <a:ext cx="9486207" cy="685999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c</a:t>
            </a:r>
          </a:p>
        </p:txBody>
      </p:sp>
      <p:sp>
        <p:nvSpPr>
          <p:cNvPr id="14" name="Rectangle 13"/>
          <p:cNvSpPr/>
          <p:nvPr/>
        </p:nvSpPr>
        <p:spPr>
          <a:xfrm>
            <a:off x="5969322" y="2043642"/>
            <a:ext cx="2108358"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S</a:t>
            </a:r>
          </a:p>
        </p:txBody>
      </p:sp>
      <p:sp>
        <p:nvSpPr>
          <p:cNvPr id="15" name="Rectangle 14"/>
          <p:cNvSpPr/>
          <p:nvPr/>
        </p:nvSpPr>
        <p:spPr>
          <a:xfrm>
            <a:off x="5969322" y="489509"/>
            <a:ext cx="2108358"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7" name="Rectangle 16"/>
          <p:cNvSpPr/>
          <p:nvPr/>
        </p:nvSpPr>
        <p:spPr>
          <a:xfrm>
            <a:off x="3140335" y="2043643"/>
            <a:ext cx="2008876"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Compute</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Visualisation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Orchestration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Storage</a:t>
            </a:r>
            <a:endParaRPr lang="en-GB" sz="1400" dirty="0">
              <a:solidFill>
                <a:prstClr val="black"/>
              </a:solidFill>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47980"/>
            <a:ext cx="1548000" cy="504000"/>
            <a:chOff x="884986" y="2534707"/>
            <a:chExt cx="1548000" cy="504000"/>
          </a:xfrm>
        </p:grpSpPr>
        <p:sp>
          <p:nvSpPr>
            <p:cNvPr id="4" name="Rectangle 3"/>
            <p:cNvSpPr/>
            <p:nvPr/>
          </p:nvSpPr>
          <p:spPr>
            <a:xfrm>
              <a:off x="884986" y="2534707"/>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Feeds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a:solidFill>
                    <a:prstClr val="white"/>
                  </a:solidFill>
                  <a:latin typeface="Segoe UI Light" panose="020B0502040204020203" pitchFamily="34" charset="0"/>
                  <a:cs typeface="Segoe UI Light" panose="020B0502040204020203" pitchFamily="34" charset="0"/>
                </a:rPr>
                <a:t>IoT</a:t>
              </a:r>
              <a:endParaRPr lang="en-US" sz="1100" dirty="0">
                <a:solidFill>
                  <a:prstClr val="white"/>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Sources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Machine Learning</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Factory</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HD Insight</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Azure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cxnSp>
        <p:nvCxnSpPr>
          <p:cNvPr id="90" name="Straight Arrow Connector 89"/>
          <p:cNvCxnSpPr>
            <a:endCxn id="35" idx="1"/>
          </p:cNvCxnSpPr>
          <p:nvPr/>
        </p:nvCxnSpPr>
        <p:spPr>
          <a:xfrm flipV="1">
            <a:off x="4457855" y="2807321"/>
            <a:ext cx="1774053" cy="9638"/>
          </a:xfrm>
          <a:prstGeom prst="straightConnector1">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Table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Power BI</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Service bus</a:t>
              </a:r>
              <a:endParaRPr lang="en-GB" dirty="0">
                <a:solidFill>
                  <a:prstClr val="white"/>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Event Hub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Stream Analytics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Blob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a:solidFill>
                  <a:prstClr val="white"/>
                </a:solidFill>
                <a:latin typeface="Segoe UI Light" panose="020B0502040204020203" pitchFamily="34" charset="0"/>
                <a:cs typeface="Segoe UI Light" panose="020B0502040204020203" pitchFamily="34" charset="0"/>
              </a:rPr>
              <a:t>Azure</a:t>
            </a: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Lake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Virtual Machines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Document DB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Data Warehouse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grpSp>
        <p:nvGrpSpPr>
          <p:cNvPr id="85" name="Group 84"/>
          <p:cNvGrpSpPr/>
          <p:nvPr/>
        </p:nvGrpSpPr>
        <p:grpSpPr>
          <a:xfrm>
            <a:off x="-79899" y="-151205"/>
            <a:ext cx="4690215" cy="748999"/>
            <a:chOff x="-79899" y="-151205"/>
            <a:chExt cx="4690215" cy="748999"/>
          </a:xfrm>
        </p:grpSpPr>
        <p:sp>
          <p:nvSpPr>
            <p:cNvPr id="86" name="Snip Single Corner Rectangle 85"/>
            <p:cNvSpPr/>
            <p:nvPr/>
          </p:nvSpPr>
          <p:spPr>
            <a:xfrm flipV="1">
              <a:off x="-79899" y="-151205"/>
              <a:ext cx="4690215" cy="748999"/>
            </a:xfrm>
            <a:prstGeom prst="snip1Rect">
              <a:avLst>
                <a:gd name="adj" fmla="val 50000"/>
              </a:avLst>
            </a:prstGeom>
            <a:solidFill>
              <a:srgbClr val="FF7C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87" name="TextBox 86"/>
            <p:cNvSpPr txBox="1"/>
            <p:nvPr/>
          </p:nvSpPr>
          <p:spPr>
            <a:xfrm>
              <a:off x="286109" y="-15586"/>
              <a:ext cx="3550204" cy="523220"/>
            </a:xfrm>
            <a:prstGeom prst="rect">
              <a:avLst/>
            </a:prstGeom>
            <a:noFill/>
          </p:spPr>
          <p:txBody>
            <a:bodyPr wrap="none" rtlCol="0">
              <a:spAutoFit/>
            </a:bodyPr>
            <a:lstStyle/>
            <a:p>
              <a:pPr algn="ctr"/>
              <a:r>
                <a:rPr lang="en-US" sz="2800" dirty="0">
                  <a:solidFill>
                    <a:prstClr val="white"/>
                  </a:solidFill>
                  <a:latin typeface="Segoe UI Light" panose="020B0502040204020203" pitchFamily="34" charset="0"/>
                  <a:cs typeface="Segoe UI Light" panose="020B0502040204020203" pitchFamily="34" charset="0"/>
                </a:rPr>
                <a:t>Near real time analysis</a:t>
              </a:r>
              <a:endParaRPr lang="en-GB" sz="2800" dirty="0">
                <a:solidFill>
                  <a:prstClr val="white"/>
                </a:solidFill>
                <a:latin typeface="Segoe UI Light" panose="020B0502040204020203" pitchFamily="34" charset="0"/>
                <a:cs typeface="Segoe UI Light" panose="020B0502040204020203" pitchFamily="34" charset="0"/>
              </a:endParaRPr>
            </a:p>
          </p:txBody>
        </p:sp>
      </p:grpSp>
      <p:cxnSp>
        <p:nvCxnSpPr>
          <p:cNvPr id="91" name="Elbow Connector 90"/>
          <p:cNvCxnSpPr>
            <a:stCxn id="51" idx="3"/>
          </p:cNvCxnSpPr>
          <p:nvPr/>
        </p:nvCxnSpPr>
        <p:spPr>
          <a:xfrm>
            <a:off x="7782236" y="3526788"/>
            <a:ext cx="1066414" cy="1126169"/>
          </a:xfrm>
          <a:prstGeom prst="bentConnector2">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65" idx="3"/>
            <a:endCxn id="63" idx="3"/>
          </p:cNvCxnSpPr>
          <p:nvPr/>
        </p:nvCxnSpPr>
        <p:spPr>
          <a:xfrm flipH="1" flipV="1">
            <a:off x="7770470" y="1248840"/>
            <a:ext cx="10452" cy="1578044"/>
          </a:xfrm>
          <a:prstGeom prst="bentConnector3">
            <a:avLst>
              <a:gd name="adj1" fmla="val -4885151"/>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65" idx="3"/>
            <a:endCxn id="71" idx="1"/>
          </p:cNvCxnSpPr>
          <p:nvPr/>
        </p:nvCxnSpPr>
        <p:spPr>
          <a:xfrm>
            <a:off x="7780922" y="2826884"/>
            <a:ext cx="1537755" cy="3521771"/>
          </a:xfrm>
          <a:prstGeom prst="bentConnector3">
            <a:avLst>
              <a:gd name="adj1" fmla="val 33094"/>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22" idx="3"/>
            <a:endCxn id="32" idx="1"/>
          </p:cNvCxnSpPr>
          <p:nvPr/>
        </p:nvCxnSpPr>
        <p:spPr>
          <a:xfrm>
            <a:off x="2432985" y="2837625"/>
            <a:ext cx="955564" cy="266321"/>
          </a:xfrm>
          <a:prstGeom prst="bentConnector3">
            <a:avLst>
              <a:gd name="adj1" fmla="val 50000"/>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4" idx="3"/>
            <a:endCxn id="32" idx="1"/>
          </p:cNvCxnSpPr>
          <p:nvPr/>
        </p:nvCxnSpPr>
        <p:spPr>
          <a:xfrm flipV="1">
            <a:off x="2420784" y="3103946"/>
            <a:ext cx="967765" cy="396034"/>
          </a:xfrm>
          <a:prstGeom prst="bentConnector3">
            <a:avLst>
              <a:gd name="adj1" fmla="val 50000"/>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4" idx="3"/>
          </p:cNvCxnSpPr>
          <p:nvPr/>
        </p:nvCxnSpPr>
        <p:spPr>
          <a:xfrm flipV="1">
            <a:off x="2420784" y="3488303"/>
            <a:ext cx="3686609" cy="11677"/>
          </a:xfrm>
          <a:prstGeom prst="straightConnector1">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42" idx="2"/>
            <a:endCxn id="60" idx="1"/>
          </p:cNvCxnSpPr>
          <p:nvPr/>
        </p:nvCxnSpPr>
        <p:spPr>
          <a:xfrm rot="16200000" flipH="1">
            <a:off x="8696422" y="5039344"/>
            <a:ext cx="493669" cy="750842"/>
          </a:xfrm>
          <a:prstGeom prst="bentConnector2">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1" idx="3"/>
            <a:endCxn id="60" idx="1"/>
          </p:cNvCxnSpPr>
          <p:nvPr/>
        </p:nvCxnSpPr>
        <p:spPr>
          <a:xfrm>
            <a:off x="7782236" y="3526788"/>
            <a:ext cx="1536441" cy="2134812"/>
          </a:xfrm>
          <a:prstGeom prst="bentConnector3">
            <a:avLst>
              <a:gd name="adj1" fmla="val 51303"/>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8286742" y="4663931"/>
            <a:ext cx="5536" cy="5039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8566430" y="4666604"/>
            <a:ext cx="5536" cy="5039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241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2767151" y="-1992"/>
            <a:ext cx="9486207" cy="685999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c</a:t>
            </a:r>
          </a:p>
        </p:txBody>
      </p:sp>
      <p:sp>
        <p:nvSpPr>
          <p:cNvPr id="14" name="Rectangle 13"/>
          <p:cNvSpPr/>
          <p:nvPr/>
        </p:nvSpPr>
        <p:spPr>
          <a:xfrm>
            <a:off x="5969322" y="2043642"/>
            <a:ext cx="2108358"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S</a:t>
            </a:r>
          </a:p>
        </p:txBody>
      </p:sp>
      <p:sp>
        <p:nvSpPr>
          <p:cNvPr id="15" name="Rectangle 14"/>
          <p:cNvSpPr/>
          <p:nvPr/>
        </p:nvSpPr>
        <p:spPr>
          <a:xfrm>
            <a:off x="5969322" y="489509"/>
            <a:ext cx="2108358"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7" name="Rectangle 16"/>
          <p:cNvSpPr/>
          <p:nvPr/>
        </p:nvSpPr>
        <p:spPr>
          <a:xfrm>
            <a:off x="3140335" y="2043643"/>
            <a:ext cx="2008876"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Compute</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Visualisation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Orchestration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Storage</a:t>
            </a:r>
            <a:endParaRPr lang="en-GB" sz="1400" dirty="0">
              <a:solidFill>
                <a:prstClr val="black"/>
              </a:solidFill>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58954"/>
            <a:ext cx="1548000" cy="504000"/>
            <a:chOff x="884986" y="2534707"/>
            <a:chExt cx="1548000" cy="504000"/>
          </a:xfrm>
        </p:grpSpPr>
        <p:sp>
          <p:nvSpPr>
            <p:cNvPr id="4" name="Rectangle 3"/>
            <p:cNvSpPr/>
            <p:nvPr/>
          </p:nvSpPr>
          <p:spPr>
            <a:xfrm>
              <a:off x="884986" y="2534707"/>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Feeds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a:solidFill>
                    <a:prstClr val="white"/>
                  </a:solidFill>
                  <a:latin typeface="Segoe UI Light" panose="020B0502040204020203" pitchFamily="34" charset="0"/>
                  <a:cs typeface="Segoe UI Light" panose="020B0502040204020203" pitchFamily="34" charset="0"/>
                </a:rPr>
                <a:t>IoT</a:t>
              </a:r>
              <a:endParaRPr lang="en-US" sz="1100" dirty="0">
                <a:solidFill>
                  <a:prstClr val="white"/>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Sources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Machine Learning</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Factory</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HD Insight</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Azure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Table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Power BI</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Service bus</a:t>
              </a:r>
              <a:endParaRPr lang="en-GB" dirty="0">
                <a:solidFill>
                  <a:prstClr val="white"/>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Event Hub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Stream Analytics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Blob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a:solidFill>
                  <a:prstClr val="white"/>
                </a:solidFill>
                <a:latin typeface="Segoe UI Light" panose="020B0502040204020203" pitchFamily="34" charset="0"/>
                <a:cs typeface="Segoe UI Light" panose="020B0502040204020203" pitchFamily="34" charset="0"/>
              </a:rPr>
              <a:t>Azure</a:t>
            </a: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Lake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Virtual Machines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Document DB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prstClr val="white"/>
                </a:solidFill>
              </a:endParaRPr>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Data Warehouse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grpSp>
        <p:nvGrpSpPr>
          <p:cNvPr id="85" name="Group 84"/>
          <p:cNvGrpSpPr/>
          <p:nvPr/>
        </p:nvGrpSpPr>
        <p:grpSpPr>
          <a:xfrm>
            <a:off x="-79899" y="-151205"/>
            <a:ext cx="4690215" cy="748999"/>
            <a:chOff x="-79899" y="-151205"/>
            <a:chExt cx="4690215" cy="748999"/>
          </a:xfrm>
        </p:grpSpPr>
        <p:sp>
          <p:nvSpPr>
            <p:cNvPr id="86" name="Snip Single Corner Rectangle 85"/>
            <p:cNvSpPr/>
            <p:nvPr/>
          </p:nvSpPr>
          <p:spPr>
            <a:xfrm flipV="1">
              <a:off x="-79899" y="-151205"/>
              <a:ext cx="4690215" cy="748999"/>
            </a:xfrm>
            <a:prstGeom prst="snip1Rect">
              <a:avLst>
                <a:gd name="adj" fmla="val 50000"/>
              </a:avLst>
            </a:prstGeom>
            <a:solidFill>
              <a:srgbClr val="FF99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87" name="TextBox 86"/>
            <p:cNvSpPr txBox="1"/>
            <p:nvPr/>
          </p:nvSpPr>
          <p:spPr>
            <a:xfrm>
              <a:off x="356350" y="-75545"/>
              <a:ext cx="1457450" cy="523220"/>
            </a:xfrm>
            <a:prstGeom prst="rect">
              <a:avLst/>
            </a:prstGeom>
            <a:noFill/>
          </p:spPr>
          <p:txBody>
            <a:bodyPr wrap="none" rtlCol="0">
              <a:spAutoFit/>
            </a:bodyPr>
            <a:lstStyle/>
            <a:p>
              <a:pPr algn="ctr"/>
              <a:r>
                <a:rPr lang="en-US" sz="2800" dirty="0">
                  <a:solidFill>
                    <a:prstClr val="white"/>
                  </a:solidFill>
                  <a:latin typeface="Segoe UI Light" panose="020B0502040204020203" pitchFamily="34" charset="0"/>
                  <a:cs typeface="Segoe UI Light" panose="020B0502040204020203" pitchFamily="34" charset="0"/>
                </a:rPr>
                <a:t>Big Data</a:t>
              </a:r>
              <a:endParaRPr lang="en-GB" sz="2800" dirty="0">
                <a:solidFill>
                  <a:prstClr val="white"/>
                </a:solidFill>
                <a:latin typeface="Segoe UI Light" panose="020B0502040204020203" pitchFamily="34" charset="0"/>
                <a:cs typeface="Segoe UI Light" panose="020B0502040204020203" pitchFamily="34" charset="0"/>
              </a:endParaRPr>
            </a:p>
          </p:txBody>
        </p:sp>
      </p:grpSp>
      <p:cxnSp>
        <p:nvCxnSpPr>
          <p:cNvPr id="88" name="Elbow Connector 87"/>
          <p:cNvCxnSpPr>
            <a:stCxn id="7" idx="3"/>
            <a:endCxn id="63" idx="3"/>
          </p:cNvCxnSpPr>
          <p:nvPr/>
        </p:nvCxnSpPr>
        <p:spPr>
          <a:xfrm flipH="1" flipV="1">
            <a:off x="7770470" y="1248840"/>
            <a:ext cx="33751" cy="2251140"/>
          </a:xfrm>
          <a:prstGeom prst="bentConnector3">
            <a:avLst>
              <a:gd name="adj1" fmla="val -2307458"/>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23" idx="3"/>
            <a:endCxn id="36" idx="1"/>
          </p:cNvCxnSpPr>
          <p:nvPr/>
        </p:nvCxnSpPr>
        <p:spPr>
          <a:xfrm flipV="1">
            <a:off x="4911849" y="3523527"/>
            <a:ext cx="1317731" cy="678941"/>
          </a:xfrm>
          <a:prstGeom prst="bentConnector3">
            <a:avLst>
              <a:gd name="adj1" fmla="val 50000"/>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23" idx="3"/>
            <a:endCxn id="71" idx="1"/>
          </p:cNvCxnSpPr>
          <p:nvPr/>
        </p:nvCxnSpPr>
        <p:spPr>
          <a:xfrm>
            <a:off x="4911849" y="4202468"/>
            <a:ext cx="4406828" cy="2146187"/>
          </a:xfrm>
          <a:prstGeom prst="bentConnector3">
            <a:avLst>
              <a:gd name="adj1" fmla="val 14831"/>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endCxn id="60" idx="1"/>
          </p:cNvCxnSpPr>
          <p:nvPr/>
        </p:nvCxnSpPr>
        <p:spPr>
          <a:xfrm flipV="1">
            <a:off x="8010544" y="5661600"/>
            <a:ext cx="1308133" cy="687057"/>
          </a:xfrm>
          <a:prstGeom prst="bentConnector3">
            <a:avLst>
              <a:gd name="adj1" fmla="val 50000"/>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3" idx="1"/>
          </p:cNvCxnSpPr>
          <p:nvPr/>
        </p:nvCxnSpPr>
        <p:spPr>
          <a:xfrm flipV="1">
            <a:off x="2356857" y="4202468"/>
            <a:ext cx="1006992" cy="20874"/>
          </a:xfrm>
          <a:prstGeom prst="straightConnector1">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826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2767151" y="-1992"/>
            <a:ext cx="9486207" cy="685999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c</a:t>
            </a:r>
          </a:p>
        </p:txBody>
      </p:sp>
      <p:sp>
        <p:nvSpPr>
          <p:cNvPr id="14" name="Rectangle 13"/>
          <p:cNvSpPr/>
          <p:nvPr/>
        </p:nvSpPr>
        <p:spPr>
          <a:xfrm>
            <a:off x="5969322" y="2043642"/>
            <a:ext cx="2108358"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S</a:t>
            </a:r>
          </a:p>
        </p:txBody>
      </p:sp>
      <p:sp>
        <p:nvSpPr>
          <p:cNvPr id="15" name="Rectangle 14"/>
          <p:cNvSpPr/>
          <p:nvPr/>
        </p:nvSpPr>
        <p:spPr>
          <a:xfrm>
            <a:off x="5969322" y="489509"/>
            <a:ext cx="2108358"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7" name="Rectangle 16"/>
          <p:cNvSpPr/>
          <p:nvPr/>
        </p:nvSpPr>
        <p:spPr>
          <a:xfrm>
            <a:off x="3140335" y="2043643"/>
            <a:ext cx="2008876"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Compute</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Visualisation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Orchestration</a:t>
            </a:r>
            <a:endParaRPr lang="en-GB" sz="1400" dirty="0">
              <a:solidFill>
                <a:prstClr val="black"/>
              </a:solidFill>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a:solidFill>
                  <a:prstClr val="black"/>
                </a:solidFill>
                <a:latin typeface="Segoe UI Light" panose="020B0502040204020203" pitchFamily="34" charset="0"/>
                <a:cs typeface="Segoe UI Light" panose="020B0502040204020203" pitchFamily="34" charset="0"/>
              </a:rPr>
              <a:t>Storage</a:t>
            </a:r>
            <a:endParaRPr lang="en-GB" sz="1400" dirty="0">
              <a:solidFill>
                <a:prstClr val="black"/>
              </a:solidFill>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58954"/>
            <a:ext cx="1548000" cy="504000"/>
            <a:chOff x="884986" y="2534707"/>
            <a:chExt cx="1548000" cy="504000"/>
          </a:xfrm>
        </p:grpSpPr>
        <p:sp>
          <p:nvSpPr>
            <p:cNvPr id="4" name="Rectangle 3"/>
            <p:cNvSpPr/>
            <p:nvPr/>
          </p:nvSpPr>
          <p:spPr>
            <a:xfrm>
              <a:off x="884986" y="2534707"/>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Feeds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a:solidFill>
                    <a:prstClr val="white"/>
                  </a:solidFill>
                  <a:latin typeface="Segoe UI Light" panose="020B0502040204020203" pitchFamily="34" charset="0"/>
                  <a:cs typeface="Segoe UI Light" panose="020B0502040204020203" pitchFamily="34" charset="0"/>
                </a:rPr>
                <a:t>IoT</a:t>
              </a:r>
              <a:endParaRPr lang="en-US" sz="1100" dirty="0">
                <a:solidFill>
                  <a:prstClr val="white"/>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Sources</a:t>
              </a:r>
              <a:endParaRPr lang="en-GB" dirty="0">
                <a:solidFill>
                  <a:prstClr val="white"/>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Machine Learning</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Factory</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HD Insight</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Azure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Table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Power BI</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Service bus</a:t>
              </a:r>
              <a:endParaRPr lang="en-GB" dirty="0">
                <a:solidFill>
                  <a:prstClr val="white"/>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Event Hub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Stream Analytics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Blob Storage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a:solidFill>
                  <a:prstClr val="white"/>
                </a:solidFill>
                <a:latin typeface="Segoe UI Light" panose="020B0502040204020203" pitchFamily="34" charset="0"/>
                <a:cs typeface="Segoe UI Light" panose="020B0502040204020203" pitchFamily="34" charset="0"/>
              </a:rPr>
              <a:t>Azure</a:t>
            </a: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Data Lake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Virtual Machines</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Document DB</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prstClr val="white"/>
                </a:solidFill>
              </a:endParaRPr>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a:solidFill>
                    <a:prstClr val="white"/>
                  </a:solidFill>
                  <a:latin typeface="Segoe UI Light" panose="020B0502040204020203" pitchFamily="34" charset="0"/>
                  <a:cs typeface="Segoe UI Light" panose="020B0502040204020203" pitchFamily="34" charset="0"/>
                </a:rPr>
                <a:t>SQL Data Warehouse</a:t>
              </a:r>
              <a:endParaRPr lang="en-GB" dirty="0">
                <a:solidFill>
                  <a:prstClr val="white"/>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cxnSp>
        <p:nvCxnSpPr>
          <p:cNvPr id="82" name="Straight Arrow Connector 81"/>
          <p:cNvCxnSpPr>
            <a:stCxn id="5" idx="3"/>
            <a:endCxn id="23" idx="1"/>
          </p:cNvCxnSpPr>
          <p:nvPr/>
        </p:nvCxnSpPr>
        <p:spPr>
          <a:xfrm flipV="1">
            <a:off x="2432985" y="4202468"/>
            <a:ext cx="758588" cy="13181"/>
          </a:xfrm>
          <a:prstGeom prst="straightConnector1">
            <a:avLst/>
          </a:prstGeom>
          <a:ln w="3810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Elbow Connector 83"/>
          <p:cNvCxnSpPr>
            <a:endCxn id="63" idx="3"/>
          </p:cNvCxnSpPr>
          <p:nvPr/>
        </p:nvCxnSpPr>
        <p:spPr>
          <a:xfrm rot="16200000" flipV="1">
            <a:off x="6620985" y="2398326"/>
            <a:ext cx="3096337" cy="797366"/>
          </a:xfrm>
          <a:prstGeom prst="bentConnector2">
            <a:avLst/>
          </a:prstGeom>
          <a:ln w="3810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23" idx="3"/>
            <a:endCxn id="42" idx="1"/>
          </p:cNvCxnSpPr>
          <p:nvPr/>
        </p:nvCxnSpPr>
        <p:spPr>
          <a:xfrm>
            <a:off x="4911849" y="4202468"/>
            <a:ext cx="1342045" cy="713463"/>
          </a:xfrm>
          <a:prstGeom prst="bentConnector3">
            <a:avLst>
              <a:gd name="adj1" fmla="val 50000"/>
            </a:avLst>
          </a:prstGeom>
          <a:ln w="3810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79899" y="-151205"/>
            <a:ext cx="4690215" cy="748999"/>
            <a:chOff x="-79899" y="-151205"/>
            <a:chExt cx="4690215" cy="748999"/>
          </a:xfrm>
        </p:grpSpPr>
        <p:sp>
          <p:nvSpPr>
            <p:cNvPr id="86" name="Snip Single Corner Rectangle 85"/>
            <p:cNvSpPr/>
            <p:nvPr/>
          </p:nvSpPr>
          <p:spPr>
            <a:xfrm flipV="1">
              <a:off x="-79899" y="-151205"/>
              <a:ext cx="4690215" cy="748999"/>
            </a:xfrm>
            <a:prstGeom prst="snip1Rect">
              <a:avLst>
                <a:gd name="adj" fmla="val 50000"/>
              </a:avLst>
            </a:prstGeom>
            <a:solidFill>
              <a:srgbClr val="9999FF"/>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87" name="TextBox 86"/>
            <p:cNvSpPr txBox="1"/>
            <p:nvPr/>
          </p:nvSpPr>
          <p:spPr>
            <a:xfrm>
              <a:off x="179084" y="-6694"/>
              <a:ext cx="2335063" cy="523220"/>
            </a:xfrm>
            <a:prstGeom prst="rect">
              <a:avLst/>
            </a:prstGeom>
            <a:noFill/>
          </p:spPr>
          <p:txBody>
            <a:bodyPr wrap="none" rtlCol="0">
              <a:spAutoFit/>
            </a:bodyPr>
            <a:lstStyle/>
            <a:p>
              <a:pPr algn="ctr"/>
              <a:r>
                <a:rPr lang="en-US" sz="2800" dirty="0">
                  <a:solidFill>
                    <a:prstClr val="white"/>
                  </a:solidFill>
                  <a:latin typeface="Segoe UI Light" panose="020B0502040204020203" pitchFamily="34" charset="0"/>
                  <a:cs typeface="Segoe UI Light" panose="020B0502040204020203" pitchFamily="34" charset="0"/>
                </a:rPr>
                <a:t>“Traditional” BI</a:t>
              </a:r>
              <a:endParaRPr lang="en-GB" sz="2800" dirty="0">
                <a:solidFill>
                  <a:prstClr val="white"/>
                </a:solidFill>
                <a:latin typeface="Segoe UI Light" panose="020B0502040204020203" pitchFamily="34" charset="0"/>
                <a:cs typeface="Segoe UI Light" panose="020B0502040204020203" pitchFamily="34" charset="0"/>
              </a:endParaRPr>
            </a:p>
          </p:txBody>
        </p:sp>
      </p:grpSp>
      <p:cxnSp>
        <p:nvCxnSpPr>
          <p:cNvPr id="89" name="Elbow Connector 88"/>
          <p:cNvCxnSpPr>
            <a:stCxn id="42" idx="0"/>
            <a:endCxn id="63" idx="3"/>
          </p:cNvCxnSpPr>
          <p:nvPr/>
        </p:nvCxnSpPr>
        <p:spPr>
          <a:xfrm rot="16200000" flipV="1">
            <a:off x="6461608" y="2557703"/>
            <a:ext cx="3415091" cy="797365"/>
          </a:xfrm>
          <a:prstGeom prst="bentConnector2">
            <a:avLst/>
          </a:prstGeom>
          <a:ln w="3810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05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Next Steps</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grpSp>
        <p:nvGrpSpPr>
          <p:cNvPr id="6" name="Group 5"/>
          <p:cNvGrpSpPr/>
          <p:nvPr/>
        </p:nvGrpSpPr>
        <p:grpSpPr>
          <a:xfrm>
            <a:off x="746717" y="2597473"/>
            <a:ext cx="5720567" cy="400110"/>
            <a:chOff x="961187" y="3163612"/>
            <a:chExt cx="5720567" cy="400110"/>
          </a:xfrm>
        </p:grpSpPr>
        <p:sp>
          <p:nvSpPr>
            <p:cNvPr id="19" name="Rectangle 18"/>
            <p:cNvSpPr/>
            <p:nvPr/>
          </p:nvSpPr>
          <p:spPr>
            <a:xfrm>
              <a:off x="1474366" y="3163612"/>
              <a:ext cx="5207388" cy="400110"/>
            </a:xfrm>
            <a:prstGeom prst="rect">
              <a:avLst/>
            </a:prstGeom>
          </p:spPr>
          <p:txBody>
            <a:bodyPr wrap="none">
              <a:spAutoFit/>
            </a:bodyPr>
            <a:lstStyle/>
            <a:p>
              <a:pPr defTabSz="932472" fontAlgn="base">
                <a:spcBef>
                  <a:spcPct val="0"/>
                </a:spcBef>
                <a:spcAft>
                  <a:spcPct val="0"/>
                </a:spcAft>
              </a:pPr>
              <a:r>
                <a:rPr lang="en-US" sz="2000" dirty="0" smtClean="0">
                  <a:latin typeface="Segoe UI Light" panose="020B0502040204020203" pitchFamily="34" charset="0"/>
                  <a:ea typeface="Segoe UI" pitchFamily="34" charset="0"/>
                  <a:cs typeface="Segoe UI Light" panose="020B0502040204020203" pitchFamily="34" charset="0"/>
                </a:rPr>
                <a:t>Find Azure </a:t>
              </a:r>
              <a:r>
                <a:rPr lang="en-US" sz="2000" dirty="0">
                  <a:latin typeface="Segoe UI Light" panose="020B0502040204020203" pitchFamily="34" charset="0"/>
                  <a:ea typeface="Segoe UI" pitchFamily="34" charset="0"/>
                  <a:cs typeface="Segoe UI Light" panose="020B0502040204020203" pitchFamily="34" charset="0"/>
                </a:rPr>
                <a:t>ML Tutorials </a:t>
              </a:r>
              <a:r>
                <a:rPr lang="en-US" sz="2000" dirty="0" smtClean="0">
                  <a:latin typeface="Segoe UI Light" panose="020B0502040204020203" pitchFamily="34" charset="0"/>
                  <a:ea typeface="Segoe UI" pitchFamily="34" charset="0"/>
                  <a:cs typeface="Segoe UI Light" panose="020B0502040204020203" pitchFamily="34" charset="0"/>
                </a:rPr>
                <a:t>Available in the Gallery</a:t>
              </a:r>
              <a:endParaRPr lang="en-US" sz="2000" dirty="0">
                <a:latin typeface="Segoe UI Light" panose="020B0502040204020203" pitchFamily="34" charset="0"/>
                <a:ea typeface="Segoe UI" pitchFamily="34" charset="0"/>
                <a:cs typeface="Segoe UI Light" panose="020B0502040204020203"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187" y="3197805"/>
              <a:ext cx="325066" cy="331723"/>
            </a:xfrm>
            <a:prstGeom prst="rect">
              <a:avLst/>
            </a:prstGeom>
          </p:spPr>
        </p:pic>
      </p:grpSp>
      <p:grpSp>
        <p:nvGrpSpPr>
          <p:cNvPr id="5" name="Group 4"/>
          <p:cNvGrpSpPr/>
          <p:nvPr/>
        </p:nvGrpSpPr>
        <p:grpSpPr>
          <a:xfrm>
            <a:off x="746717" y="3178826"/>
            <a:ext cx="5051281" cy="400110"/>
            <a:chOff x="961187" y="3868376"/>
            <a:chExt cx="5051281" cy="40011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187" y="3902570"/>
              <a:ext cx="325066" cy="331723"/>
            </a:xfrm>
            <a:prstGeom prst="rect">
              <a:avLst/>
            </a:prstGeom>
          </p:spPr>
        </p:pic>
        <p:sp>
          <p:nvSpPr>
            <p:cNvPr id="2" name="Rectangle 1"/>
            <p:cNvSpPr/>
            <p:nvPr/>
          </p:nvSpPr>
          <p:spPr>
            <a:xfrm>
              <a:off x="1474366" y="3868376"/>
              <a:ext cx="4538102" cy="400110"/>
            </a:xfrm>
            <a:prstGeom prst="rect">
              <a:avLst/>
            </a:prstGeom>
          </p:spPr>
          <p:txBody>
            <a:bodyPr wrap="none">
              <a:spAutoFit/>
            </a:bodyPr>
            <a:lstStyle/>
            <a:p>
              <a:pPr defTabSz="932472" fontAlgn="base">
                <a:spcBef>
                  <a:spcPct val="0"/>
                </a:spcBef>
                <a:spcAft>
                  <a:spcPct val="0"/>
                </a:spcAft>
              </a:pPr>
              <a:r>
                <a:rPr lang="en-US" sz="2000" dirty="0" smtClean="0">
                  <a:latin typeface="Segoe UI Light" panose="020B0502040204020203" pitchFamily="34" charset="0"/>
                  <a:ea typeface="Segoe UI" pitchFamily="34" charset="0"/>
                  <a:cs typeface="Segoe UI Light" panose="020B0502040204020203" pitchFamily="34" charset="0"/>
                </a:rPr>
                <a:t>Build you own solutions using Azure ML!</a:t>
              </a:r>
              <a:endParaRPr lang="en-US" sz="2000" dirty="0">
                <a:latin typeface="Segoe UI Light" panose="020B0502040204020203" pitchFamily="34" charset="0"/>
                <a:ea typeface="Segoe UI" pitchFamily="34" charset="0"/>
                <a:cs typeface="Segoe UI Light" panose="020B0502040204020203" pitchFamily="34" charset="0"/>
              </a:endParaRPr>
            </a:p>
          </p:txBody>
        </p:sp>
      </p:grpSp>
      <p:sp>
        <p:nvSpPr>
          <p:cNvPr id="25" name="Rectangle 24"/>
          <p:cNvSpPr/>
          <p:nvPr/>
        </p:nvSpPr>
        <p:spPr>
          <a:xfrm>
            <a:off x="8640251" y="2173371"/>
            <a:ext cx="1895071" cy="400110"/>
          </a:xfrm>
          <a:prstGeom prst="rect">
            <a:avLst/>
          </a:prstGeom>
        </p:spPr>
        <p:txBody>
          <a:bodyPr wrap="none">
            <a:spAutoFit/>
          </a:bodyPr>
          <a:lstStyle/>
          <a:p>
            <a:pPr defTabSz="932472" fontAlgn="base">
              <a:spcBef>
                <a:spcPct val="0"/>
              </a:spcBef>
              <a:spcAft>
                <a:spcPct val="0"/>
              </a:spcAft>
            </a:pPr>
            <a:r>
              <a:rPr lang="en-US" sz="2000" dirty="0" smtClean="0">
                <a:latin typeface="Segoe UI Light" panose="020B0502040204020203" pitchFamily="34" charset="0"/>
                <a:ea typeface="Segoe UI" pitchFamily="34" charset="0"/>
                <a:cs typeface="Segoe UI Light" panose="020B0502040204020203" pitchFamily="34" charset="0"/>
              </a:rPr>
              <a:t>Follow @</a:t>
            </a:r>
            <a:r>
              <a:rPr lang="en-US" sz="2000" dirty="0" err="1" smtClean="0">
                <a:latin typeface="Segoe UI Light" panose="020B0502040204020203" pitchFamily="34" charset="0"/>
                <a:ea typeface="Segoe UI" pitchFamily="34" charset="0"/>
                <a:cs typeface="Segoe UI Light" panose="020B0502040204020203" pitchFamily="34" charset="0"/>
              </a:rPr>
              <a:t>Fur_Bi</a:t>
            </a:r>
            <a:r>
              <a:rPr lang="en-US" sz="2000" dirty="0" smtClean="0">
                <a:latin typeface="Segoe UI Light" panose="020B0502040204020203" pitchFamily="34" charset="0"/>
                <a:ea typeface="Segoe UI" pitchFamily="34" charset="0"/>
                <a:cs typeface="Segoe UI Light" panose="020B0502040204020203" pitchFamily="34" charset="0"/>
              </a:rPr>
              <a:t>!</a:t>
            </a:r>
            <a:endParaRPr lang="en-US" sz="2000" dirty="0">
              <a:latin typeface="Segoe UI Light" panose="020B0502040204020203" pitchFamily="34" charset="0"/>
              <a:ea typeface="Segoe UI" pitchFamily="34" charset="0"/>
              <a:cs typeface="Segoe UI Light" panose="020B0502040204020203" pitchFamily="34" charset="0"/>
            </a:endParaRPr>
          </a:p>
        </p:txBody>
      </p:sp>
      <p:sp>
        <p:nvSpPr>
          <p:cNvPr id="27" name="Rectangle 26"/>
          <p:cNvSpPr/>
          <p:nvPr/>
        </p:nvSpPr>
        <p:spPr>
          <a:xfrm>
            <a:off x="4129789" y="5861228"/>
            <a:ext cx="4866165" cy="400110"/>
          </a:xfrm>
          <a:prstGeom prst="rect">
            <a:avLst/>
          </a:prstGeom>
        </p:spPr>
        <p:txBody>
          <a:bodyPr wrap="square">
            <a:spAutoFit/>
          </a:bodyPr>
          <a:lstStyle/>
          <a:p>
            <a:pPr defTabSz="932472" fontAlgn="base">
              <a:spcBef>
                <a:spcPct val="0"/>
              </a:spcBef>
              <a:spcAft>
                <a:spcPct val="0"/>
              </a:spcAft>
            </a:pPr>
            <a:r>
              <a:rPr lang="en-US" sz="2000" b="1" i="1" dirty="0" smtClean="0">
                <a:latin typeface="Segoe UI Light" panose="020B0502040204020203" pitchFamily="34" charset="0"/>
                <a:ea typeface="Segoe UI" pitchFamily="34" charset="0"/>
                <a:cs typeface="Segoe UI Light" panose="020B0502040204020203" pitchFamily="34" charset="0"/>
              </a:rPr>
              <a:t>Do you have your own ideas?...</a:t>
            </a:r>
            <a:endParaRPr lang="en-US" sz="2000" b="1" i="1" dirty="0">
              <a:latin typeface="Segoe UI Light" panose="020B0502040204020203" pitchFamily="34" charset="0"/>
              <a:ea typeface="Segoe UI" pitchFamily="34" charset="0"/>
              <a:cs typeface="Segoe UI Light" panose="020B0502040204020203" pitchFamily="34" charset="0"/>
            </a:endParaRPr>
          </a:p>
        </p:txBody>
      </p:sp>
      <p:sp>
        <p:nvSpPr>
          <p:cNvPr id="28" name="Rectangle 27"/>
          <p:cNvSpPr/>
          <p:nvPr/>
        </p:nvSpPr>
        <p:spPr>
          <a:xfrm>
            <a:off x="608675" y="5246100"/>
            <a:ext cx="10542694" cy="400110"/>
          </a:xfrm>
          <a:prstGeom prst="rect">
            <a:avLst/>
          </a:prstGeom>
        </p:spPr>
        <p:txBody>
          <a:bodyPr wrap="none">
            <a:spAutoFit/>
          </a:bodyPr>
          <a:lstStyle/>
          <a:p>
            <a:pPr defTabSz="932472" fontAlgn="base">
              <a:spcBef>
                <a:spcPct val="0"/>
              </a:spcBef>
              <a:spcAft>
                <a:spcPct val="0"/>
              </a:spcAft>
            </a:pPr>
            <a:r>
              <a:rPr lang="en-US" sz="2000" i="1" dirty="0" smtClean="0">
                <a:latin typeface="Segoe UI Light" panose="020B0502040204020203" pitchFamily="34" charset="0"/>
                <a:ea typeface="Segoe UI" pitchFamily="34" charset="0"/>
                <a:cs typeface="Segoe UI Light" panose="020B0502040204020203" pitchFamily="34" charset="0"/>
              </a:rPr>
              <a:t>Can’t get enough? Join us at Future Decoded 2015 </a:t>
            </a:r>
            <a:r>
              <a:rPr lang="en-GB" dirty="0">
                <a:hlinkClick r:id="rId5"/>
              </a:rPr>
              <a:t>https://futuredecoded.microsoft.com/technical-day</a:t>
            </a:r>
            <a:r>
              <a:rPr lang="en-GB" dirty="0" smtClean="0">
                <a:hlinkClick r:id="rId5"/>
              </a:rPr>
              <a:t>/</a:t>
            </a:r>
            <a:r>
              <a:rPr lang="en-GB" dirty="0" smtClean="0"/>
              <a:t> </a:t>
            </a:r>
            <a:endParaRPr lang="en-US" sz="2000" dirty="0">
              <a:latin typeface="Segoe UI Light" panose="020B0502040204020203" pitchFamily="34" charset="0"/>
              <a:ea typeface="Segoe UI" pitchFamily="34" charset="0"/>
              <a:cs typeface="Segoe UI Light" panose="020B0502040204020203" pitchFamily="34" charset="0"/>
            </a:endParaRPr>
          </a:p>
        </p:txBody>
      </p:sp>
      <p:grpSp>
        <p:nvGrpSpPr>
          <p:cNvPr id="9" name="Group 8"/>
          <p:cNvGrpSpPr/>
          <p:nvPr/>
        </p:nvGrpSpPr>
        <p:grpSpPr>
          <a:xfrm>
            <a:off x="746717" y="4341113"/>
            <a:ext cx="10583949" cy="400110"/>
            <a:chOff x="961187" y="4452024"/>
            <a:chExt cx="10583949" cy="400110"/>
          </a:xfrm>
        </p:grpSpPr>
        <p:sp>
          <p:nvSpPr>
            <p:cNvPr id="26" name="Rectangle 25"/>
            <p:cNvSpPr/>
            <p:nvPr/>
          </p:nvSpPr>
          <p:spPr>
            <a:xfrm>
              <a:off x="1474366" y="4452024"/>
              <a:ext cx="10070770" cy="400110"/>
            </a:xfrm>
            <a:prstGeom prst="rect">
              <a:avLst/>
            </a:prstGeom>
          </p:spPr>
          <p:txBody>
            <a:bodyPr wrap="none">
              <a:spAutoFit/>
            </a:bodyPr>
            <a:lstStyle/>
            <a:p>
              <a:pPr defTabSz="932472" fontAlgn="base">
                <a:spcBef>
                  <a:spcPct val="0"/>
                </a:spcBef>
                <a:spcAft>
                  <a:spcPct val="0"/>
                </a:spcAft>
              </a:pPr>
              <a:r>
                <a:rPr lang="en-US" sz="2000" dirty="0" smtClean="0">
                  <a:latin typeface="Segoe UI Light" panose="020B0502040204020203" pitchFamily="34" charset="0"/>
                  <a:ea typeface="Segoe UI" pitchFamily="34" charset="0"/>
                  <a:cs typeface="Segoe UI Light" panose="020B0502040204020203" pitchFamily="34" charset="0"/>
                </a:rPr>
                <a:t>Watch the webinars on the Machine Learning Blog </a:t>
              </a:r>
              <a:r>
                <a:rPr lang="en-GB" dirty="0">
                  <a:hlinkClick r:id="rId6"/>
                </a:rPr>
                <a:t>http://blogs.technet.com/b/machinelearning</a:t>
              </a:r>
              <a:r>
                <a:rPr lang="en-GB" dirty="0" smtClean="0">
                  <a:hlinkClick r:id="rId6"/>
                </a:rPr>
                <a:t>/</a:t>
              </a:r>
              <a:endParaRPr lang="en-US" sz="2000" dirty="0">
                <a:latin typeface="Segoe UI Light" panose="020B0502040204020203" pitchFamily="34" charset="0"/>
                <a:ea typeface="Segoe UI" pitchFamily="34" charset="0"/>
                <a:cs typeface="Segoe UI Light" panose="020B0502040204020203" pitchFamily="34" charset="0"/>
              </a:endParaRPr>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187" y="4486217"/>
              <a:ext cx="325066" cy="331723"/>
            </a:xfrm>
            <a:prstGeom prst="rect">
              <a:avLst/>
            </a:prstGeom>
          </p:spPr>
        </p:pic>
      </p:grpSp>
      <p:grpSp>
        <p:nvGrpSpPr>
          <p:cNvPr id="11" name="Group 10"/>
          <p:cNvGrpSpPr/>
          <p:nvPr/>
        </p:nvGrpSpPr>
        <p:grpSpPr>
          <a:xfrm>
            <a:off x="746717" y="2039946"/>
            <a:ext cx="6117227" cy="400110"/>
            <a:chOff x="955723" y="2579964"/>
            <a:chExt cx="6117227" cy="400110"/>
          </a:xfrm>
        </p:grpSpPr>
        <p:sp>
          <p:nvSpPr>
            <p:cNvPr id="24" name="Rectangle 23"/>
            <p:cNvSpPr/>
            <p:nvPr/>
          </p:nvSpPr>
          <p:spPr>
            <a:xfrm>
              <a:off x="1474366" y="2579964"/>
              <a:ext cx="5598584" cy="400110"/>
            </a:xfrm>
            <a:prstGeom prst="rect">
              <a:avLst/>
            </a:prstGeom>
          </p:spPr>
          <p:txBody>
            <a:bodyPr wrap="none">
              <a:spAutoFit/>
            </a:bodyPr>
            <a:lstStyle/>
            <a:p>
              <a:pPr defTabSz="932472" fontAlgn="base">
                <a:spcBef>
                  <a:spcPct val="0"/>
                </a:spcBef>
                <a:spcAft>
                  <a:spcPct val="0"/>
                </a:spcAft>
              </a:pPr>
              <a:r>
                <a:rPr lang="en-US" sz="2000" dirty="0" smtClean="0">
                  <a:latin typeface="Segoe UI Light" panose="020B0502040204020203" pitchFamily="34" charset="0"/>
                  <a:ea typeface="Segoe UI" pitchFamily="34" charset="0"/>
                  <a:cs typeface="Segoe UI Light" panose="020B0502040204020203" pitchFamily="34" charset="0"/>
                </a:rPr>
                <a:t>Explore the other Data Services available on Azure</a:t>
              </a:r>
              <a:endParaRPr lang="en-US" sz="2000" dirty="0">
                <a:latin typeface="Segoe UI Light" panose="020B0502040204020203" pitchFamily="34" charset="0"/>
                <a:ea typeface="Segoe UI" pitchFamily="34" charset="0"/>
                <a:cs typeface="Segoe UI Light" panose="020B0502040204020203" pitchFamily="34" charset="0"/>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723" y="2616051"/>
              <a:ext cx="325066" cy="331723"/>
            </a:xfrm>
            <a:prstGeom prst="rect">
              <a:avLst/>
            </a:prstGeom>
          </p:spPr>
        </p:pic>
      </p:grpSp>
      <p:grpSp>
        <p:nvGrpSpPr>
          <p:cNvPr id="31" name="Group 30"/>
          <p:cNvGrpSpPr/>
          <p:nvPr/>
        </p:nvGrpSpPr>
        <p:grpSpPr>
          <a:xfrm>
            <a:off x="746717" y="3760179"/>
            <a:ext cx="7542026" cy="400110"/>
            <a:chOff x="961187" y="4452024"/>
            <a:chExt cx="7542026" cy="400110"/>
          </a:xfrm>
        </p:grpSpPr>
        <p:sp>
          <p:nvSpPr>
            <p:cNvPr id="32" name="Rectangle 31"/>
            <p:cNvSpPr/>
            <p:nvPr/>
          </p:nvSpPr>
          <p:spPr>
            <a:xfrm>
              <a:off x="1474366" y="4452024"/>
              <a:ext cx="7028847" cy="400110"/>
            </a:xfrm>
            <a:prstGeom prst="rect">
              <a:avLst/>
            </a:prstGeom>
          </p:spPr>
          <p:txBody>
            <a:bodyPr wrap="none">
              <a:spAutoFit/>
            </a:bodyPr>
            <a:lstStyle/>
            <a:p>
              <a:pPr defTabSz="932472" fontAlgn="base">
                <a:spcBef>
                  <a:spcPct val="0"/>
                </a:spcBef>
                <a:spcAft>
                  <a:spcPct val="0"/>
                </a:spcAft>
              </a:pPr>
              <a:r>
                <a:rPr lang="en-US" sz="2000" dirty="0" smtClean="0">
                  <a:latin typeface="Segoe UI Light" panose="020B0502040204020203" pitchFamily="34" charset="0"/>
                  <a:ea typeface="Segoe UI" pitchFamily="34" charset="0"/>
                  <a:cs typeface="Segoe UI Light" panose="020B0502040204020203" pitchFamily="34" charset="0"/>
                </a:rPr>
                <a:t>Get inspired by the examples in the Gallery and start exploring!</a:t>
              </a:r>
              <a:endParaRPr lang="en-US" sz="2000" dirty="0">
                <a:latin typeface="Segoe UI Light" panose="020B0502040204020203" pitchFamily="34" charset="0"/>
                <a:ea typeface="Segoe UI" pitchFamily="34" charset="0"/>
                <a:cs typeface="Segoe UI Light" panose="020B0502040204020203" pitchFamily="34" charset="0"/>
              </a:endParaRPr>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187" y="4486217"/>
              <a:ext cx="325066" cy="331723"/>
            </a:xfrm>
            <a:prstGeom prst="rect">
              <a:avLst/>
            </a:prstGeom>
          </p:spPr>
        </p:pic>
      </p:grpSp>
    </p:spTree>
    <p:extLst>
      <p:ext uri="{BB962C8B-B14F-4D97-AF65-F5344CB8AC3E}">
        <p14:creationId xmlns:p14="http://schemas.microsoft.com/office/powerpoint/2010/main" val="26248665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Rectangle 3"/>
          <p:cNvSpPr/>
          <p:nvPr/>
        </p:nvSpPr>
        <p:spPr bwMode="auto">
          <a:xfrm>
            <a:off x="1" y="487"/>
            <a:ext cx="12192000" cy="6857027"/>
          </a:xfrm>
          <a:prstGeom prst="rect">
            <a:avLst/>
          </a:prstGeom>
          <a:solidFill>
            <a:srgbClr val="00A4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4"/>
          <p:cNvSpPr>
            <a:spLocks noGrp="1"/>
          </p:cNvSpPr>
          <p:nvPr>
            <p:ph type="title"/>
          </p:nvPr>
        </p:nvSpPr>
        <p:spPr>
          <a:xfrm>
            <a:off x="269241" y="289957"/>
            <a:ext cx="8419790" cy="899537"/>
          </a:xfrm>
        </p:spPr>
        <p:txBody>
          <a:bodyPr>
            <a:normAutofit fontScale="90000"/>
          </a:bodyPr>
          <a:lstStyle/>
          <a:p>
            <a:r>
              <a:rPr lang="en-US" b="1" dirty="0" smtClean="0">
                <a:solidFill>
                  <a:schemeClr val="bg1"/>
                </a:solidFill>
              </a:rPr>
              <a:t>Internet of Things &amp; Data</a:t>
            </a:r>
            <a:br>
              <a:rPr lang="en-US" b="1" dirty="0" smtClean="0">
                <a:solidFill>
                  <a:schemeClr val="bg1"/>
                </a:solidFill>
              </a:rPr>
            </a:br>
            <a:r>
              <a:rPr lang="en-US" b="1" dirty="0" smtClean="0">
                <a:solidFill>
                  <a:schemeClr val="bg1"/>
                </a:solidFill>
              </a:rPr>
              <a:t>Innovation Programme</a:t>
            </a:r>
            <a:endParaRPr lang="en-US" b="1" dirty="0">
              <a:solidFill>
                <a:schemeClr val="bg1"/>
              </a:solidFill>
            </a:endParaRPr>
          </a:p>
        </p:txBody>
      </p:sp>
      <p:pic>
        <p:nvPicPr>
          <p:cNvPr id="6" name="Picture 5"/>
          <p:cNvPicPr>
            <a:picLocks noChangeAspect="1"/>
          </p:cNvPicPr>
          <p:nvPr/>
        </p:nvPicPr>
        <p:blipFill>
          <a:blip r:embed="rId2"/>
          <a:stretch>
            <a:fillRect/>
          </a:stretch>
        </p:blipFill>
        <p:spPr>
          <a:xfrm>
            <a:off x="7862106" y="729348"/>
            <a:ext cx="3909982" cy="1543254"/>
          </a:xfrm>
          <a:prstGeom prst="rect">
            <a:avLst/>
          </a:prstGeom>
        </p:spPr>
      </p:pic>
      <p:pic>
        <p:nvPicPr>
          <p:cNvPr id="7" name="Picture 6"/>
          <p:cNvPicPr>
            <a:picLocks noChangeAspect="1"/>
          </p:cNvPicPr>
          <p:nvPr/>
        </p:nvPicPr>
        <p:blipFill>
          <a:blip r:embed="rId3"/>
          <a:stretch>
            <a:fillRect/>
          </a:stretch>
        </p:blipFill>
        <p:spPr>
          <a:xfrm>
            <a:off x="7963755" y="5095115"/>
            <a:ext cx="1670167" cy="680969"/>
          </a:xfrm>
          <a:prstGeom prst="rect">
            <a:avLst/>
          </a:prstGeom>
        </p:spPr>
      </p:pic>
      <p:sp>
        <p:nvSpPr>
          <p:cNvPr id="8" name="Title 11"/>
          <p:cNvSpPr txBox="1">
            <a:spLocks/>
          </p:cNvSpPr>
          <p:nvPr/>
        </p:nvSpPr>
        <p:spPr>
          <a:xfrm>
            <a:off x="381293" y="2083105"/>
            <a:ext cx="11429414" cy="241631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GB" sz="2745" b="0" i="0" u="none" strike="noStrike" kern="1200" cap="none" spc="-100" normalizeH="0" baseline="0" noProof="0" dirty="0">
                <a:ln w="3175">
                  <a:noFill/>
                </a:ln>
                <a:solidFill>
                  <a:srgbClr val="FFFFFF"/>
                </a:solidFill>
                <a:effectLst/>
                <a:uLnTx/>
                <a:uFillTx/>
                <a:latin typeface="Segoe UI Light"/>
                <a:ea typeface="+mn-ea"/>
                <a:cs typeface="Segoe UI" pitchFamily="34" charset="0"/>
              </a:rPr>
              <a:t>Are you connecting things and data in new ways?</a:t>
            </a:r>
          </a:p>
          <a:p>
            <a:pPr marL="0" marR="0" lvl="0" indent="0" algn="l" defTabSz="914367" rtl="0" eaLnBrk="1" fontAlgn="auto" latinLnBrk="0" hangingPunct="1">
              <a:lnSpc>
                <a:spcPct val="90000"/>
              </a:lnSpc>
              <a:spcBef>
                <a:spcPct val="0"/>
              </a:spcBef>
              <a:spcAft>
                <a:spcPts val="0"/>
              </a:spcAft>
              <a:buClrTx/>
              <a:buSzTx/>
              <a:buFontTx/>
              <a:buNone/>
              <a:tabLst/>
              <a:defRPr/>
            </a:pPr>
            <a:endParaRPr kumimoji="0" lang="en-GB" sz="3529" b="0" i="0" u="none" strike="noStrike" kern="1200" cap="none" spc="-100" normalizeH="0" baseline="0" noProof="0" dirty="0">
              <a:ln w="3175">
                <a:noFill/>
              </a:ln>
              <a:solidFill>
                <a:srgbClr val="FFFFFF"/>
              </a:solidFill>
              <a:effectLst/>
              <a:uLnTx/>
              <a:uFillTx/>
              <a:latin typeface="Segoe UI Light"/>
              <a:ea typeface="+mn-ea"/>
              <a:cs typeface="Segoe UI" pitchFamily="34" charset="0"/>
            </a:endParaRPr>
          </a:p>
          <a:p>
            <a:pPr marL="560241" marR="0" lvl="0" indent="-560241" algn="l" defTabSz="914367"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GB" sz="2745" b="0" i="0" u="none" strike="noStrike" kern="1200" cap="none" spc="-100" normalizeH="0" baseline="0" noProof="0" dirty="0">
                <a:ln w="3175">
                  <a:noFill/>
                </a:ln>
                <a:solidFill>
                  <a:srgbClr val="FFFFFF"/>
                </a:solidFill>
                <a:effectLst/>
                <a:uLnTx/>
                <a:uFillTx/>
                <a:latin typeface="Segoe UI Light"/>
                <a:ea typeface="+mn-ea"/>
                <a:cs typeface="Segoe UI" pitchFamily="34" charset="0"/>
              </a:rPr>
              <a:t>Get $120k Free Azure Cloud, Tech, Tools</a:t>
            </a:r>
          </a:p>
          <a:p>
            <a:pPr marL="560241" marR="0" lvl="0" indent="-560241" algn="l" defTabSz="914367"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GB" sz="2745" b="0" i="0" u="none" strike="noStrike" kern="1200" cap="none" spc="-100" normalizeH="0" baseline="0" noProof="0" dirty="0">
                <a:ln w="3175">
                  <a:noFill/>
                </a:ln>
                <a:solidFill>
                  <a:srgbClr val="FFFFFF"/>
                </a:solidFill>
                <a:effectLst/>
                <a:uLnTx/>
                <a:uFillTx/>
                <a:latin typeface="Segoe UI Light"/>
                <a:ea typeface="+mn-ea"/>
                <a:cs typeface="Segoe UI" pitchFamily="34" charset="0"/>
              </a:rPr>
              <a:t>Microsoft Technology &amp; Go To Market Support</a:t>
            </a:r>
          </a:p>
          <a:p>
            <a:pPr marL="560241" marR="0" lvl="0" indent="-560241" algn="l" defTabSz="914367"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GB" sz="2745" b="0" i="0" u="none" strike="noStrike" kern="1200" cap="none" spc="-100" normalizeH="0" baseline="0" noProof="0" dirty="0">
                <a:ln w="3175">
                  <a:noFill/>
                </a:ln>
                <a:solidFill>
                  <a:srgbClr val="FFFFFF"/>
                </a:solidFill>
                <a:effectLst/>
                <a:uLnTx/>
                <a:uFillTx/>
                <a:latin typeface="Segoe UI Light"/>
                <a:ea typeface="+mn-ea"/>
                <a:cs typeface="Segoe UI" pitchFamily="34" charset="0"/>
              </a:rPr>
              <a:t>And more!</a:t>
            </a:r>
          </a:p>
          <a:p>
            <a:pPr marL="0" marR="0" lvl="0" indent="0" algn="l" defTabSz="914367" rtl="0" eaLnBrk="1" fontAlgn="auto" latinLnBrk="0" hangingPunct="1">
              <a:lnSpc>
                <a:spcPct val="90000"/>
              </a:lnSpc>
              <a:spcBef>
                <a:spcPct val="0"/>
              </a:spcBef>
              <a:spcAft>
                <a:spcPts val="0"/>
              </a:spcAft>
              <a:buClrTx/>
              <a:buSzTx/>
              <a:buFontTx/>
              <a:buNone/>
              <a:tabLst/>
              <a:defRPr/>
            </a:pPr>
            <a:endParaRPr kumimoji="0" lang="en-GB" sz="3529" b="0" i="0" u="none" strike="noStrike" kern="1200" cap="none" spc="-100" normalizeH="0" baseline="0" noProof="0" dirty="0">
              <a:ln w="3175">
                <a:noFill/>
              </a:ln>
              <a:solidFill>
                <a:srgbClr val="FFFFFF"/>
              </a:solidFill>
              <a:effectLst/>
              <a:uLnTx/>
              <a:uFillTx/>
              <a:latin typeface="Segoe UI Light"/>
              <a:ea typeface="+mn-ea"/>
              <a:cs typeface="Segoe UI" pitchFamily="34" charset="0"/>
            </a:endParaRPr>
          </a:p>
          <a:p>
            <a:pPr marL="560241" marR="0" lvl="0" indent="-560241" algn="l" defTabSz="914367" rtl="0" eaLnBrk="1" fontAlgn="auto" latinLnBrk="0" hangingPunct="1">
              <a:lnSpc>
                <a:spcPct val="90000"/>
              </a:lnSpc>
              <a:spcBef>
                <a:spcPct val="0"/>
              </a:spcBef>
              <a:spcAft>
                <a:spcPts val="0"/>
              </a:spcAft>
              <a:buClrTx/>
              <a:buSzTx/>
              <a:buFont typeface="Wingdings" panose="05000000000000000000" pitchFamily="2" charset="2"/>
              <a:buChar char="à"/>
              <a:tabLst/>
              <a:defRPr/>
            </a:pPr>
            <a:r>
              <a:rPr kumimoji="0" lang="en-GB" sz="3137" b="1" i="0" u="none" strike="noStrike" kern="1200" cap="none" spc="-100" normalizeH="0" baseline="0" noProof="0" dirty="0">
                <a:ln w="3175">
                  <a:noFill/>
                </a:ln>
                <a:solidFill>
                  <a:srgbClr val="FFFFFF"/>
                </a:solidFill>
                <a:effectLst/>
                <a:uLnTx/>
                <a:uFillTx/>
                <a:latin typeface="Segoe UI Light"/>
                <a:ea typeface="+mn-ea"/>
                <a:cs typeface="Segoe UI" pitchFamily="34" charset="0"/>
              </a:rPr>
              <a:t>Apply Now until September 30</a:t>
            </a:r>
            <a:r>
              <a:rPr kumimoji="0" lang="en-GB" sz="3137" b="1" i="0" u="none" strike="noStrike" kern="1200" cap="none" spc="-100" normalizeH="0" baseline="30000" noProof="0" dirty="0">
                <a:ln w="3175">
                  <a:noFill/>
                </a:ln>
                <a:solidFill>
                  <a:srgbClr val="FFFFFF"/>
                </a:solidFill>
                <a:effectLst/>
                <a:uLnTx/>
                <a:uFillTx/>
                <a:latin typeface="Segoe UI Light"/>
                <a:ea typeface="+mn-ea"/>
                <a:cs typeface="Segoe UI" pitchFamily="34" charset="0"/>
              </a:rPr>
              <a:t>th</a:t>
            </a:r>
            <a:endParaRPr kumimoji="0" lang="en-GB" sz="3137" b="1" i="0" u="none" strike="noStrike" kern="1200" cap="none" spc="-100" normalizeH="0" baseline="0" noProof="0" dirty="0">
              <a:ln w="3175">
                <a:noFill/>
              </a:ln>
              <a:solidFill>
                <a:srgbClr val="FFFFFF"/>
              </a:solidFill>
              <a:effectLst/>
              <a:uLnTx/>
              <a:uFillTx/>
              <a:latin typeface="Segoe UI Light"/>
              <a:ea typeface="+mn-ea"/>
              <a:cs typeface="Segoe UI" pitchFamily="34" charset="0"/>
            </a:endParaRPr>
          </a:p>
        </p:txBody>
      </p:sp>
      <p:sp>
        <p:nvSpPr>
          <p:cNvPr id="9" name="Title 11"/>
          <p:cNvSpPr txBox="1">
            <a:spLocks/>
          </p:cNvSpPr>
          <p:nvPr/>
        </p:nvSpPr>
        <p:spPr>
          <a:xfrm>
            <a:off x="45136" y="5392932"/>
            <a:ext cx="11429414" cy="712493"/>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GB" sz="3529" b="0" i="0" u="none" strike="noStrike" kern="1200" cap="none" spc="-100"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	</a:t>
            </a:r>
            <a:r>
              <a:rPr kumimoji="0" lang="en-GB" sz="3529" b="0" i="0" u="sng" strike="noStrike" kern="1200" cap="none" spc="-100" normalizeH="0" baseline="0" noProof="0" dirty="0">
                <a:ln w="3175">
                  <a:noFill/>
                </a:ln>
                <a:solidFill>
                  <a:schemeClr val="bg1"/>
                </a:solidFill>
                <a:effectLst/>
                <a:uLnTx/>
                <a:uFillTx/>
                <a:latin typeface="Segoe UI Light"/>
                <a:ea typeface="+mn-ea"/>
                <a:cs typeface="Segoe UI" pitchFamily="34" charset="0"/>
              </a:rPr>
              <a:t>http://aka.ms/iotdatainnovation </a:t>
            </a:r>
          </a:p>
        </p:txBody>
      </p:sp>
      <p:grpSp>
        <p:nvGrpSpPr>
          <p:cNvPr id="10" name="Group 4"/>
          <p:cNvGrpSpPr>
            <a:grpSpLocks noChangeAspect="1"/>
          </p:cNvGrpSpPr>
          <p:nvPr/>
        </p:nvGrpSpPr>
        <p:grpSpPr bwMode="auto">
          <a:xfrm>
            <a:off x="10434167" y="4295679"/>
            <a:ext cx="1013146" cy="1466028"/>
            <a:chOff x="6423" y="1149"/>
            <a:chExt cx="651" cy="942"/>
          </a:xfrm>
        </p:grpSpPr>
        <p:sp>
          <p:nvSpPr>
            <p:cNvPr id="11" name="Freeform 5"/>
            <p:cNvSpPr>
              <a:spLocks/>
            </p:cNvSpPr>
            <p:nvPr/>
          </p:nvSpPr>
          <p:spPr bwMode="auto">
            <a:xfrm>
              <a:off x="6425" y="1365"/>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12" name="Rectangle 6"/>
            <p:cNvSpPr>
              <a:spLocks noChangeArrowheads="1"/>
            </p:cNvSpPr>
            <p:nvPr/>
          </p:nvSpPr>
          <p:spPr bwMode="auto">
            <a:xfrm>
              <a:off x="6466" y="1491"/>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 name="Rectangle 7"/>
            <p:cNvSpPr>
              <a:spLocks noChangeArrowheads="1"/>
            </p:cNvSpPr>
            <p:nvPr/>
          </p:nvSpPr>
          <p:spPr bwMode="auto">
            <a:xfrm>
              <a:off x="6466" y="1491"/>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14" name="Rectangle 8"/>
            <p:cNvSpPr>
              <a:spLocks noChangeArrowheads="1"/>
            </p:cNvSpPr>
            <p:nvPr/>
          </p:nvSpPr>
          <p:spPr bwMode="auto">
            <a:xfrm>
              <a:off x="6466" y="1701"/>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15" name="Rectangle 9"/>
            <p:cNvSpPr>
              <a:spLocks noChangeArrowheads="1"/>
            </p:cNvSpPr>
            <p:nvPr/>
          </p:nvSpPr>
          <p:spPr bwMode="auto">
            <a:xfrm>
              <a:off x="6466" y="1701"/>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10"/>
            <p:cNvSpPr>
              <a:spLocks/>
            </p:cNvSpPr>
            <p:nvPr/>
          </p:nvSpPr>
          <p:spPr bwMode="auto">
            <a:xfrm>
              <a:off x="6440" y="1570"/>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17" name="Rectangle 11"/>
            <p:cNvSpPr>
              <a:spLocks noChangeArrowheads="1"/>
            </p:cNvSpPr>
            <p:nvPr/>
          </p:nvSpPr>
          <p:spPr bwMode="auto">
            <a:xfrm>
              <a:off x="6638" y="1560"/>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 name="Rectangle 12"/>
            <p:cNvSpPr>
              <a:spLocks noChangeArrowheads="1"/>
            </p:cNvSpPr>
            <p:nvPr/>
          </p:nvSpPr>
          <p:spPr bwMode="auto">
            <a:xfrm>
              <a:off x="6638" y="1534"/>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19" name="Rectangle 13"/>
            <p:cNvSpPr>
              <a:spLocks noChangeArrowheads="1"/>
            </p:cNvSpPr>
            <p:nvPr/>
          </p:nvSpPr>
          <p:spPr bwMode="auto">
            <a:xfrm>
              <a:off x="6535" y="1318"/>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14"/>
            <p:cNvSpPr>
              <a:spLocks/>
            </p:cNvSpPr>
            <p:nvPr/>
          </p:nvSpPr>
          <p:spPr bwMode="auto">
            <a:xfrm>
              <a:off x="6616" y="1185"/>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1" name="Oval 15"/>
            <p:cNvSpPr>
              <a:spLocks noChangeArrowheads="1"/>
            </p:cNvSpPr>
            <p:nvPr/>
          </p:nvSpPr>
          <p:spPr bwMode="auto">
            <a:xfrm>
              <a:off x="6669" y="1251"/>
              <a:ext cx="35" cy="36"/>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2" name="Oval 16"/>
            <p:cNvSpPr>
              <a:spLocks noChangeArrowheads="1"/>
            </p:cNvSpPr>
            <p:nvPr/>
          </p:nvSpPr>
          <p:spPr bwMode="auto">
            <a:xfrm>
              <a:off x="6805" y="1251"/>
              <a:ext cx="35" cy="36"/>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3" name="Freeform 17"/>
            <p:cNvSpPr>
              <a:spLocks/>
            </p:cNvSpPr>
            <p:nvPr/>
          </p:nvSpPr>
          <p:spPr bwMode="auto">
            <a:xfrm>
              <a:off x="6628" y="1384"/>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4" name="Freeform 18"/>
            <p:cNvSpPr>
              <a:spLocks/>
            </p:cNvSpPr>
            <p:nvPr/>
          </p:nvSpPr>
          <p:spPr bwMode="auto">
            <a:xfrm>
              <a:off x="6745" y="1406"/>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5" name="Freeform 19"/>
            <p:cNvSpPr>
              <a:spLocks/>
            </p:cNvSpPr>
            <p:nvPr/>
          </p:nvSpPr>
          <p:spPr bwMode="auto">
            <a:xfrm>
              <a:off x="6719" y="1406"/>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6" name="Freeform 20"/>
            <p:cNvSpPr>
              <a:spLocks/>
            </p:cNvSpPr>
            <p:nvPr/>
          </p:nvSpPr>
          <p:spPr bwMode="auto">
            <a:xfrm>
              <a:off x="6690" y="1406"/>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21"/>
            <p:cNvSpPr>
              <a:spLocks/>
            </p:cNvSpPr>
            <p:nvPr/>
          </p:nvSpPr>
          <p:spPr bwMode="auto">
            <a:xfrm>
              <a:off x="6664" y="1406"/>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22"/>
            <p:cNvSpPr>
              <a:spLocks/>
            </p:cNvSpPr>
            <p:nvPr/>
          </p:nvSpPr>
          <p:spPr bwMode="auto">
            <a:xfrm>
              <a:off x="6826" y="1406"/>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23"/>
            <p:cNvSpPr>
              <a:spLocks/>
            </p:cNvSpPr>
            <p:nvPr/>
          </p:nvSpPr>
          <p:spPr bwMode="auto">
            <a:xfrm>
              <a:off x="6797" y="1406"/>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24"/>
            <p:cNvSpPr>
              <a:spLocks/>
            </p:cNvSpPr>
            <p:nvPr/>
          </p:nvSpPr>
          <p:spPr bwMode="auto">
            <a:xfrm>
              <a:off x="6771" y="1406"/>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25"/>
            <p:cNvSpPr>
              <a:spLocks/>
            </p:cNvSpPr>
            <p:nvPr/>
          </p:nvSpPr>
          <p:spPr bwMode="auto">
            <a:xfrm>
              <a:off x="6585" y="1672"/>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2" name="Rectangle 26"/>
            <p:cNvSpPr>
              <a:spLocks noChangeArrowheads="1"/>
            </p:cNvSpPr>
            <p:nvPr/>
          </p:nvSpPr>
          <p:spPr bwMode="auto">
            <a:xfrm>
              <a:off x="6642" y="1765"/>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3" name="Rectangle 27"/>
            <p:cNvSpPr>
              <a:spLocks noChangeArrowheads="1"/>
            </p:cNvSpPr>
            <p:nvPr/>
          </p:nvSpPr>
          <p:spPr bwMode="auto">
            <a:xfrm>
              <a:off x="6642" y="1765"/>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4" name="Rectangle 28"/>
            <p:cNvSpPr>
              <a:spLocks noChangeArrowheads="1"/>
            </p:cNvSpPr>
            <p:nvPr/>
          </p:nvSpPr>
          <p:spPr bwMode="auto">
            <a:xfrm>
              <a:off x="6831" y="1765"/>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5" name="Rectangle 29"/>
            <p:cNvSpPr>
              <a:spLocks noChangeArrowheads="1"/>
            </p:cNvSpPr>
            <p:nvPr/>
          </p:nvSpPr>
          <p:spPr bwMode="auto">
            <a:xfrm>
              <a:off x="6831" y="1765"/>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30"/>
            <p:cNvSpPr>
              <a:spLocks/>
            </p:cNvSpPr>
            <p:nvPr/>
          </p:nvSpPr>
          <p:spPr bwMode="auto">
            <a:xfrm>
              <a:off x="6902" y="1254"/>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7" name="Rectangle 31"/>
            <p:cNvSpPr>
              <a:spLocks noChangeArrowheads="1"/>
            </p:cNvSpPr>
            <p:nvPr/>
          </p:nvSpPr>
          <p:spPr bwMode="auto">
            <a:xfrm>
              <a:off x="6902" y="1149"/>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32"/>
            <p:cNvSpPr>
              <a:spLocks/>
            </p:cNvSpPr>
            <p:nvPr/>
          </p:nvSpPr>
          <p:spPr bwMode="auto">
            <a:xfrm>
              <a:off x="6580" y="1254"/>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39" name="Rectangle 33"/>
            <p:cNvSpPr>
              <a:spLocks noChangeArrowheads="1"/>
            </p:cNvSpPr>
            <p:nvPr/>
          </p:nvSpPr>
          <p:spPr bwMode="auto">
            <a:xfrm>
              <a:off x="6599" y="1149"/>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34"/>
            <p:cNvSpPr>
              <a:spLocks/>
            </p:cNvSpPr>
            <p:nvPr/>
          </p:nvSpPr>
          <p:spPr bwMode="auto">
            <a:xfrm>
              <a:off x="6599" y="2022"/>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1" name="Rectangle 35"/>
            <p:cNvSpPr>
              <a:spLocks noChangeArrowheads="1"/>
            </p:cNvSpPr>
            <p:nvPr/>
          </p:nvSpPr>
          <p:spPr bwMode="auto">
            <a:xfrm>
              <a:off x="6599" y="2067"/>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36"/>
            <p:cNvSpPr>
              <a:spLocks/>
            </p:cNvSpPr>
            <p:nvPr/>
          </p:nvSpPr>
          <p:spPr bwMode="auto">
            <a:xfrm>
              <a:off x="6785" y="2022"/>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3" name="Rectangle 37"/>
            <p:cNvSpPr>
              <a:spLocks noChangeArrowheads="1"/>
            </p:cNvSpPr>
            <p:nvPr/>
          </p:nvSpPr>
          <p:spPr bwMode="auto">
            <a:xfrm>
              <a:off x="6785" y="2067"/>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38"/>
            <p:cNvSpPr>
              <a:spLocks/>
            </p:cNvSpPr>
            <p:nvPr/>
          </p:nvSpPr>
          <p:spPr bwMode="auto">
            <a:xfrm>
              <a:off x="6423" y="1777"/>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39"/>
            <p:cNvSpPr>
              <a:spLocks/>
            </p:cNvSpPr>
            <p:nvPr/>
          </p:nvSpPr>
          <p:spPr bwMode="auto">
            <a:xfrm>
              <a:off x="6962" y="1365"/>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6" name="Rectangle 40"/>
            <p:cNvSpPr>
              <a:spLocks noChangeArrowheads="1"/>
            </p:cNvSpPr>
            <p:nvPr/>
          </p:nvSpPr>
          <p:spPr bwMode="auto">
            <a:xfrm>
              <a:off x="6991" y="1491"/>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7" name="Rectangle 41"/>
            <p:cNvSpPr>
              <a:spLocks noChangeArrowheads="1"/>
            </p:cNvSpPr>
            <p:nvPr/>
          </p:nvSpPr>
          <p:spPr bwMode="auto">
            <a:xfrm>
              <a:off x="6991" y="1491"/>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8" name="Rectangle 42"/>
            <p:cNvSpPr>
              <a:spLocks noChangeArrowheads="1"/>
            </p:cNvSpPr>
            <p:nvPr/>
          </p:nvSpPr>
          <p:spPr bwMode="auto">
            <a:xfrm>
              <a:off x="6991" y="1701"/>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49" name="Rectangle 43"/>
            <p:cNvSpPr>
              <a:spLocks noChangeArrowheads="1"/>
            </p:cNvSpPr>
            <p:nvPr/>
          </p:nvSpPr>
          <p:spPr bwMode="auto">
            <a:xfrm>
              <a:off x="6991" y="1701"/>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44"/>
            <p:cNvSpPr>
              <a:spLocks/>
            </p:cNvSpPr>
            <p:nvPr/>
          </p:nvSpPr>
          <p:spPr bwMode="auto">
            <a:xfrm>
              <a:off x="6964" y="1570"/>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45"/>
            <p:cNvSpPr>
              <a:spLocks/>
            </p:cNvSpPr>
            <p:nvPr/>
          </p:nvSpPr>
          <p:spPr bwMode="auto">
            <a:xfrm>
              <a:off x="6948" y="1777"/>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3" name="Group 4"/>
          <p:cNvGrpSpPr>
            <a:grpSpLocks noChangeAspect="1"/>
          </p:cNvGrpSpPr>
          <p:nvPr/>
        </p:nvGrpSpPr>
        <p:grpSpPr bwMode="auto">
          <a:xfrm>
            <a:off x="8992264" y="2280866"/>
            <a:ext cx="1968710" cy="1912685"/>
            <a:chOff x="2343" y="2936"/>
            <a:chExt cx="1265" cy="1229"/>
          </a:xfrm>
        </p:grpSpPr>
        <p:sp>
          <p:nvSpPr>
            <p:cNvPr id="54" name="Freeform 5"/>
            <p:cNvSpPr>
              <a:spLocks/>
            </p:cNvSpPr>
            <p:nvPr/>
          </p:nvSpPr>
          <p:spPr bwMode="auto">
            <a:xfrm>
              <a:off x="2798" y="3498"/>
              <a:ext cx="188" cy="34"/>
            </a:xfrm>
            <a:custGeom>
              <a:avLst/>
              <a:gdLst>
                <a:gd name="T0" fmla="*/ 9 w 93"/>
                <a:gd name="T1" fmla="*/ 17 h 17"/>
                <a:gd name="T2" fmla="*/ 0 w 93"/>
                <a:gd name="T3" fmla="*/ 8 h 17"/>
                <a:gd name="T4" fmla="*/ 0 w 93"/>
                <a:gd name="T5" fmla="*/ 8 h 17"/>
                <a:gd name="T6" fmla="*/ 9 w 93"/>
                <a:gd name="T7" fmla="*/ 0 h 17"/>
                <a:gd name="T8" fmla="*/ 84 w 93"/>
                <a:gd name="T9" fmla="*/ 0 h 17"/>
                <a:gd name="T10" fmla="*/ 93 w 93"/>
                <a:gd name="T11" fmla="*/ 8 h 17"/>
                <a:gd name="T12" fmla="*/ 93 w 93"/>
                <a:gd name="T13" fmla="*/ 8 h 17"/>
                <a:gd name="T14" fmla="*/ 84 w 93"/>
                <a:gd name="T15" fmla="*/ 17 h 17"/>
                <a:gd name="T16" fmla="*/ 9 w 9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7">
                  <a:moveTo>
                    <a:pt x="9" y="17"/>
                  </a:moveTo>
                  <a:cubicBezTo>
                    <a:pt x="4" y="17"/>
                    <a:pt x="0" y="13"/>
                    <a:pt x="0" y="8"/>
                  </a:cubicBezTo>
                  <a:cubicBezTo>
                    <a:pt x="0" y="8"/>
                    <a:pt x="0" y="8"/>
                    <a:pt x="0" y="8"/>
                  </a:cubicBezTo>
                  <a:cubicBezTo>
                    <a:pt x="0" y="4"/>
                    <a:pt x="4" y="0"/>
                    <a:pt x="9" y="0"/>
                  </a:cubicBezTo>
                  <a:cubicBezTo>
                    <a:pt x="84" y="0"/>
                    <a:pt x="84" y="0"/>
                    <a:pt x="84" y="0"/>
                  </a:cubicBezTo>
                  <a:cubicBezTo>
                    <a:pt x="89" y="0"/>
                    <a:pt x="93" y="4"/>
                    <a:pt x="93" y="8"/>
                  </a:cubicBezTo>
                  <a:cubicBezTo>
                    <a:pt x="93" y="8"/>
                    <a:pt x="93" y="8"/>
                    <a:pt x="93" y="8"/>
                  </a:cubicBezTo>
                  <a:cubicBezTo>
                    <a:pt x="93" y="13"/>
                    <a:pt x="89" y="17"/>
                    <a:pt x="84" y="17"/>
                  </a:cubicBezTo>
                  <a:lnTo>
                    <a:pt x="9" y="1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6"/>
            <p:cNvSpPr>
              <a:spLocks/>
            </p:cNvSpPr>
            <p:nvPr/>
          </p:nvSpPr>
          <p:spPr bwMode="auto">
            <a:xfrm>
              <a:off x="2798" y="3569"/>
              <a:ext cx="188" cy="34"/>
            </a:xfrm>
            <a:custGeom>
              <a:avLst/>
              <a:gdLst>
                <a:gd name="T0" fmla="*/ 9 w 93"/>
                <a:gd name="T1" fmla="*/ 17 h 17"/>
                <a:gd name="T2" fmla="*/ 0 w 93"/>
                <a:gd name="T3" fmla="*/ 8 h 17"/>
                <a:gd name="T4" fmla="*/ 0 w 93"/>
                <a:gd name="T5" fmla="*/ 8 h 17"/>
                <a:gd name="T6" fmla="*/ 9 w 93"/>
                <a:gd name="T7" fmla="*/ 0 h 17"/>
                <a:gd name="T8" fmla="*/ 84 w 93"/>
                <a:gd name="T9" fmla="*/ 0 h 17"/>
                <a:gd name="T10" fmla="*/ 93 w 93"/>
                <a:gd name="T11" fmla="*/ 8 h 17"/>
                <a:gd name="T12" fmla="*/ 93 w 93"/>
                <a:gd name="T13" fmla="*/ 8 h 17"/>
                <a:gd name="T14" fmla="*/ 84 w 93"/>
                <a:gd name="T15" fmla="*/ 17 h 17"/>
                <a:gd name="T16" fmla="*/ 9 w 9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7">
                  <a:moveTo>
                    <a:pt x="9" y="17"/>
                  </a:moveTo>
                  <a:cubicBezTo>
                    <a:pt x="4" y="17"/>
                    <a:pt x="0" y="13"/>
                    <a:pt x="0" y="8"/>
                  </a:cubicBezTo>
                  <a:cubicBezTo>
                    <a:pt x="0" y="8"/>
                    <a:pt x="0" y="8"/>
                    <a:pt x="0" y="8"/>
                  </a:cubicBezTo>
                  <a:cubicBezTo>
                    <a:pt x="0" y="3"/>
                    <a:pt x="4" y="0"/>
                    <a:pt x="9" y="0"/>
                  </a:cubicBezTo>
                  <a:cubicBezTo>
                    <a:pt x="84" y="0"/>
                    <a:pt x="84" y="0"/>
                    <a:pt x="84" y="0"/>
                  </a:cubicBezTo>
                  <a:cubicBezTo>
                    <a:pt x="89" y="0"/>
                    <a:pt x="93" y="3"/>
                    <a:pt x="93" y="8"/>
                  </a:cubicBezTo>
                  <a:cubicBezTo>
                    <a:pt x="93" y="8"/>
                    <a:pt x="93" y="8"/>
                    <a:pt x="93" y="8"/>
                  </a:cubicBezTo>
                  <a:cubicBezTo>
                    <a:pt x="93" y="13"/>
                    <a:pt x="89" y="17"/>
                    <a:pt x="84" y="17"/>
                  </a:cubicBezTo>
                  <a:lnTo>
                    <a:pt x="9" y="1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7"/>
            <p:cNvSpPr>
              <a:spLocks/>
            </p:cNvSpPr>
            <p:nvPr/>
          </p:nvSpPr>
          <p:spPr bwMode="auto">
            <a:xfrm>
              <a:off x="2710" y="3456"/>
              <a:ext cx="163" cy="189"/>
            </a:xfrm>
            <a:custGeom>
              <a:avLst/>
              <a:gdLst>
                <a:gd name="T0" fmla="*/ 81 w 81"/>
                <a:gd name="T1" fmla="*/ 0 h 94"/>
                <a:gd name="T2" fmla="*/ 35 w 81"/>
                <a:gd name="T3" fmla="*/ 0 h 94"/>
                <a:gd name="T4" fmla="*/ 0 w 81"/>
                <a:gd name="T5" fmla="*/ 35 h 94"/>
                <a:gd name="T6" fmla="*/ 0 w 81"/>
                <a:gd name="T7" fmla="*/ 59 h 94"/>
                <a:gd name="T8" fmla="*/ 35 w 81"/>
                <a:gd name="T9" fmla="*/ 94 h 94"/>
                <a:gd name="T10" fmla="*/ 81 w 81"/>
                <a:gd name="T11" fmla="*/ 94 h 94"/>
                <a:gd name="T12" fmla="*/ 81 w 81"/>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81" h="94">
                  <a:moveTo>
                    <a:pt x="81" y="0"/>
                  </a:moveTo>
                  <a:cubicBezTo>
                    <a:pt x="35" y="0"/>
                    <a:pt x="35" y="0"/>
                    <a:pt x="35" y="0"/>
                  </a:cubicBezTo>
                  <a:cubicBezTo>
                    <a:pt x="15" y="0"/>
                    <a:pt x="0" y="15"/>
                    <a:pt x="0" y="35"/>
                  </a:cubicBezTo>
                  <a:cubicBezTo>
                    <a:pt x="0" y="59"/>
                    <a:pt x="0" y="59"/>
                    <a:pt x="0" y="59"/>
                  </a:cubicBezTo>
                  <a:cubicBezTo>
                    <a:pt x="0" y="78"/>
                    <a:pt x="15" y="94"/>
                    <a:pt x="35" y="94"/>
                  </a:cubicBezTo>
                  <a:cubicBezTo>
                    <a:pt x="81" y="94"/>
                    <a:pt x="81" y="94"/>
                    <a:pt x="81" y="94"/>
                  </a:cubicBezTo>
                  <a:lnTo>
                    <a:pt x="8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8"/>
            <p:cNvSpPr>
              <a:spLocks/>
            </p:cNvSpPr>
            <p:nvPr/>
          </p:nvSpPr>
          <p:spPr bwMode="auto">
            <a:xfrm>
              <a:off x="2657" y="3512"/>
              <a:ext cx="113" cy="77"/>
            </a:xfrm>
            <a:custGeom>
              <a:avLst/>
              <a:gdLst>
                <a:gd name="T0" fmla="*/ 0 w 113"/>
                <a:gd name="T1" fmla="*/ 67 h 77"/>
                <a:gd name="T2" fmla="*/ 0 w 113"/>
                <a:gd name="T3" fmla="*/ 10 h 77"/>
                <a:gd name="T4" fmla="*/ 113 w 113"/>
                <a:gd name="T5" fmla="*/ 0 h 77"/>
                <a:gd name="T6" fmla="*/ 113 w 113"/>
                <a:gd name="T7" fmla="*/ 77 h 77"/>
                <a:gd name="T8" fmla="*/ 0 w 113"/>
                <a:gd name="T9" fmla="*/ 67 h 77"/>
              </a:gdLst>
              <a:ahLst/>
              <a:cxnLst>
                <a:cxn ang="0">
                  <a:pos x="T0" y="T1"/>
                </a:cxn>
                <a:cxn ang="0">
                  <a:pos x="T2" y="T3"/>
                </a:cxn>
                <a:cxn ang="0">
                  <a:pos x="T4" y="T5"/>
                </a:cxn>
                <a:cxn ang="0">
                  <a:pos x="T6" y="T7"/>
                </a:cxn>
                <a:cxn ang="0">
                  <a:pos x="T8" y="T9"/>
                </a:cxn>
              </a:cxnLst>
              <a:rect l="0" t="0" r="r" b="b"/>
              <a:pathLst>
                <a:path w="113" h="77">
                  <a:moveTo>
                    <a:pt x="0" y="67"/>
                  </a:moveTo>
                  <a:lnTo>
                    <a:pt x="0" y="10"/>
                  </a:lnTo>
                  <a:lnTo>
                    <a:pt x="113" y="0"/>
                  </a:lnTo>
                  <a:lnTo>
                    <a:pt x="113" y="77"/>
                  </a:lnTo>
                  <a:lnTo>
                    <a:pt x="0" y="6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9"/>
            <p:cNvSpPr>
              <a:spLocks/>
            </p:cNvSpPr>
            <p:nvPr/>
          </p:nvSpPr>
          <p:spPr bwMode="auto">
            <a:xfrm>
              <a:off x="2639" y="3506"/>
              <a:ext cx="34" cy="89"/>
            </a:xfrm>
            <a:custGeom>
              <a:avLst/>
              <a:gdLst>
                <a:gd name="T0" fmla="*/ 9 w 17"/>
                <a:gd name="T1" fmla="*/ 44 h 44"/>
                <a:gd name="T2" fmla="*/ 0 w 17"/>
                <a:gd name="T3" fmla="*/ 35 h 44"/>
                <a:gd name="T4" fmla="*/ 0 w 17"/>
                <a:gd name="T5" fmla="*/ 8 h 44"/>
                <a:gd name="T6" fmla="*/ 9 w 17"/>
                <a:gd name="T7" fmla="*/ 0 h 44"/>
                <a:gd name="T8" fmla="*/ 9 w 17"/>
                <a:gd name="T9" fmla="*/ 0 h 44"/>
                <a:gd name="T10" fmla="*/ 17 w 17"/>
                <a:gd name="T11" fmla="*/ 8 h 44"/>
                <a:gd name="T12" fmla="*/ 17 w 17"/>
                <a:gd name="T13" fmla="*/ 35 h 44"/>
                <a:gd name="T14" fmla="*/ 9 w 17"/>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9" y="44"/>
                  </a:moveTo>
                  <a:cubicBezTo>
                    <a:pt x="4" y="44"/>
                    <a:pt x="0" y="40"/>
                    <a:pt x="0" y="35"/>
                  </a:cubicBezTo>
                  <a:cubicBezTo>
                    <a:pt x="0" y="8"/>
                    <a:pt x="0" y="8"/>
                    <a:pt x="0" y="8"/>
                  </a:cubicBezTo>
                  <a:cubicBezTo>
                    <a:pt x="0" y="3"/>
                    <a:pt x="4" y="0"/>
                    <a:pt x="9" y="0"/>
                  </a:cubicBezTo>
                  <a:cubicBezTo>
                    <a:pt x="9" y="0"/>
                    <a:pt x="9" y="0"/>
                    <a:pt x="9" y="0"/>
                  </a:cubicBezTo>
                  <a:cubicBezTo>
                    <a:pt x="13" y="0"/>
                    <a:pt x="17" y="3"/>
                    <a:pt x="17" y="8"/>
                  </a:cubicBezTo>
                  <a:cubicBezTo>
                    <a:pt x="17" y="35"/>
                    <a:pt x="17" y="35"/>
                    <a:pt x="17" y="35"/>
                  </a:cubicBezTo>
                  <a:cubicBezTo>
                    <a:pt x="17" y="40"/>
                    <a:pt x="13" y="44"/>
                    <a:pt x="9"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10"/>
            <p:cNvSpPr>
              <a:spLocks/>
            </p:cNvSpPr>
            <p:nvPr/>
          </p:nvSpPr>
          <p:spPr bwMode="auto">
            <a:xfrm>
              <a:off x="2343" y="2936"/>
              <a:ext cx="284" cy="639"/>
            </a:xfrm>
            <a:custGeom>
              <a:avLst/>
              <a:gdLst>
                <a:gd name="T0" fmla="*/ 141 w 141"/>
                <a:gd name="T1" fmla="*/ 317 h 317"/>
                <a:gd name="T2" fmla="*/ 48 w 141"/>
                <a:gd name="T3" fmla="*/ 317 h 317"/>
                <a:gd name="T4" fmla="*/ 0 w 141"/>
                <a:gd name="T5" fmla="*/ 269 h 317"/>
                <a:gd name="T6" fmla="*/ 0 w 141"/>
                <a:gd name="T7" fmla="*/ 0 h 317"/>
                <a:gd name="T8" fmla="*/ 25 w 141"/>
                <a:gd name="T9" fmla="*/ 0 h 317"/>
                <a:gd name="T10" fmla="*/ 25 w 141"/>
                <a:gd name="T11" fmla="*/ 269 h 317"/>
                <a:gd name="T12" fmla="*/ 48 w 141"/>
                <a:gd name="T13" fmla="*/ 292 h 317"/>
                <a:gd name="T14" fmla="*/ 141 w 141"/>
                <a:gd name="T15" fmla="*/ 292 h 317"/>
                <a:gd name="T16" fmla="*/ 141 w 141"/>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317">
                  <a:moveTo>
                    <a:pt x="141" y="317"/>
                  </a:moveTo>
                  <a:cubicBezTo>
                    <a:pt x="48" y="317"/>
                    <a:pt x="48" y="317"/>
                    <a:pt x="48" y="317"/>
                  </a:cubicBezTo>
                  <a:cubicBezTo>
                    <a:pt x="22" y="317"/>
                    <a:pt x="0" y="295"/>
                    <a:pt x="0" y="269"/>
                  </a:cubicBezTo>
                  <a:cubicBezTo>
                    <a:pt x="0" y="0"/>
                    <a:pt x="0" y="0"/>
                    <a:pt x="0" y="0"/>
                  </a:cubicBezTo>
                  <a:cubicBezTo>
                    <a:pt x="25" y="0"/>
                    <a:pt x="25" y="0"/>
                    <a:pt x="25" y="0"/>
                  </a:cubicBezTo>
                  <a:cubicBezTo>
                    <a:pt x="25" y="269"/>
                    <a:pt x="25" y="269"/>
                    <a:pt x="25" y="269"/>
                  </a:cubicBezTo>
                  <a:cubicBezTo>
                    <a:pt x="25" y="282"/>
                    <a:pt x="35" y="292"/>
                    <a:pt x="48" y="292"/>
                  </a:cubicBezTo>
                  <a:cubicBezTo>
                    <a:pt x="141" y="292"/>
                    <a:pt x="141" y="292"/>
                    <a:pt x="141" y="292"/>
                  </a:cubicBezTo>
                  <a:lnTo>
                    <a:pt x="141" y="31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11"/>
            <p:cNvSpPr>
              <a:spLocks/>
            </p:cNvSpPr>
            <p:nvPr/>
          </p:nvSpPr>
          <p:spPr bwMode="auto">
            <a:xfrm>
              <a:off x="3080" y="3456"/>
              <a:ext cx="163" cy="189"/>
            </a:xfrm>
            <a:custGeom>
              <a:avLst/>
              <a:gdLst>
                <a:gd name="T0" fmla="*/ 0 w 81"/>
                <a:gd name="T1" fmla="*/ 94 h 94"/>
                <a:gd name="T2" fmla="*/ 46 w 81"/>
                <a:gd name="T3" fmla="*/ 94 h 94"/>
                <a:gd name="T4" fmla="*/ 81 w 81"/>
                <a:gd name="T5" fmla="*/ 59 h 94"/>
                <a:gd name="T6" fmla="*/ 81 w 81"/>
                <a:gd name="T7" fmla="*/ 35 h 94"/>
                <a:gd name="T8" fmla="*/ 46 w 81"/>
                <a:gd name="T9" fmla="*/ 0 h 94"/>
                <a:gd name="T10" fmla="*/ 0 w 81"/>
                <a:gd name="T11" fmla="*/ 0 h 94"/>
                <a:gd name="T12" fmla="*/ 0 w 81"/>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81" h="94">
                  <a:moveTo>
                    <a:pt x="0" y="94"/>
                  </a:moveTo>
                  <a:cubicBezTo>
                    <a:pt x="46" y="94"/>
                    <a:pt x="46" y="94"/>
                    <a:pt x="46" y="94"/>
                  </a:cubicBezTo>
                  <a:cubicBezTo>
                    <a:pt x="65" y="94"/>
                    <a:pt x="81" y="78"/>
                    <a:pt x="81" y="59"/>
                  </a:cubicBezTo>
                  <a:cubicBezTo>
                    <a:pt x="81" y="35"/>
                    <a:pt x="81" y="35"/>
                    <a:pt x="81" y="35"/>
                  </a:cubicBezTo>
                  <a:cubicBezTo>
                    <a:pt x="81" y="15"/>
                    <a:pt x="65" y="0"/>
                    <a:pt x="46" y="0"/>
                  </a:cubicBezTo>
                  <a:cubicBezTo>
                    <a:pt x="0" y="0"/>
                    <a:pt x="0" y="0"/>
                    <a:pt x="0" y="0"/>
                  </a:cubicBezTo>
                  <a:lnTo>
                    <a:pt x="0" y="9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12"/>
            <p:cNvSpPr>
              <a:spLocks/>
            </p:cNvSpPr>
            <p:nvPr/>
          </p:nvSpPr>
          <p:spPr bwMode="auto">
            <a:xfrm>
              <a:off x="3181" y="3512"/>
              <a:ext cx="115" cy="77"/>
            </a:xfrm>
            <a:custGeom>
              <a:avLst/>
              <a:gdLst>
                <a:gd name="T0" fmla="*/ 115 w 115"/>
                <a:gd name="T1" fmla="*/ 10 h 77"/>
                <a:gd name="T2" fmla="*/ 115 w 115"/>
                <a:gd name="T3" fmla="*/ 67 h 77"/>
                <a:gd name="T4" fmla="*/ 0 w 115"/>
                <a:gd name="T5" fmla="*/ 77 h 77"/>
                <a:gd name="T6" fmla="*/ 0 w 115"/>
                <a:gd name="T7" fmla="*/ 0 h 77"/>
                <a:gd name="T8" fmla="*/ 115 w 115"/>
                <a:gd name="T9" fmla="*/ 10 h 77"/>
              </a:gdLst>
              <a:ahLst/>
              <a:cxnLst>
                <a:cxn ang="0">
                  <a:pos x="T0" y="T1"/>
                </a:cxn>
                <a:cxn ang="0">
                  <a:pos x="T2" y="T3"/>
                </a:cxn>
                <a:cxn ang="0">
                  <a:pos x="T4" y="T5"/>
                </a:cxn>
                <a:cxn ang="0">
                  <a:pos x="T6" y="T7"/>
                </a:cxn>
                <a:cxn ang="0">
                  <a:pos x="T8" y="T9"/>
                </a:cxn>
              </a:cxnLst>
              <a:rect l="0" t="0" r="r" b="b"/>
              <a:pathLst>
                <a:path w="115" h="77">
                  <a:moveTo>
                    <a:pt x="115" y="10"/>
                  </a:moveTo>
                  <a:lnTo>
                    <a:pt x="115" y="67"/>
                  </a:lnTo>
                  <a:lnTo>
                    <a:pt x="0" y="77"/>
                  </a:lnTo>
                  <a:lnTo>
                    <a:pt x="0" y="0"/>
                  </a:lnTo>
                  <a:lnTo>
                    <a:pt x="115" y="1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13"/>
            <p:cNvSpPr>
              <a:spLocks/>
            </p:cNvSpPr>
            <p:nvPr/>
          </p:nvSpPr>
          <p:spPr bwMode="auto">
            <a:xfrm>
              <a:off x="3280" y="3506"/>
              <a:ext cx="32" cy="89"/>
            </a:xfrm>
            <a:custGeom>
              <a:avLst/>
              <a:gdLst>
                <a:gd name="T0" fmla="*/ 8 w 16"/>
                <a:gd name="T1" fmla="*/ 0 h 44"/>
                <a:gd name="T2" fmla="*/ 16 w 16"/>
                <a:gd name="T3" fmla="*/ 8 h 44"/>
                <a:gd name="T4" fmla="*/ 16 w 16"/>
                <a:gd name="T5" fmla="*/ 35 h 44"/>
                <a:gd name="T6" fmla="*/ 8 w 16"/>
                <a:gd name="T7" fmla="*/ 44 h 44"/>
                <a:gd name="T8" fmla="*/ 8 w 16"/>
                <a:gd name="T9" fmla="*/ 44 h 44"/>
                <a:gd name="T10" fmla="*/ 0 w 16"/>
                <a:gd name="T11" fmla="*/ 35 h 44"/>
                <a:gd name="T12" fmla="*/ 0 w 16"/>
                <a:gd name="T13" fmla="*/ 8 h 44"/>
                <a:gd name="T14" fmla="*/ 8 w 1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0"/>
                  </a:moveTo>
                  <a:cubicBezTo>
                    <a:pt x="13" y="0"/>
                    <a:pt x="16" y="3"/>
                    <a:pt x="16" y="8"/>
                  </a:cubicBezTo>
                  <a:cubicBezTo>
                    <a:pt x="16" y="35"/>
                    <a:pt x="16" y="35"/>
                    <a:pt x="16" y="35"/>
                  </a:cubicBezTo>
                  <a:cubicBezTo>
                    <a:pt x="16" y="40"/>
                    <a:pt x="13" y="44"/>
                    <a:pt x="8" y="44"/>
                  </a:cubicBezTo>
                  <a:cubicBezTo>
                    <a:pt x="8" y="44"/>
                    <a:pt x="8" y="44"/>
                    <a:pt x="8" y="44"/>
                  </a:cubicBezTo>
                  <a:cubicBezTo>
                    <a:pt x="3" y="44"/>
                    <a:pt x="0" y="40"/>
                    <a:pt x="0" y="35"/>
                  </a:cubicBezTo>
                  <a:cubicBezTo>
                    <a:pt x="0" y="8"/>
                    <a:pt x="0" y="8"/>
                    <a:pt x="0" y="8"/>
                  </a:cubicBezTo>
                  <a:cubicBezTo>
                    <a:pt x="0" y="3"/>
                    <a:pt x="3" y="0"/>
                    <a:pt x="8"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14"/>
            <p:cNvSpPr>
              <a:spLocks/>
            </p:cNvSpPr>
            <p:nvPr/>
          </p:nvSpPr>
          <p:spPr bwMode="auto">
            <a:xfrm>
              <a:off x="3326" y="3526"/>
              <a:ext cx="282" cy="639"/>
            </a:xfrm>
            <a:custGeom>
              <a:avLst/>
              <a:gdLst>
                <a:gd name="T0" fmla="*/ 140 w 140"/>
                <a:gd name="T1" fmla="*/ 317 h 317"/>
                <a:gd name="T2" fmla="*/ 116 w 140"/>
                <a:gd name="T3" fmla="*/ 317 h 317"/>
                <a:gd name="T4" fmla="*/ 116 w 140"/>
                <a:gd name="T5" fmla="*/ 47 h 317"/>
                <a:gd name="T6" fmla="*/ 93 w 140"/>
                <a:gd name="T7" fmla="*/ 24 h 317"/>
                <a:gd name="T8" fmla="*/ 0 w 140"/>
                <a:gd name="T9" fmla="*/ 24 h 317"/>
                <a:gd name="T10" fmla="*/ 0 w 140"/>
                <a:gd name="T11" fmla="*/ 0 h 317"/>
                <a:gd name="T12" fmla="*/ 93 w 140"/>
                <a:gd name="T13" fmla="*/ 0 h 317"/>
                <a:gd name="T14" fmla="*/ 140 w 140"/>
                <a:gd name="T15" fmla="*/ 47 h 317"/>
                <a:gd name="T16" fmla="*/ 140 w 14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317">
                  <a:moveTo>
                    <a:pt x="140" y="317"/>
                  </a:moveTo>
                  <a:cubicBezTo>
                    <a:pt x="116" y="317"/>
                    <a:pt x="116" y="317"/>
                    <a:pt x="116" y="317"/>
                  </a:cubicBezTo>
                  <a:cubicBezTo>
                    <a:pt x="116" y="47"/>
                    <a:pt x="116" y="47"/>
                    <a:pt x="116" y="47"/>
                  </a:cubicBezTo>
                  <a:cubicBezTo>
                    <a:pt x="116" y="34"/>
                    <a:pt x="106" y="24"/>
                    <a:pt x="93" y="24"/>
                  </a:cubicBezTo>
                  <a:cubicBezTo>
                    <a:pt x="0" y="24"/>
                    <a:pt x="0" y="24"/>
                    <a:pt x="0" y="24"/>
                  </a:cubicBezTo>
                  <a:cubicBezTo>
                    <a:pt x="0" y="0"/>
                    <a:pt x="0" y="0"/>
                    <a:pt x="0" y="0"/>
                  </a:cubicBezTo>
                  <a:cubicBezTo>
                    <a:pt x="93" y="0"/>
                    <a:pt x="93" y="0"/>
                    <a:pt x="93" y="0"/>
                  </a:cubicBezTo>
                  <a:cubicBezTo>
                    <a:pt x="119" y="0"/>
                    <a:pt x="140" y="21"/>
                    <a:pt x="140" y="47"/>
                  </a:cubicBezTo>
                  <a:lnTo>
                    <a:pt x="140" y="31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65" name="Picture 64"/>
          <p:cNvPicPr>
            <a:picLocks noChangeAspect="1"/>
          </p:cNvPicPr>
          <p:nvPr/>
        </p:nvPicPr>
        <p:blipFill>
          <a:blip r:embed="rId4"/>
          <a:stretch>
            <a:fillRect/>
          </a:stretch>
        </p:blipFill>
        <p:spPr>
          <a:xfrm>
            <a:off x="8595770" y="4162427"/>
            <a:ext cx="931251" cy="1267209"/>
          </a:xfrm>
          <a:prstGeom prst="rect">
            <a:avLst/>
          </a:prstGeom>
        </p:spPr>
      </p:pic>
    </p:spTree>
    <p:extLst>
      <p:ext uri="{BB962C8B-B14F-4D97-AF65-F5344CB8AC3E}">
        <p14:creationId xmlns:p14="http://schemas.microsoft.com/office/powerpoint/2010/main" val="8079119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Thanks for Listening</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grpSp>
        <p:nvGrpSpPr>
          <p:cNvPr id="5" name="Group 4"/>
          <p:cNvGrpSpPr/>
          <p:nvPr/>
        </p:nvGrpSpPr>
        <p:grpSpPr>
          <a:xfrm>
            <a:off x="2692289" y="1833397"/>
            <a:ext cx="4558602" cy="1558156"/>
            <a:chOff x="2736501" y="2280354"/>
            <a:chExt cx="4558602" cy="1558156"/>
          </a:xfrm>
        </p:grpSpPr>
        <p:grpSp>
          <p:nvGrpSpPr>
            <p:cNvPr id="7" name="Group 6"/>
            <p:cNvGrpSpPr/>
            <p:nvPr/>
          </p:nvGrpSpPr>
          <p:grpSpPr>
            <a:xfrm>
              <a:off x="2736501" y="2280354"/>
              <a:ext cx="720132" cy="1558156"/>
              <a:chOff x="2736501" y="2227603"/>
              <a:chExt cx="720132" cy="1558156"/>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6501" y="2227603"/>
                <a:ext cx="720132" cy="72013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6501" y="3065627"/>
                <a:ext cx="720132" cy="720132"/>
              </a:xfrm>
              <a:prstGeom prst="rect">
                <a:avLst/>
              </a:prstGeom>
            </p:spPr>
          </p:pic>
        </p:grpSp>
        <p:sp>
          <p:nvSpPr>
            <p:cNvPr id="8" name="TextBox 7"/>
            <p:cNvSpPr txBox="1"/>
            <p:nvPr/>
          </p:nvSpPr>
          <p:spPr>
            <a:xfrm>
              <a:off x="3607358" y="2455754"/>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bifurt</a:t>
              </a:r>
              <a:r>
                <a:rPr lang="en-GB" dirty="0" smtClean="0">
                  <a:latin typeface="Segoe UI Light" panose="020B0502040204020203" pitchFamily="34" charset="0"/>
                  <a:cs typeface="Segoe UI Light" panose="020B0502040204020203" pitchFamily="34" charset="0"/>
                </a:rPr>
                <a:t>@microsoft.com</a:t>
              </a:r>
              <a:endParaRPr lang="en-GB" dirty="0">
                <a:latin typeface="Segoe UI Light" panose="020B0502040204020203" pitchFamily="34" charset="0"/>
                <a:cs typeface="Segoe UI Light" panose="020B0502040204020203" pitchFamily="34" charset="0"/>
              </a:endParaRPr>
            </a:p>
          </p:txBody>
        </p:sp>
        <p:sp>
          <p:nvSpPr>
            <p:cNvPr id="9" name="TextBox 8"/>
            <p:cNvSpPr txBox="1"/>
            <p:nvPr/>
          </p:nvSpPr>
          <p:spPr>
            <a:xfrm>
              <a:off x="3607357" y="3293778"/>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a:t>
              </a:r>
              <a:r>
                <a:rPr lang="en-GB" dirty="0" err="1" smtClean="0">
                  <a:latin typeface="Segoe UI Light" panose="020B0502040204020203" pitchFamily="34" charset="0"/>
                  <a:cs typeface="Segoe UI Light" panose="020B0502040204020203" pitchFamily="34" charset="0"/>
                </a:rPr>
                <a:t>Fur_Bi</a:t>
              </a:r>
              <a:endParaRPr lang="en-GB" dirty="0">
                <a:latin typeface="Segoe UI Light" panose="020B0502040204020203" pitchFamily="34" charset="0"/>
                <a:cs typeface="Segoe UI Light" panose="020B0502040204020203" pitchFamily="34" charset="0"/>
              </a:endParaRPr>
            </a:p>
          </p:txBody>
        </p:sp>
      </p:gr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727" y="1833397"/>
            <a:ext cx="1470787" cy="2049958"/>
          </a:xfrm>
          <a:prstGeom prst="rect">
            <a:avLst/>
          </a:prstGeom>
        </p:spPr>
      </p:pic>
    </p:spTree>
    <p:extLst>
      <p:ext uri="{BB962C8B-B14F-4D97-AF65-F5344CB8AC3E}">
        <p14:creationId xmlns:p14="http://schemas.microsoft.com/office/powerpoint/2010/main" val="271531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Resources</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
        <p:nvSpPr>
          <p:cNvPr id="6" name="TextBox 5"/>
          <p:cNvSpPr txBox="1"/>
          <p:nvPr/>
        </p:nvSpPr>
        <p:spPr>
          <a:xfrm>
            <a:off x="574766" y="1942011"/>
            <a:ext cx="10633165" cy="4247317"/>
          </a:xfrm>
          <a:prstGeom prst="rect">
            <a:avLst/>
          </a:prstGeom>
          <a:noFill/>
        </p:spPr>
        <p:txBody>
          <a:bodyPr wrap="square" rtlCol="0">
            <a:spAutoFit/>
          </a:bodyPr>
          <a:lstStyle/>
          <a:p>
            <a:pPr marL="285750" indent="-285750">
              <a:buFont typeface="Arial" panose="020B0604020202020204" pitchFamily="34" charset="0"/>
              <a:buChar char="•"/>
            </a:pPr>
            <a:r>
              <a:rPr lang="en-GB" dirty="0" smtClean="0">
                <a:hlinkClick r:id="rId4"/>
              </a:rPr>
              <a:t>Microsoft Azure Machine Learning Algorithm Cheat Sheet</a:t>
            </a:r>
            <a:endParaRPr lang="en-GB" dirty="0" smtClean="0"/>
          </a:p>
          <a:p>
            <a:pPr marL="285750" indent="-285750">
              <a:buFont typeface="Arial" panose="020B0604020202020204" pitchFamily="34" charset="0"/>
              <a:buChar char="•"/>
            </a:pPr>
            <a:r>
              <a:rPr lang="en-GB" dirty="0" smtClean="0"/>
              <a:t>Microsoft Azure Machine Leaning Documentation </a:t>
            </a:r>
            <a:r>
              <a:rPr lang="en-GB" dirty="0">
                <a:hlinkClick r:id="rId5"/>
              </a:rPr>
              <a:t>https://azure.microsoft.com/en-us/documentation/services/machine-learning</a:t>
            </a:r>
            <a:r>
              <a:rPr lang="en-GB" dirty="0" smtClean="0">
                <a:hlinkClick r:id="rId5"/>
              </a:rPr>
              <a:t>/</a:t>
            </a:r>
            <a:r>
              <a:rPr lang="en-GB" dirty="0" smtClean="0"/>
              <a:t> </a:t>
            </a:r>
          </a:p>
          <a:p>
            <a:pPr marL="285750" indent="-285750">
              <a:buFont typeface="Arial" panose="020B0604020202020204" pitchFamily="34" charset="0"/>
              <a:buChar char="•"/>
            </a:pPr>
            <a:r>
              <a:rPr lang="en-GB" dirty="0" smtClean="0"/>
              <a:t>Channel 9 getting started videos for Azure Machine Learning: </a:t>
            </a:r>
            <a:r>
              <a:rPr lang="en-GB" dirty="0" smtClean="0">
                <a:hlinkClick r:id="rId6"/>
              </a:rPr>
              <a:t>http://channel9.msdn.com/Search?term=Azure%20Machine%20Learning#ch9Search&amp;lang-en=en</a:t>
            </a:r>
            <a:r>
              <a:rPr lang="en-GB" dirty="0" smtClean="0"/>
              <a:t> </a:t>
            </a:r>
          </a:p>
          <a:p>
            <a:pPr marL="285750" indent="-285750">
              <a:buFont typeface="Arial" panose="020B0604020202020204" pitchFamily="34" charset="0"/>
              <a:buChar char="•"/>
            </a:pPr>
            <a:r>
              <a:rPr lang="en-GB" dirty="0" smtClean="0"/>
              <a:t>Using the Azure Machine Learning re-training API: </a:t>
            </a:r>
            <a:r>
              <a:rPr lang="en-GB" dirty="0" smtClean="0">
                <a:hlinkClick r:id="rId7"/>
              </a:rPr>
              <a:t>http://azure.microsoft.com/en-us/documentation/articles/machine-learning-retrain-models-programmatically/</a:t>
            </a:r>
            <a:r>
              <a:rPr lang="en-GB" dirty="0" smtClean="0"/>
              <a:t> </a:t>
            </a:r>
          </a:p>
          <a:p>
            <a:pPr marL="285750" indent="-285750">
              <a:buFont typeface="Arial" panose="020B0604020202020204" pitchFamily="34" charset="0"/>
              <a:buChar char="•"/>
            </a:pPr>
            <a:r>
              <a:rPr lang="en-GB" dirty="0" smtClean="0"/>
              <a:t>Azure Machine Learning webinars available online to sign up to: </a:t>
            </a:r>
            <a:r>
              <a:rPr lang="en-GB" dirty="0" smtClean="0">
                <a:hlinkClick r:id="rId8"/>
              </a:rPr>
              <a:t>https://azureinfo.microsoft.com/BigDataAdvancedAnalyticsWebinars.html</a:t>
            </a:r>
            <a:r>
              <a:rPr lang="en-GB" dirty="0" smtClean="0"/>
              <a:t> </a:t>
            </a:r>
          </a:p>
          <a:p>
            <a:pPr marL="285750" indent="-285750">
              <a:buFont typeface="Arial" panose="020B0604020202020204" pitchFamily="34" charset="0"/>
              <a:buChar char="•"/>
            </a:pPr>
            <a:r>
              <a:rPr lang="en-GB" dirty="0" smtClean="0"/>
              <a:t>Azure Machine Learning Blog: </a:t>
            </a:r>
            <a:r>
              <a:rPr lang="en-GB" dirty="0">
                <a:hlinkClick r:id="rId9"/>
              </a:rPr>
              <a:t>http://blogs.technet.com/b/machinelearning</a:t>
            </a:r>
            <a:r>
              <a:rPr lang="en-GB" dirty="0" smtClean="0">
                <a:hlinkClick r:id="rId9"/>
              </a:rPr>
              <a:t>/</a:t>
            </a:r>
            <a:r>
              <a:rPr lang="en-GB" dirty="0" smtClean="0"/>
              <a:t> </a:t>
            </a:r>
          </a:p>
          <a:p>
            <a:pPr marL="285750" indent="-285750">
              <a:buFont typeface="Arial" panose="020B0604020202020204" pitchFamily="34" charset="0"/>
              <a:buChar char="•"/>
            </a:pPr>
            <a:r>
              <a:rPr lang="en-GB" dirty="0" smtClean="0"/>
              <a:t>Introducing </a:t>
            </a:r>
            <a:r>
              <a:rPr lang="en-GB" dirty="0" err="1" smtClean="0"/>
              <a:t>Jupyter</a:t>
            </a:r>
            <a:r>
              <a:rPr lang="en-GB" dirty="0" smtClean="0"/>
              <a:t> Notebooks in Azure ML Studio: </a:t>
            </a:r>
            <a:r>
              <a:rPr lang="en-GB" dirty="0">
                <a:hlinkClick r:id="rId10"/>
              </a:rPr>
              <a:t>http://</a:t>
            </a:r>
            <a:r>
              <a:rPr lang="en-GB" dirty="0" smtClean="0">
                <a:hlinkClick r:id="rId10"/>
              </a:rPr>
              <a:t>blogs.technet.com/b/machinelearning/archive/2015/07/24/introducing-jupyter-notebooks-in-azure-ml-studio.aspx</a:t>
            </a:r>
            <a:r>
              <a:rPr lang="en-GB" dirty="0" smtClean="0"/>
              <a:t> </a:t>
            </a:r>
          </a:p>
          <a:p>
            <a:pPr marL="285750" indent="-285750">
              <a:buFont typeface="Arial" panose="020B0604020202020204" pitchFamily="34" charset="0"/>
              <a:buChar char="•"/>
            </a:pPr>
            <a:r>
              <a:rPr lang="en-GB" dirty="0" smtClean="0"/>
              <a:t>EXCEL add-in for Azure ML </a:t>
            </a:r>
            <a:r>
              <a:rPr lang="en-GB" dirty="0">
                <a:hlinkClick r:id="rId11"/>
              </a:rPr>
              <a:t>https://azure.microsoft.com/en-us/documentation/articles/machine-learning-excel-add-in-for-web-services</a:t>
            </a:r>
            <a:r>
              <a:rPr lang="en-GB" dirty="0" smtClean="0">
                <a:hlinkClick r:id="rId11"/>
              </a:rPr>
              <a:t>/</a:t>
            </a:r>
            <a:r>
              <a:rPr lang="en-GB" dirty="0" smtClean="0"/>
              <a:t>     </a:t>
            </a:r>
            <a:endParaRPr lang="en-GB" dirty="0"/>
          </a:p>
        </p:txBody>
      </p:sp>
    </p:spTree>
    <p:extLst>
      <p:ext uri="{BB962C8B-B14F-4D97-AF65-F5344CB8AC3E}">
        <p14:creationId xmlns:p14="http://schemas.microsoft.com/office/powerpoint/2010/main" val="1399628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a:solidFill>
                  <a:schemeClr val="bg1"/>
                </a:solidFill>
                <a:latin typeface="Segoe UI Light" panose="020B0502040204020203" pitchFamily="34" charset="0"/>
                <a:cs typeface="Segoe UI Light" panose="020B0502040204020203" pitchFamily="34" charset="0"/>
              </a:rPr>
              <a:t>What is Machine Learning (ML)</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3251" y="4431404"/>
            <a:ext cx="1828800" cy="1828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922213"/>
            <a:ext cx="1828800" cy="1828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949" y="1922213"/>
            <a:ext cx="1828800" cy="18288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1600" y="4431404"/>
            <a:ext cx="1828800" cy="18288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3251" y="1922213"/>
            <a:ext cx="1828800" cy="18288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5949" y="4431404"/>
            <a:ext cx="1828800" cy="1828800"/>
          </a:xfrm>
          <a:prstGeom prst="rect">
            <a:avLst/>
          </a:prstGeom>
        </p:spPr>
      </p:pic>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2567391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Why now?</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079" y="3292130"/>
            <a:ext cx="1677931" cy="167793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6267" y="3482774"/>
            <a:ext cx="1379208" cy="137920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732" y="3551130"/>
            <a:ext cx="1159933" cy="1159933"/>
          </a:xfrm>
          <a:prstGeom prst="rect">
            <a:avLst/>
          </a:prstGeom>
        </p:spPr>
      </p:pic>
      <p:pic>
        <p:nvPicPr>
          <p:cNvPr id="64" name="Picture 6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9779000" y="3558460"/>
            <a:ext cx="1067883" cy="1145270"/>
          </a:xfrm>
          <a:prstGeom prst="rect">
            <a:avLst/>
          </a:prstGeom>
          <a:solidFill>
            <a:srgbClr val="00B0F0"/>
          </a:solidFill>
        </p:spPr>
      </p:pic>
      <p:sp>
        <p:nvSpPr>
          <p:cNvPr id="8" name="TextBox 7"/>
          <p:cNvSpPr txBox="1"/>
          <p:nvPr/>
        </p:nvSpPr>
        <p:spPr>
          <a:xfrm>
            <a:off x="3235510" y="3603067"/>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
        <p:nvSpPr>
          <p:cNvPr id="65" name="TextBox 64"/>
          <p:cNvSpPr txBox="1"/>
          <p:nvPr/>
        </p:nvSpPr>
        <p:spPr>
          <a:xfrm>
            <a:off x="5529975" y="3588404"/>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
        <p:nvSpPr>
          <p:cNvPr id="67" name="TextBox 66"/>
          <p:cNvSpPr txBox="1"/>
          <p:nvPr/>
        </p:nvSpPr>
        <p:spPr>
          <a:xfrm>
            <a:off x="8365922" y="3551130"/>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Tree>
    <p:extLst>
      <p:ext uri="{BB962C8B-B14F-4D97-AF65-F5344CB8AC3E}">
        <p14:creationId xmlns:p14="http://schemas.microsoft.com/office/powerpoint/2010/main" val="1685080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p:cNvCxnSpPr/>
          <p:nvPr/>
        </p:nvCxnSpPr>
        <p:spPr>
          <a:xfrm>
            <a:off x="4593419" y="3299852"/>
            <a:ext cx="925032"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Rectangle 31"/>
          <p:cNvSpPr/>
          <p:nvPr/>
        </p:nvSpPr>
        <p:spPr>
          <a:xfrm>
            <a:off x="2319102" y="2665150"/>
            <a:ext cx="2593948" cy="88913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Business Knowledge</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82" name="Rectangle 19"/>
          <p:cNvSpPr/>
          <p:nvPr/>
        </p:nvSpPr>
        <p:spPr>
          <a:xfrm>
            <a:off x="2319102" y="3942070"/>
            <a:ext cx="2593947" cy="918994"/>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Data Preparation</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80" name="Rectangle 15"/>
          <p:cNvSpPr/>
          <p:nvPr/>
        </p:nvSpPr>
        <p:spPr>
          <a:xfrm>
            <a:off x="2319102" y="5271244"/>
            <a:ext cx="2593946" cy="579414"/>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Modelling</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78" name="Rectangle 14"/>
          <p:cNvSpPr/>
          <p:nvPr/>
        </p:nvSpPr>
        <p:spPr>
          <a:xfrm>
            <a:off x="5472315" y="5909289"/>
            <a:ext cx="2593947" cy="575047"/>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Evaluation</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72" name="Rectangle 11"/>
          <p:cNvSpPr/>
          <p:nvPr/>
        </p:nvSpPr>
        <p:spPr>
          <a:xfrm>
            <a:off x="5472316" y="2665150"/>
            <a:ext cx="2593947" cy="90562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Data Understanding</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63" name="Rectangle 4"/>
          <p:cNvSpPr/>
          <p:nvPr/>
        </p:nvSpPr>
        <p:spPr>
          <a:xfrm>
            <a:off x="208993" y="1799368"/>
            <a:ext cx="1504709" cy="57941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Idea</a:t>
            </a:r>
          </a:p>
        </p:txBody>
      </p:sp>
      <p:sp>
        <p:nvSpPr>
          <p:cNvPr id="66" name="Rectangle 8"/>
          <p:cNvSpPr/>
          <p:nvPr/>
        </p:nvSpPr>
        <p:spPr>
          <a:xfrm>
            <a:off x="208992" y="2817975"/>
            <a:ext cx="1504709" cy="59740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Data</a:t>
            </a:r>
          </a:p>
        </p:txBody>
      </p:sp>
      <p:sp>
        <p:nvSpPr>
          <p:cNvPr id="87" name="Rectangle 41"/>
          <p:cNvSpPr/>
          <p:nvPr/>
        </p:nvSpPr>
        <p:spPr>
          <a:xfrm>
            <a:off x="8959396" y="5909289"/>
            <a:ext cx="2978390" cy="57941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Publish</a:t>
            </a:r>
          </a:p>
        </p:txBody>
      </p:sp>
      <p:cxnSp>
        <p:nvCxnSpPr>
          <p:cNvPr id="89" name="Straight Arrow Connector 44"/>
          <p:cNvCxnSpPr>
            <a:stCxn id="63" idx="2"/>
            <a:endCxn id="66" idx="0"/>
          </p:cNvCxnSpPr>
          <p:nvPr/>
        </p:nvCxnSpPr>
        <p:spPr>
          <a:xfrm flipH="1">
            <a:off x="961347" y="2378783"/>
            <a:ext cx="1" cy="439192"/>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45"/>
          <p:cNvCxnSpPr>
            <a:stCxn id="66" idx="3"/>
            <a:endCxn id="84" idx="1"/>
          </p:cNvCxnSpPr>
          <p:nvPr/>
        </p:nvCxnSpPr>
        <p:spPr>
          <a:xfrm flipV="1">
            <a:off x="1713701" y="3109718"/>
            <a:ext cx="605401" cy="6962"/>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47"/>
          <p:cNvCxnSpPr>
            <a:stCxn id="84" idx="2"/>
            <a:endCxn id="82" idx="0"/>
          </p:cNvCxnSpPr>
          <p:nvPr/>
        </p:nvCxnSpPr>
        <p:spPr>
          <a:xfrm>
            <a:off x="3616076" y="3554285"/>
            <a:ext cx="0" cy="387785"/>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51"/>
          <p:cNvCxnSpPr>
            <a:endCxn id="87" idx="1"/>
          </p:cNvCxnSpPr>
          <p:nvPr/>
        </p:nvCxnSpPr>
        <p:spPr>
          <a:xfrm flipH="1">
            <a:off x="8959396" y="6198997"/>
            <a:ext cx="578078" cy="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47"/>
          <p:cNvCxnSpPr>
            <a:stCxn id="82" idx="2"/>
            <a:endCxn id="80" idx="0"/>
          </p:cNvCxnSpPr>
          <p:nvPr/>
        </p:nvCxnSpPr>
        <p:spPr>
          <a:xfrm flipH="1">
            <a:off x="3616075" y="4861064"/>
            <a:ext cx="1" cy="41018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Machine Learning Process Model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cxnSp>
        <p:nvCxnSpPr>
          <p:cNvPr id="26" name="Straight Arrow Connector 45"/>
          <p:cNvCxnSpPr>
            <a:endCxn id="87" idx="1"/>
          </p:cNvCxnSpPr>
          <p:nvPr/>
        </p:nvCxnSpPr>
        <p:spPr>
          <a:xfrm>
            <a:off x="8034364" y="6198996"/>
            <a:ext cx="925032"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80" idx="2"/>
            <a:endCxn id="78" idx="1"/>
          </p:cNvCxnSpPr>
          <p:nvPr/>
        </p:nvCxnSpPr>
        <p:spPr>
          <a:xfrm rot="16200000" flipH="1">
            <a:off x="4371118" y="5095615"/>
            <a:ext cx="346155" cy="1856240"/>
          </a:xfrm>
          <a:prstGeom prst="bentConnector2">
            <a:avLst/>
          </a:prstGeom>
          <a:ln w="28575">
            <a:solidFill>
              <a:srgbClr val="00A4E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5"/>
          <p:cNvCxnSpPr/>
          <p:nvPr/>
        </p:nvCxnSpPr>
        <p:spPr>
          <a:xfrm rot="10800000">
            <a:off x="4910003" y="2982500"/>
            <a:ext cx="925032"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7"/>
          <p:cNvCxnSpPr>
            <a:stCxn id="78" idx="0"/>
            <a:endCxn id="72" idx="2"/>
          </p:cNvCxnSpPr>
          <p:nvPr/>
        </p:nvCxnSpPr>
        <p:spPr>
          <a:xfrm flipV="1">
            <a:off x="6769289" y="3570779"/>
            <a:ext cx="1" cy="233851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6461332"/>
            <a:ext cx="2764465" cy="338554"/>
          </a:xfrm>
          <a:prstGeom prst="rect">
            <a:avLst/>
          </a:prstGeom>
          <a:noFill/>
        </p:spPr>
        <p:txBody>
          <a:bodyPr wrap="square" rtlCol="0">
            <a:spAutoFit/>
          </a:bodyPr>
          <a:lstStyle/>
          <a:p>
            <a:r>
              <a:rPr lang="en-GB" sz="1600" i="1" dirty="0" smtClean="0">
                <a:solidFill>
                  <a:srgbClr val="00A4EF"/>
                </a:solidFill>
              </a:rPr>
              <a:t>Based on the </a:t>
            </a:r>
            <a:r>
              <a:rPr lang="en-GB" sz="1600" i="1" dirty="0" smtClean="0">
                <a:solidFill>
                  <a:srgbClr val="00A4EF"/>
                </a:solidFill>
                <a:hlinkClick r:id="rId4"/>
              </a:rPr>
              <a:t>CRISP-DM Model</a:t>
            </a:r>
            <a:endParaRPr lang="en-GB" sz="1600" i="1" dirty="0">
              <a:solidFill>
                <a:srgbClr val="00A4EF"/>
              </a:solidFill>
            </a:endParaRPr>
          </a:p>
        </p:txBody>
      </p:sp>
    </p:spTree>
    <p:extLst>
      <p:ext uri="{BB962C8B-B14F-4D97-AF65-F5344CB8AC3E}">
        <p14:creationId xmlns:p14="http://schemas.microsoft.com/office/powerpoint/2010/main" val="3424063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4719" y="1785257"/>
            <a:ext cx="11935041" cy="4905829"/>
          </a:xfrm>
          <a:prstGeom prst="round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Azure Machine Learning</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cxnSp>
        <p:nvCxnSpPr>
          <p:cNvPr id="106" name="Straight Connector 105"/>
          <p:cNvCxnSpPr/>
          <p:nvPr/>
        </p:nvCxnSpPr>
        <p:spPr>
          <a:xfrm>
            <a:off x="3328950" y="1859577"/>
            <a:ext cx="0" cy="4831509"/>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70513" y="4313764"/>
            <a:ext cx="3007332" cy="1187890"/>
          </a:xfrm>
          <a:prstGeom prst="rect">
            <a:avLst/>
          </a:prstGeom>
          <a:noFill/>
        </p:spPr>
        <p:txBody>
          <a:bodyPr wrap="none" lIns="182802" tIns="146241" rIns="182802" bIns="146241" rtlCol="0">
            <a:spAutoFit/>
          </a:bodyPr>
          <a:lstStyle/>
          <a:p>
            <a:pPr defTabSz="932597" fontAlgn="base">
              <a:spcBef>
                <a:spcPct val="0"/>
              </a:spcBef>
              <a:spcAft>
                <a:spcPts val="600"/>
              </a:spcAft>
            </a:pPr>
            <a:r>
              <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rPr>
              <a:t>Blobs </a:t>
            </a:r>
            <a:r>
              <a:rPr lang="en-US" sz="1600" dirty="0" smtClean="0">
                <a:gradFill>
                  <a:gsLst>
                    <a:gs pos="0">
                      <a:schemeClr val="bg1"/>
                    </a:gs>
                    <a:gs pos="100000">
                      <a:schemeClr val="bg1"/>
                    </a:gs>
                  </a:gsLst>
                  <a:lin ang="5400000" scaled="1"/>
                </a:gradFill>
                <a:latin typeface="Segoe UI" panose="020B0502040204020203" pitchFamily="34" charset="0"/>
                <a:cs typeface="Segoe UI" panose="020B0502040204020203" pitchFamily="34" charset="0"/>
              </a:rPr>
              <a:t>and Tables</a:t>
            </a:r>
            <a:endPar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endParaRPr>
          </a:p>
          <a:p>
            <a:pPr defTabSz="932597" fontAlgn="base">
              <a:spcBef>
                <a:spcPct val="0"/>
              </a:spcBef>
              <a:spcAft>
                <a:spcPts val="600"/>
              </a:spcAft>
            </a:pPr>
            <a:r>
              <a:rPr lang="en-US" sz="1600" dirty="0" smtClean="0">
                <a:gradFill>
                  <a:gsLst>
                    <a:gs pos="0">
                      <a:schemeClr val="bg1"/>
                    </a:gs>
                    <a:gs pos="100000">
                      <a:schemeClr val="bg1"/>
                    </a:gs>
                  </a:gsLst>
                  <a:lin ang="5400000" scaled="1"/>
                </a:gradFill>
                <a:latin typeface="Segoe UI" panose="020B0502040204020203" pitchFamily="34" charset="0"/>
                <a:cs typeface="Segoe UI" panose="020B0502040204020203" pitchFamily="34" charset="0"/>
              </a:rPr>
              <a:t>Hadoop (HDInsight)</a:t>
            </a:r>
            <a:endPar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endParaRPr>
          </a:p>
          <a:p>
            <a:pPr defTabSz="932597" fontAlgn="base">
              <a:spcBef>
                <a:spcPct val="0"/>
              </a:spcBef>
              <a:spcAft>
                <a:spcPts val="600"/>
              </a:spcAft>
            </a:pPr>
            <a:r>
              <a:rPr lang="en-US" sz="1600" dirty="0" smtClean="0">
                <a:gradFill>
                  <a:gsLst>
                    <a:gs pos="0">
                      <a:schemeClr val="bg1"/>
                    </a:gs>
                    <a:gs pos="100000">
                      <a:schemeClr val="bg1"/>
                    </a:gs>
                  </a:gsLst>
                  <a:lin ang="5400000" scaled="1"/>
                </a:gradFill>
                <a:latin typeface="Segoe UI" panose="020B0502040204020203" pitchFamily="34" charset="0"/>
                <a:cs typeface="Segoe UI" panose="020B0502040204020203" pitchFamily="34" charset="0"/>
              </a:rPr>
              <a:t>Relational DB (Azure SQL DB)</a:t>
            </a:r>
            <a:endPar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endParaRPr>
          </a:p>
        </p:txBody>
      </p:sp>
      <p:sp>
        <p:nvSpPr>
          <p:cNvPr id="108" name="Rectangle 107"/>
          <p:cNvSpPr/>
          <p:nvPr/>
        </p:nvSpPr>
        <p:spPr>
          <a:xfrm>
            <a:off x="860760" y="1854778"/>
            <a:ext cx="1433090" cy="707767"/>
          </a:xfrm>
          <a:prstGeom prst="rect">
            <a:avLst/>
          </a:prstGeom>
        </p:spPr>
        <p:txBody>
          <a:bodyPr wrap="square" lIns="182802" tIns="137101" rIns="182802" bIns="137101">
            <a:spAutoFit/>
          </a:bodyPr>
          <a:lstStyle/>
          <a:p>
            <a:pPr algn="ctr" defTabSz="913873"/>
            <a:r>
              <a:rPr lang="en-US" sz="2800" dirty="0">
                <a:gradFill>
                  <a:gsLst>
                    <a:gs pos="0">
                      <a:schemeClr val="bg1"/>
                    </a:gs>
                    <a:gs pos="100000">
                      <a:schemeClr val="bg1"/>
                    </a:gs>
                  </a:gsLst>
                  <a:lin ang="5400000" scaled="1"/>
                </a:gradFill>
                <a:latin typeface="Segoe UI Light"/>
                <a:ea typeface="Calibri" panose="020F0502020204030204" pitchFamily="34" charset="0"/>
              </a:rPr>
              <a:t>Data</a:t>
            </a:r>
          </a:p>
        </p:txBody>
      </p:sp>
      <p:grpSp>
        <p:nvGrpSpPr>
          <p:cNvPr id="109" name="Group 108"/>
          <p:cNvGrpSpPr/>
          <p:nvPr/>
        </p:nvGrpSpPr>
        <p:grpSpPr>
          <a:xfrm>
            <a:off x="10568293" y="2991361"/>
            <a:ext cx="466146" cy="800788"/>
            <a:chOff x="9384608" y="3646196"/>
            <a:chExt cx="466344" cy="801128"/>
          </a:xfrm>
        </p:grpSpPr>
        <p:grpSp>
          <p:nvGrpSpPr>
            <p:cNvPr id="110" name="Group 109"/>
            <p:cNvGrpSpPr/>
            <p:nvPr/>
          </p:nvGrpSpPr>
          <p:grpSpPr>
            <a:xfrm>
              <a:off x="9384608" y="3646196"/>
              <a:ext cx="466344" cy="801128"/>
              <a:chOff x="9384608" y="3646196"/>
              <a:chExt cx="466344" cy="801128"/>
            </a:xfrm>
          </p:grpSpPr>
          <p:sp>
            <p:nvSpPr>
              <p:cNvPr id="116" name="Freeform 10"/>
              <p:cNvSpPr>
                <a:spLocks/>
              </p:cNvSpPr>
              <p:nvPr/>
            </p:nvSpPr>
            <p:spPr bwMode="auto">
              <a:xfrm>
                <a:off x="9384608" y="3646196"/>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chemeClr val="bg1"/>
              </a:solidFill>
              <a:ln>
                <a:noFill/>
              </a:ln>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7" name="Rectangle 11"/>
              <p:cNvSpPr>
                <a:spLocks noChangeArrowheads="1"/>
              </p:cNvSpPr>
              <p:nvPr/>
            </p:nvSpPr>
            <p:spPr bwMode="auto">
              <a:xfrm>
                <a:off x="9430600" y="3692189"/>
                <a:ext cx="374359" cy="629993"/>
              </a:xfrm>
              <a:prstGeom prst="rect">
                <a:avLst/>
              </a:prstGeom>
              <a:solidFill>
                <a:srgbClr val="DC3C00"/>
              </a:solidFill>
              <a:ln>
                <a:noFill/>
              </a:ln>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nvGrpSpPr>
              <p:cNvPr id="118" name="Group 117"/>
              <p:cNvGrpSpPr/>
              <p:nvPr/>
            </p:nvGrpSpPr>
            <p:grpSpPr>
              <a:xfrm>
                <a:off x="9484650" y="3817383"/>
                <a:ext cx="268769" cy="458657"/>
                <a:chOff x="10365212" y="5859572"/>
                <a:chExt cx="483110" cy="660040"/>
              </a:xfrm>
              <a:solidFill>
                <a:schemeClr val="bg1"/>
              </a:solidFill>
            </p:grpSpPr>
            <p:sp>
              <p:nvSpPr>
                <p:cNvPr id="119" name="Rectangle 9"/>
                <p:cNvSpPr>
                  <a:spLocks noChangeArrowheads="1"/>
                </p:cNvSpPr>
                <p:nvPr/>
              </p:nvSpPr>
              <p:spPr bwMode="auto">
                <a:xfrm>
                  <a:off x="10631433" y="6241326"/>
                  <a:ext cx="83515" cy="27828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20" name="Freeform 11"/>
                <p:cNvSpPr>
                  <a:spLocks/>
                </p:cNvSpPr>
                <p:nvPr/>
              </p:nvSpPr>
              <p:spPr bwMode="auto">
                <a:xfrm>
                  <a:off x="10365212" y="6063340"/>
                  <a:ext cx="84051" cy="456272"/>
                </a:xfrm>
                <a:custGeom>
                  <a:avLst/>
                  <a:gdLst>
                    <a:gd name="T0" fmla="*/ 0 w 314"/>
                    <a:gd name="T1" fmla="*/ 0 h 1292"/>
                    <a:gd name="T2" fmla="*/ 0 w 314"/>
                    <a:gd name="T3" fmla="*/ 641 h 1292"/>
                    <a:gd name="T4" fmla="*/ 0 w 314"/>
                    <a:gd name="T5" fmla="*/ 1292 h 1292"/>
                    <a:gd name="T6" fmla="*/ 314 w 314"/>
                    <a:gd name="T7" fmla="*/ 1292 h 1292"/>
                    <a:gd name="T8" fmla="*/ 314 w 314"/>
                    <a:gd name="T9" fmla="*/ 537 h 1292"/>
                    <a:gd name="T10" fmla="*/ 314 w 314"/>
                    <a:gd name="T11" fmla="*/ 0 h 1292"/>
                    <a:gd name="T12" fmla="*/ 0 w 314"/>
                    <a:gd name="T13" fmla="*/ 0 h 1292"/>
                  </a:gdLst>
                  <a:ahLst/>
                  <a:cxnLst>
                    <a:cxn ang="0">
                      <a:pos x="T0" y="T1"/>
                    </a:cxn>
                    <a:cxn ang="0">
                      <a:pos x="T2" y="T3"/>
                    </a:cxn>
                    <a:cxn ang="0">
                      <a:pos x="T4" y="T5"/>
                    </a:cxn>
                    <a:cxn ang="0">
                      <a:pos x="T6" y="T7"/>
                    </a:cxn>
                    <a:cxn ang="0">
                      <a:pos x="T8" y="T9"/>
                    </a:cxn>
                    <a:cxn ang="0">
                      <a:pos x="T10" y="T11"/>
                    </a:cxn>
                    <a:cxn ang="0">
                      <a:pos x="T12" y="T13"/>
                    </a:cxn>
                  </a:cxnLst>
                  <a:rect l="0" t="0" r="r" b="b"/>
                  <a:pathLst>
                    <a:path w="314" h="1292">
                      <a:moveTo>
                        <a:pt x="0" y="0"/>
                      </a:moveTo>
                      <a:lnTo>
                        <a:pt x="0" y="641"/>
                      </a:lnTo>
                      <a:lnTo>
                        <a:pt x="0" y="1292"/>
                      </a:lnTo>
                      <a:lnTo>
                        <a:pt x="314" y="1292"/>
                      </a:lnTo>
                      <a:lnTo>
                        <a:pt x="314" y="537"/>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21" name="Freeform 12"/>
                <p:cNvSpPr>
                  <a:spLocks/>
                </p:cNvSpPr>
                <p:nvPr/>
              </p:nvSpPr>
              <p:spPr bwMode="auto">
                <a:xfrm>
                  <a:off x="10497994" y="5859572"/>
                  <a:ext cx="84051" cy="660040"/>
                </a:xfrm>
                <a:custGeom>
                  <a:avLst/>
                  <a:gdLst>
                    <a:gd name="T0" fmla="*/ 0 w 314"/>
                    <a:gd name="T1" fmla="*/ 0 h 1869"/>
                    <a:gd name="T2" fmla="*/ 0 w 314"/>
                    <a:gd name="T3" fmla="*/ 1093 h 1869"/>
                    <a:gd name="T4" fmla="*/ 0 w 314"/>
                    <a:gd name="T5" fmla="*/ 1869 h 1869"/>
                    <a:gd name="T6" fmla="*/ 314 w 314"/>
                    <a:gd name="T7" fmla="*/ 1869 h 1869"/>
                    <a:gd name="T8" fmla="*/ 314 w 314"/>
                    <a:gd name="T9" fmla="*/ 991 h 1869"/>
                    <a:gd name="T10" fmla="*/ 314 w 314"/>
                    <a:gd name="T11" fmla="*/ 0 h 1869"/>
                    <a:gd name="T12" fmla="*/ 0 w 314"/>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314" h="1869">
                      <a:moveTo>
                        <a:pt x="0" y="0"/>
                      </a:moveTo>
                      <a:lnTo>
                        <a:pt x="0" y="1093"/>
                      </a:lnTo>
                      <a:lnTo>
                        <a:pt x="0" y="1869"/>
                      </a:lnTo>
                      <a:lnTo>
                        <a:pt x="314" y="1869"/>
                      </a:lnTo>
                      <a:lnTo>
                        <a:pt x="314" y="991"/>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22" name="Freeform 13"/>
                <p:cNvSpPr>
                  <a:spLocks/>
                </p:cNvSpPr>
                <p:nvPr/>
              </p:nvSpPr>
              <p:spPr bwMode="auto">
                <a:xfrm>
                  <a:off x="10764271" y="6070049"/>
                  <a:ext cx="84051" cy="449561"/>
                </a:xfrm>
                <a:custGeom>
                  <a:avLst/>
                  <a:gdLst>
                    <a:gd name="T0" fmla="*/ 0 w 314"/>
                    <a:gd name="T1" fmla="*/ 0 h 1273"/>
                    <a:gd name="T2" fmla="*/ 0 w 314"/>
                    <a:gd name="T3" fmla="*/ 251 h 1273"/>
                    <a:gd name="T4" fmla="*/ 0 w 314"/>
                    <a:gd name="T5" fmla="*/ 1273 h 1273"/>
                    <a:gd name="T6" fmla="*/ 314 w 314"/>
                    <a:gd name="T7" fmla="*/ 1273 h 1273"/>
                    <a:gd name="T8" fmla="*/ 314 w 314"/>
                    <a:gd name="T9" fmla="*/ 149 h 1273"/>
                    <a:gd name="T10" fmla="*/ 314 w 314"/>
                    <a:gd name="T11" fmla="*/ 0 h 1273"/>
                    <a:gd name="T12" fmla="*/ 0 w 314"/>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14" h="1273">
                      <a:moveTo>
                        <a:pt x="0" y="0"/>
                      </a:moveTo>
                      <a:lnTo>
                        <a:pt x="0" y="251"/>
                      </a:lnTo>
                      <a:lnTo>
                        <a:pt x="0" y="1273"/>
                      </a:lnTo>
                      <a:lnTo>
                        <a:pt x="314" y="1273"/>
                      </a:lnTo>
                      <a:lnTo>
                        <a:pt x="314" y="149"/>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sp>
          <p:nvSpPr>
            <p:cNvPr id="111" name="Rectangle 12"/>
            <p:cNvSpPr>
              <a:spLocks noChangeArrowheads="1"/>
            </p:cNvSpPr>
            <p:nvPr/>
          </p:nvSpPr>
          <p:spPr bwMode="auto">
            <a:xfrm>
              <a:off x="9430600" y="3692189"/>
              <a:ext cx="374359" cy="629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2" name="Freeform 13"/>
            <p:cNvSpPr>
              <a:spLocks/>
            </p:cNvSpPr>
            <p:nvPr/>
          </p:nvSpPr>
          <p:spPr bwMode="auto">
            <a:xfrm>
              <a:off x="9547187" y="4360686"/>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accent4"/>
            </a:solidFill>
            <a:ln>
              <a:noFill/>
            </a:ln>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3" name="Rectangle 14"/>
            <p:cNvSpPr>
              <a:spLocks noChangeArrowheads="1"/>
            </p:cNvSpPr>
            <p:nvPr/>
          </p:nvSpPr>
          <p:spPr bwMode="auto">
            <a:xfrm>
              <a:off x="9430600" y="4322181"/>
              <a:ext cx="124073" cy="1070"/>
            </a:xfrm>
            <a:prstGeom prst="rect">
              <a:avLst/>
            </a:prstGeom>
            <a:solidFill>
              <a:srgbClr val="5C476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4" name="Freeform 15"/>
            <p:cNvSpPr>
              <a:spLocks/>
            </p:cNvSpPr>
            <p:nvPr/>
          </p:nvSpPr>
          <p:spPr bwMode="auto">
            <a:xfrm>
              <a:off x="9430600" y="4322181"/>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5" name="Freeform 17"/>
            <p:cNvSpPr>
              <a:spLocks/>
            </p:cNvSpPr>
            <p:nvPr/>
          </p:nvSpPr>
          <p:spPr bwMode="auto">
            <a:xfrm>
              <a:off x="9430600" y="3692189"/>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nvGrpSpPr>
          <p:cNvPr id="123" name="Group 122"/>
          <p:cNvGrpSpPr/>
          <p:nvPr/>
        </p:nvGrpSpPr>
        <p:grpSpPr>
          <a:xfrm>
            <a:off x="9961735" y="4089935"/>
            <a:ext cx="1709200" cy="873342"/>
            <a:chOff x="9708797" y="4105152"/>
            <a:chExt cx="1709928" cy="873714"/>
          </a:xfrm>
        </p:grpSpPr>
        <p:grpSp>
          <p:nvGrpSpPr>
            <p:cNvPr id="124" name="Group 123"/>
            <p:cNvGrpSpPr/>
            <p:nvPr/>
          </p:nvGrpSpPr>
          <p:grpSpPr>
            <a:xfrm>
              <a:off x="9708797" y="4105152"/>
              <a:ext cx="1709928" cy="873714"/>
              <a:chOff x="13377563" y="2176438"/>
              <a:chExt cx="1709928" cy="873714"/>
            </a:xfrm>
          </p:grpSpPr>
          <p:sp>
            <p:nvSpPr>
              <p:cNvPr id="137" name="Freeform 5"/>
              <p:cNvSpPr>
                <a:spLocks/>
              </p:cNvSpPr>
              <p:nvPr/>
            </p:nvSpPr>
            <p:spPr bwMode="auto">
              <a:xfrm>
                <a:off x="13377563" y="2981404"/>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chemeClr val="bg1"/>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38" name="Freeform 6"/>
              <p:cNvSpPr>
                <a:spLocks/>
              </p:cNvSpPr>
              <p:nvPr/>
            </p:nvSpPr>
            <p:spPr bwMode="auto">
              <a:xfrm>
                <a:off x="13593804" y="2176438"/>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chemeClr val="bg1"/>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39" name="Freeform 7"/>
              <p:cNvSpPr>
                <a:spLocks/>
              </p:cNvSpPr>
              <p:nvPr/>
            </p:nvSpPr>
            <p:spPr bwMode="auto">
              <a:xfrm>
                <a:off x="13650052" y="2223936"/>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nvGrpSpPr>
            <p:cNvPr id="125" name="Group 1031"/>
            <p:cNvGrpSpPr>
              <a:grpSpLocks/>
            </p:cNvGrpSpPr>
            <p:nvPr/>
          </p:nvGrpSpPr>
          <p:grpSpPr bwMode="auto">
            <a:xfrm>
              <a:off x="10118108" y="4299632"/>
              <a:ext cx="923472" cy="460684"/>
              <a:chOff x="4841436" y="5510539"/>
              <a:chExt cx="1049696" cy="523224"/>
            </a:xfrm>
            <a:solidFill>
              <a:schemeClr val="bg1"/>
            </a:solidFill>
          </p:grpSpPr>
          <p:sp>
            <p:nvSpPr>
              <p:cNvPr id="126"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27"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28"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29"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30"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31"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32151">
                  <a:defRPr/>
                </a:pPr>
                <a:endParaRPr lang="en-US" sz="1836" dirty="0">
                  <a:solidFill>
                    <a:srgbClr val="00B0F0"/>
                  </a:solidFill>
                </a:endParaRPr>
              </a:p>
            </p:txBody>
          </p:sp>
          <p:sp>
            <p:nvSpPr>
              <p:cNvPr id="132"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32151">
                  <a:defRPr/>
                </a:pPr>
                <a:endParaRPr lang="en-US" sz="1836" dirty="0">
                  <a:solidFill>
                    <a:srgbClr val="00B0F0"/>
                  </a:solidFill>
                </a:endParaRPr>
              </a:p>
            </p:txBody>
          </p:sp>
          <p:sp>
            <p:nvSpPr>
              <p:cNvPr id="133"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32151">
                  <a:defRPr/>
                </a:pPr>
                <a:endParaRPr lang="en-US" sz="1836" dirty="0">
                  <a:solidFill>
                    <a:srgbClr val="00B0F0"/>
                  </a:solidFill>
                </a:endParaRPr>
              </a:p>
            </p:txBody>
          </p:sp>
          <p:sp>
            <p:nvSpPr>
              <p:cNvPr id="134"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32151">
                  <a:defRPr/>
                </a:pPr>
                <a:endParaRPr lang="en-US" sz="1836" dirty="0">
                  <a:solidFill>
                    <a:srgbClr val="00B0F0"/>
                  </a:solidFill>
                </a:endParaRPr>
              </a:p>
            </p:txBody>
          </p:sp>
          <p:sp>
            <p:nvSpPr>
              <p:cNvPr id="135"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32151">
                  <a:defRPr/>
                </a:pPr>
                <a:endParaRPr lang="en-US" sz="1836" dirty="0">
                  <a:solidFill>
                    <a:srgbClr val="00B0F0"/>
                  </a:solidFill>
                </a:endParaRPr>
              </a:p>
            </p:txBody>
          </p:sp>
          <p:sp>
            <p:nvSpPr>
              <p:cNvPr id="136"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32151">
                  <a:defRPr/>
                </a:pPr>
                <a:endParaRPr lang="en-US" sz="1836" dirty="0">
                  <a:solidFill>
                    <a:srgbClr val="00B0F0"/>
                  </a:solidFill>
                </a:endParaRPr>
              </a:p>
            </p:txBody>
          </p:sp>
        </p:grpSp>
      </p:grpSp>
      <p:grpSp>
        <p:nvGrpSpPr>
          <p:cNvPr id="140" name="Group 139"/>
          <p:cNvGrpSpPr/>
          <p:nvPr/>
        </p:nvGrpSpPr>
        <p:grpSpPr>
          <a:xfrm>
            <a:off x="10285020" y="5277884"/>
            <a:ext cx="1109073" cy="720572"/>
            <a:chOff x="10355354" y="2960609"/>
            <a:chExt cx="1109544" cy="720878"/>
          </a:xfrm>
        </p:grpSpPr>
        <p:grpSp>
          <p:nvGrpSpPr>
            <p:cNvPr id="141" name="Group 140"/>
            <p:cNvGrpSpPr/>
            <p:nvPr/>
          </p:nvGrpSpPr>
          <p:grpSpPr>
            <a:xfrm>
              <a:off x="10355354" y="2960609"/>
              <a:ext cx="1109544" cy="720878"/>
              <a:chOff x="10355354" y="2831936"/>
              <a:chExt cx="1307592" cy="849551"/>
            </a:xfrm>
          </p:grpSpPr>
          <p:sp>
            <p:nvSpPr>
              <p:cNvPr id="154" name="Freeform 18"/>
              <p:cNvSpPr>
                <a:spLocks/>
              </p:cNvSpPr>
              <p:nvPr/>
            </p:nvSpPr>
            <p:spPr bwMode="auto">
              <a:xfrm>
                <a:off x="10355354" y="2831936"/>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chemeClr val="bg1"/>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55" name="Freeform 19"/>
              <p:cNvSpPr>
                <a:spLocks/>
              </p:cNvSpPr>
              <p:nvPr/>
            </p:nvSpPr>
            <p:spPr bwMode="auto">
              <a:xfrm>
                <a:off x="10412929" y="2847289"/>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nvGrpSpPr>
            <p:cNvPr id="142" name="Group 1031"/>
            <p:cNvGrpSpPr>
              <a:grpSpLocks/>
            </p:cNvGrpSpPr>
            <p:nvPr/>
          </p:nvGrpSpPr>
          <p:grpSpPr bwMode="auto">
            <a:xfrm>
              <a:off x="10599291" y="3157951"/>
              <a:ext cx="595154" cy="296900"/>
              <a:chOff x="4841436" y="5510539"/>
              <a:chExt cx="1049696" cy="523224"/>
            </a:xfrm>
            <a:solidFill>
              <a:schemeClr val="bg1"/>
            </a:solidFill>
          </p:grpSpPr>
          <p:sp>
            <p:nvSpPr>
              <p:cNvPr id="143"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4"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5"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6"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7"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8"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32151">
                  <a:defRPr/>
                </a:pPr>
                <a:endParaRPr lang="en-US" sz="1836" dirty="0">
                  <a:solidFill>
                    <a:srgbClr val="00B0F0"/>
                  </a:solidFill>
                </a:endParaRPr>
              </a:p>
            </p:txBody>
          </p:sp>
          <p:sp>
            <p:nvSpPr>
              <p:cNvPr id="149"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32151">
                  <a:defRPr/>
                </a:pPr>
                <a:endParaRPr lang="en-US" sz="1836" dirty="0">
                  <a:solidFill>
                    <a:srgbClr val="00B0F0"/>
                  </a:solidFill>
                </a:endParaRPr>
              </a:p>
            </p:txBody>
          </p:sp>
          <p:sp>
            <p:nvSpPr>
              <p:cNvPr id="150"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32151">
                  <a:defRPr/>
                </a:pPr>
                <a:endParaRPr lang="en-US" sz="1836" dirty="0">
                  <a:solidFill>
                    <a:srgbClr val="00B0F0"/>
                  </a:solidFill>
                </a:endParaRPr>
              </a:p>
            </p:txBody>
          </p:sp>
          <p:sp>
            <p:nvSpPr>
              <p:cNvPr id="151"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32151">
                  <a:defRPr/>
                </a:pPr>
                <a:endParaRPr lang="en-US" sz="1836" dirty="0">
                  <a:solidFill>
                    <a:srgbClr val="00B0F0"/>
                  </a:solidFill>
                </a:endParaRPr>
              </a:p>
            </p:txBody>
          </p:sp>
          <p:sp>
            <p:nvSpPr>
              <p:cNvPr id="152"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32151">
                  <a:defRPr/>
                </a:pPr>
                <a:endParaRPr lang="en-US" sz="1836" dirty="0">
                  <a:solidFill>
                    <a:srgbClr val="00B0F0"/>
                  </a:solidFill>
                </a:endParaRPr>
              </a:p>
            </p:txBody>
          </p:sp>
          <p:sp>
            <p:nvSpPr>
              <p:cNvPr id="153"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32151">
                  <a:defRPr/>
                </a:pPr>
                <a:endParaRPr lang="en-US" sz="1836" dirty="0">
                  <a:solidFill>
                    <a:srgbClr val="00B0F0"/>
                  </a:solidFill>
                </a:endParaRPr>
              </a:p>
            </p:txBody>
          </p:sp>
        </p:grpSp>
      </p:grpSp>
      <p:sp>
        <p:nvSpPr>
          <p:cNvPr id="156" name="Rectangle 155"/>
          <p:cNvSpPr/>
          <p:nvPr/>
        </p:nvSpPr>
        <p:spPr>
          <a:xfrm>
            <a:off x="10106075" y="1858369"/>
            <a:ext cx="1359830" cy="707767"/>
          </a:xfrm>
          <a:prstGeom prst="rect">
            <a:avLst/>
          </a:prstGeom>
        </p:spPr>
        <p:txBody>
          <a:bodyPr wrap="none" lIns="182802" tIns="137101" rIns="182802" bIns="137101">
            <a:spAutoFit/>
          </a:bodyPr>
          <a:lstStyle/>
          <a:p>
            <a:pPr defTabSz="913873"/>
            <a:r>
              <a:rPr lang="en-US" sz="2800" dirty="0">
                <a:gradFill>
                  <a:gsLst>
                    <a:gs pos="0">
                      <a:schemeClr val="bg1"/>
                    </a:gs>
                    <a:gs pos="100000">
                      <a:schemeClr val="bg1"/>
                    </a:gs>
                  </a:gsLst>
                  <a:lin ang="5400000" scaled="1"/>
                </a:gradFill>
                <a:latin typeface="Segoe UI Light"/>
                <a:ea typeface="Calibri" panose="020F0502020204030204" pitchFamily="34" charset="0"/>
              </a:rPr>
              <a:t>Clients</a:t>
            </a:r>
          </a:p>
        </p:txBody>
      </p:sp>
      <p:sp>
        <p:nvSpPr>
          <p:cNvPr id="157" name="Rectangle 156"/>
          <p:cNvSpPr>
            <a:spLocks noChangeAspect="1"/>
          </p:cNvSpPr>
          <p:nvPr/>
        </p:nvSpPr>
        <p:spPr bwMode="auto">
          <a:xfrm>
            <a:off x="7195287" y="4094267"/>
            <a:ext cx="1860449" cy="39549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200" dirty="0">
                <a:gradFill>
                  <a:gsLst>
                    <a:gs pos="0">
                      <a:schemeClr val="bg1"/>
                    </a:gs>
                    <a:gs pos="100000">
                      <a:schemeClr val="bg1"/>
                    </a:gs>
                  </a:gsLst>
                  <a:lin ang="5400000" scaled="1"/>
                </a:gradFill>
              </a:rPr>
              <a:t>Model is now a web service that is callable</a:t>
            </a:r>
          </a:p>
        </p:txBody>
      </p:sp>
      <p:pic>
        <p:nvPicPr>
          <p:cNvPr id="158" name="Picture 157"/>
          <p:cNvPicPr>
            <a:picLocks noChangeAspect="1"/>
          </p:cNvPicPr>
          <p:nvPr/>
        </p:nvPicPr>
        <p:blipFill>
          <a:blip r:embed="rId4"/>
          <a:stretch>
            <a:fillRect/>
          </a:stretch>
        </p:blipFill>
        <p:spPr>
          <a:xfrm>
            <a:off x="649611" y="2772083"/>
            <a:ext cx="2042229" cy="1163459"/>
          </a:xfrm>
          <a:prstGeom prst="rect">
            <a:avLst/>
          </a:prstGeom>
        </p:spPr>
      </p:pic>
      <p:cxnSp>
        <p:nvCxnSpPr>
          <p:cNvPr id="161" name="Straight Connector 160"/>
          <p:cNvCxnSpPr/>
          <p:nvPr/>
        </p:nvCxnSpPr>
        <p:spPr>
          <a:xfrm>
            <a:off x="9481748" y="1859577"/>
            <a:ext cx="0" cy="4831509"/>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62" name="Group 161"/>
          <p:cNvGrpSpPr/>
          <p:nvPr/>
        </p:nvGrpSpPr>
        <p:grpSpPr>
          <a:xfrm>
            <a:off x="7094394" y="5418826"/>
            <a:ext cx="2071033" cy="1220807"/>
            <a:chOff x="6508199" y="5380459"/>
            <a:chExt cx="2030609" cy="1196978"/>
          </a:xfrm>
        </p:grpSpPr>
        <p:sp>
          <p:nvSpPr>
            <p:cNvPr id="163" name="Rectangle 162"/>
            <p:cNvSpPr>
              <a:spLocks noChangeAspect="1"/>
            </p:cNvSpPr>
            <p:nvPr/>
          </p:nvSpPr>
          <p:spPr bwMode="auto">
            <a:xfrm>
              <a:off x="6508199" y="6189665"/>
              <a:ext cx="2030609" cy="38777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197" dirty="0">
                  <a:gradFill>
                    <a:gsLst>
                      <a:gs pos="0">
                        <a:schemeClr val="bg1"/>
                      </a:gs>
                      <a:gs pos="100000">
                        <a:schemeClr val="bg1"/>
                      </a:gs>
                    </a:gsLst>
                    <a:lin ang="5400000" scaled="1"/>
                  </a:gradFill>
                </a:rPr>
                <a:t>Monetize the API through our </a:t>
              </a:r>
              <a:r>
                <a:rPr lang="en-US" sz="1197" dirty="0" smtClean="0">
                  <a:gradFill>
                    <a:gsLst>
                      <a:gs pos="0">
                        <a:schemeClr val="bg1"/>
                      </a:gs>
                      <a:gs pos="100000">
                        <a:schemeClr val="bg1"/>
                      </a:gs>
                    </a:gsLst>
                    <a:lin ang="5400000" scaled="1"/>
                  </a:gradFill>
                </a:rPr>
                <a:t>marketplace</a:t>
              </a:r>
              <a:endParaRPr lang="en-US" sz="1197" dirty="0">
                <a:gradFill>
                  <a:gsLst>
                    <a:gs pos="0">
                      <a:schemeClr val="bg1"/>
                    </a:gs>
                    <a:gs pos="100000">
                      <a:schemeClr val="bg1"/>
                    </a:gs>
                  </a:gsLst>
                  <a:lin ang="5400000" scaled="1"/>
                </a:gradFill>
              </a:endParaRPr>
            </a:p>
          </p:txBody>
        </p:sp>
        <p:pic>
          <p:nvPicPr>
            <p:cNvPr id="164" name="Picture 163"/>
            <p:cNvPicPr>
              <a:picLocks noChangeAspect="1"/>
            </p:cNvPicPr>
            <p:nvPr/>
          </p:nvPicPr>
          <p:blipFill>
            <a:blip r:embed="rId5"/>
            <a:stretch>
              <a:fillRect/>
            </a:stretch>
          </p:blipFill>
          <p:spPr>
            <a:xfrm>
              <a:off x="6922450" y="5380459"/>
              <a:ext cx="1210733" cy="722475"/>
            </a:xfrm>
            <a:prstGeom prst="rect">
              <a:avLst/>
            </a:prstGeom>
          </p:spPr>
        </p:pic>
        <p:cxnSp>
          <p:nvCxnSpPr>
            <p:cNvPr id="165" name="Straight Connector 164"/>
            <p:cNvCxnSpPr/>
            <p:nvPr/>
          </p:nvCxnSpPr>
          <p:spPr>
            <a:xfrm>
              <a:off x="6516825" y="6186126"/>
              <a:ext cx="202198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7477870" y="2439109"/>
            <a:ext cx="1295282" cy="1577131"/>
            <a:chOff x="6954979" y="2097980"/>
            <a:chExt cx="1270000" cy="1546347"/>
          </a:xfrm>
        </p:grpSpPr>
        <p:sp>
          <p:nvSpPr>
            <p:cNvPr id="167" name="Oval 166"/>
            <p:cNvSpPr/>
            <p:nvPr/>
          </p:nvSpPr>
          <p:spPr>
            <a:xfrm>
              <a:off x="7188226" y="2097980"/>
              <a:ext cx="780956" cy="780956"/>
            </a:xfrm>
            <a:prstGeom prst="ellipse">
              <a:avLst/>
            </a:prstGeom>
            <a:solidFill>
              <a:srgbClr val="00B0F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grpSp>
          <p:nvGrpSpPr>
            <p:cNvPr id="168" name="Group 167"/>
            <p:cNvGrpSpPr/>
            <p:nvPr/>
          </p:nvGrpSpPr>
          <p:grpSpPr>
            <a:xfrm>
              <a:off x="6954979" y="2453658"/>
              <a:ext cx="1270000" cy="1190669"/>
              <a:chOff x="6444986" y="2494569"/>
              <a:chExt cx="1270000" cy="1190669"/>
            </a:xfrm>
          </p:grpSpPr>
          <p:pic>
            <p:nvPicPr>
              <p:cNvPr id="169" name="Picture 168"/>
              <p:cNvPicPr>
                <a:picLocks noChangeAspect="1"/>
              </p:cNvPicPr>
              <p:nvPr/>
            </p:nvPicPr>
            <p:blipFill>
              <a:blip r:embed="rId6"/>
              <a:stretch>
                <a:fillRect/>
              </a:stretch>
            </p:blipFill>
            <p:spPr>
              <a:xfrm>
                <a:off x="6444986" y="2494569"/>
                <a:ext cx="1270000" cy="1187225"/>
              </a:xfrm>
              <a:prstGeom prst="rect">
                <a:avLst/>
              </a:prstGeom>
            </p:spPr>
          </p:pic>
          <p:sp>
            <p:nvSpPr>
              <p:cNvPr id="170" name="Rectangle 169"/>
              <p:cNvSpPr/>
              <p:nvPr/>
            </p:nvSpPr>
            <p:spPr>
              <a:xfrm>
                <a:off x="6672560" y="3075302"/>
                <a:ext cx="757799" cy="609936"/>
              </a:xfrm>
              <a:prstGeom prst="rect">
                <a:avLst/>
              </a:prstGeom>
            </p:spPr>
            <p:txBody>
              <a:bodyPr wrap="none" lIns="182802" tIns="137101" rIns="182802" bIns="137101">
                <a:spAutoFit/>
              </a:bodyPr>
              <a:lstStyle/>
              <a:p>
                <a:pPr defTabSz="913873"/>
                <a:r>
                  <a:rPr lang="en-US" sz="2200" dirty="0">
                    <a:solidFill>
                      <a:srgbClr val="0070C0"/>
                    </a:solidFill>
                    <a:latin typeface="Segoe UI Light"/>
                    <a:ea typeface="Calibri" panose="020F0502020204030204" pitchFamily="34" charset="0"/>
                  </a:rPr>
                  <a:t>API</a:t>
                </a:r>
              </a:p>
            </p:txBody>
          </p:sp>
        </p:grpSp>
      </p:grpSp>
      <p:cxnSp>
        <p:nvCxnSpPr>
          <p:cNvPr id="172" name="Straight Connector 171"/>
          <p:cNvCxnSpPr/>
          <p:nvPr/>
        </p:nvCxnSpPr>
        <p:spPr>
          <a:xfrm>
            <a:off x="7094394" y="4102580"/>
            <a:ext cx="206223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4"/>
          <p:cNvGrpSpPr>
            <a:grpSpLocks noChangeAspect="1"/>
          </p:cNvGrpSpPr>
          <p:nvPr/>
        </p:nvGrpSpPr>
        <p:grpSpPr bwMode="auto">
          <a:xfrm>
            <a:off x="4129120" y="2688589"/>
            <a:ext cx="2801048" cy="1800444"/>
            <a:chOff x="2254" y="1703"/>
            <a:chExt cx="1730" cy="1112"/>
          </a:xfrm>
        </p:grpSpPr>
        <p:sp>
          <p:nvSpPr>
            <p:cNvPr id="176" name="AutoShape 3"/>
            <p:cNvSpPr>
              <a:spLocks noChangeAspect="1" noChangeArrowheads="1" noTextEdit="1"/>
            </p:cNvSpPr>
            <p:nvPr/>
          </p:nvSpPr>
          <p:spPr bwMode="auto">
            <a:xfrm>
              <a:off x="2254" y="1704"/>
              <a:ext cx="1730" cy="1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77" name="Freeform 5"/>
            <p:cNvSpPr>
              <a:spLocks noEditPoints="1"/>
            </p:cNvSpPr>
            <p:nvPr/>
          </p:nvSpPr>
          <p:spPr bwMode="auto">
            <a:xfrm>
              <a:off x="2254" y="1703"/>
              <a:ext cx="1233" cy="1112"/>
            </a:xfrm>
            <a:custGeom>
              <a:avLst/>
              <a:gdLst>
                <a:gd name="T0" fmla="*/ 923 w 977"/>
                <a:gd name="T1" fmla="*/ 0 h 883"/>
                <a:gd name="T2" fmla="*/ 54 w 977"/>
                <a:gd name="T3" fmla="*/ 0 h 883"/>
                <a:gd name="T4" fmla="*/ 0 w 977"/>
                <a:gd name="T5" fmla="*/ 53 h 883"/>
                <a:gd name="T6" fmla="*/ 0 w 977"/>
                <a:gd name="T7" fmla="*/ 646 h 883"/>
                <a:gd name="T8" fmla="*/ 54 w 977"/>
                <a:gd name="T9" fmla="*/ 700 h 883"/>
                <a:gd name="T10" fmla="*/ 355 w 977"/>
                <a:gd name="T11" fmla="*/ 700 h 883"/>
                <a:gd name="T12" fmla="*/ 168 w 977"/>
                <a:gd name="T13" fmla="*/ 834 h 883"/>
                <a:gd name="T14" fmla="*/ 168 w 977"/>
                <a:gd name="T15" fmla="*/ 883 h 883"/>
                <a:gd name="T16" fmla="*/ 393 w 977"/>
                <a:gd name="T17" fmla="*/ 883 h 883"/>
                <a:gd name="T18" fmla="*/ 568 w 977"/>
                <a:gd name="T19" fmla="*/ 883 h 883"/>
                <a:gd name="T20" fmla="*/ 808 w 977"/>
                <a:gd name="T21" fmla="*/ 883 h 883"/>
                <a:gd name="T22" fmla="*/ 808 w 977"/>
                <a:gd name="T23" fmla="*/ 834 h 883"/>
                <a:gd name="T24" fmla="*/ 618 w 977"/>
                <a:gd name="T25" fmla="*/ 700 h 883"/>
                <a:gd name="T26" fmla="*/ 923 w 977"/>
                <a:gd name="T27" fmla="*/ 700 h 883"/>
                <a:gd name="T28" fmla="*/ 977 w 977"/>
                <a:gd name="T29" fmla="*/ 646 h 883"/>
                <a:gd name="T30" fmla="*/ 977 w 977"/>
                <a:gd name="T31" fmla="*/ 53 h 883"/>
                <a:gd name="T32" fmla="*/ 923 w 977"/>
                <a:gd name="T33" fmla="*/ 0 h 883"/>
                <a:gd name="T34" fmla="*/ 915 w 977"/>
                <a:gd name="T35" fmla="*/ 639 h 883"/>
                <a:gd name="T36" fmla="*/ 61 w 977"/>
                <a:gd name="T37" fmla="*/ 639 h 883"/>
                <a:gd name="T38" fmla="*/ 61 w 977"/>
                <a:gd name="T39" fmla="*/ 61 h 883"/>
                <a:gd name="T40" fmla="*/ 915 w 977"/>
                <a:gd name="T41" fmla="*/ 61 h 883"/>
                <a:gd name="T42" fmla="*/ 915 w 977"/>
                <a:gd name="T43" fmla="*/ 63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7" h="883">
                  <a:moveTo>
                    <a:pt x="923" y="0"/>
                  </a:moveTo>
                  <a:cubicBezTo>
                    <a:pt x="54" y="0"/>
                    <a:pt x="54" y="0"/>
                    <a:pt x="54" y="0"/>
                  </a:cubicBezTo>
                  <a:cubicBezTo>
                    <a:pt x="24" y="0"/>
                    <a:pt x="0" y="24"/>
                    <a:pt x="0" y="53"/>
                  </a:cubicBezTo>
                  <a:cubicBezTo>
                    <a:pt x="0" y="646"/>
                    <a:pt x="0" y="646"/>
                    <a:pt x="0" y="646"/>
                  </a:cubicBezTo>
                  <a:cubicBezTo>
                    <a:pt x="0" y="676"/>
                    <a:pt x="24" y="700"/>
                    <a:pt x="54" y="700"/>
                  </a:cubicBezTo>
                  <a:cubicBezTo>
                    <a:pt x="355" y="700"/>
                    <a:pt x="355" y="700"/>
                    <a:pt x="355" y="700"/>
                  </a:cubicBezTo>
                  <a:cubicBezTo>
                    <a:pt x="384" y="819"/>
                    <a:pt x="353" y="834"/>
                    <a:pt x="168" y="834"/>
                  </a:cubicBezTo>
                  <a:cubicBezTo>
                    <a:pt x="168" y="883"/>
                    <a:pt x="168" y="883"/>
                    <a:pt x="168" y="883"/>
                  </a:cubicBezTo>
                  <a:cubicBezTo>
                    <a:pt x="393" y="883"/>
                    <a:pt x="393" y="883"/>
                    <a:pt x="393" y="883"/>
                  </a:cubicBezTo>
                  <a:cubicBezTo>
                    <a:pt x="568" y="883"/>
                    <a:pt x="568" y="883"/>
                    <a:pt x="568" y="883"/>
                  </a:cubicBezTo>
                  <a:cubicBezTo>
                    <a:pt x="808" y="883"/>
                    <a:pt x="808" y="883"/>
                    <a:pt x="808" y="883"/>
                  </a:cubicBezTo>
                  <a:cubicBezTo>
                    <a:pt x="808" y="834"/>
                    <a:pt x="808" y="834"/>
                    <a:pt x="808" y="834"/>
                  </a:cubicBezTo>
                  <a:cubicBezTo>
                    <a:pt x="603" y="834"/>
                    <a:pt x="589" y="819"/>
                    <a:pt x="618" y="700"/>
                  </a:cubicBezTo>
                  <a:cubicBezTo>
                    <a:pt x="923" y="700"/>
                    <a:pt x="923" y="700"/>
                    <a:pt x="923" y="700"/>
                  </a:cubicBezTo>
                  <a:cubicBezTo>
                    <a:pt x="953" y="700"/>
                    <a:pt x="977" y="676"/>
                    <a:pt x="977" y="646"/>
                  </a:cubicBezTo>
                  <a:cubicBezTo>
                    <a:pt x="977" y="53"/>
                    <a:pt x="977" y="53"/>
                    <a:pt x="977" y="53"/>
                  </a:cubicBezTo>
                  <a:cubicBezTo>
                    <a:pt x="977" y="24"/>
                    <a:pt x="953" y="0"/>
                    <a:pt x="923" y="0"/>
                  </a:cubicBezTo>
                  <a:close/>
                  <a:moveTo>
                    <a:pt x="915" y="639"/>
                  </a:moveTo>
                  <a:cubicBezTo>
                    <a:pt x="61" y="639"/>
                    <a:pt x="61" y="639"/>
                    <a:pt x="61" y="639"/>
                  </a:cubicBezTo>
                  <a:cubicBezTo>
                    <a:pt x="61" y="61"/>
                    <a:pt x="61" y="61"/>
                    <a:pt x="61" y="61"/>
                  </a:cubicBezTo>
                  <a:cubicBezTo>
                    <a:pt x="915" y="61"/>
                    <a:pt x="915" y="61"/>
                    <a:pt x="915" y="61"/>
                  </a:cubicBezTo>
                  <a:lnTo>
                    <a:pt x="915" y="6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78" name="Rectangle 6"/>
            <p:cNvSpPr>
              <a:spLocks noChangeArrowheads="1"/>
            </p:cNvSpPr>
            <p:nvPr/>
          </p:nvSpPr>
          <p:spPr bwMode="auto">
            <a:xfrm>
              <a:off x="2331" y="1780"/>
              <a:ext cx="1078" cy="728"/>
            </a:xfrm>
            <a:prstGeom prst="rect">
              <a:avLst/>
            </a:prstGeom>
            <a:solidFill>
              <a:srgbClr val="4C4C4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79" name="Rectangle 7"/>
            <p:cNvSpPr>
              <a:spLocks noChangeArrowheads="1"/>
            </p:cNvSpPr>
            <p:nvPr/>
          </p:nvSpPr>
          <p:spPr bwMode="auto">
            <a:xfrm>
              <a:off x="2331" y="1780"/>
              <a:ext cx="1078" cy="110"/>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0" name="Oval 8"/>
            <p:cNvSpPr>
              <a:spLocks noChangeArrowheads="1"/>
            </p:cNvSpPr>
            <p:nvPr/>
          </p:nvSpPr>
          <p:spPr bwMode="auto">
            <a:xfrm>
              <a:off x="2358" y="1796"/>
              <a:ext cx="77" cy="77"/>
            </a:xfrm>
            <a:prstGeom prst="ellipse">
              <a:avLst/>
            </a:pr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1" name="Line 9"/>
            <p:cNvSpPr>
              <a:spLocks noChangeShapeType="1"/>
            </p:cNvSpPr>
            <p:nvPr/>
          </p:nvSpPr>
          <p:spPr bwMode="auto">
            <a:xfrm flipH="1">
              <a:off x="2379" y="1835"/>
              <a:ext cx="42"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2" name="Line 10"/>
            <p:cNvSpPr>
              <a:spLocks noChangeShapeType="1"/>
            </p:cNvSpPr>
            <p:nvPr/>
          </p:nvSpPr>
          <p:spPr bwMode="auto">
            <a:xfrm>
              <a:off x="2412" y="1835"/>
              <a:ext cx="0"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3" name="Freeform 11"/>
            <p:cNvSpPr>
              <a:spLocks/>
            </p:cNvSpPr>
            <p:nvPr/>
          </p:nvSpPr>
          <p:spPr bwMode="auto">
            <a:xfrm>
              <a:off x="2378" y="1819"/>
              <a:ext cx="17" cy="32"/>
            </a:xfrm>
            <a:custGeom>
              <a:avLst/>
              <a:gdLst>
                <a:gd name="T0" fmla="*/ 17 w 17"/>
                <a:gd name="T1" fmla="*/ 32 h 32"/>
                <a:gd name="T2" fmla="*/ 0 w 17"/>
                <a:gd name="T3" fmla="*/ 16 h 32"/>
                <a:gd name="T4" fmla="*/ 17 w 17"/>
                <a:gd name="T5" fmla="*/ 0 h 32"/>
              </a:gdLst>
              <a:ahLst/>
              <a:cxnLst>
                <a:cxn ang="0">
                  <a:pos x="T0" y="T1"/>
                </a:cxn>
                <a:cxn ang="0">
                  <a:pos x="T2" y="T3"/>
                </a:cxn>
                <a:cxn ang="0">
                  <a:pos x="T4" y="T5"/>
                </a:cxn>
              </a:cxnLst>
              <a:rect l="0" t="0" r="r" b="b"/>
              <a:pathLst>
                <a:path w="17" h="32">
                  <a:moveTo>
                    <a:pt x="17" y="32"/>
                  </a:moveTo>
                  <a:lnTo>
                    <a:pt x="0" y="16"/>
                  </a:lnTo>
                  <a:lnTo>
                    <a:pt x="17" y="0"/>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4" name="Rectangle 12"/>
            <p:cNvSpPr>
              <a:spLocks noChangeArrowheads="1"/>
            </p:cNvSpPr>
            <p:nvPr/>
          </p:nvSpPr>
          <p:spPr bwMode="auto">
            <a:xfrm>
              <a:off x="3338" y="1780"/>
              <a:ext cx="71" cy="65"/>
            </a:xfrm>
            <a:prstGeom prst="rect">
              <a:avLst/>
            </a:prstGeom>
            <a:solidFill>
              <a:srgbClr val="DD5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5" name="Line 13"/>
            <p:cNvSpPr>
              <a:spLocks noChangeShapeType="1"/>
            </p:cNvSpPr>
            <p:nvPr/>
          </p:nvSpPr>
          <p:spPr bwMode="auto">
            <a:xfrm>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6" name="Line 14"/>
            <p:cNvSpPr>
              <a:spLocks noChangeShapeType="1"/>
            </p:cNvSpPr>
            <p:nvPr/>
          </p:nvSpPr>
          <p:spPr bwMode="auto">
            <a:xfrm flipH="1">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7" name="Rectangle 15"/>
            <p:cNvSpPr>
              <a:spLocks noChangeArrowheads="1"/>
            </p:cNvSpPr>
            <p:nvPr/>
          </p:nvSpPr>
          <p:spPr bwMode="auto">
            <a:xfrm>
              <a:off x="2474" y="1807"/>
              <a:ext cx="824" cy="57"/>
            </a:xfrm>
            <a:prstGeom prst="rect">
              <a:avLst/>
            </a:pr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8" name="Freeform 16"/>
            <p:cNvSpPr>
              <a:spLocks/>
            </p:cNvSpPr>
            <p:nvPr/>
          </p:nvSpPr>
          <p:spPr bwMode="auto">
            <a:xfrm>
              <a:off x="2624" y="1981"/>
              <a:ext cx="464" cy="78"/>
            </a:xfrm>
            <a:custGeom>
              <a:avLst/>
              <a:gdLst>
                <a:gd name="T0" fmla="*/ 346 w 368"/>
                <a:gd name="T1" fmla="*/ 62 h 62"/>
                <a:gd name="T2" fmla="*/ 22 w 368"/>
                <a:gd name="T3" fmla="*/ 62 h 62"/>
                <a:gd name="T4" fmla="*/ 0 w 368"/>
                <a:gd name="T5" fmla="*/ 40 h 62"/>
                <a:gd name="T6" fmla="*/ 0 w 368"/>
                <a:gd name="T7" fmla="*/ 22 h 62"/>
                <a:gd name="T8" fmla="*/ 22 w 368"/>
                <a:gd name="T9" fmla="*/ 0 h 62"/>
                <a:gd name="T10" fmla="*/ 346 w 368"/>
                <a:gd name="T11" fmla="*/ 0 h 62"/>
                <a:gd name="T12" fmla="*/ 368 w 368"/>
                <a:gd name="T13" fmla="*/ 22 h 62"/>
                <a:gd name="T14" fmla="*/ 368 w 368"/>
                <a:gd name="T15" fmla="*/ 40 h 62"/>
                <a:gd name="T16" fmla="*/ 346 w 3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2">
                  <a:moveTo>
                    <a:pt x="346" y="62"/>
                  </a:moveTo>
                  <a:cubicBezTo>
                    <a:pt x="22" y="62"/>
                    <a:pt x="22" y="62"/>
                    <a:pt x="22" y="62"/>
                  </a:cubicBezTo>
                  <a:cubicBezTo>
                    <a:pt x="10" y="62"/>
                    <a:pt x="0" y="52"/>
                    <a:pt x="0" y="40"/>
                  </a:cubicBezTo>
                  <a:cubicBezTo>
                    <a:pt x="0" y="22"/>
                    <a:pt x="0" y="22"/>
                    <a:pt x="0" y="22"/>
                  </a:cubicBezTo>
                  <a:cubicBezTo>
                    <a:pt x="0" y="10"/>
                    <a:pt x="10" y="0"/>
                    <a:pt x="22" y="0"/>
                  </a:cubicBezTo>
                  <a:cubicBezTo>
                    <a:pt x="346" y="0"/>
                    <a:pt x="346" y="0"/>
                    <a:pt x="346" y="0"/>
                  </a:cubicBezTo>
                  <a:cubicBezTo>
                    <a:pt x="358" y="0"/>
                    <a:pt x="368" y="10"/>
                    <a:pt x="368" y="22"/>
                  </a:cubicBezTo>
                  <a:cubicBezTo>
                    <a:pt x="368" y="40"/>
                    <a:pt x="368" y="40"/>
                    <a:pt x="368" y="40"/>
                  </a:cubicBezTo>
                  <a:cubicBezTo>
                    <a:pt x="368" y="52"/>
                    <a:pt x="358" y="62"/>
                    <a:pt x="346" y="62"/>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9" name="Freeform 17"/>
            <p:cNvSpPr>
              <a:spLocks/>
            </p:cNvSpPr>
            <p:nvPr/>
          </p:nvSpPr>
          <p:spPr bwMode="auto">
            <a:xfrm>
              <a:off x="246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1"/>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0" name="Freeform 18"/>
            <p:cNvSpPr>
              <a:spLocks/>
            </p:cNvSpPr>
            <p:nvPr/>
          </p:nvSpPr>
          <p:spPr bwMode="auto">
            <a:xfrm>
              <a:off x="280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9" y="61"/>
                    <a:pt x="0" y="51"/>
                    <a:pt x="0" y="39"/>
                  </a:cubicBezTo>
                  <a:cubicBezTo>
                    <a:pt x="0" y="22"/>
                    <a:pt x="0" y="22"/>
                    <a:pt x="0" y="22"/>
                  </a:cubicBezTo>
                  <a:cubicBezTo>
                    <a:pt x="0" y="10"/>
                    <a:pt x="9"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1" name="Freeform 19"/>
            <p:cNvSpPr>
              <a:spLocks/>
            </p:cNvSpPr>
            <p:nvPr/>
          </p:nvSpPr>
          <p:spPr bwMode="auto">
            <a:xfrm>
              <a:off x="3071" y="2242"/>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2"/>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2"/>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2" name="Freeform 20"/>
            <p:cNvSpPr>
              <a:spLocks/>
            </p:cNvSpPr>
            <p:nvPr/>
          </p:nvSpPr>
          <p:spPr bwMode="auto">
            <a:xfrm>
              <a:off x="2604" y="2060"/>
              <a:ext cx="258" cy="47"/>
            </a:xfrm>
            <a:custGeom>
              <a:avLst/>
              <a:gdLst>
                <a:gd name="T0" fmla="*/ 258 w 258"/>
                <a:gd name="T1" fmla="*/ 0 h 47"/>
                <a:gd name="T2" fmla="*/ 258 w 258"/>
                <a:gd name="T3" fmla="*/ 24 h 47"/>
                <a:gd name="T4" fmla="*/ 0 w 258"/>
                <a:gd name="T5" fmla="*/ 24 h 47"/>
                <a:gd name="T6" fmla="*/ 0 w 258"/>
                <a:gd name="T7" fmla="*/ 47 h 47"/>
              </a:gdLst>
              <a:ahLst/>
              <a:cxnLst>
                <a:cxn ang="0">
                  <a:pos x="T0" y="T1"/>
                </a:cxn>
                <a:cxn ang="0">
                  <a:pos x="T2" y="T3"/>
                </a:cxn>
                <a:cxn ang="0">
                  <a:pos x="T4" y="T5"/>
                </a:cxn>
                <a:cxn ang="0">
                  <a:pos x="T6" y="T7"/>
                </a:cxn>
              </a:cxnLst>
              <a:rect l="0" t="0" r="r" b="b"/>
              <a:pathLst>
                <a:path w="258" h="47">
                  <a:moveTo>
                    <a:pt x="258" y="0"/>
                  </a:moveTo>
                  <a:lnTo>
                    <a:pt x="258" y="24"/>
                  </a:lnTo>
                  <a:lnTo>
                    <a:pt x="0" y="24"/>
                  </a:lnTo>
                  <a:lnTo>
                    <a:pt x="0"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3" name="Freeform 21"/>
            <p:cNvSpPr>
              <a:spLocks/>
            </p:cNvSpPr>
            <p:nvPr/>
          </p:nvSpPr>
          <p:spPr bwMode="auto">
            <a:xfrm>
              <a:off x="2592" y="2103"/>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4" name="Freeform 22"/>
            <p:cNvSpPr>
              <a:spLocks/>
            </p:cNvSpPr>
            <p:nvPr/>
          </p:nvSpPr>
          <p:spPr bwMode="auto">
            <a:xfrm>
              <a:off x="2862" y="2060"/>
              <a:ext cx="81" cy="47"/>
            </a:xfrm>
            <a:custGeom>
              <a:avLst/>
              <a:gdLst>
                <a:gd name="T0" fmla="*/ 0 w 81"/>
                <a:gd name="T1" fmla="*/ 0 h 47"/>
                <a:gd name="T2" fmla="*/ 0 w 81"/>
                <a:gd name="T3" fmla="*/ 24 h 47"/>
                <a:gd name="T4" fmla="*/ 81 w 81"/>
                <a:gd name="T5" fmla="*/ 24 h 47"/>
                <a:gd name="T6" fmla="*/ 81 w 81"/>
                <a:gd name="T7" fmla="*/ 47 h 47"/>
              </a:gdLst>
              <a:ahLst/>
              <a:cxnLst>
                <a:cxn ang="0">
                  <a:pos x="T0" y="T1"/>
                </a:cxn>
                <a:cxn ang="0">
                  <a:pos x="T2" y="T3"/>
                </a:cxn>
                <a:cxn ang="0">
                  <a:pos x="T4" y="T5"/>
                </a:cxn>
                <a:cxn ang="0">
                  <a:pos x="T6" y="T7"/>
                </a:cxn>
              </a:cxnLst>
              <a:rect l="0" t="0" r="r" b="b"/>
              <a:pathLst>
                <a:path w="81" h="47">
                  <a:moveTo>
                    <a:pt x="0" y="0"/>
                  </a:moveTo>
                  <a:lnTo>
                    <a:pt x="0" y="24"/>
                  </a:lnTo>
                  <a:lnTo>
                    <a:pt x="81" y="24"/>
                  </a:lnTo>
                  <a:lnTo>
                    <a:pt x="81"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5" name="Freeform 23"/>
            <p:cNvSpPr>
              <a:spLocks/>
            </p:cNvSpPr>
            <p:nvPr/>
          </p:nvSpPr>
          <p:spPr bwMode="auto">
            <a:xfrm>
              <a:off x="2932" y="2103"/>
              <a:ext cx="22" cy="20"/>
            </a:xfrm>
            <a:custGeom>
              <a:avLst/>
              <a:gdLst>
                <a:gd name="T0" fmla="*/ 0 w 22"/>
                <a:gd name="T1" fmla="*/ 0 h 20"/>
                <a:gd name="T2" fmla="*/ 11 w 22"/>
                <a:gd name="T3" fmla="*/ 20 h 20"/>
                <a:gd name="T4" fmla="*/ 22 w 22"/>
                <a:gd name="T5" fmla="*/ 0 h 20"/>
                <a:gd name="T6" fmla="*/ 0 w 22"/>
                <a:gd name="T7" fmla="*/ 0 h 20"/>
              </a:gdLst>
              <a:ahLst/>
              <a:cxnLst>
                <a:cxn ang="0">
                  <a:pos x="T0" y="T1"/>
                </a:cxn>
                <a:cxn ang="0">
                  <a:pos x="T2" y="T3"/>
                </a:cxn>
                <a:cxn ang="0">
                  <a:pos x="T4" y="T5"/>
                </a:cxn>
                <a:cxn ang="0">
                  <a:pos x="T6" y="T7"/>
                </a:cxn>
              </a:cxnLst>
              <a:rect l="0" t="0" r="r" b="b"/>
              <a:pathLst>
                <a:path w="22" h="20">
                  <a:moveTo>
                    <a:pt x="0" y="0"/>
                  </a:moveTo>
                  <a:lnTo>
                    <a:pt x="11" y="20"/>
                  </a:lnTo>
                  <a:lnTo>
                    <a:pt x="22"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6" name="Freeform 24"/>
            <p:cNvSpPr>
              <a:spLocks/>
            </p:cNvSpPr>
            <p:nvPr/>
          </p:nvSpPr>
          <p:spPr bwMode="auto">
            <a:xfrm>
              <a:off x="3081" y="2174"/>
              <a:ext cx="137" cy="35"/>
            </a:xfrm>
            <a:custGeom>
              <a:avLst/>
              <a:gdLst>
                <a:gd name="T0" fmla="*/ 0 w 137"/>
                <a:gd name="T1" fmla="*/ 0 h 35"/>
                <a:gd name="T2" fmla="*/ 137 w 137"/>
                <a:gd name="T3" fmla="*/ 0 h 35"/>
                <a:gd name="T4" fmla="*/ 137 w 137"/>
                <a:gd name="T5" fmla="*/ 35 h 35"/>
              </a:gdLst>
              <a:ahLst/>
              <a:cxnLst>
                <a:cxn ang="0">
                  <a:pos x="T0" y="T1"/>
                </a:cxn>
                <a:cxn ang="0">
                  <a:pos x="T2" y="T3"/>
                </a:cxn>
                <a:cxn ang="0">
                  <a:pos x="T4" y="T5"/>
                </a:cxn>
              </a:cxnLst>
              <a:rect l="0" t="0" r="r" b="b"/>
              <a:pathLst>
                <a:path w="137" h="35">
                  <a:moveTo>
                    <a:pt x="0" y="0"/>
                  </a:moveTo>
                  <a:lnTo>
                    <a:pt x="137" y="0"/>
                  </a:lnTo>
                  <a:lnTo>
                    <a:pt x="137" y="35"/>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7" name="Freeform 25"/>
            <p:cNvSpPr>
              <a:spLocks/>
            </p:cNvSpPr>
            <p:nvPr/>
          </p:nvSpPr>
          <p:spPr bwMode="auto">
            <a:xfrm>
              <a:off x="3207" y="2205"/>
              <a:ext cx="21" cy="19"/>
            </a:xfrm>
            <a:custGeom>
              <a:avLst/>
              <a:gdLst>
                <a:gd name="T0" fmla="*/ 0 w 21"/>
                <a:gd name="T1" fmla="*/ 0 h 19"/>
                <a:gd name="T2" fmla="*/ 11 w 21"/>
                <a:gd name="T3" fmla="*/ 19 h 19"/>
                <a:gd name="T4" fmla="*/ 21 w 21"/>
                <a:gd name="T5" fmla="*/ 0 h 19"/>
                <a:gd name="T6" fmla="*/ 0 w 21"/>
                <a:gd name="T7" fmla="*/ 0 h 19"/>
              </a:gdLst>
              <a:ahLst/>
              <a:cxnLst>
                <a:cxn ang="0">
                  <a:pos x="T0" y="T1"/>
                </a:cxn>
                <a:cxn ang="0">
                  <a:pos x="T2" y="T3"/>
                </a:cxn>
                <a:cxn ang="0">
                  <a:pos x="T4" y="T5"/>
                </a:cxn>
                <a:cxn ang="0">
                  <a:pos x="T6" y="T7"/>
                </a:cxn>
              </a:cxnLst>
              <a:rect l="0" t="0" r="r" b="b"/>
              <a:pathLst>
                <a:path w="21" h="19">
                  <a:moveTo>
                    <a:pt x="0" y="0"/>
                  </a:moveTo>
                  <a:lnTo>
                    <a:pt x="11" y="19"/>
                  </a:lnTo>
                  <a:lnTo>
                    <a:pt x="21"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grpSp>
      <p:sp>
        <p:nvSpPr>
          <p:cNvPr id="198" name="Rectangle 197"/>
          <p:cNvSpPr>
            <a:spLocks noChangeAspect="1"/>
          </p:cNvSpPr>
          <p:nvPr/>
        </p:nvSpPr>
        <p:spPr bwMode="auto">
          <a:xfrm>
            <a:off x="3779279" y="4620195"/>
            <a:ext cx="2800419" cy="816369"/>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200" dirty="0">
                <a:gradFill>
                  <a:gsLst>
                    <a:gs pos="0">
                      <a:schemeClr val="bg1"/>
                    </a:gs>
                    <a:gs pos="100000">
                      <a:schemeClr val="bg1"/>
                    </a:gs>
                  </a:gsLst>
                  <a:lin ang="5400000" scaled="1"/>
                </a:gradFill>
              </a:rPr>
              <a:t>Integrated development environment for Machine Learning </a:t>
            </a:r>
          </a:p>
        </p:txBody>
      </p:sp>
      <p:sp>
        <p:nvSpPr>
          <p:cNvPr id="199" name="Rectangle 198"/>
          <p:cNvSpPr>
            <a:spLocks noChangeAspect="1"/>
          </p:cNvSpPr>
          <p:nvPr/>
        </p:nvSpPr>
        <p:spPr bwMode="auto">
          <a:xfrm>
            <a:off x="4052394" y="3591248"/>
            <a:ext cx="1351588" cy="23726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020" dirty="0">
                <a:solidFill>
                  <a:srgbClr val="FFFFFF"/>
                </a:solidFill>
              </a:rPr>
              <a:t>ML STUDIO</a:t>
            </a:r>
          </a:p>
        </p:txBody>
      </p:sp>
      <p:cxnSp>
        <p:nvCxnSpPr>
          <p:cNvPr id="200" name="Straight Connector 199"/>
          <p:cNvCxnSpPr/>
          <p:nvPr/>
        </p:nvCxnSpPr>
        <p:spPr>
          <a:xfrm>
            <a:off x="3791134" y="4612665"/>
            <a:ext cx="2788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2873829" y="3561286"/>
            <a:ext cx="1178565"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6332394" y="3544801"/>
            <a:ext cx="982806"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a:off x="8988131" y="3542714"/>
            <a:ext cx="982806"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a:off x="8988131" y="5815135"/>
            <a:ext cx="982806"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H="1" flipV="1">
            <a:off x="8134309" y="4668305"/>
            <a:ext cx="1" cy="599556"/>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92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760" y="1894386"/>
            <a:ext cx="4144108" cy="4247317"/>
          </a:xfrm>
          <a:prstGeom prst="rect">
            <a:avLst/>
          </a:prstGeom>
        </p:spPr>
        <p:txBody>
          <a:bodyPr wrap="square">
            <a:spAutoFit/>
          </a:bodyPr>
          <a:lstStyle/>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Fully managed cloud service</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Accessed via a browser</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Best in class machine learning algorithms </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Support for R/Python/SQL</a:t>
            </a:r>
          </a:p>
          <a:p>
            <a:pPr marL="342900" indent="-342900">
              <a:spcAft>
                <a:spcPts val="1800"/>
              </a:spcAft>
              <a:buClr>
                <a:srgbClr val="00A4EF"/>
              </a:buClr>
              <a:buFont typeface="Segoe UI Light" panose="020B0502040204020203" pitchFamily="34" charset="0"/>
              <a:buChar char="•"/>
            </a:pPr>
            <a:r>
              <a:rPr lang="en-US" sz="2000" dirty="0">
                <a:latin typeface="Segoe UI Light" panose="020B0502040204020203" pitchFamily="34" charset="0"/>
                <a:cs typeface="Segoe UI Light" panose="020B0502040204020203" pitchFamily="34" charset="0"/>
              </a:rPr>
              <a:t>Collaborative data science </a:t>
            </a:r>
            <a:endParaRPr lang="en-US" sz="2000" dirty="0" smtClean="0">
              <a:latin typeface="Segoe UI Light" panose="020B0502040204020203" pitchFamily="34" charset="0"/>
              <a:cs typeface="Segoe UI Light" panose="020B0502040204020203" pitchFamily="34" charset="0"/>
            </a:endParaRP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Quickly </a:t>
            </a:r>
            <a:r>
              <a:rPr lang="en-US" sz="2000" dirty="0">
                <a:latin typeface="Segoe UI Light" panose="020B0502040204020203" pitchFamily="34" charset="0"/>
                <a:cs typeface="Segoe UI Light" panose="020B0502040204020203" pitchFamily="34" charset="0"/>
              </a:rPr>
              <a:t>deploy models as web </a:t>
            </a:r>
            <a:r>
              <a:rPr lang="en-US" sz="2000" dirty="0" smtClean="0">
                <a:latin typeface="Segoe UI Light" panose="020B0502040204020203" pitchFamily="34" charset="0"/>
                <a:cs typeface="Segoe UI Light" panose="020B0502040204020203" pitchFamily="34" charset="0"/>
              </a:rPr>
              <a:t>services</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Publish to a Gallery</a:t>
            </a:r>
            <a:endParaRPr lang="en-US" sz="2000" dirty="0">
              <a:latin typeface="Segoe UI Light" panose="020B0502040204020203" pitchFamily="34" charset="0"/>
              <a:cs typeface="Segoe UI Light" panose="020B0502040204020203" pitchFamily="34" charset="0"/>
            </a:endParaRPr>
          </a:p>
        </p:txBody>
      </p:sp>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Azure Machine Learning</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3"/>
          <a:stretch>
            <a:fillRect/>
          </a:stretch>
        </p:blipFill>
        <p:spPr>
          <a:xfrm>
            <a:off x="4543352" y="2297631"/>
            <a:ext cx="7323875" cy="3440825"/>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671624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ML Studio Demo</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10198594"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latin typeface="Segoe UI Light" panose="020B0502040204020203" pitchFamily="34" charset="0"/>
                <a:cs typeface="Segoe UI Light" panose="020B0502040204020203" pitchFamily="34" charset="0"/>
              </a:rPr>
              <a:t>Flight Delay Scenario</a:t>
            </a:r>
            <a:endParaRPr lang="en-US" sz="3200" b="1" dirty="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Full Tutorial Document available </a:t>
            </a:r>
            <a:r>
              <a:rPr lang="en-US" dirty="0" smtClean="0">
                <a:latin typeface="Segoe UI Light" panose="020B0502040204020203" pitchFamily="34" charset="0"/>
                <a:cs typeface="Segoe UI Light" panose="020B0502040204020203" pitchFamily="34" charset="0"/>
              </a:rPr>
              <a:t>on GitHub</a:t>
            </a:r>
          </a:p>
          <a:p>
            <a:pPr marL="0" indent="0">
              <a:buNone/>
            </a:pPr>
            <a:r>
              <a:rPr lang="en-GB" dirty="0">
                <a:hlinkClick r:id="rId3"/>
              </a:rPr>
              <a:t>https://</a:t>
            </a:r>
            <a:r>
              <a:rPr lang="en-GB" dirty="0" smtClean="0">
                <a:hlinkClick r:id="rId3"/>
              </a:rPr>
              <a:t>github.com/amykatenicho/DataCultureSeries</a:t>
            </a:r>
            <a:r>
              <a:rPr lang="en-GB" dirty="0" smtClean="0"/>
              <a:t> </a:t>
            </a:r>
            <a:endParaRPr lang="en-US" dirty="0" smtClean="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2352203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690688"/>
            <a:ext cx="10515600" cy="4204228"/>
          </a:xfrm>
          <a:prstGeom prst="rect">
            <a:avLst/>
          </a:prstGeom>
        </p:spPr>
        <p:txBody>
          <a:bodyPr wrap="square">
            <a:spAutoFit/>
          </a:bodyPr>
          <a:lstStyle/>
          <a:p>
            <a:pPr>
              <a:lnSpc>
                <a:spcPct val="110000"/>
              </a:lnSpc>
              <a:spcAft>
                <a:spcPts val="2400"/>
              </a:spcAft>
            </a:pP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Create and publish a model that predicts:</a:t>
            </a:r>
          </a:p>
          <a:p>
            <a:pPr algn="ctr">
              <a:lnSpc>
                <a:spcPct val="110000"/>
              </a:lnSpc>
              <a:spcAft>
                <a:spcPts val="2400"/>
              </a:spcAft>
            </a:pPr>
            <a:r>
              <a:rPr lang="en-GB" sz="2000" dirty="0">
                <a:solidFill>
                  <a:srgbClr val="00A4EF"/>
                </a:solidFill>
                <a:latin typeface="Segoe UI Light" panose="020B0502040204020203" pitchFamily="34" charset="0"/>
                <a:ea typeface="Times New Roman" panose="02020603050405020304" pitchFamily="18" charset="0"/>
                <a:cs typeface="Segoe UI Light" panose="020B0502040204020203" pitchFamily="34" charset="0"/>
              </a:rPr>
              <a:t>	</a:t>
            </a:r>
            <a:r>
              <a:rPr lang="en-GB" sz="2400" b="1" dirty="0" smtClean="0">
                <a:solidFill>
                  <a:srgbClr val="00A4EF"/>
                </a:solidFill>
                <a:latin typeface="Segoe UI Light" panose="020B0502040204020203" pitchFamily="34" charset="0"/>
                <a:ea typeface="Times New Roman" panose="02020603050405020304" pitchFamily="18" charset="0"/>
                <a:cs typeface="Segoe UI Light" panose="020B0502040204020203" pitchFamily="34" charset="0"/>
              </a:rPr>
              <a:t>Will</a:t>
            </a:r>
            <a:r>
              <a:rPr lang="en-GB" sz="2400" b="1" dirty="0" smtClean="0">
                <a:solidFill>
                  <a:srgbClr val="00A4EF"/>
                </a:solidFill>
                <a:effectLst/>
                <a:latin typeface="Segoe UI Light" panose="020B0502040204020203" pitchFamily="34" charset="0"/>
                <a:ea typeface="Times New Roman" panose="02020603050405020304" pitchFamily="18" charset="0"/>
                <a:cs typeface="Segoe UI Light" panose="020B0502040204020203" pitchFamily="34" charset="0"/>
              </a:rPr>
              <a:t> a flight be delayed given a range of flight details and weather data. </a:t>
            </a:r>
          </a:p>
          <a:p>
            <a:pPr>
              <a:lnSpc>
                <a:spcPct val="110000"/>
              </a:lnSpc>
              <a:spcAft>
                <a:spcPts val="2400"/>
              </a:spcAft>
            </a:pP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Using </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two datasets: flight delay data and weather data</a:t>
            </a:r>
          </a:p>
          <a:p>
            <a:pPr>
              <a:lnSpc>
                <a:spcPct val="110000"/>
              </a:lnSpc>
              <a:spcAft>
                <a:spcPts val="2400"/>
              </a:spcAft>
            </a:pP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The model created will be a form of Supervised </a:t>
            </a:r>
            <a:r>
              <a:rPr lang="en-GB" sz="2000" dirty="0">
                <a:latin typeface="Segoe UI Light" panose="020B0502040204020203" pitchFamily="34" charset="0"/>
                <a:ea typeface="Times New Roman" panose="02020603050405020304" pitchFamily="18" charset="0"/>
                <a:cs typeface="Segoe UI Light" panose="020B0502040204020203" pitchFamily="34" charset="0"/>
              </a:rPr>
              <a:t>L</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earning and will use Binary Classification</a:t>
            </a:r>
          </a:p>
          <a:p>
            <a:pPr algn="ctr">
              <a:lnSpc>
                <a:spcPct val="110000"/>
              </a:lnSpc>
              <a:spcAft>
                <a:spcPts val="2400"/>
              </a:spcAft>
            </a:pPr>
            <a:r>
              <a:rPr lang="en-GB" sz="2000" dirty="0">
                <a:latin typeface="Segoe UI Light" panose="020B0502040204020203" pitchFamily="34" charset="0"/>
                <a:ea typeface="Times New Roman" panose="02020603050405020304" pitchFamily="18" charset="0"/>
                <a:cs typeface="Segoe UI Light" panose="020B0502040204020203" pitchFamily="34" charset="0"/>
              </a:rPr>
              <a:t>	</a:t>
            </a:r>
            <a:r>
              <a:rPr lang="en-GB" sz="2400" b="1" dirty="0" smtClean="0">
                <a:solidFill>
                  <a:srgbClr val="00A4EF"/>
                </a:solidFill>
                <a:latin typeface="Segoe UI Light" panose="020B0502040204020203" pitchFamily="34" charset="0"/>
                <a:ea typeface="Times New Roman" panose="02020603050405020304" pitchFamily="18" charset="0"/>
                <a:cs typeface="Segoe UI Light" panose="020B0502040204020203" pitchFamily="34" charset="0"/>
              </a:rPr>
              <a:t>U</a:t>
            </a:r>
            <a:r>
              <a:rPr lang="en-GB" sz="2400" b="1" dirty="0" smtClean="0">
                <a:solidFill>
                  <a:srgbClr val="00A4EF"/>
                </a:solidFill>
                <a:effectLst/>
                <a:latin typeface="Segoe UI Light" panose="020B0502040204020203" pitchFamily="34" charset="0"/>
                <a:ea typeface="Times New Roman" panose="02020603050405020304" pitchFamily="18" charset="0"/>
                <a:cs typeface="Segoe UI Light" panose="020B0502040204020203" pitchFamily="34" charset="0"/>
              </a:rPr>
              <a:t>se historical flight and weather data to predict if a future flight is delayed or not. </a:t>
            </a:r>
            <a:endParaRPr lang="en-GB" sz="2000" b="1" dirty="0" smtClean="0">
              <a:solidFill>
                <a:srgbClr val="00A4EF"/>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a:lnSpc>
                <a:spcPct val="110000"/>
              </a:lnSpc>
              <a:spcAft>
                <a:spcPts val="2400"/>
              </a:spcAft>
            </a:pP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Finally </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produce a web service you can query with new flights to gain a prediction</a:t>
            </a:r>
            <a:endParaRPr lang="en-GB" sz="2000"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Our Scenario</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210684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2161</Words>
  <Application>Microsoft Office PowerPoint</Application>
  <PresentationFormat>Widescreen</PresentationFormat>
  <Paragraphs>304</Paragraphs>
  <Slides>29</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Segoe UI</vt:lpstr>
      <vt:lpstr>Segoe UI Light</vt:lpstr>
      <vt:lpstr>Times New Roman</vt:lpstr>
      <vt:lpstr>Wingdings</vt:lpstr>
      <vt:lpstr>Office Theme</vt:lpstr>
      <vt:lpstr>Microsoft Azure Machine Learning</vt:lpstr>
      <vt:lpstr>What is Machine Learning (ML)</vt:lpstr>
      <vt:lpstr>What is Machine Learning (ML)</vt:lpstr>
      <vt:lpstr>Why now?</vt:lpstr>
      <vt:lpstr>Machine Learning Process Model</vt:lpstr>
      <vt:lpstr>What is Azure Machine Learning</vt:lpstr>
      <vt:lpstr>What is Azure Machine Learning</vt:lpstr>
      <vt:lpstr>Azure ML Studio Demo</vt:lpstr>
      <vt:lpstr>Our Scenario</vt:lpstr>
      <vt:lpstr>Azure ML Studio Demo</vt:lpstr>
      <vt:lpstr>Our Scenario</vt:lpstr>
      <vt:lpstr>Azure ML Studio Demo</vt:lpstr>
      <vt:lpstr>Azure ML Studio Demo</vt:lpstr>
      <vt:lpstr>Azure ML Studio Demo</vt:lpstr>
      <vt:lpstr>Machine Learning API’s</vt:lpstr>
      <vt:lpstr>What is Project Oxford?</vt:lpstr>
      <vt:lpstr>PowerPoint Presentation</vt:lpstr>
      <vt:lpstr>PowerPoint Presentation</vt:lpstr>
      <vt:lpstr>PowerPoint Presentation</vt:lpstr>
      <vt:lpstr>Azure Data Journeys</vt:lpstr>
      <vt:lpstr>PowerPoint Presentation</vt:lpstr>
      <vt:lpstr>PowerPoint Presentation</vt:lpstr>
      <vt:lpstr>PowerPoint Presentation</vt:lpstr>
      <vt:lpstr>PowerPoint Presentation</vt:lpstr>
      <vt:lpstr>PowerPoint Presentation</vt:lpstr>
      <vt:lpstr>Next Steps</vt:lpstr>
      <vt:lpstr>Internet of Things &amp; Data Innovation Programme</vt:lpstr>
      <vt:lpstr>Thanks for Listening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Machine Learning</dc:title>
  <dc:creator>Bianca Furtuna</dc:creator>
  <cp:lastModifiedBy>Bianca Furtuna</cp:lastModifiedBy>
  <cp:revision>14</cp:revision>
  <dcterms:created xsi:type="dcterms:W3CDTF">2015-09-22T12:31:21Z</dcterms:created>
  <dcterms:modified xsi:type="dcterms:W3CDTF">2015-09-22T14:06:57Z</dcterms:modified>
</cp:coreProperties>
</file>