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  <p:sldMasterId id="2147483666" r:id="rId2"/>
  </p:sldMasterIdLst>
  <p:notesMasterIdLst>
    <p:notesMasterId r:id="rId35"/>
  </p:notesMasterIdLst>
  <p:sldIdLst>
    <p:sldId id="259" r:id="rId3"/>
    <p:sldId id="264" r:id="rId4"/>
    <p:sldId id="262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68" r:id="rId13"/>
    <p:sldId id="275" r:id="rId14"/>
    <p:sldId id="276" r:id="rId15"/>
    <p:sldId id="277" r:id="rId16"/>
    <p:sldId id="278" r:id="rId17"/>
    <p:sldId id="279" r:id="rId18"/>
    <p:sldId id="280" r:id="rId19"/>
    <p:sldId id="282" r:id="rId20"/>
    <p:sldId id="281" r:id="rId21"/>
    <p:sldId id="283" r:id="rId22"/>
    <p:sldId id="294" r:id="rId23"/>
    <p:sldId id="289" r:id="rId24"/>
    <p:sldId id="285" r:id="rId25"/>
    <p:sldId id="284" r:id="rId26"/>
    <p:sldId id="286" r:id="rId27"/>
    <p:sldId id="287" r:id="rId28"/>
    <p:sldId id="288" r:id="rId29"/>
    <p:sldId id="290" r:id="rId30"/>
    <p:sldId id="291" r:id="rId31"/>
    <p:sldId id="292" r:id="rId32"/>
    <p:sldId id="293" r:id="rId33"/>
    <p:sldId id="26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9">
          <p15:clr>
            <a:srgbClr val="A4A3A4"/>
          </p15:clr>
        </p15:guide>
        <p15:guide id="2" pos="3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5FBFB"/>
    <a:srgbClr val="84FFFF"/>
    <a:srgbClr val="FFFF66"/>
    <a:srgbClr val="330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6" autoAdjust="0"/>
    <p:restoredTop sz="94660"/>
  </p:normalViewPr>
  <p:slideViewPr>
    <p:cSldViewPr snapToGrid="0" snapToObjects="1" showGuides="1">
      <p:cViewPr varScale="1">
        <p:scale>
          <a:sx n="106" d="100"/>
          <a:sy n="106" d="100"/>
        </p:scale>
        <p:origin x="1212" y="162"/>
      </p:cViewPr>
      <p:guideLst>
        <p:guide orient="horz" pos="2109"/>
        <p:guide pos="3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2B8E1-5490-413D-8326-01F29C88A788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2D075-A343-4896-B210-0385E62CD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1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2046060"/>
            <a:ext cx="69723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463" y="4687816"/>
            <a:ext cx="1600200" cy="139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0289" y="5686764"/>
            <a:ext cx="13716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039" y="1316903"/>
            <a:ext cx="2425295" cy="162965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1554" y="-139701"/>
            <a:ext cx="9367953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40"/>
            <a:ext cx="8197114" cy="3117862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0289" y="5686764"/>
            <a:ext cx="1371600" cy="9271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1554" y="-139701"/>
            <a:ext cx="9367953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6"/>
            <a:ext cx="8196210" cy="370137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0289" y="5686764"/>
            <a:ext cx="1371600" cy="927100"/>
          </a:xfrm>
          <a:prstGeom prst="rect">
            <a:avLst/>
          </a:prstGeom>
        </p:spPr>
      </p:pic>
      <p:pic>
        <p:nvPicPr>
          <p:cNvPr id="8" name="Picture 7" descr="AngleBackground_gold_RGB.pn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1554" y="-139701"/>
            <a:ext cx="9367953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36566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0289" y="5686764"/>
            <a:ext cx="1371600" cy="927100"/>
          </a:xfrm>
          <a:prstGeom prst="rect">
            <a:avLst/>
          </a:prstGeom>
        </p:spPr>
      </p:pic>
      <p:pic>
        <p:nvPicPr>
          <p:cNvPr id="6" name="Picture 5" descr="AngleBackground_gold_RGB.pn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1554" y="-139701"/>
            <a:ext cx="9367953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894008"/>
            <a:ext cx="69723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039" y="1245348"/>
            <a:ext cx="2425295" cy="162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463" y="4704000"/>
            <a:ext cx="1600200" cy="1397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5" cstate="email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88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894008"/>
            <a:ext cx="69723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039" y="1245348"/>
            <a:ext cx="2425295" cy="162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463" y="4704000"/>
            <a:ext cx="1600200" cy="1397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5" cstate="email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0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8" name="Picture 7" descr="AngleBackground_gold_RGB.png"/>
          <p:cNvPicPr>
            <a:picLocks noChangeAspect="1"/>
          </p:cNvPicPr>
          <p:nvPr userDrawn="1"/>
        </p:nvPicPr>
        <p:blipFill rotWithShape="1">
          <a:blip r:embed="rId4" cstate="email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6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4" cstate="email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5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6" name="Picture 5" descr="AngleBackground_gold_RGB.png"/>
          <p:cNvPicPr>
            <a:picLocks noChangeAspect="1"/>
          </p:cNvPicPr>
          <p:nvPr userDrawn="1"/>
        </p:nvPicPr>
        <p:blipFill rotWithShape="1">
          <a:blip r:embed="rId4" cstate="email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1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  <p:sldLayoutId id="2147483672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76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1756" y="2027929"/>
            <a:ext cx="7738913" cy="2641756"/>
          </a:xfrm>
        </p:spPr>
        <p:txBody>
          <a:bodyPr/>
          <a:lstStyle/>
          <a:p>
            <a:r>
              <a:rPr lang="en-US" dirty="0" smtClean="0">
                <a:solidFill>
                  <a:srgbClr val="33006F"/>
                </a:solidFill>
              </a:rPr>
              <a:t>Data Science UW</a:t>
            </a:r>
          </a:p>
          <a:p>
            <a:r>
              <a:rPr lang="en-US" dirty="0" smtClean="0">
                <a:solidFill>
                  <a:srgbClr val="33006F"/>
                </a:solidFill>
              </a:rPr>
              <a:t>Methods for Data Analysis</a:t>
            </a:r>
            <a:endParaRPr lang="en-US" dirty="0">
              <a:solidFill>
                <a:srgbClr val="33006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705" y="5332491"/>
            <a:ext cx="4538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SVD, More Regression and Intro to Time Series</a:t>
            </a:r>
          </a:p>
          <a:p>
            <a:r>
              <a:rPr lang="en-US" dirty="0" smtClean="0"/>
              <a:t>Lecture 6</a:t>
            </a:r>
          </a:p>
          <a:p>
            <a:r>
              <a:rPr lang="en-US" dirty="0" smtClean="0"/>
              <a:t>Nick McClure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6"/>
            <a:ext cx="8197114" cy="4602727"/>
          </a:xfrm>
        </p:spPr>
        <p:txBody>
          <a:bodyPr/>
          <a:lstStyle/>
          <a:p>
            <a:r>
              <a:rPr lang="en-US" sz="2000" dirty="0" smtClean="0"/>
              <a:t>Matrix Decompositions allow us to write a matrix, A, in many different forms.</a:t>
            </a:r>
          </a:p>
          <a:p>
            <a:r>
              <a:rPr lang="en-US" sz="2000" dirty="0" smtClean="0"/>
              <a:t>The one that is the most used, is Singular Value Decomposition (SVD).</a:t>
            </a:r>
          </a:p>
          <a:p>
            <a:r>
              <a:rPr lang="en-US" sz="2000" dirty="0" smtClean="0"/>
              <a:t>The SVD is a way to express a transformation from one </a:t>
            </a:r>
            <a:r>
              <a:rPr lang="en-US" sz="2000" dirty="0" err="1" smtClean="0"/>
              <a:t>nxn</a:t>
            </a:r>
            <a:r>
              <a:rPr lang="en-US" sz="2000" dirty="0" smtClean="0"/>
              <a:t> space (the space A lies in) to another </a:t>
            </a:r>
            <a:r>
              <a:rPr lang="en-US" sz="2000" dirty="0" err="1" smtClean="0"/>
              <a:t>nxn</a:t>
            </a:r>
            <a:r>
              <a:rPr lang="en-US" sz="2000" dirty="0" smtClean="0"/>
              <a:t> space by writing A as a product of three matrices.</a:t>
            </a:r>
          </a:p>
          <a:p>
            <a:r>
              <a:rPr lang="en-US" sz="2000" dirty="0" smtClean="0"/>
              <a:t>This transformation is a type of right angle (orthogonal) transformation as we will see later.</a:t>
            </a:r>
          </a:p>
          <a:p>
            <a:r>
              <a:rPr lang="en-US" sz="2000" dirty="0" smtClean="0"/>
              <a:t>These three matrices, say, X,Y,Z, (A = XYZ), have very specific properties that we can use to our advantage when describing a data set.</a:t>
            </a:r>
          </a:p>
          <a:p>
            <a:r>
              <a:rPr lang="en-US" sz="2000" dirty="0" smtClean="0"/>
              <a:t>R-demo.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31479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Deriving Independent Features from Dependence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5245522"/>
          </a:xfrm>
        </p:spPr>
        <p:txBody>
          <a:bodyPr/>
          <a:lstStyle/>
          <a:p>
            <a:r>
              <a:rPr lang="en-US" sz="2000" dirty="0" smtClean="0"/>
              <a:t>With larger data sets, we’ve seen that no matter the quality, we can find a explanatory feature.</a:t>
            </a:r>
          </a:p>
          <a:p>
            <a:r>
              <a:rPr lang="en-US" sz="2000" dirty="0" smtClean="0"/>
              <a:t>If we consider our data as a matrix, we know that having dependent columns is a problem.</a:t>
            </a:r>
          </a:p>
          <a:p>
            <a:r>
              <a:rPr lang="en-US" sz="2000" dirty="0" smtClean="0"/>
              <a:t>Solutions:</a:t>
            </a:r>
          </a:p>
          <a:p>
            <a:pPr lvl="1"/>
            <a:r>
              <a:rPr lang="en-US" sz="1800" dirty="0" smtClean="0"/>
              <a:t>Remove columns that do not contain enough ‘information’.</a:t>
            </a:r>
          </a:p>
          <a:p>
            <a:pPr lvl="2"/>
            <a:r>
              <a:rPr lang="en-US" sz="1600" dirty="0" smtClean="0"/>
              <a:t>Too much missing data.</a:t>
            </a:r>
          </a:p>
          <a:p>
            <a:pPr lvl="2"/>
            <a:r>
              <a:rPr lang="en-US" sz="1600" dirty="0" smtClean="0"/>
              <a:t>Low Variance.</a:t>
            </a:r>
          </a:p>
          <a:p>
            <a:pPr lvl="1"/>
            <a:r>
              <a:rPr lang="en-US" sz="1800" dirty="0" smtClean="0"/>
              <a:t>Remove columns that are correlated</a:t>
            </a:r>
          </a:p>
          <a:p>
            <a:pPr lvl="1"/>
            <a:r>
              <a:rPr lang="en-US" sz="1800" dirty="0" smtClean="0"/>
              <a:t>Maybe we can transform our axes such that our data is more independent?</a:t>
            </a:r>
          </a:p>
          <a:p>
            <a:pPr lvl="1"/>
            <a:endParaRPr lang="en-US" sz="16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7362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Possible Axis Transformations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1126195"/>
          </a:xfrm>
        </p:spPr>
        <p:txBody>
          <a:bodyPr/>
          <a:lstStyle/>
          <a:p>
            <a:r>
              <a:rPr lang="en-US" sz="2000" dirty="0" smtClean="0"/>
              <a:t>If two variables are correlated, we can transform both of the axes to directions in which they are not correlated.</a:t>
            </a:r>
          </a:p>
          <a:p>
            <a:r>
              <a:rPr lang="en-US" sz="2000" dirty="0" smtClean="0"/>
              <a:t>These new axes are called the Principal Components.</a:t>
            </a:r>
            <a:endParaRPr lang="en-US" sz="1600" dirty="0" smtClean="0"/>
          </a:p>
          <a:p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32048" y="2716032"/>
            <a:ext cx="3675708" cy="382056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860035" y="6536596"/>
            <a:ext cx="3911960" cy="0"/>
          </a:xfrm>
          <a:prstGeom prst="straightConnector1">
            <a:avLst/>
          </a:prstGeom>
          <a:ln w="444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860035" y="2833730"/>
            <a:ext cx="0" cy="3702866"/>
          </a:xfrm>
          <a:prstGeom prst="straightConnector1">
            <a:avLst/>
          </a:prstGeom>
          <a:ln w="444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99576" y="635193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71173" y="259021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8852029">
            <a:off x="6010416" y="304667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y'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8638119">
            <a:off x="2869090" y="2459291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77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5245522"/>
          </a:xfrm>
        </p:spPr>
        <p:txBody>
          <a:bodyPr/>
          <a:lstStyle/>
          <a:p>
            <a:r>
              <a:rPr lang="en-US" sz="2000" dirty="0" smtClean="0"/>
              <a:t>This transformation is called the Singular Value Decomposition, or SVD.</a:t>
            </a:r>
          </a:p>
          <a:p>
            <a:r>
              <a:rPr lang="en-US" sz="2000" dirty="0" smtClean="0"/>
              <a:t>It holds true for as many features (dimensions) as we wish to choose, up to the number of original dimensions.</a:t>
            </a:r>
          </a:p>
          <a:p>
            <a:r>
              <a:rPr lang="en-US" sz="2000" dirty="0" smtClean="0"/>
              <a:t>Each of the new axes is some function of all the old axes.</a:t>
            </a:r>
          </a:p>
          <a:p>
            <a:r>
              <a:rPr lang="en-US" sz="2000" dirty="0" smtClean="0"/>
              <a:t>The SVD assures us that:</a:t>
            </a:r>
          </a:p>
          <a:p>
            <a:pPr lvl="1"/>
            <a:r>
              <a:rPr lang="en-US" sz="1800" dirty="0" smtClean="0"/>
              <a:t>The first axis explains the most variation, the second axis the most variation after the first, and so on.</a:t>
            </a:r>
          </a:p>
          <a:p>
            <a:pPr lvl="1"/>
            <a:r>
              <a:rPr lang="en-US" sz="1800" dirty="0" smtClean="0"/>
              <a:t>All axes are right-angled to each other (orthogonal).</a:t>
            </a:r>
          </a:p>
          <a:p>
            <a:r>
              <a:rPr lang="en-US" sz="2000" dirty="0" smtClean="0"/>
              <a:t>Usually, we keep less than the original amount of axes, so that we can reduce the amount of dimensions we have to keep track of.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0717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5245522"/>
          </a:xfrm>
        </p:spPr>
        <p:txBody>
          <a:bodyPr/>
          <a:lstStyle/>
          <a:p>
            <a:r>
              <a:rPr lang="en-US" sz="2000" dirty="0" smtClean="0"/>
              <a:t>Know that instead of our original system:</a:t>
            </a:r>
            <a:endParaRPr lang="en-US" sz="18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r>
              <a:rPr lang="en-US" sz="2000" dirty="0" smtClean="0"/>
              <a:t>We now have the system: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The </a:t>
            </a:r>
            <a:r>
              <a:rPr lang="en-US" sz="2000" i="1" dirty="0" smtClean="0"/>
              <a:t>f</a:t>
            </a:r>
            <a:r>
              <a:rPr lang="en-US" sz="2000" dirty="0" smtClean="0"/>
              <a:t> functions are called our principle components.</a:t>
            </a:r>
          </a:p>
          <a:p>
            <a:r>
              <a:rPr lang="en-US" sz="2000" dirty="0" smtClean="0"/>
              <a:t>The </a:t>
            </a:r>
            <a:r>
              <a:rPr lang="en-US" sz="2000" i="1" dirty="0" smtClean="0"/>
              <a:t>f</a:t>
            </a:r>
            <a:r>
              <a:rPr lang="en-US" sz="2000" dirty="0" smtClean="0"/>
              <a:t> function outputs are guaranteed to be independent of each other.</a:t>
            </a:r>
          </a:p>
          <a:p>
            <a:r>
              <a:rPr lang="en-US" sz="2000" dirty="0" smtClean="0"/>
              <a:t>We can no longer interpret our linear model coefficients!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58911" y="1924618"/>
                <a:ext cx="30219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911" y="1924618"/>
                <a:ext cx="3021981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1613" r="-202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95440" y="3007129"/>
                <a:ext cx="53372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…)+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…)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440" y="3007129"/>
                <a:ext cx="5337295" cy="307777"/>
              </a:xfrm>
              <a:prstGeom prst="rect">
                <a:avLst/>
              </a:prstGeom>
              <a:blipFill rotWithShape="0">
                <a:blip r:embed="rId3"/>
                <a:stretch>
                  <a:fillRect t="-196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96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5245522"/>
          </a:xfrm>
        </p:spPr>
        <p:txBody>
          <a:bodyPr/>
          <a:lstStyle/>
          <a:p>
            <a:r>
              <a:rPr lang="en-US" sz="2000" dirty="0" smtClean="0"/>
              <a:t>SVD returns the same amount of components as our number of features.</a:t>
            </a:r>
          </a:p>
          <a:p>
            <a:r>
              <a:rPr lang="en-US" sz="2000" dirty="0" smtClean="0"/>
              <a:t>Since these are </a:t>
            </a:r>
            <a:r>
              <a:rPr lang="en-US" sz="2000" i="1" dirty="0" smtClean="0"/>
              <a:t>all</a:t>
            </a:r>
            <a:r>
              <a:rPr lang="en-US" sz="2000" dirty="0" smtClean="0"/>
              <a:t> orthogonal, the first few will explain much more variance than the last few axes.  How do we decide how many to keep?</a:t>
            </a:r>
          </a:p>
          <a:p>
            <a:r>
              <a:rPr lang="en-US" sz="2000" dirty="0" smtClean="0"/>
              <a:t>We look at the magnitude of the associated eigenvalues for each principal component.</a:t>
            </a:r>
          </a:p>
          <a:p>
            <a:r>
              <a:rPr lang="en-US" sz="2000" dirty="0" smtClean="0"/>
              <a:t>R-demo.</a:t>
            </a:r>
          </a:p>
        </p:txBody>
      </p:sp>
    </p:spTree>
    <p:extLst>
      <p:ext uri="{BB962C8B-B14F-4D97-AF65-F5344CB8AC3E}">
        <p14:creationId xmlns:p14="http://schemas.microsoft.com/office/powerpoint/2010/main" val="325000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5245522"/>
          </a:xfrm>
        </p:spPr>
        <p:txBody>
          <a:bodyPr/>
          <a:lstStyle/>
          <a:p>
            <a:r>
              <a:rPr lang="en-US" sz="2000" dirty="0" smtClean="0"/>
              <a:t>This seems like an awful lot of work for little improvement and loss of interpretability.</a:t>
            </a:r>
          </a:p>
          <a:p>
            <a:r>
              <a:rPr lang="en-US" sz="2000" dirty="0" smtClean="0"/>
              <a:t>But note that we lost the dependence in the data set!</a:t>
            </a:r>
          </a:p>
          <a:p>
            <a:r>
              <a:rPr lang="en-US" sz="2000" dirty="0" smtClean="0"/>
              <a:t>There are other applications as well…</a:t>
            </a:r>
          </a:p>
        </p:txBody>
      </p:sp>
    </p:spTree>
    <p:extLst>
      <p:ext uri="{BB962C8B-B14F-4D97-AF65-F5344CB8AC3E}">
        <p14:creationId xmlns:p14="http://schemas.microsoft.com/office/powerpoint/2010/main" val="60773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SVD, as a type of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7"/>
            <a:ext cx="8197114" cy="5399431"/>
          </a:xfrm>
        </p:spPr>
        <p:txBody>
          <a:bodyPr/>
          <a:lstStyle/>
          <a:p>
            <a:r>
              <a:rPr lang="en-US" sz="2000" dirty="0" smtClean="0"/>
              <a:t>Also, looking at the first principal component, we can consider SVD as a new type of regression, which is called total least squares. (Also called Deming regression or PCA Regression)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R 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26539" y="2525913"/>
            <a:ext cx="1791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Regressing y on 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64088" y="2525913"/>
            <a:ext cx="337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SVD Primary Principal Component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096" t="2082" r="15821" b="1039"/>
          <a:stretch/>
        </p:blipFill>
        <p:spPr>
          <a:xfrm>
            <a:off x="993318" y="2977100"/>
            <a:ext cx="6955623" cy="333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8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SVD, as a type of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5245522"/>
          </a:xfrm>
        </p:spPr>
        <p:txBody>
          <a:bodyPr/>
          <a:lstStyle/>
          <a:p>
            <a:r>
              <a:rPr lang="en-US" sz="2000" dirty="0" smtClean="0"/>
              <a:t>When to use total least squares:</a:t>
            </a:r>
          </a:p>
          <a:p>
            <a:pPr lvl="1"/>
            <a:r>
              <a:rPr lang="en-US" sz="1600" dirty="0" smtClean="0"/>
              <a:t>If we want to control for error in x as well as y.</a:t>
            </a:r>
          </a:p>
          <a:p>
            <a:pPr lvl="1"/>
            <a:r>
              <a:rPr lang="en-US" sz="1600" dirty="0" smtClean="0"/>
              <a:t>We are minimizing the distance from the point to the line as opposed to the distance between the y-values.</a:t>
            </a:r>
          </a:p>
          <a:p>
            <a:pPr lvl="1"/>
            <a:r>
              <a:rPr lang="en-US" sz="1600" dirty="0" smtClean="0"/>
              <a:t>R-squared doesn’t really apply here, at least in the way we have defined it.</a:t>
            </a:r>
          </a:p>
        </p:txBody>
      </p:sp>
    </p:spTree>
    <p:extLst>
      <p:ext uri="{BB962C8B-B14F-4D97-AF65-F5344CB8AC3E}">
        <p14:creationId xmlns:p14="http://schemas.microsoft.com/office/powerpoint/2010/main" val="292707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SVD, as a way to compress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5245522"/>
          </a:xfrm>
        </p:spPr>
        <p:txBody>
          <a:bodyPr/>
          <a:lstStyle/>
          <a:p>
            <a:r>
              <a:rPr lang="en-US" sz="2000" dirty="0" smtClean="0"/>
              <a:t>We can group together similar points via SVD and store them as multiples of principal components.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R-demo.</a:t>
            </a:r>
          </a:p>
        </p:txBody>
      </p:sp>
    </p:spTree>
    <p:extLst>
      <p:ext uri="{BB962C8B-B14F-4D97-AF65-F5344CB8AC3E}">
        <p14:creationId xmlns:p14="http://schemas.microsoft.com/office/powerpoint/2010/main" val="160237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134" y="1635629"/>
            <a:ext cx="5662990" cy="362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SVD, as a way to cluster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1126195"/>
          </a:xfrm>
        </p:spPr>
        <p:txBody>
          <a:bodyPr/>
          <a:lstStyle/>
          <a:p>
            <a:r>
              <a:rPr lang="en-US" sz="2000" dirty="0" smtClean="0"/>
              <a:t>We can group together similar points via which SVD component is closest to representing original point.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86967" y="2080506"/>
            <a:ext cx="3084192" cy="47806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1757" y="3193538"/>
            <a:ext cx="54152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One of the most common uses is clustering individuals or genes as it pertains to RNA expression.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 the microarray to the right, red represents absence of expression and green represents over expression.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Each row is a gene (thousands of them) and each column is a sample (or patient).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96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Ridge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5245522"/>
          </a:xfrm>
        </p:spPr>
        <p:txBody>
          <a:bodyPr/>
          <a:lstStyle/>
          <a:p>
            <a:r>
              <a:rPr lang="en-US" sz="2000" dirty="0" smtClean="0"/>
              <a:t>Ridge regression </a:t>
            </a:r>
            <a:r>
              <a:rPr lang="en-US" sz="2000" dirty="0" smtClean="0"/>
              <a:t>is </a:t>
            </a:r>
            <a:r>
              <a:rPr lang="en-US" sz="2000" dirty="0" smtClean="0"/>
              <a:t>a way </a:t>
            </a:r>
            <a:r>
              <a:rPr lang="en-US" sz="2000" dirty="0" smtClean="0"/>
              <a:t>to limit the amount of independent variables in the regression.</a:t>
            </a:r>
          </a:p>
          <a:p>
            <a:r>
              <a:rPr lang="en-US" sz="2000" dirty="0" smtClean="0"/>
              <a:t>Our regular least squares criterion minimizes the least squares of the </a:t>
            </a:r>
            <a:r>
              <a:rPr lang="en-US" sz="2000" dirty="0" smtClean="0"/>
              <a:t>error plus a regularization term that is a product of a constant and the sum of squared coefficients 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Essentially this is preventing the partial slope terms from getting too large.</a:t>
            </a:r>
            <a:endParaRPr lang="en-US" sz="20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800978" y="3218669"/>
                <a:ext cx="3636508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978" y="3218669"/>
                <a:ext cx="3636508" cy="8943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33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Lasso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5245522"/>
          </a:xfrm>
        </p:spPr>
        <p:txBody>
          <a:bodyPr/>
          <a:lstStyle/>
          <a:p>
            <a:r>
              <a:rPr lang="en-US" sz="2000" dirty="0" smtClean="0"/>
              <a:t>Lasso regression is another way to limit the amount of independent variables in the regression.</a:t>
            </a:r>
          </a:p>
          <a:p>
            <a:r>
              <a:rPr lang="en-US" sz="2000" dirty="0" smtClean="0"/>
              <a:t>Our regular least squares criterion minimizes the least squares of the error: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Lasso regression minimizes the same with the addition of a ‘regularization’ term: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Here, y is the predicted for j points.  There are </a:t>
            </a:r>
            <a:r>
              <a:rPr lang="en-US" sz="2000" dirty="0" err="1" smtClean="0"/>
              <a:t>i</a:t>
            </a:r>
            <a:r>
              <a:rPr lang="en-US" sz="2000" dirty="0" smtClean="0"/>
              <a:t> terms with beta coefficients.  Lambda is a fixed value that limits the betas.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41097" y="2644748"/>
                <a:ext cx="2320251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097" y="2644748"/>
                <a:ext cx="2320251" cy="8943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03243" y="4307699"/>
                <a:ext cx="2273828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243" y="4307699"/>
                <a:ext cx="2273828" cy="8943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61348" y="4313187"/>
                <a:ext cx="1672509" cy="9866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348" y="4313187"/>
                <a:ext cx="1672509" cy="9866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335396" y="4570206"/>
            <a:ext cx="106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Such that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6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Using Linear Regression to Predict Limited Dependent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5245522"/>
          </a:xfrm>
        </p:spPr>
        <p:txBody>
          <a:bodyPr/>
          <a:lstStyle/>
          <a:p>
            <a:r>
              <a:rPr lang="en-US" sz="2000" dirty="0" smtClean="0"/>
              <a:t>Let’s say we wanted to predict if someone evacuated their home during hurricane Katrina.</a:t>
            </a:r>
          </a:p>
          <a:p>
            <a:endParaRPr lang="en-US" sz="2000" dirty="0"/>
          </a:p>
          <a:p>
            <a:r>
              <a:rPr lang="en-US" sz="2000" dirty="0" smtClean="0"/>
              <a:t>R demo.</a:t>
            </a:r>
          </a:p>
        </p:txBody>
      </p:sp>
    </p:spTree>
    <p:extLst>
      <p:ext uri="{BB962C8B-B14F-4D97-AF65-F5344CB8AC3E}">
        <p14:creationId xmlns:p14="http://schemas.microsoft.com/office/powerpoint/2010/main" val="169460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4349229"/>
          </a:xfrm>
        </p:spPr>
        <p:txBody>
          <a:bodyPr/>
          <a:lstStyle/>
          <a:p>
            <a:r>
              <a:rPr lang="en-US" sz="2000" dirty="0" smtClean="0"/>
              <a:t>The purpose of logistic regression is to use linear regression to predict a limited dependent variable.</a:t>
            </a:r>
          </a:p>
          <a:p>
            <a:r>
              <a:rPr lang="en-US" sz="2000" dirty="0" smtClean="0"/>
              <a:t>Usually our dependent variable has 2 outcomes (1 or 0) or occurrence.</a:t>
            </a:r>
          </a:p>
          <a:p>
            <a:r>
              <a:rPr lang="en-US" sz="2000" dirty="0" smtClean="0"/>
              <a:t>Examples:</a:t>
            </a:r>
          </a:p>
          <a:p>
            <a:pPr lvl="1"/>
            <a:r>
              <a:rPr lang="en-US" sz="1800" dirty="0" smtClean="0"/>
              <a:t>Bank gives a yes (1) or no (0) outcome to loan applications.</a:t>
            </a:r>
          </a:p>
          <a:p>
            <a:pPr lvl="1"/>
            <a:r>
              <a:rPr lang="en-US" sz="1800" dirty="0" smtClean="0"/>
              <a:t>Success/Failures of clinical trials.</a:t>
            </a:r>
          </a:p>
          <a:p>
            <a:pPr lvl="1"/>
            <a:r>
              <a:rPr lang="en-US" sz="1800" dirty="0" smtClean="0"/>
              <a:t>Morbidity outcomes.</a:t>
            </a:r>
          </a:p>
          <a:p>
            <a:pPr lvl="1"/>
            <a:r>
              <a:rPr lang="en-US" sz="1800" dirty="0" smtClean="0"/>
              <a:t>Marketing outcomes (will a user click on an add).</a:t>
            </a:r>
          </a:p>
          <a:p>
            <a:r>
              <a:rPr lang="en-US" sz="2000" dirty="0" smtClean="0"/>
              <a:t>Logistic predictions will result in a probability of success.</a:t>
            </a:r>
          </a:p>
        </p:txBody>
      </p:sp>
    </p:spTree>
    <p:extLst>
      <p:ext uri="{BB962C8B-B14F-4D97-AF65-F5344CB8AC3E}">
        <p14:creationId xmlns:p14="http://schemas.microsoft.com/office/powerpoint/2010/main" val="32911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4349229"/>
          </a:xfrm>
        </p:spPr>
        <p:txBody>
          <a:bodyPr/>
          <a:lstStyle/>
          <a:p>
            <a:r>
              <a:rPr lang="en-US" sz="2000" dirty="0" smtClean="0"/>
              <a:t>Logistic regression is also called the ‘logit’ model:</a:t>
            </a:r>
            <a:endParaRPr lang="en-US" sz="2000" dirty="0"/>
          </a:p>
          <a:p>
            <a:r>
              <a:rPr lang="en-US" sz="2000" dirty="0" smtClean="0"/>
              <a:t>Original model: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Logit model: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So estimated probabilities follow: (solving for 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41097" y="2170840"/>
                <a:ext cx="26459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097" y="2170840"/>
                <a:ext cx="264598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299" r="-230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07950" y="3304562"/>
                <a:ext cx="3723904" cy="821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950" y="3304562"/>
                <a:ext cx="3723904" cy="8218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V="1">
            <a:off x="3793401" y="4246076"/>
            <a:ext cx="1" cy="3259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02299" y="4572000"/>
            <a:ext cx="154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Log-odds-ratio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89982" y="5627715"/>
                <a:ext cx="3747436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982" y="5627715"/>
                <a:ext cx="3747436" cy="7593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67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2218099"/>
            <a:ext cx="8197114" cy="3494638"/>
          </a:xfrm>
        </p:spPr>
        <p:txBody>
          <a:bodyPr/>
          <a:lstStyle/>
          <a:p>
            <a:r>
              <a:rPr lang="en-US" sz="2000" dirty="0" smtClean="0"/>
              <a:t>As                   gets really big, p approaches 1.</a:t>
            </a:r>
          </a:p>
          <a:p>
            <a:endParaRPr lang="en-US" sz="2000" dirty="0"/>
          </a:p>
          <a:p>
            <a:r>
              <a:rPr lang="en-US" sz="2000" dirty="0" smtClean="0"/>
              <a:t>As                   gets really small, p approaches 0.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133224" y="1411116"/>
                <a:ext cx="3747436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224" y="1411116"/>
                <a:ext cx="3747436" cy="7593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71086" y="2290523"/>
                <a:ext cx="12030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086" y="2290523"/>
                <a:ext cx="1203086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6599" t="-4444" r="-710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34874" y="3004236"/>
                <a:ext cx="12030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874" y="3004236"/>
                <a:ext cx="120308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599" t="-2222" r="-710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069" y="3458766"/>
            <a:ext cx="4635319" cy="33992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082514" y="3826918"/>
                <a:ext cx="1303818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514" y="3826918"/>
                <a:ext cx="1303818" cy="56958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>
            <a:off x="5948127" y="4111708"/>
            <a:ext cx="1134387" cy="16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18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530036"/>
            <a:ext cx="8197114" cy="4182701"/>
          </a:xfrm>
        </p:spPr>
        <p:txBody>
          <a:bodyPr/>
          <a:lstStyle/>
          <a:p>
            <a:r>
              <a:rPr lang="en-US" sz="2000" dirty="0" smtClean="0"/>
              <a:t>Differences between linear and logistic regression.</a:t>
            </a:r>
          </a:p>
          <a:p>
            <a:r>
              <a:rPr lang="en-US" sz="2000" dirty="0" smtClean="0"/>
              <a:t>Predictions</a:t>
            </a:r>
          </a:p>
          <a:p>
            <a:pPr lvl="1"/>
            <a:r>
              <a:rPr lang="en-US" sz="1800" dirty="0" smtClean="0"/>
              <a:t>Linear regression outcomes are unbounded.</a:t>
            </a:r>
          </a:p>
          <a:p>
            <a:pPr lvl="1"/>
            <a:r>
              <a:rPr lang="en-US" sz="1800" dirty="0" smtClean="0"/>
              <a:t>Logistic regression outcomes are bounded between 0 and 1.</a:t>
            </a: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endParaRPr lang="en-US" sz="2000" dirty="0" smtClean="0"/>
          </a:p>
          <a:p>
            <a:r>
              <a:rPr lang="en-US" sz="2000" dirty="0" smtClean="0"/>
              <a:t>Error distribution</a:t>
            </a:r>
          </a:p>
          <a:p>
            <a:pPr lvl="1"/>
            <a:r>
              <a:rPr lang="en-US" sz="1800" dirty="0" smtClean="0"/>
              <a:t>Linear regression errors are normally distributed.</a:t>
            </a:r>
          </a:p>
          <a:p>
            <a:pPr lvl="1"/>
            <a:r>
              <a:rPr lang="en-US" sz="1800" dirty="0" smtClean="0"/>
              <a:t>Logistic regression errors are Bernoulli distributed.</a:t>
            </a:r>
          </a:p>
          <a:p>
            <a:pPr lvl="1"/>
            <a:endParaRPr lang="en-US" sz="1800" dirty="0"/>
          </a:p>
          <a:p>
            <a:r>
              <a:rPr lang="en-US" sz="2200" dirty="0" smtClean="0"/>
              <a:t>R demo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92018" y="3034027"/>
                <a:ext cx="3747436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018" y="3034027"/>
                <a:ext cx="3747436" cy="7593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35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Time Series Modeling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530036"/>
            <a:ext cx="8197114" cy="4562946"/>
          </a:xfrm>
        </p:spPr>
        <p:txBody>
          <a:bodyPr/>
          <a:lstStyle/>
          <a:p>
            <a:r>
              <a:rPr lang="en-US" sz="2000" dirty="0" smtClean="0"/>
              <a:t>Time series measurements are represented by observations over time:</a:t>
            </a:r>
          </a:p>
          <a:p>
            <a:endParaRPr lang="en-US" sz="2000" dirty="0"/>
          </a:p>
          <a:p>
            <a:r>
              <a:rPr lang="en-US" sz="2000" dirty="0" smtClean="0"/>
              <a:t>Stochastic Process is a process that evolves over time.</a:t>
            </a:r>
          </a:p>
          <a:p>
            <a:r>
              <a:rPr lang="en-US" sz="2000" dirty="0" smtClean="0"/>
              <a:t>Regular statistical analysis is concerned with estimations of repeated samples.</a:t>
            </a:r>
          </a:p>
          <a:p>
            <a:r>
              <a:rPr lang="en-US" sz="2000" dirty="0" smtClean="0"/>
              <a:t>With time series, we usually cannot measure repeatedly and have to observe over time how something changes.</a:t>
            </a:r>
          </a:p>
          <a:p>
            <a:pPr lvl="1"/>
            <a:r>
              <a:rPr lang="en-US" sz="1800" dirty="0" smtClean="0"/>
              <a:t>E.g.: Mortality Rate, Temperature, …</a:t>
            </a:r>
          </a:p>
          <a:p>
            <a:r>
              <a:rPr lang="en-US" sz="2000" dirty="0" smtClean="0"/>
              <a:t>A stochastic process is said to be ‘stationary’ if there is no trend in the data.</a:t>
            </a:r>
          </a:p>
          <a:p>
            <a:pPr lvl="1"/>
            <a:r>
              <a:rPr lang="en-US" sz="1800" dirty="0" smtClean="0"/>
              <a:t>This is a nice assumption because it implies the correlation of a process is fixed over time. I.e. any two points should have the same relationship.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63402" y="2136618"/>
                <a:ext cx="22013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 smtClean="0"/>
                  <a:t>,…,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402" y="2136618"/>
                <a:ext cx="2201372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4155" t="-25490" r="-4709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3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Time Series Modeling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530036"/>
            <a:ext cx="8197114" cy="4562946"/>
          </a:xfrm>
        </p:spPr>
        <p:txBody>
          <a:bodyPr/>
          <a:lstStyle/>
          <a:p>
            <a:r>
              <a:rPr lang="en-US" sz="2000" dirty="0" smtClean="0"/>
              <a:t>Fields dedicated to time series:</a:t>
            </a:r>
          </a:p>
          <a:p>
            <a:pPr lvl="1"/>
            <a:r>
              <a:rPr lang="en-US" sz="1600" dirty="0" smtClean="0"/>
              <a:t>Dynamical Systems</a:t>
            </a:r>
          </a:p>
          <a:p>
            <a:pPr lvl="2"/>
            <a:r>
              <a:rPr lang="en-US" sz="1400" dirty="0" smtClean="0"/>
              <a:t>Population growth, radioactive decay, chemical reactions,…</a:t>
            </a:r>
          </a:p>
          <a:p>
            <a:pPr lvl="1"/>
            <a:r>
              <a:rPr lang="en-US" sz="1600" dirty="0" smtClean="0"/>
              <a:t>Signal Processing</a:t>
            </a:r>
          </a:p>
          <a:p>
            <a:pPr lvl="2"/>
            <a:r>
              <a:rPr lang="en-US" sz="1400" dirty="0" smtClean="0"/>
              <a:t>De-noising, </a:t>
            </a:r>
            <a:r>
              <a:rPr lang="en-US" sz="1400" dirty="0" err="1" smtClean="0"/>
              <a:t>deblurring</a:t>
            </a:r>
            <a:r>
              <a:rPr lang="en-US" sz="1400" dirty="0" smtClean="0"/>
              <a:t>…</a:t>
            </a:r>
          </a:p>
          <a:p>
            <a:pPr lvl="1"/>
            <a:r>
              <a:rPr lang="en-US" sz="1600" dirty="0" smtClean="0"/>
              <a:t>Operations Research</a:t>
            </a:r>
          </a:p>
          <a:p>
            <a:pPr lvl="2"/>
            <a:r>
              <a:rPr lang="en-US" sz="1400" dirty="0" smtClean="0"/>
              <a:t>Industrial processes, quality control,…</a:t>
            </a:r>
          </a:p>
          <a:p>
            <a:pPr lvl="1"/>
            <a:r>
              <a:rPr lang="en-US" sz="1600" dirty="0" smtClean="0"/>
              <a:t>Financial Analysis/Mathematics</a:t>
            </a:r>
            <a:endParaRPr lang="en-US" sz="1400" dirty="0"/>
          </a:p>
          <a:p>
            <a:pPr lvl="2"/>
            <a:r>
              <a:rPr lang="en-US" sz="1400" dirty="0" smtClean="0"/>
              <a:t>Financial Assets, Economic Indices,…</a:t>
            </a:r>
          </a:p>
          <a:p>
            <a:r>
              <a:rPr lang="en-US" sz="2000" dirty="0" smtClean="0"/>
              <a:t>Time Series Analysis Objectives</a:t>
            </a:r>
          </a:p>
          <a:p>
            <a:pPr lvl="1"/>
            <a:r>
              <a:rPr lang="en-US" sz="1600" dirty="0" smtClean="0"/>
              <a:t>Estimate True values in the presence of noise or trend</a:t>
            </a:r>
          </a:p>
          <a:p>
            <a:pPr lvl="1"/>
            <a:r>
              <a:rPr lang="en-US" sz="1600" dirty="0" smtClean="0"/>
              <a:t>Forecast future values</a:t>
            </a:r>
          </a:p>
        </p:txBody>
      </p:sp>
    </p:spTree>
    <p:extLst>
      <p:ext uri="{BB962C8B-B14F-4D97-AF65-F5344CB8AC3E}">
        <p14:creationId xmlns:p14="http://schemas.microsoft.com/office/powerpoint/2010/main" val="36238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83945"/>
            <a:ext cx="8197114" cy="3754157"/>
          </a:xfrm>
        </p:spPr>
        <p:txBody>
          <a:bodyPr/>
          <a:lstStyle/>
          <a:p>
            <a:r>
              <a:rPr lang="en-US" dirty="0" smtClean="0"/>
              <a:t>Review</a:t>
            </a:r>
          </a:p>
          <a:p>
            <a:r>
              <a:rPr lang="en-US" dirty="0" smtClean="0"/>
              <a:t>Linear Algebra overview</a:t>
            </a:r>
          </a:p>
          <a:p>
            <a:r>
              <a:rPr lang="en-US" dirty="0" smtClean="0"/>
              <a:t>Decomposition Methods</a:t>
            </a:r>
          </a:p>
          <a:p>
            <a:r>
              <a:rPr lang="en-US" dirty="0" smtClean="0"/>
              <a:t>Lasso Regression</a:t>
            </a:r>
          </a:p>
          <a:p>
            <a:r>
              <a:rPr lang="en-US" dirty="0" smtClean="0"/>
              <a:t>Ridge Regression</a:t>
            </a:r>
          </a:p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Binary Classification</a:t>
            </a:r>
          </a:p>
          <a:p>
            <a:r>
              <a:rPr lang="en-US" dirty="0" smtClean="0"/>
              <a:t>Time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Time Series Modeling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530036"/>
            <a:ext cx="8197114" cy="4562946"/>
          </a:xfrm>
        </p:spPr>
        <p:txBody>
          <a:bodyPr/>
          <a:lstStyle/>
          <a:p>
            <a:r>
              <a:rPr lang="en-US" sz="2000" dirty="0" smtClean="0"/>
              <a:t>Representations</a:t>
            </a:r>
          </a:p>
          <a:p>
            <a:pPr lvl="1"/>
            <a:r>
              <a:rPr lang="en-US" sz="1600" dirty="0" smtClean="0"/>
              <a:t>Continuous Functions: Solutions to ODEs, PDEs…</a:t>
            </a:r>
          </a:p>
          <a:p>
            <a:r>
              <a:rPr lang="en-US" sz="2000" dirty="0" smtClean="0"/>
              <a:t>Random processes</a:t>
            </a:r>
          </a:p>
          <a:p>
            <a:pPr lvl="1"/>
            <a:r>
              <a:rPr lang="en-US" sz="1600" dirty="0" smtClean="0"/>
              <a:t>A collection of random variables that depend on the previous observation.</a:t>
            </a:r>
          </a:p>
          <a:p>
            <a:r>
              <a:rPr lang="en-US" sz="2000" dirty="0" smtClean="0"/>
              <a:t>Sum of Periodic functions</a:t>
            </a:r>
          </a:p>
          <a:p>
            <a:pPr lvl="1"/>
            <a:r>
              <a:rPr lang="en-US" sz="1600" dirty="0" smtClean="0"/>
              <a:t>Daily Trend + Weekly Trend + Seasonal Trend + …</a:t>
            </a:r>
          </a:p>
          <a:p>
            <a:r>
              <a:rPr lang="en-US" sz="2000" dirty="0" smtClean="0"/>
              <a:t>Arbitrary function of historical values</a:t>
            </a:r>
          </a:p>
          <a:p>
            <a:pPr lvl="1"/>
            <a:r>
              <a:rPr lang="en-US" sz="1600" dirty="0" smtClean="0"/>
              <a:t>Moving Average, weighted averages, …</a:t>
            </a:r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51897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Moving Average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530035"/>
            <a:ext cx="8197114" cy="5088047"/>
          </a:xfrm>
        </p:spPr>
        <p:txBody>
          <a:bodyPr/>
          <a:lstStyle/>
          <a:p>
            <a:r>
              <a:rPr lang="en-US" sz="2000" dirty="0" smtClean="0"/>
              <a:t>Given data in the from                where </a:t>
            </a:r>
          </a:p>
          <a:p>
            <a:r>
              <a:rPr lang="en-US" sz="2000" dirty="0" smtClean="0"/>
              <a:t>Past value smoothing</a:t>
            </a:r>
          </a:p>
          <a:p>
            <a:pPr lvl="1"/>
            <a:r>
              <a:rPr lang="en-US" sz="1600" dirty="0" smtClean="0"/>
              <a:t>Based on a set of past values.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Moving window smoothing</a:t>
            </a:r>
          </a:p>
          <a:p>
            <a:pPr lvl="1"/>
            <a:r>
              <a:rPr lang="en-US" sz="1600" dirty="0" smtClean="0"/>
              <a:t>Based on a surrounding window from current point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Moving averages suffer from lag and smoothing extremes (amplitude error).</a:t>
            </a:r>
          </a:p>
          <a:p>
            <a:r>
              <a:rPr lang="en-US" sz="2000" dirty="0" smtClean="0"/>
              <a:t>Moving averages are very sensitive to the window lengths</a:t>
            </a:r>
          </a:p>
          <a:p>
            <a:r>
              <a:rPr lang="en-US" sz="2000" dirty="0" smtClean="0"/>
              <a:t>R-demo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50055" y="1530036"/>
                <a:ext cx="9140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055" y="1530036"/>
                <a:ext cx="914033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69535" y="1535721"/>
                <a:ext cx="1196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535" y="1535721"/>
                <a:ext cx="119673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592" r="-204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16467" y="2720211"/>
                <a:ext cx="2748445" cy="796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467" y="2720211"/>
                <a:ext cx="2748445" cy="7965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69535" y="2671287"/>
                <a:ext cx="1416349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535" y="2671287"/>
                <a:ext cx="1416349" cy="8943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00736" y="4429326"/>
                <a:ext cx="3179909" cy="8158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𝑤𝑖𝑛𝑑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736" y="4429326"/>
                <a:ext cx="3179909" cy="81580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69534" y="4494830"/>
                <a:ext cx="1416349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534" y="4494830"/>
                <a:ext cx="1416349" cy="89434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55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777031"/>
            <a:ext cx="8197114" cy="4397431"/>
          </a:xfrm>
        </p:spPr>
        <p:txBody>
          <a:bodyPr/>
          <a:lstStyle/>
          <a:p>
            <a:r>
              <a:rPr lang="en-US" dirty="0" smtClean="0"/>
              <a:t>Complete Homework 6:</a:t>
            </a:r>
          </a:p>
          <a:p>
            <a:pPr lvl="1"/>
            <a:r>
              <a:rPr lang="en-US" dirty="0" smtClean="0"/>
              <a:t>Perform Lasso-Logistic Regression on a subset of Microarray data.</a:t>
            </a:r>
          </a:p>
          <a:p>
            <a:pPr lvl="2"/>
            <a:r>
              <a:rPr lang="en-US" dirty="0" smtClean="0"/>
              <a:t>Description, dataset and homework hint on Moodle.</a:t>
            </a:r>
          </a:p>
          <a:p>
            <a:pPr lvl="1"/>
            <a:r>
              <a:rPr lang="en-US" dirty="0" smtClean="0"/>
              <a:t>Data comes from:</a:t>
            </a:r>
          </a:p>
          <a:p>
            <a:pPr lvl="2"/>
            <a:r>
              <a:rPr lang="en-US" dirty="0"/>
              <a:t>http://www.ncbi.nlm.nih.gov/pubmed/21532620</a:t>
            </a:r>
            <a:endParaRPr lang="en-US" dirty="0" smtClean="0"/>
          </a:p>
          <a:p>
            <a:pPr lvl="1"/>
            <a:r>
              <a:rPr lang="en-US" dirty="0" smtClean="0"/>
              <a:t>You should submit:</a:t>
            </a:r>
          </a:p>
          <a:p>
            <a:pPr lvl="2"/>
            <a:r>
              <a:rPr lang="en-US" dirty="0" smtClean="0"/>
              <a:t>A R-script.</a:t>
            </a:r>
          </a:p>
          <a:p>
            <a:pPr lvl="1"/>
            <a:r>
              <a:rPr lang="en-US" dirty="0" smtClean="0"/>
              <a:t>Read Introduction to Data Science, Chapter 16.</a:t>
            </a:r>
          </a:p>
          <a:p>
            <a:pPr lvl="1"/>
            <a:r>
              <a:rPr lang="en-US" dirty="0" smtClean="0"/>
              <a:t>Read two articles about p-values and reproducible research.</a:t>
            </a:r>
          </a:p>
        </p:txBody>
      </p:sp>
    </p:spTree>
    <p:extLst>
      <p:ext uri="{BB962C8B-B14F-4D97-AF65-F5344CB8AC3E}">
        <p14:creationId xmlns:p14="http://schemas.microsoft.com/office/powerpoint/2010/main" val="187598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5245522"/>
          </a:xfrm>
        </p:spPr>
        <p:txBody>
          <a:bodyPr/>
          <a:lstStyle/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Multiple Regression</a:t>
            </a:r>
          </a:p>
          <a:p>
            <a:r>
              <a:rPr lang="en-US" dirty="0" smtClean="0"/>
              <a:t>Introduction to Python / </a:t>
            </a:r>
            <a:r>
              <a:rPr lang="en-US" dirty="0" err="1" smtClean="0"/>
              <a:t>iPython</a:t>
            </a:r>
            <a:endParaRPr lang="en-US" dirty="0" smtClean="0"/>
          </a:p>
          <a:p>
            <a:r>
              <a:rPr lang="en-US" dirty="0" smtClean="0"/>
              <a:t>Introduction to Graph Theory</a:t>
            </a:r>
          </a:p>
          <a:p>
            <a:pPr lvl="1"/>
            <a:r>
              <a:rPr lang="en-US" dirty="0" err="1" smtClean="0"/>
              <a:t>Gephi</a:t>
            </a:r>
            <a:r>
              <a:rPr lang="en-US" dirty="0" smtClean="0"/>
              <a:t> Visualization</a:t>
            </a:r>
          </a:p>
          <a:p>
            <a:pPr lvl="1"/>
            <a:r>
              <a:rPr lang="en-US" dirty="0" smtClean="0"/>
              <a:t>Degree Distribution Tests</a:t>
            </a:r>
          </a:p>
        </p:txBody>
      </p:sp>
    </p:spTree>
    <p:extLst>
      <p:ext uri="{BB962C8B-B14F-4D97-AF65-F5344CB8AC3E}">
        <p14:creationId xmlns:p14="http://schemas.microsoft.com/office/powerpoint/2010/main" val="187082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5245522"/>
          </a:xfrm>
        </p:spPr>
        <p:txBody>
          <a:bodyPr/>
          <a:lstStyle/>
          <a:p>
            <a:r>
              <a:rPr lang="en-US" dirty="0" smtClean="0"/>
              <a:t>Matrix: a rectangular array of values, with dimensions n by m (n rows, m columns).</a:t>
            </a:r>
          </a:p>
          <a:p>
            <a:endParaRPr lang="en-US" dirty="0" smtClean="0"/>
          </a:p>
          <a:p>
            <a:r>
              <a:rPr lang="en-US" dirty="0" smtClean="0"/>
              <a:t>Vector: a one dimensional array of values (n | m = 1).</a:t>
            </a:r>
          </a:p>
          <a:p>
            <a:endParaRPr lang="en-US" dirty="0" smtClean="0"/>
          </a:p>
          <a:p>
            <a:r>
              <a:rPr lang="en-US" dirty="0" smtClean="0"/>
              <a:t>Square matrix: a n x n matrix.</a:t>
            </a:r>
          </a:p>
          <a:p>
            <a:endParaRPr lang="en-US" dirty="0" smtClean="0"/>
          </a:p>
          <a:p>
            <a:r>
              <a:rPr lang="en-US" dirty="0" smtClean="0"/>
              <a:t>Identity matrix: a square matrix with 1’s on the diagonal and 0’s elsewhere.</a:t>
            </a:r>
          </a:p>
          <a:p>
            <a:endParaRPr lang="en-US" dirty="0"/>
          </a:p>
          <a:p>
            <a:r>
              <a:rPr lang="en-US" dirty="0" smtClean="0"/>
              <a:t>R demo.</a:t>
            </a:r>
          </a:p>
        </p:txBody>
      </p:sp>
    </p:spTree>
    <p:extLst>
      <p:ext uri="{BB962C8B-B14F-4D97-AF65-F5344CB8AC3E}">
        <p14:creationId xmlns:p14="http://schemas.microsoft.com/office/powerpoint/2010/main" val="293704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5381324"/>
          </a:xfrm>
        </p:spPr>
        <p:txBody>
          <a:bodyPr/>
          <a:lstStyle/>
          <a:p>
            <a:r>
              <a:rPr lang="en-US" dirty="0" smtClean="0"/>
              <a:t>Algebraic Properties of Matrices:</a:t>
            </a:r>
          </a:p>
          <a:p>
            <a:pPr lvl="1"/>
            <a:r>
              <a:rPr lang="en-US" dirty="0" smtClean="0"/>
              <a:t>Add/subtract matrices:  Must be of the same dimensions</a:t>
            </a:r>
          </a:p>
          <a:p>
            <a:pPr lvl="1"/>
            <a:r>
              <a:rPr lang="en-US" dirty="0" smtClean="0"/>
              <a:t>Multiplication of matrices:</a:t>
            </a:r>
          </a:p>
          <a:p>
            <a:pPr lvl="2"/>
            <a:r>
              <a:rPr lang="en-US" dirty="0" smtClean="0"/>
              <a:t>Inner dimensions must match.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[n x m] * [m x p] = [n x p]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Note that matrix multiplication is not commutative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137" y="2956606"/>
            <a:ext cx="5924550" cy="20478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14811" y="3110507"/>
            <a:ext cx="849518" cy="275483"/>
          </a:xfrm>
          <a:prstGeom prst="rect">
            <a:avLst/>
          </a:prstGeom>
          <a:noFill/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34187" y="3136164"/>
            <a:ext cx="329994" cy="702506"/>
          </a:xfrm>
          <a:prstGeom prst="rect">
            <a:avLst/>
          </a:prstGeom>
          <a:noFill/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7235" y="4169800"/>
            <a:ext cx="1634150" cy="267944"/>
          </a:xfrm>
          <a:prstGeom prst="rect">
            <a:avLst/>
          </a:prstGeom>
          <a:noFill/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186415" y="5776114"/>
            <a:ext cx="0" cy="32592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791488" y="5776114"/>
            <a:ext cx="0" cy="32592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68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1995328"/>
          </a:xfrm>
        </p:spPr>
        <p:txBody>
          <a:bodyPr/>
          <a:lstStyle/>
          <a:p>
            <a:r>
              <a:rPr lang="en-US" dirty="0" smtClean="0"/>
              <a:t>Transpose (given an element in position </a:t>
            </a:r>
            <a:r>
              <a:rPr lang="en-US" dirty="0" err="1" smtClean="0"/>
              <a:t>i,j</a:t>
            </a:r>
            <a:r>
              <a:rPr lang="en-US" dirty="0" smtClean="0"/>
              <a:t>, the transpose has the same element in position </a:t>
            </a:r>
            <a:r>
              <a:rPr lang="en-US" dirty="0" err="1" smtClean="0"/>
              <a:t>j,i</a:t>
            </a:r>
            <a:r>
              <a:rPr lang="en-US" dirty="0" smtClean="0"/>
              <a:t>.)</a:t>
            </a:r>
          </a:p>
          <a:p>
            <a:r>
              <a:rPr lang="en-US" dirty="0" smtClean="0"/>
              <a:t>Inverse:</a:t>
            </a:r>
          </a:p>
          <a:p>
            <a:pPr lvl="1"/>
            <a:r>
              <a:rPr lang="en-US" dirty="0" smtClean="0"/>
              <a:t>Just like the multiplicative inverse of n is 1/n, matrices also have multiplicative inverses: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10668" y="3494638"/>
                <a:ext cx="25068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𝑛𝑥𝑛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𝑛𝑥𝑛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𝑛𝑥𝑛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668" y="3494638"/>
                <a:ext cx="250684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433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10668" y="3969080"/>
                <a:ext cx="25068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𝑛𝑥𝑛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𝑛𝑥𝑛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𝑛𝑥𝑛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668" y="3969080"/>
                <a:ext cx="250684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33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86407" y="5033726"/>
                <a:ext cx="2984407" cy="10770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407" y="5033726"/>
                <a:ext cx="2984407" cy="10770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7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7"/>
            <a:ext cx="8197114" cy="3389561"/>
          </a:xfrm>
        </p:spPr>
        <p:txBody>
          <a:bodyPr/>
          <a:lstStyle/>
          <a:p>
            <a:r>
              <a:rPr lang="en-US" sz="2000" dirty="0" smtClean="0"/>
              <a:t>For a 2x2 matrix: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What if (ad-</a:t>
            </a:r>
            <a:r>
              <a:rPr lang="en-US" sz="2000" dirty="0" err="1" smtClean="0"/>
              <a:t>bc</a:t>
            </a:r>
            <a:r>
              <a:rPr lang="en-US" sz="2000" dirty="0" smtClean="0"/>
              <a:t>) = 0? That means that ad=</a:t>
            </a:r>
            <a:r>
              <a:rPr lang="en-US" sz="2000" dirty="0" err="1" smtClean="0"/>
              <a:t>bc</a:t>
            </a:r>
            <a:r>
              <a:rPr lang="en-US" sz="2000" dirty="0" smtClean="0"/>
              <a:t> or a/c = b/d.</a:t>
            </a:r>
          </a:p>
          <a:p>
            <a:r>
              <a:rPr lang="en-US" sz="2000" dirty="0" smtClean="0"/>
              <a:t>If a/c = b/d, then one of the columns is a multiple of the other!</a:t>
            </a:r>
          </a:p>
          <a:p>
            <a:r>
              <a:rPr lang="en-US" sz="2000" dirty="0" smtClean="0"/>
              <a:t>These columns are dependent on each other.</a:t>
            </a:r>
          </a:p>
          <a:p>
            <a:pPr lvl="1"/>
            <a:r>
              <a:rPr lang="en-US" sz="1800" dirty="0" smtClean="0"/>
              <a:t>If these were columns in our numerical data frame, then one column would be a multiple of the other.</a:t>
            </a:r>
          </a:p>
          <a:p>
            <a:pPr lvl="1"/>
            <a:r>
              <a:rPr lang="en-US" sz="1800" dirty="0" smtClean="0"/>
              <a:t>Examples: Using Fahrenheit and Celsius as separate predictors.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851840" y="1910280"/>
                <a:ext cx="3639266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840" y="1910280"/>
                <a:ext cx="3639266" cy="5204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36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7"/>
            <a:ext cx="8197114" cy="3597792"/>
          </a:xfrm>
        </p:spPr>
        <p:txBody>
          <a:bodyPr/>
          <a:lstStyle/>
          <a:p>
            <a:r>
              <a:rPr lang="en-US" sz="2000" dirty="0" smtClean="0"/>
              <a:t>Eigenvalues: Given a </a:t>
            </a:r>
            <a:r>
              <a:rPr lang="en-US" sz="2000" dirty="0" err="1" smtClean="0"/>
              <a:t>nxn</a:t>
            </a:r>
            <a:r>
              <a:rPr lang="en-US" sz="2000" dirty="0" smtClean="0"/>
              <a:t> matrix, A,     is an eigenvalue if there exists a vector X such that: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Finding the eigenvectors of A involves lots of computation.</a:t>
            </a:r>
          </a:p>
          <a:p>
            <a:r>
              <a:rPr lang="en-US" sz="2000" dirty="0" smtClean="0"/>
              <a:t>If A rotates and shifts a vector X, then we can think of eigenvalues as a geometric hinge on which the ‘A’ operation acts.</a:t>
            </a:r>
          </a:p>
          <a:p>
            <a:r>
              <a:rPr lang="en-US" sz="2000" dirty="0" smtClean="0"/>
              <a:t>Eigenvalues have corresponding eigenvectors.</a:t>
            </a:r>
          </a:p>
          <a:p>
            <a:r>
              <a:rPr lang="en-US" sz="2000" dirty="0" smtClean="0"/>
              <a:t>This may seem insignificant at the moment, but eigenvalues and eigenvectors play an important role in manipulating our data.</a:t>
            </a:r>
            <a:endParaRPr lang="en-US" sz="1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20974" y="2123968"/>
                <a:ext cx="12359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974" y="2123968"/>
                <a:ext cx="123591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926" r="-4926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88156" y="1381612"/>
                <a:ext cx="2328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156" y="1381612"/>
                <a:ext cx="23288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0769" r="-2820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75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34159</TotalTime>
  <Words>1792</Words>
  <Application>Microsoft Office PowerPoint</Application>
  <PresentationFormat>On-screen Show (4:3)</PresentationFormat>
  <Paragraphs>296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Cambria Math</vt:lpstr>
      <vt:lpstr>Encode Sans Normal Black</vt:lpstr>
      <vt:lpstr>Lucida Grande</vt:lpstr>
      <vt:lpstr>Open Sans Light</vt:lpstr>
      <vt:lpstr>Uni Sans Regular</vt:lpstr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Nicholas McClure</cp:lastModifiedBy>
  <cp:revision>365</cp:revision>
  <dcterms:created xsi:type="dcterms:W3CDTF">2014-10-14T00:51:43Z</dcterms:created>
  <dcterms:modified xsi:type="dcterms:W3CDTF">2015-08-03T14:56:09Z</dcterms:modified>
</cp:coreProperties>
</file>