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38"/>
  </p:notesMasterIdLst>
  <p:sldIdLst>
    <p:sldId id="259" r:id="rId3"/>
    <p:sldId id="264" r:id="rId4"/>
    <p:sldId id="262" r:id="rId5"/>
    <p:sldId id="267" r:id="rId6"/>
    <p:sldId id="269" r:id="rId7"/>
    <p:sldId id="268" r:id="rId8"/>
    <p:sldId id="290" r:id="rId9"/>
    <p:sldId id="288" r:id="rId10"/>
    <p:sldId id="293" r:id="rId11"/>
    <p:sldId id="294" r:id="rId12"/>
    <p:sldId id="295" r:id="rId13"/>
    <p:sldId id="296" r:id="rId14"/>
    <p:sldId id="297" r:id="rId15"/>
    <p:sldId id="284" r:id="rId16"/>
    <p:sldId id="285" r:id="rId17"/>
    <p:sldId id="298" r:id="rId18"/>
    <p:sldId id="289" r:id="rId19"/>
    <p:sldId id="311" r:id="rId20"/>
    <p:sldId id="283" r:id="rId21"/>
    <p:sldId id="299" r:id="rId22"/>
    <p:sldId id="286" r:id="rId23"/>
    <p:sldId id="287" r:id="rId24"/>
    <p:sldId id="300" r:id="rId25"/>
    <p:sldId id="278" r:id="rId26"/>
    <p:sldId id="302" r:id="rId27"/>
    <p:sldId id="303" r:id="rId28"/>
    <p:sldId id="312" r:id="rId29"/>
    <p:sldId id="301" r:id="rId30"/>
    <p:sldId id="304" r:id="rId31"/>
    <p:sldId id="306" r:id="rId32"/>
    <p:sldId id="307" r:id="rId33"/>
    <p:sldId id="309" r:id="rId34"/>
    <p:sldId id="305" r:id="rId35"/>
    <p:sldId id="313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600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716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and More on Distributions</a:t>
            </a:r>
          </a:p>
          <a:p>
            <a:r>
              <a:rPr lang="en-US" dirty="0" smtClean="0"/>
              <a:t>Lecture 2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on Combinations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271050"/>
          </a:xfrm>
        </p:spPr>
        <p:txBody>
          <a:bodyPr/>
          <a:lstStyle/>
          <a:p>
            <a:r>
              <a:rPr lang="en-US" dirty="0" smtClean="0"/>
              <a:t>Combinations appear on the Pascal’s Triangle!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N,x</a:t>
            </a:r>
            <a:r>
              <a:rPr lang="en-US" dirty="0" smtClean="0"/>
              <a:t>) appears on the Nth row, </a:t>
            </a:r>
            <a:r>
              <a:rPr lang="en-US" dirty="0" err="1" smtClean="0"/>
              <a:t>xth</a:t>
            </a:r>
            <a:r>
              <a:rPr lang="en-US" dirty="0" smtClean="0"/>
              <a:t> number (starting at 0)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0464" y="3099862"/>
                <a:ext cx="5357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4" y="3099862"/>
                <a:ext cx="535724" cy="4619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81" y="2420198"/>
            <a:ext cx="5769473" cy="30843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01632" y="4698747"/>
            <a:ext cx="434566" cy="35308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316188" y="3330823"/>
            <a:ext cx="2749085" cy="14196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198622"/>
          </a:xfrm>
        </p:spPr>
        <p:txBody>
          <a:bodyPr/>
          <a:lstStyle/>
          <a:p>
            <a:r>
              <a:rPr lang="en-US" dirty="0" smtClean="0"/>
              <a:t>There are 10 Light beers on tap, and 10 Dark beers on tap, how many ways can Rick get a 4-beer sampler that contains exactly 1 light beer? (ordering doesn’t matter)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2987645"/>
                <a:ext cx="572862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)∙(#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𝑑𝑎𝑟𝑘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2987645"/>
                <a:ext cx="5728620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8676" y="3716806"/>
                <a:ext cx="3268302" cy="59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10∗120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3716806"/>
                <a:ext cx="3268302" cy="591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198622"/>
          </a:xfrm>
        </p:spPr>
        <p:txBody>
          <a:bodyPr/>
          <a:lstStyle/>
          <a:p>
            <a:r>
              <a:rPr lang="en-US" dirty="0" smtClean="0"/>
              <a:t>6:5 Blackjack is dealt with a 6 shoe deck (52*6=312 cards). How many ways can someone get dealt two rank 10 cards?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1971" y="2947261"/>
                <a:ext cx="7061704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𝑑𝑒𝑐𝑘𝑠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𝑟𝑎𝑛𝑘𝑠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𝑠𝑢𝑖𝑡𝑠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2!(94!)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96∗95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71" y="2947261"/>
                <a:ext cx="7061704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513986" cy="1198622"/>
          </a:xfrm>
        </p:spPr>
        <p:txBody>
          <a:bodyPr/>
          <a:lstStyle/>
          <a:p>
            <a:r>
              <a:rPr lang="en-US" dirty="0" smtClean="0"/>
              <a:t>How many ways can two dice be rolled to get a sum of 10?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8" y="2489702"/>
            <a:ext cx="4295162" cy="42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00674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xpand.grid</a:t>
            </a:r>
            <a:r>
              <a:rPr lang="en-US" dirty="0" smtClean="0"/>
              <a:t>() – function that creates a data frame from all combinations of vectors supplied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R-demo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20290"/>
          </a:xfrm>
        </p:spPr>
        <p:txBody>
          <a:bodyPr/>
          <a:lstStyle/>
          <a:p>
            <a:r>
              <a:rPr lang="en-US" dirty="0" smtClean="0"/>
              <a:t>The Probability of an event, A, is the number of ways A can occur, divided by the number of total possible outcomes in our Sample Space, 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    is an event,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757" y="2691623"/>
                <a:ext cx="182165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91623"/>
                <a:ext cx="1821653" cy="768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405" r="12953" b="9443"/>
          <a:stretch/>
        </p:blipFill>
        <p:spPr>
          <a:xfrm>
            <a:off x="3847722" y="3683877"/>
            <a:ext cx="3902043" cy="29930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661736" y="49431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61736" y="559353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6536" y="52479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67760" y="484360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2220" y="4893398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4006" y="4352453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8175" y="569312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1874" y="4169811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29868" y="520938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6251" y="508081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17177" y="406116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1948" y="4419437"/>
                <a:ext cx="203132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8" y="4419437"/>
                <a:ext cx="2031325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1757" y="5206368"/>
                <a:ext cx="203132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5206368"/>
                <a:ext cx="2031325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638604" cy="2504456"/>
          </a:xfrm>
        </p:spPr>
        <p:txBody>
          <a:bodyPr/>
          <a:lstStyle/>
          <a:p>
            <a:r>
              <a:rPr lang="en-US" dirty="0" smtClean="0"/>
              <a:t>If     is an event, then</a:t>
            </a:r>
          </a:p>
          <a:p>
            <a:pPr lvl="1"/>
            <a:r>
              <a:rPr lang="en-US" dirty="0" smtClean="0"/>
              <a:t>Intersection: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Negation: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05" r="12953" b="9443"/>
          <a:stretch/>
        </p:blipFill>
        <p:spPr>
          <a:xfrm>
            <a:off x="5321164" y="3751465"/>
            <a:ext cx="3902043" cy="29930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135178" y="501078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35178" y="566112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39978" y="531558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41202" y="49111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05662" y="496098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7448" y="4420041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31617" y="5760708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35316" y="4237399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3310" y="527697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9693" y="514840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17177" y="1564193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32763" y="1742228"/>
                <a:ext cx="258840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1742228"/>
                <a:ext cx="258840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32763" y="2515856"/>
                <a:ext cx="258840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2515856"/>
                <a:ext cx="2588401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2763" y="3289484"/>
                <a:ext cx="210846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3289484"/>
                <a:ext cx="210846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34089" y="4243340"/>
                <a:ext cx="397782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" y="4243340"/>
                <a:ext cx="3977820" cy="6938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34089" y="5066864"/>
                <a:ext cx="379020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" y="5066864"/>
                <a:ext cx="3790205" cy="6938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Axioms of 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3652112"/>
          </a:xfrm>
        </p:spPr>
        <p:txBody>
          <a:bodyPr/>
          <a:lstStyle/>
          <a:p>
            <a:r>
              <a:rPr lang="en-US" dirty="0" smtClean="0"/>
              <a:t>Probability is bounded between 0 and 1.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the Sample Space = 1.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of finite </a:t>
            </a:r>
            <a:r>
              <a:rPr lang="en-US" i="1" dirty="0" smtClean="0"/>
              <a:t>mutually exclusive </a:t>
            </a:r>
            <a:r>
              <a:rPr lang="en-US" dirty="0" smtClean="0"/>
              <a:t>unions is the sum of their probabilities.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86760" y="1895251"/>
                <a:ext cx="1864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60" y="1895251"/>
                <a:ext cx="18646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07" r="-36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7418" y="3369165"/>
                <a:ext cx="126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18" y="3369165"/>
                <a:ext cx="126329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14" r="-531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1240" y="5012277"/>
                <a:ext cx="3361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40" y="5012277"/>
                <a:ext cx="33618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0" r="-27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28542" y="4966110"/>
            <a:ext cx="24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A and B are M.E.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52295" y="2347475"/>
            <a:ext cx="473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“Percent” literally means per one hundred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allAtOnce"/>
      <p:bldP spid="5" grpId="0"/>
      <p:bldP spid="6" grpId="0"/>
      <p:bldP spid="7" grpId="0"/>
      <p:bldP spid="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513986" cy="1198622"/>
          </a:xfrm>
        </p:spPr>
        <p:txBody>
          <a:bodyPr/>
          <a:lstStyle/>
          <a:p>
            <a:r>
              <a:rPr lang="en-US" dirty="0" smtClean="0"/>
              <a:t>Probability of rolling a </a:t>
            </a:r>
            <a:r>
              <a:rPr lang="en-US" dirty="0" smtClean="0"/>
              <a:t>sum of 10?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8" y="2489702"/>
            <a:ext cx="4295162" cy="42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Mutually Exclusive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526474"/>
            <a:ext cx="8197114" cy="4331121"/>
          </a:xfrm>
        </p:spPr>
        <p:txBody>
          <a:bodyPr/>
          <a:lstStyle/>
          <a:p>
            <a:r>
              <a:rPr lang="en-US" dirty="0" smtClean="0"/>
              <a:t>In all cases, the probability of the union of A and B takes the form: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A and B are mutually exclusive that means that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28" y="2533754"/>
            <a:ext cx="2738540" cy="2100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9630" y="2326821"/>
                <a:ext cx="4937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30" y="2326821"/>
                <a:ext cx="493724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8" r="-172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10742" y="5081796"/>
                <a:ext cx="1848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42" y="5081796"/>
                <a:ext cx="184839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89" r="-361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10742" y="5515316"/>
                <a:ext cx="3361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42" y="5515316"/>
                <a:ext cx="336181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0" r="-271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970352" y="5081796"/>
            <a:ext cx="2761307" cy="1776204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8925" y="484090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10000"/>
                  </a:schemeClr>
                </a:solidFill>
              </a:rPr>
              <a:t>S = Sample space</a:t>
            </a:r>
            <a:endParaRPr lang="en-US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45041" y="5466919"/>
            <a:ext cx="948858" cy="948858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03661" y="5466919"/>
            <a:ext cx="948858" cy="948858"/>
          </a:xfrm>
          <a:prstGeom prst="ellipse">
            <a:avLst/>
          </a:prstGeom>
          <a:solidFill>
            <a:srgbClr val="84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0612" y="51459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1382" y="51181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14" y="1089938"/>
            <a:ext cx="5881499" cy="49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230717"/>
          </a:xfrm>
        </p:spPr>
        <p:txBody>
          <a:bodyPr/>
          <a:lstStyle/>
          <a:p>
            <a:r>
              <a:rPr lang="en-US" dirty="0" smtClean="0"/>
              <a:t>The probability of A </a:t>
            </a:r>
            <a:r>
              <a:rPr lang="en-US" i="1" dirty="0" smtClean="0"/>
              <a:t>given</a:t>
            </a:r>
            <a:r>
              <a:rPr lang="en-US" dirty="0" smtClean="0"/>
              <a:t> B is written: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is equal to: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6363" y="2099849"/>
                <a:ext cx="1029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63" y="2099849"/>
                <a:ext cx="10292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50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6538" y="3401333"/>
                <a:ext cx="263982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38" y="3401333"/>
                <a:ext cx="2639825" cy="768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26898" y="3612332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compare to: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14036" y="3423663"/>
                <a:ext cx="1792222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036" y="3423663"/>
                <a:ext cx="1792222" cy="768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86407" y="4535430"/>
            <a:ext cx="2761307" cy="1776204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4980" y="429454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10000"/>
                  </a:schemeClr>
                </a:solidFill>
              </a:rPr>
              <a:t>S = Sample space</a:t>
            </a:r>
            <a:endParaRPr lang="en-US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70858" y="4914313"/>
            <a:ext cx="948858" cy="948858"/>
          </a:xfrm>
          <a:prstGeom prst="ellipse">
            <a:avLst/>
          </a:prstGeom>
          <a:solidFill>
            <a:srgbClr val="FFFF66">
              <a:alpha val="6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06295" y="4923291"/>
            <a:ext cx="948858" cy="948858"/>
          </a:xfrm>
          <a:prstGeom prst="ellipse">
            <a:avLst/>
          </a:prstGeom>
          <a:solidFill>
            <a:srgbClr val="84FFFF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76667" y="45996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7437" y="45717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4" grpId="0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197114" cy="3253760"/>
          </a:xfrm>
        </p:spPr>
        <p:txBody>
          <a:bodyPr/>
          <a:lstStyle/>
          <a:p>
            <a:r>
              <a:rPr lang="en-US" dirty="0" smtClean="0"/>
              <a:t>Events A is independent of B if and only if:</a:t>
            </a:r>
          </a:p>
          <a:p>
            <a:endParaRPr lang="en-US" dirty="0"/>
          </a:p>
          <a:p>
            <a:r>
              <a:rPr lang="en-US" dirty="0" smtClean="0"/>
              <a:t>A being independent of B does NOT imply B is independent of 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22713" y="1918704"/>
                <a:ext cx="208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713" y="1918704"/>
                <a:ext cx="20827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26" r="-46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05463" y="3178012"/>
                <a:ext cx="208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463" y="3178012"/>
                <a:ext cx="20827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16" r="-497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574" y="3192119"/>
                <a:ext cx="208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74" y="3192119"/>
                <a:ext cx="208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4" r="-467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80637" y="3059025"/>
                <a:ext cx="559512" cy="796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37" y="3059025"/>
                <a:ext cx="559512" cy="7963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617265" y="3059025"/>
            <a:ext cx="659096" cy="7072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08626" y="2999442"/>
            <a:ext cx="887239" cy="855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1199" y="4361631"/>
                <a:ext cx="369229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9" y="4361631"/>
                <a:ext cx="3692293" cy="768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43599" y="4447598"/>
                <a:ext cx="559512" cy="796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599" y="4447598"/>
                <a:ext cx="559512" cy="796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73451" y="4588137"/>
                <a:ext cx="2995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451" y="4588137"/>
                <a:ext cx="299575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7" r="-325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2434" y="5794218"/>
            <a:ext cx="740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The event that my boss takes vacation has an impact on when I take vacation, but when I take vacation has no impact on when my boss takes vacation. (i.e., his vacation is independent of mine, but not vice versa)</a:t>
            </a:r>
          </a:p>
        </p:txBody>
      </p:sp>
    </p:spTree>
    <p:extLst>
      <p:ext uri="{BB962C8B-B14F-4D97-AF65-F5344CB8AC3E}">
        <p14:creationId xmlns:p14="http://schemas.microsoft.com/office/powerpoint/2010/main" val="37572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4" grpId="0" animBg="1"/>
      <p:bldP spid="12" grpId="0"/>
      <p:bldP spid="13" grpId="0"/>
      <p:bldP spid="1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Independence vs. Mutually Exclusive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3235653"/>
          </a:xfrm>
        </p:spPr>
        <p:txBody>
          <a:bodyPr/>
          <a:lstStyle/>
          <a:p>
            <a:r>
              <a:rPr lang="en-US" dirty="0" smtClean="0"/>
              <a:t>These are not related AT ALL and in fact, are nearly opposite ideas.</a:t>
            </a:r>
          </a:p>
          <a:p>
            <a:r>
              <a:rPr lang="en-US" dirty="0" smtClean="0"/>
              <a:t>If A is M.E. of B then: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A is independent of B then: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86582" y="2243550"/>
                <a:ext cx="1599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82" y="2243550"/>
                <a:ext cx="159934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98" r="-419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196692" y="2672587"/>
            <a:ext cx="0" cy="360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4428" y="3041964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occurring has a HUGE impact on P(A)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764088" y="3825089"/>
                <a:ext cx="208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3825089"/>
                <a:ext cx="20827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26" r="-469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2434" y="5839485"/>
            <a:ext cx="735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The probability the sidewalk is wet given it is raining is very high,</a:t>
            </a:r>
          </a:p>
          <a:p>
            <a:r>
              <a:rPr lang="en-US" dirty="0" smtClean="0"/>
              <a:t>But the probability that it is raining given the sidewalk is wet is lower (if I run</a:t>
            </a:r>
          </a:p>
          <a:p>
            <a:r>
              <a:rPr lang="en-US" dirty="0" smtClean="0"/>
              <a:t>my sprinklers often).</a:t>
            </a:r>
          </a:p>
        </p:txBody>
      </p:sp>
    </p:spTree>
    <p:extLst>
      <p:ext uri="{BB962C8B-B14F-4D97-AF65-F5344CB8AC3E}">
        <p14:creationId xmlns:p14="http://schemas.microsoft.com/office/powerpoint/2010/main" val="24330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Odds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230717"/>
          </a:xfrm>
        </p:spPr>
        <p:txBody>
          <a:bodyPr/>
          <a:lstStyle/>
          <a:p>
            <a:r>
              <a:rPr lang="en-US" dirty="0" smtClean="0"/>
              <a:t>Odds are expressed as (Count in event favor):(Count not in event favor)</a:t>
            </a:r>
          </a:p>
          <a:p>
            <a:pPr lvl="1"/>
            <a:r>
              <a:rPr lang="en-US" dirty="0" smtClean="0"/>
              <a:t>Make sure you reduce the fraction first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Implies the odds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52702"/>
                <a:ext cx="3400033" cy="698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52702"/>
                <a:ext cx="3400033" cy="6980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514066" y="3350714"/>
            <a:ext cx="0" cy="65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5599" y="3350714"/>
            <a:ext cx="0" cy="65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50931" y="4010684"/>
            <a:ext cx="112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in</a:t>
            </a:r>
          </a:p>
          <a:p>
            <a:r>
              <a:rPr lang="en-US" dirty="0" smtClean="0"/>
              <a:t>favor of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0698" y="4010683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not in</a:t>
            </a:r>
          </a:p>
          <a:p>
            <a:r>
              <a:rPr lang="en-US" dirty="0" smtClean="0"/>
              <a:t>favor of 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1756" y="5680773"/>
                <a:ext cx="1451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6" y="5680773"/>
                <a:ext cx="14510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01" r="-71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875698" y="3350714"/>
            <a:ext cx="3286408" cy="3507286"/>
          </a:xfrm>
          <a:prstGeom prst="rect">
            <a:avLst/>
          </a:prstGeom>
          <a:solidFill>
            <a:schemeClr val="bg2"/>
          </a:solidFill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75698" y="3336668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7820" y="3919626"/>
            <a:ext cx="2982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P(A)=5/6, then the odds are</a:t>
            </a:r>
          </a:p>
          <a:p>
            <a:r>
              <a:rPr lang="en-US" dirty="0" smtClean="0"/>
              <a:t>5:1.  ‘Five to one’.</a:t>
            </a:r>
          </a:p>
          <a:p>
            <a:endParaRPr lang="en-US" dirty="0"/>
          </a:p>
          <a:p>
            <a:r>
              <a:rPr lang="en-US" dirty="0" smtClean="0"/>
              <a:t>If the odds are 3:20, then</a:t>
            </a:r>
          </a:p>
          <a:p>
            <a:r>
              <a:rPr lang="en-US" dirty="0" smtClean="0"/>
              <a:t>P(A)=3/23</a:t>
            </a:r>
          </a:p>
          <a:p>
            <a:endParaRPr lang="en-US" dirty="0"/>
          </a:p>
          <a:p>
            <a:r>
              <a:rPr lang="en-US" dirty="0" smtClean="0"/>
              <a:t>A straight up sports bet in</a:t>
            </a:r>
          </a:p>
          <a:p>
            <a:r>
              <a:rPr lang="en-US" dirty="0" smtClean="0"/>
              <a:t>Vegas has odds 1:1 (50%), but</a:t>
            </a:r>
          </a:p>
          <a:p>
            <a:r>
              <a:rPr lang="en-US" dirty="0" smtClean="0"/>
              <a:t>pays 0.95Xbet.</a:t>
            </a:r>
          </a:p>
        </p:txBody>
      </p:sp>
    </p:spTree>
    <p:extLst>
      <p:ext uri="{BB962C8B-B14F-4D97-AF65-F5344CB8AC3E}">
        <p14:creationId xmlns:p14="http://schemas.microsoft.com/office/powerpoint/2010/main" val="7604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663" y="1363508"/>
            <a:ext cx="8197114" cy="1868579"/>
          </a:xfrm>
        </p:spPr>
        <p:txBody>
          <a:bodyPr/>
          <a:lstStyle/>
          <a:p>
            <a:r>
              <a:rPr lang="en-US" dirty="0" smtClean="0"/>
              <a:t>Famous conditional probability problem that divided statisticians when it came out.</a:t>
            </a:r>
          </a:p>
          <a:p>
            <a:pPr lvl="1"/>
            <a:r>
              <a:rPr lang="en-US" dirty="0" smtClean="0"/>
              <a:t>Start with 3 doors.  One prize behind unknown door. Pick a door.  Host reveals a separate door with no prize.  Then contestant can switch. Should they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2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363508"/>
            <a:ext cx="8197114" cy="1868579"/>
          </a:xfrm>
        </p:spPr>
        <p:txBody>
          <a:bodyPr/>
          <a:lstStyle/>
          <a:p>
            <a:r>
              <a:rPr lang="en-US" dirty="0" smtClean="0"/>
              <a:t>Start with 3 doors.  One prize behind unknown door. Pick a door.  Host reveals a separate door with no prize.  Then contestant can switch. Should they?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9" y="2505075"/>
            <a:ext cx="5305425" cy="4352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5149" y="4472412"/>
            <a:ext cx="5305425" cy="2385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363508"/>
            <a:ext cx="8197114" cy="1868579"/>
          </a:xfrm>
        </p:spPr>
        <p:txBody>
          <a:bodyPr/>
          <a:lstStyle/>
          <a:p>
            <a:r>
              <a:rPr lang="en-US" dirty="0" smtClean="0"/>
              <a:t>Start with 3 doors.  One prize behind unknown door. Pick a door.  Host reveals a separate door with no prize.  Then contestant can switch. Should they?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9" y="2505075"/>
            <a:ext cx="5305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663" y="1363508"/>
            <a:ext cx="8197114" cy="1868579"/>
          </a:xfrm>
        </p:spPr>
        <p:txBody>
          <a:bodyPr/>
          <a:lstStyle/>
          <a:p>
            <a:pPr lvl="1"/>
            <a:r>
              <a:rPr lang="en-US" dirty="0"/>
              <a:t>http://www.stayorswitch.com/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Simulations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1235" y="1363508"/>
            <a:ext cx="8197114" cy="4421656"/>
          </a:xfrm>
        </p:spPr>
        <p:txBody>
          <a:bodyPr/>
          <a:lstStyle/>
          <a:p>
            <a:r>
              <a:rPr lang="en-US" dirty="0" smtClean="0"/>
              <a:t>Simulations are used to verify probabilities.</a:t>
            </a:r>
          </a:p>
          <a:p>
            <a:r>
              <a:rPr lang="en-US" dirty="0" smtClean="0"/>
              <a:t>With these, we can also estimate variation in probabilities.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system.time</a:t>
            </a:r>
            <a:r>
              <a:rPr lang="en-US" dirty="0" smtClean="0"/>
              <a:t>() from base or </a:t>
            </a:r>
            <a:r>
              <a:rPr lang="en-US" dirty="0" err="1" smtClean="0"/>
              <a:t>microbenchmark</a:t>
            </a:r>
            <a:r>
              <a:rPr lang="en-US" dirty="0" smtClean="0"/>
              <a:t>() from </a:t>
            </a:r>
            <a:r>
              <a:rPr lang="en-US" dirty="0" err="1" smtClean="0"/>
              <a:t>microbenchmark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Clean up after yourself:	</a:t>
            </a:r>
          </a:p>
          <a:p>
            <a:pPr lvl="1"/>
            <a:r>
              <a:rPr lang="en-US" dirty="0" err="1" smtClean="0"/>
              <a:t>gc</a:t>
            </a:r>
            <a:r>
              <a:rPr lang="en-US" dirty="0" smtClean="0"/>
              <a:t>() or invisible(</a:t>
            </a:r>
            <a:r>
              <a:rPr lang="en-US" dirty="0" err="1" smtClean="0"/>
              <a:t>gc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2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1235" y="1363508"/>
            <a:ext cx="8197114" cy="5417538"/>
          </a:xfrm>
        </p:spPr>
        <p:txBody>
          <a:bodyPr/>
          <a:lstStyle/>
          <a:p>
            <a:r>
              <a:rPr lang="en-US" dirty="0" smtClean="0"/>
              <a:t>Reasons for missing data</a:t>
            </a:r>
          </a:p>
          <a:p>
            <a:pPr lvl="1"/>
            <a:r>
              <a:rPr lang="en-US" dirty="0" smtClean="0"/>
              <a:t>Recording failure (mechanical/software failures)</a:t>
            </a:r>
          </a:p>
          <a:p>
            <a:pPr lvl="1"/>
            <a:r>
              <a:rPr lang="en-US" dirty="0" smtClean="0"/>
              <a:t>Reporting failure (human decisions)</a:t>
            </a:r>
          </a:p>
          <a:p>
            <a:pPr lvl="1"/>
            <a:r>
              <a:rPr lang="en-US" dirty="0" smtClean="0"/>
              <a:t>Translation failure (data transferring/parsing errors)</a:t>
            </a:r>
          </a:p>
          <a:p>
            <a:r>
              <a:rPr lang="en-US" dirty="0" smtClean="0"/>
              <a:t>Many shapes and types</a:t>
            </a:r>
          </a:p>
          <a:p>
            <a:pPr lvl="1"/>
            <a:r>
              <a:rPr lang="en-US" dirty="0" smtClean="0"/>
              <a:t>Shapes: block, regular, random, sparse</a:t>
            </a:r>
          </a:p>
          <a:p>
            <a:pPr lvl="1"/>
            <a:r>
              <a:rPr lang="en-US" dirty="0" smtClean="0"/>
              <a:t>Types:</a:t>
            </a:r>
          </a:p>
          <a:p>
            <a:pPr lvl="2"/>
            <a:r>
              <a:rPr lang="en-US" dirty="0" smtClean="0"/>
              <a:t>Missing At Random (MAR): a particular variable has randomly omitted data.</a:t>
            </a:r>
          </a:p>
          <a:p>
            <a:pPr lvl="2"/>
            <a:r>
              <a:rPr lang="en-US" dirty="0" smtClean="0"/>
              <a:t>Missing Completely At Random (MCAR)</a:t>
            </a:r>
            <a:r>
              <a:rPr lang="en-US" dirty="0"/>
              <a:t> : every piece of data has equal chance of being omitted.</a:t>
            </a:r>
            <a:endParaRPr lang="en-US" dirty="0" smtClean="0"/>
          </a:p>
          <a:p>
            <a:pPr lvl="2"/>
            <a:r>
              <a:rPr lang="en-US" dirty="0" smtClean="0"/>
              <a:t>Missing Not At Random (MNAR): The value of data is related to chance of being omitted.</a:t>
            </a:r>
          </a:p>
          <a:p>
            <a:r>
              <a:rPr lang="en-US" dirty="0" smtClean="0"/>
              <a:t>Outliers may also be treated as missing data.</a:t>
            </a:r>
          </a:p>
        </p:txBody>
      </p:sp>
    </p:spTree>
    <p:extLst>
      <p:ext uri="{BB962C8B-B14F-4D97-AF65-F5344CB8AC3E}">
        <p14:creationId xmlns:p14="http://schemas.microsoft.com/office/powerpoint/2010/main" val="37098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Counting</a:t>
            </a:r>
          </a:p>
          <a:p>
            <a:r>
              <a:rPr lang="en-US" dirty="0" smtClean="0"/>
              <a:t>Axioms of Probability</a:t>
            </a:r>
          </a:p>
          <a:p>
            <a:r>
              <a:rPr lang="en-US" dirty="0" smtClean="0"/>
              <a:t>Probability Examples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smtClean="0"/>
              <a:t>More on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44299"/>
              </p:ext>
            </p:extLst>
          </p:nvPr>
        </p:nvGraphicFramePr>
        <p:xfrm>
          <a:off x="671757" y="1541855"/>
          <a:ext cx="783544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04"/>
                <a:gridCol w="1508816"/>
                <a:gridCol w="1873480"/>
                <a:gridCol w="2044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-Data </a:t>
                      </a:r>
                      <a:r>
                        <a:rPr lang="en-US" baseline="0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Mean/Median/Mode Fill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-No Data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-Variance</a:t>
                      </a:r>
                      <a:r>
                        <a:rPr lang="en-US" baseline="0" dirty="0" smtClean="0"/>
                        <a:t>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X~F(independents)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-More Accurate</a:t>
                      </a:r>
                    </a:p>
                    <a:p>
                      <a:r>
                        <a:rPr lang="en-US" dirty="0" smtClean="0"/>
                        <a:t>-No Data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-Needs most columns to be filled out</a:t>
                      </a:r>
                    </a:p>
                    <a:p>
                      <a:r>
                        <a:rPr lang="en-US" dirty="0" smtClean="0"/>
                        <a:t>-Harder on </a:t>
                      </a:r>
                      <a:r>
                        <a:rPr lang="en-US" dirty="0" err="1" smtClean="0"/>
                        <a:t>ind.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-More</a:t>
                      </a:r>
                      <a:r>
                        <a:rPr lang="en-US" baseline="0" dirty="0" smtClean="0"/>
                        <a:t> Accurate</a:t>
                      </a:r>
                    </a:p>
                    <a:p>
                      <a:r>
                        <a:rPr lang="en-US" baseline="0" dirty="0" smtClean="0"/>
                        <a:t>-No Data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-Slower</a:t>
                      </a:r>
                    </a:p>
                    <a:p>
                      <a:r>
                        <a:rPr lang="en-US" dirty="0" smtClean="0"/>
                        <a:t>-Dependent on distance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X~F(</a:t>
                      </a:r>
                      <a:r>
                        <a:rPr lang="en-US" dirty="0" err="1" smtClean="0"/>
                        <a:t>y,independents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-Very accurate</a:t>
                      </a:r>
                    </a:p>
                    <a:p>
                      <a:r>
                        <a:rPr lang="en-US" dirty="0" smtClean="0"/>
                        <a:t>-No Data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-Slower</a:t>
                      </a:r>
                    </a:p>
                    <a:p>
                      <a:r>
                        <a:rPr lang="en-US" dirty="0" smtClean="0"/>
                        <a:t>-Need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-Only on training set!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Dealing with Missing Data: Variance and Multiple Imputation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1757" y="1468182"/>
            <a:ext cx="7726363" cy="5288331"/>
          </a:xfrm>
        </p:spPr>
        <p:txBody>
          <a:bodyPr>
            <a:normAutofit/>
          </a:bodyPr>
          <a:lstStyle/>
          <a:p>
            <a:r>
              <a:rPr lang="en-US" dirty="0" smtClean="0"/>
              <a:t>Dealing with imputation, it is important to try and keep the intrinsic variance in the data set.</a:t>
            </a:r>
          </a:p>
          <a:p>
            <a:r>
              <a:rPr lang="en-US" dirty="0" smtClean="0"/>
              <a:t>To achieve this, multiple different predictions are made for each missing data point. (Using previous methods)</a:t>
            </a:r>
          </a:p>
          <a:p>
            <a:r>
              <a:rPr lang="en-US" dirty="0" smtClean="0"/>
              <a:t>These data sets are kept and future hypothesis testing and predictions are made on all imputed sets to gauge the variance in the outcomes.</a:t>
            </a:r>
          </a:p>
          <a:p>
            <a:r>
              <a:rPr lang="en-US" dirty="0" smtClean="0"/>
              <a:t> R package ‘Amelia’ does this and creates a nested list of data frames.</a:t>
            </a:r>
          </a:p>
          <a:p>
            <a:r>
              <a:rPr lang="en-US" dirty="0" smtClean="0"/>
              <a:t>Amelia 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Dealing with Missing Data: Using Outside or New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1757" y="1363508"/>
            <a:ext cx="7726363" cy="52883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Don’t forget to explore outside </a:t>
            </a:r>
            <a:r>
              <a:rPr lang="en-US" sz="2000" dirty="0"/>
              <a:t>or new data sources to help </a:t>
            </a:r>
            <a:r>
              <a:rPr lang="en-US" sz="2000" dirty="0" smtClean="0"/>
              <a:t>fill-in </a:t>
            </a:r>
            <a:r>
              <a:rPr lang="en-US" sz="2000" dirty="0"/>
              <a:t>missing data.</a:t>
            </a:r>
          </a:p>
          <a:p>
            <a:r>
              <a:rPr lang="en-US" sz="2000" dirty="0"/>
              <a:t>With the advent of free public data and bigger data sources, this is gaining popularity as a tool for imputation.</a:t>
            </a:r>
          </a:p>
          <a:p>
            <a:r>
              <a:rPr lang="en-US" sz="2000" dirty="0"/>
              <a:t>Unstructured text is a major source of data.</a:t>
            </a:r>
          </a:p>
          <a:p>
            <a:r>
              <a:rPr lang="en-US" sz="2000" dirty="0"/>
              <a:t>Ex:</a:t>
            </a:r>
          </a:p>
          <a:p>
            <a:pPr lvl="1"/>
            <a:r>
              <a:rPr lang="en-US" sz="1800" dirty="0"/>
              <a:t>Caesar’s uses public reviews on websites to mine for customer sentiment about hotel rooms.</a:t>
            </a:r>
          </a:p>
          <a:p>
            <a:pPr lvl="1"/>
            <a:r>
              <a:rPr lang="en-US" sz="1800" dirty="0"/>
              <a:t>Zillow uses text descriptions of properties to fill in missing data about # bedrooms, # bathrooms, sq. footage, and various </a:t>
            </a:r>
            <a:r>
              <a:rPr lang="en-US" sz="1800" dirty="0" smtClean="0"/>
              <a:t>amenities.</a:t>
            </a:r>
          </a:p>
          <a:p>
            <a:pPr lvl="1"/>
            <a:r>
              <a:rPr lang="en-US" sz="1800" dirty="0" smtClean="0"/>
              <a:t>Subject </a:t>
            </a:r>
            <a:r>
              <a:rPr lang="en-US" sz="1800" dirty="0"/>
              <a:t>to human stupidity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1757" y="5543843"/>
            <a:ext cx="694157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Yelp Rating for Circus-Circus: 2/5</a:t>
            </a:r>
          </a:p>
          <a:p>
            <a:r>
              <a:rPr lang="en-US" sz="1400" dirty="0" smtClean="0"/>
              <a:t>Text Description: “My son and I stayed here.  The service was great, the room was great, but it turns out my son is deathly afraid of clowns.”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76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1235" y="1363508"/>
            <a:ext cx="8197114" cy="4901490"/>
          </a:xfrm>
        </p:spPr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Csv: read.csv</a:t>
            </a:r>
          </a:p>
          <a:p>
            <a:pPr lvl="1"/>
            <a:r>
              <a:rPr lang="en-US" dirty="0" smtClean="0"/>
              <a:t>Txt: </a:t>
            </a:r>
            <a:r>
              <a:rPr lang="en-US" dirty="0" err="1" smtClean="0"/>
              <a:t>read.table</a:t>
            </a:r>
            <a:endParaRPr lang="en-US" dirty="0" smtClean="0"/>
          </a:p>
          <a:p>
            <a:r>
              <a:rPr lang="en-US" dirty="0" smtClean="0"/>
              <a:t>Web/HTML</a:t>
            </a:r>
          </a:p>
          <a:p>
            <a:pPr lvl="1"/>
            <a:r>
              <a:rPr lang="en-US" dirty="0" err="1" smtClean="0"/>
              <a:t>readLines</a:t>
            </a:r>
            <a:endParaRPr lang="en-US" dirty="0" smtClean="0"/>
          </a:p>
          <a:p>
            <a:pPr lvl="1"/>
            <a:r>
              <a:rPr lang="en-US" dirty="0" smtClean="0"/>
              <a:t>XML,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/>
              <a:t>http://gastonsanchez.com/work/webdata/getting_web_data_r4_parsing_xml_html.pdf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Twitter Example</a:t>
            </a:r>
          </a:p>
          <a:p>
            <a:pPr lvl="1"/>
            <a:r>
              <a:rPr lang="en-US" dirty="0" smtClean="0"/>
              <a:t>Get consumer/access keys here: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dev.twitter.com/apps</a:t>
            </a:r>
          </a:p>
        </p:txBody>
      </p:sp>
    </p:spTree>
    <p:extLst>
      <p:ext uri="{BB962C8B-B14F-4D97-AF65-F5344CB8AC3E}">
        <p14:creationId xmlns:p14="http://schemas.microsoft.com/office/powerpoint/2010/main" val="880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1235" y="1363507"/>
            <a:ext cx="8197114" cy="4810955"/>
          </a:xfrm>
        </p:spPr>
        <p:txBody>
          <a:bodyPr/>
          <a:lstStyle/>
          <a:p>
            <a:r>
              <a:rPr lang="en-US" dirty="0" smtClean="0"/>
              <a:t>.csv – write.csv()</a:t>
            </a:r>
          </a:p>
          <a:p>
            <a:r>
              <a:rPr lang="en-US" dirty="0" smtClean="0"/>
              <a:t>.txt – write.txt()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– save()</a:t>
            </a:r>
          </a:p>
          <a:p>
            <a:pPr lvl="1"/>
            <a:r>
              <a:rPr lang="en-US" dirty="0" smtClean="0"/>
              <a:t>Workspaces are very compressed compared to csv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: </a:t>
            </a:r>
            <a:r>
              <a:rPr lang="en-US" dirty="0" err="1" smtClean="0"/>
              <a:t>sqldf</a:t>
            </a:r>
            <a:r>
              <a:rPr lang="en-US" dirty="0" smtClean="0"/>
              <a:t>, </a:t>
            </a:r>
            <a:r>
              <a:rPr lang="en-US" dirty="0" err="1" smtClean="0"/>
              <a:t>RSQLite</a:t>
            </a:r>
            <a:r>
              <a:rPr lang="en-US" dirty="0" smtClean="0"/>
              <a:t> packages</a:t>
            </a:r>
          </a:p>
          <a:p>
            <a:pPr lvl="2"/>
            <a:r>
              <a:rPr lang="en-US" dirty="0" err="1" smtClean="0"/>
              <a:t>Sqlite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MongoDB: </a:t>
            </a:r>
            <a:r>
              <a:rPr lang="en-US" dirty="0" err="1" smtClean="0"/>
              <a:t>rmongodb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: </a:t>
            </a:r>
            <a:r>
              <a:rPr lang="en-US" dirty="0" err="1" smtClean="0"/>
              <a:t>RPostgreSQL</a:t>
            </a:r>
            <a:r>
              <a:rPr lang="en-US" dirty="0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6378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Complete Homework 2:</a:t>
            </a:r>
          </a:p>
          <a:p>
            <a:pPr lvl="1"/>
            <a:r>
              <a:rPr lang="en-US" dirty="0" smtClean="0"/>
              <a:t>Write an R-script to verify the Monty Hall Probabilities with simulations (get probabilities AND variances for switching and not switching).</a:t>
            </a:r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b="1" dirty="0" smtClean="0"/>
              <a:t>ONE R-script </a:t>
            </a:r>
            <a:r>
              <a:rPr lang="en-US" dirty="0" smtClean="0"/>
              <a:t>that outputs the probabilities and variances.</a:t>
            </a:r>
            <a:endParaRPr lang="en-US" dirty="0"/>
          </a:p>
          <a:p>
            <a:pPr lvl="2"/>
            <a:r>
              <a:rPr lang="en-US" dirty="0" smtClean="0"/>
              <a:t>No word document </a:t>
            </a:r>
            <a:r>
              <a:rPr lang="en-US" dirty="0" smtClean="0"/>
              <a:t>needed, but put a comment at the end of the file addressing your results.</a:t>
            </a:r>
          </a:p>
          <a:p>
            <a:pPr lvl="1"/>
            <a:r>
              <a:rPr lang="en-US" dirty="0" smtClean="0"/>
              <a:t>Read Intro to Data Science Chapter 7 and 10.</a:t>
            </a:r>
          </a:p>
          <a:p>
            <a:pPr lvl="1"/>
            <a:r>
              <a:rPr lang="en-US" dirty="0" smtClean="0"/>
              <a:t>Read Statistical Thinking for Programmers Ch. 4.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Discrete: Bernoulli, Binomial, Poisson</a:t>
            </a:r>
          </a:p>
          <a:p>
            <a:pPr lvl="1"/>
            <a:r>
              <a:rPr lang="en-US" dirty="0" smtClean="0"/>
              <a:t>Continuous: Uniform, Normal, Student’s T</a:t>
            </a:r>
          </a:p>
          <a:p>
            <a:r>
              <a:rPr lang="en-US" dirty="0" smtClean="0"/>
              <a:t>Numerical and Visual Exploration of Data</a:t>
            </a:r>
          </a:p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Simpson’s Paradox</a:t>
            </a:r>
          </a:p>
          <a:p>
            <a:r>
              <a:rPr lang="en-US" dirty="0" smtClean="0"/>
              <a:t>R Code Examples</a:t>
            </a:r>
          </a:p>
          <a:p>
            <a:pPr lvl="1"/>
            <a:r>
              <a:rPr lang="en-US" dirty="0" smtClean="0"/>
              <a:t>R Review</a:t>
            </a:r>
          </a:p>
          <a:p>
            <a:pPr lvl="1"/>
            <a:r>
              <a:rPr lang="en-US" dirty="0" smtClean="0"/>
              <a:t>Numerical/Visual Exploration of Distributions</a:t>
            </a:r>
          </a:p>
          <a:p>
            <a:pPr lvl="1"/>
            <a:r>
              <a:rPr lang="en-US" dirty="0" err="1" smtClean="0"/>
              <a:t>Weather_retrieval.R</a:t>
            </a:r>
            <a:r>
              <a:rPr lang="en-US" dirty="0" smtClean="0"/>
              <a:t> as a production level 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This is one of the biggest areas of mathematics, called </a:t>
            </a:r>
            <a:r>
              <a:rPr lang="en-US" dirty="0" err="1" smtClean="0"/>
              <a:t>Combinatorics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Subway has 4 different breads, 5 different meats, 4 different toppings.  How many sandwich combinations?</a:t>
            </a:r>
          </a:p>
          <a:p>
            <a:pPr lvl="1"/>
            <a:r>
              <a:rPr lang="en-US" dirty="0" smtClean="0"/>
              <a:t>How many different 4-beer tasters can I have in a bar with 10 beers on tap?</a:t>
            </a:r>
          </a:p>
          <a:p>
            <a:r>
              <a:rPr lang="en-US" dirty="0" smtClean="0"/>
              <a:t>Solve these using the ‘Multiplication Principle’.</a:t>
            </a:r>
          </a:p>
          <a:p>
            <a:r>
              <a:rPr lang="en-US" dirty="0" smtClean="0"/>
              <a:t>(See board for solutions)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Multiplication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5101" y="1647731"/>
            <a:ext cx="8331318" cy="2073243"/>
          </a:xfrm>
        </p:spPr>
        <p:txBody>
          <a:bodyPr/>
          <a:lstStyle/>
          <a:p>
            <a:r>
              <a:rPr lang="en-US" dirty="0" smtClean="0"/>
              <a:t>If there are A ways of doing task a, and B ways of doing task b, then there are A*B ways of completing both tasks.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I have 5 books, how many ways can I order them on the bookshelf?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= 5 factorial = 5! = 120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0202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43750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65969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2919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1762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48143" y="460821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32639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3910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58966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26863" y="460821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6814" y="5039763"/>
            <a:ext cx="9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6952" y="503976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9171" y="503976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9324" y="50397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86650" y="50397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0202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choices  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6693" y="4067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choices   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7964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choices  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768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choices  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84796" y="406744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856775"/>
          </a:xfrm>
        </p:spPr>
        <p:txBody>
          <a:bodyPr/>
          <a:lstStyle/>
          <a:p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Count # ways to order N things = N!</a:t>
            </a:r>
          </a:p>
          <a:p>
            <a:r>
              <a:rPr lang="en-US" dirty="0" smtClean="0"/>
              <a:t>Factorials get VERY large quickly.</a:t>
            </a:r>
          </a:p>
          <a:p>
            <a:pPr lvl="1"/>
            <a:r>
              <a:rPr lang="en-US" dirty="0" smtClean="0"/>
              <a:t>21! Is larger than the biggest long-</a:t>
            </a:r>
            <a:r>
              <a:rPr lang="en-US" dirty="0" err="1" smtClean="0"/>
              <a:t>int</a:t>
            </a:r>
            <a:r>
              <a:rPr lang="en-US" dirty="0" smtClean="0"/>
              <a:t> in 64 bit.</a:t>
            </a:r>
          </a:p>
          <a:p>
            <a:pPr lvl="2"/>
            <a:r>
              <a:rPr lang="en-US" dirty="0" smtClean="0"/>
              <a:t>21! = 5.1E19</a:t>
            </a:r>
          </a:p>
          <a:p>
            <a:pPr lvl="2"/>
            <a:r>
              <a:rPr lang="en-US" dirty="0" smtClean="0"/>
              <a:t>Biggest long </a:t>
            </a:r>
            <a:r>
              <a:rPr lang="en-US" dirty="0" err="1" smtClean="0"/>
              <a:t>int</a:t>
            </a:r>
            <a:r>
              <a:rPr lang="en-US" dirty="0" smtClean="0"/>
              <a:t> (64 bit) = 9.2E18</a:t>
            </a:r>
          </a:p>
          <a:p>
            <a:pPr lvl="1"/>
            <a:r>
              <a:rPr lang="en-US" dirty="0" smtClean="0"/>
              <a:t>Fun fact, every 52 card shuffle is highly likely to be the only time that shuffle has ever occurred.</a:t>
            </a:r>
          </a:p>
        </p:txBody>
      </p:sp>
    </p:spTree>
    <p:extLst>
      <p:ext uri="{BB962C8B-B14F-4D97-AF65-F5344CB8AC3E}">
        <p14:creationId xmlns:p14="http://schemas.microsoft.com/office/powerpoint/2010/main" val="18420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Subgroups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2257878"/>
          </a:xfrm>
        </p:spPr>
        <p:txBody>
          <a:bodyPr/>
          <a:lstStyle/>
          <a:p>
            <a:r>
              <a:rPr lang="en-US" dirty="0" smtClean="0"/>
              <a:t>Revisit: 10 beers on tap, need a sample of 4 different beers.</a:t>
            </a:r>
          </a:p>
          <a:p>
            <a:r>
              <a:rPr lang="en-US" dirty="0" smtClean="0"/>
              <a:t>Let’s assume order matters, i.e., Amber-Stout-Porter-Red is different from Red-Porter-Stout-Amber.</a:t>
            </a:r>
          </a:p>
          <a:p>
            <a:r>
              <a:rPr lang="en-US" dirty="0" smtClean="0"/>
              <a:t>Use ‘Permutations’ (pick):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3639494"/>
                <a:ext cx="508478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3639494"/>
                <a:ext cx="5084789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Subgroups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271050"/>
          </a:xfrm>
        </p:spPr>
        <p:txBody>
          <a:bodyPr/>
          <a:lstStyle/>
          <a:p>
            <a:r>
              <a:rPr lang="en-US" dirty="0" smtClean="0"/>
              <a:t>Now, Let’s assume order doesn’t matter.</a:t>
            </a:r>
          </a:p>
          <a:p>
            <a:r>
              <a:rPr lang="en-US" dirty="0" smtClean="0"/>
              <a:t>Use ‘Combinations’ (choose):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2652666"/>
                <a:ext cx="508478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2652666"/>
                <a:ext cx="5084789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720158" y="3304515"/>
            <a:ext cx="5003307" cy="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20158" y="3538397"/>
                <a:ext cx="3402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𝑜𝑟𝑑𝑒𝑟𝑖𝑛𝑔𝑠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58" y="3538397"/>
                <a:ext cx="3402919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174" r="-14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8675" y="4407530"/>
                <a:ext cx="412221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5" y="4407530"/>
                <a:ext cx="4122219" cy="5596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6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15869</TotalTime>
  <Words>1702</Words>
  <Application>Microsoft Office PowerPoint</Application>
  <PresentationFormat>On-screen Show (4:3)</PresentationFormat>
  <Paragraphs>302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141</cp:revision>
  <dcterms:created xsi:type="dcterms:W3CDTF">2014-10-14T00:51:43Z</dcterms:created>
  <dcterms:modified xsi:type="dcterms:W3CDTF">2015-06-04T04:15:09Z</dcterms:modified>
</cp:coreProperties>
</file>