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66" r:id="rId2"/>
  </p:sldMasterIdLst>
  <p:sldIdLst>
    <p:sldId id="259" r:id="rId3"/>
    <p:sldId id="264" r:id="rId4"/>
    <p:sldId id="261" r:id="rId5"/>
    <p:sldId id="257" r:id="rId6"/>
    <p:sldId id="260" r:id="rId7"/>
    <p:sldId id="262" r:id="rId8"/>
    <p:sldId id="265" r:id="rId9"/>
    <p:sldId id="266" r:id="rId10"/>
    <p:sldId id="267" r:id="rId11"/>
    <p:sldId id="269" r:id="rId12"/>
    <p:sldId id="268" r:id="rId13"/>
    <p:sldId id="290" r:id="rId14"/>
    <p:sldId id="288" r:id="rId15"/>
    <p:sldId id="282" r:id="rId16"/>
    <p:sldId id="284" r:id="rId17"/>
    <p:sldId id="285" r:id="rId18"/>
    <p:sldId id="289" r:id="rId19"/>
    <p:sldId id="283" r:id="rId20"/>
    <p:sldId id="286" r:id="rId21"/>
    <p:sldId id="287" r:id="rId22"/>
    <p:sldId id="270" r:id="rId23"/>
    <p:sldId id="274" r:id="rId24"/>
    <p:sldId id="279" r:id="rId25"/>
    <p:sldId id="280" r:id="rId26"/>
    <p:sldId id="281" r:id="rId27"/>
    <p:sldId id="291" r:id="rId28"/>
    <p:sldId id="271" r:id="rId29"/>
    <p:sldId id="272" r:id="rId30"/>
    <p:sldId id="273" r:id="rId31"/>
    <p:sldId id="275" r:id="rId32"/>
    <p:sldId id="276" r:id="rId33"/>
    <p:sldId id="292" r:id="rId34"/>
    <p:sldId id="278" r:id="rId35"/>
    <p:sldId id="263" r:id="rId36"/>
    <p:sldId id="27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09">
          <p15:clr>
            <a:srgbClr val="A4A3A4"/>
          </p15:clr>
        </p15:guide>
        <p15:guide id="2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9" d="100"/>
          <a:sy n="99" d="100"/>
        </p:scale>
        <p:origin x="-1912" y="-96"/>
      </p:cViewPr>
      <p:guideLst>
        <p:guide orient="horz" pos="2109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5.emf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046060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4687816"/>
            <a:ext cx="1600200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039" y="1316903"/>
            <a:ext cx="2425295" cy="162965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40"/>
            <a:ext cx="8197114" cy="3117862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196210" cy="370137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36566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94008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039" y="1245348"/>
            <a:ext cx="2425295" cy="162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463" y="4704000"/>
            <a:ext cx="16002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8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94008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039" y="1245348"/>
            <a:ext cx="2425295" cy="162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463" y="4704000"/>
            <a:ext cx="16002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5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  <p:sldLayoutId id="2147483672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7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gif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3" Type="http://schemas.openxmlformats.org/officeDocument/2006/relationships/image" Target="../media/image2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Relationship Id="rId3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6" y="2027929"/>
            <a:ext cx="7738913" cy="2641756"/>
          </a:xfrm>
        </p:spPr>
        <p:txBody>
          <a:bodyPr/>
          <a:lstStyle/>
          <a:p>
            <a:r>
              <a:rPr lang="en-US" dirty="0" smtClean="0">
                <a:solidFill>
                  <a:srgbClr val="33006F"/>
                </a:solidFill>
              </a:rPr>
              <a:t>Data Science UW</a:t>
            </a:r>
          </a:p>
          <a:p>
            <a:r>
              <a:rPr lang="en-US" dirty="0" smtClean="0">
                <a:solidFill>
                  <a:srgbClr val="33006F"/>
                </a:solidFill>
              </a:rPr>
              <a:t>Methods for Data Analysis</a:t>
            </a:r>
            <a:endParaRPr lang="en-US" dirty="0">
              <a:solidFill>
                <a:srgbClr val="33006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705" y="5332491"/>
            <a:ext cx="3366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Introduction and Data Exploration</a:t>
            </a:r>
          </a:p>
          <a:p>
            <a:r>
              <a:rPr lang="en-US" dirty="0" smtClean="0"/>
              <a:t>Lecture 1</a:t>
            </a:r>
          </a:p>
          <a:p>
            <a:r>
              <a:rPr lang="en-US" dirty="0" smtClean="0"/>
              <a:t>Nick McClure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Statistics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3790371"/>
          </a:xfrm>
        </p:spPr>
        <p:txBody>
          <a:bodyPr/>
          <a:lstStyle/>
          <a:p>
            <a:r>
              <a:rPr lang="en-US" dirty="0" smtClean="0"/>
              <a:t>Familiar Concepts:</a:t>
            </a:r>
          </a:p>
          <a:p>
            <a:pPr lvl="1"/>
            <a:r>
              <a:rPr lang="en-US" dirty="0" smtClean="0"/>
              <a:t>Discrete vs. Continuous Distributions</a:t>
            </a:r>
          </a:p>
          <a:p>
            <a:pPr lvl="1"/>
            <a:r>
              <a:rPr lang="en-US" dirty="0" smtClean="0"/>
              <a:t>Probability</a:t>
            </a:r>
          </a:p>
          <a:p>
            <a:pPr lvl="1"/>
            <a:r>
              <a:rPr lang="en-US" dirty="0" smtClean="0"/>
              <a:t>y = mx + b    vs</a:t>
            </a:r>
          </a:p>
          <a:p>
            <a:r>
              <a:rPr lang="en-US" dirty="0" smtClean="0"/>
              <a:t> This area is the emphasis of the course.</a:t>
            </a:r>
          </a:p>
          <a:p>
            <a:pPr lvl="1"/>
            <a:endParaRPr lang="en-US" dirty="0" smtClean="0"/>
          </a:p>
        </p:txBody>
      </p:sp>
      <p:pic>
        <p:nvPicPr>
          <p:cNvPr id="1026" name="Picture 2" descr="http://latex2png.com/output/latex_5641ef89d78156e4f08ef44803b994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465" y="2866824"/>
            <a:ext cx="2053470" cy="27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SQL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5078994"/>
          </a:xfrm>
        </p:spPr>
        <p:txBody>
          <a:bodyPr/>
          <a:lstStyle/>
          <a:p>
            <a:r>
              <a:rPr lang="en-US" dirty="0" smtClean="0"/>
              <a:t>SQL (to know):</a:t>
            </a:r>
          </a:p>
          <a:p>
            <a:pPr lvl="1"/>
            <a:r>
              <a:rPr lang="en-US" dirty="0" smtClean="0"/>
              <a:t>Create tables</a:t>
            </a:r>
          </a:p>
          <a:p>
            <a:pPr lvl="1"/>
            <a:r>
              <a:rPr lang="en-US" dirty="0" smtClean="0"/>
              <a:t>Drop tables</a:t>
            </a:r>
          </a:p>
          <a:p>
            <a:pPr lvl="1"/>
            <a:r>
              <a:rPr lang="en-US" dirty="0" smtClean="0"/>
              <a:t>Joins (Inner, outer, right, left)</a:t>
            </a:r>
          </a:p>
          <a:p>
            <a:pPr lvl="1"/>
            <a:r>
              <a:rPr lang="en-US" dirty="0" smtClean="0"/>
              <a:t>Temp tables</a:t>
            </a:r>
          </a:p>
          <a:p>
            <a:pPr lvl="1"/>
            <a:r>
              <a:rPr lang="en-US" dirty="0" smtClean="0"/>
              <a:t>Coalesce, Cast, Case</a:t>
            </a:r>
          </a:p>
          <a:p>
            <a:endParaRPr lang="en-US" dirty="0" smtClean="0"/>
          </a:p>
          <a:p>
            <a:r>
              <a:rPr lang="en-US" dirty="0" smtClean="0"/>
              <a:t>(Accessing SQLite in R Demo)</a:t>
            </a:r>
          </a:p>
          <a:p>
            <a:r>
              <a:rPr lang="en-US" dirty="0" smtClean="0"/>
              <a:t>Access to SQLite Files:</a:t>
            </a:r>
          </a:p>
          <a:p>
            <a:pPr lvl="1"/>
            <a:r>
              <a:rPr lang="en-US" dirty="0"/>
              <a:t>Windows: </a:t>
            </a:r>
            <a:r>
              <a:rPr lang="en-US" sz="1600" dirty="0"/>
              <a:t>http://www.yunqa.de/delphi/doku.php/products/sqlitespy/index</a:t>
            </a:r>
            <a:endParaRPr lang="en-US" sz="1600" dirty="0" smtClean="0"/>
          </a:p>
          <a:p>
            <a:pPr lvl="1"/>
            <a:r>
              <a:rPr lang="en-US" dirty="0"/>
              <a:t>Mac OS X: </a:t>
            </a:r>
            <a:r>
              <a:rPr lang="en-US" sz="1600" dirty="0"/>
              <a:t>https://www.sqlitepro.com/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368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Counting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3856775"/>
          </a:xfrm>
        </p:spPr>
        <p:txBody>
          <a:bodyPr/>
          <a:lstStyle/>
          <a:p>
            <a:r>
              <a:rPr lang="en-US" dirty="0" smtClean="0"/>
              <a:t>Factorials</a:t>
            </a:r>
          </a:p>
          <a:p>
            <a:pPr lvl="1"/>
            <a:r>
              <a:rPr lang="en-US" dirty="0" smtClean="0"/>
              <a:t>Count # ways to order N things = N!</a:t>
            </a:r>
          </a:p>
          <a:p>
            <a:r>
              <a:rPr lang="en-US" dirty="0" smtClean="0"/>
              <a:t>Permutations</a:t>
            </a:r>
          </a:p>
          <a:p>
            <a:pPr lvl="1"/>
            <a:r>
              <a:rPr lang="en-US" dirty="0" smtClean="0"/>
              <a:t>Count # of ways to </a:t>
            </a:r>
            <a:r>
              <a:rPr lang="en-US" b="1" dirty="0" smtClean="0"/>
              <a:t>order</a:t>
            </a:r>
            <a:r>
              <a:rPr lang="en-US" dirty="0" smtClean="0"/>
              <a:t> R things from N things = N!/(N-R)!</a:t>
            </a:r>
          </a:p>
          <a:p>
            <a:pPr lvl="1"/>
            <a:r>
              <a:rPr lang="en-US" dirty="0" smtClean="0"/>
              <a:t>Ordering matters</a:t>
            </a:r>
          </a:p>
          <a:p>
            <a:pPr lvl="1"/>
            <a:r>
              <a:rPr lang="en-US" dirty="0" smtClean="0"/>
              <a:t>P(N,R)</a:t>
            </a:r>
          </a:p>
          <a:p>
            <a:r>
              <a:rPr lang="en-US" dirty="0" smtClean="0"/>
              <a:t>Combinations</a:t>
            </a:r>
          </a:p>
          <a:p>
            <a:pPr lvl="1"/>
            <a:r>
              <a:rPr lang="en-US" dirty="0" smtClean="0"/>
              <a:t>Count # of ways to </a:t>
            </a:r>
            <a:r>
              <a:rPr lang="en-US" b="1" dirty="0" smtClean="0"/>
              <a:t>group</a:t>
            </a:r>
            <a:r>
              <a:rPr lang="en-US" dirty="0" smtClean="0"/>
              <a:t> R things from N things = N!/(R!(N-R!))</a:t>
            </a:r>
          </a:p>
          <a:p>
            <a:pPr lvl="1"/>
            <a:r>
              <a:rPr lang="en-US" dirty="0" smtClean="0"/>
              <a:t>Ordering doesn’t matter</a:t>
            </a:r>
          </a:p>
          <a:p>
            <a:pPr lvl="1"/>
            <a:r>
              <a:rPr lang="en-US" dirty="0" smtClean="0"/>
              <a:t>C(N,R) 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15500" y="5094011"/>
                <a:ext cx="734282" cy="712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500" y="5094011"/>
                <a:ext cx="734282" cy="7128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016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Distributions (Discrete)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3" y="1372562"/>
            <a:ext cx="8348893" cy="5078994"/>
          </a:xfrm>
        </p:spPr>
        <p:txBody>
          <a:bodyPr/>
          <a:lstStyle/>
          <a:p>
            <a:r>
              <a:rPr lang="en-US" dirty="0" smtClean="0"/>
              <a:t>Discrete Distribution Properties</a:t>
            </a:r>
          </a:p>
          <a:p>
            <a:pPr lvl="1"/>
            <a:r>
              <a:rPr lang="en-US" dirty="0" smtClean="0"/>
              <a:t>Sum of all events must equal 1.</a:t>
            </a:r>
          </a:p>
          <a:p>
            <a:pPr lvl="1"/>
            <a:r>
              <a:rPr lang="en-US" dirty="0" smtClean="0"/>
              <a:t>Probability of event equal to value of distribution at point.</a:t>
            </a:r>
          </a:p>
          <a:p>
            <a:pPr lvl="1"/>
            <a:r>
              <a:rPr lang="en-US" dirty="0" smtClean="0"/>
              <a:t>No Negative values or values greater than 1.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6270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Distributions (Discrete)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372562"/>
            <a:ext cx="7443546" cy="664468"/>
          </a:xfrm>
        </p:spPr>
        <p:txBody>
          <a:bodyPr/>
          <a:lstStyle/>
          <a:p>
            <a:r>
              <a:rPr lang="en-US" dirty="0" smtClean="0"/>
              <a:t>Bernoulli </a:t>
            </a:r>
            <a:r>
              <a:rPr lang="en-US" dirty="0"/>
              <a:t>(1 event, e.g.: coin flip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Mean = p</a:t>
            </a:r>
          </a:p>
          <a:p>
            <a:pPr lvl="1"/>
            <a:r>
              <a:rPr lang="en-US" dirty="0" smtClean="0"/>
              <a:t>Variance = p(1-p)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227"/>
          <a:stretch/>
        </p:blipFill>
        <p:spPr>
          <a:xfrm>
            <a:off x="5733106" y="3781739"/>
            <a:ext cx="3429000" cy="30844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94126" y="2035916"/>
                <a:ext cx="3369962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126" y="2035916"/>
                <a:ext cx="3369962" cy="8238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4126" y="3111177"/>
                <a:ext cx="3100721" cy="384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126" y="3111177"/>
                <a:ext cx="3100721" cy="384657"/>
              </a:xfrm>
              <a:prstGeom prst="rect">
                <a:avLst/>
              </a:prstGeom>
              <a:blipFill rotWithShape="0">
                <a:blip r:embed="rId4"/>
                <a:stretch>
                  <a:fillRect l="-787" t="-4762" r="-394" b="-34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88846" y="3129380"/>
                <a:ext cx="12815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846" y="3129380"/>
                <a:ext cx="128150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52" r="-714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36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Distributions (Discrete)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372562"/>
            <a:ext cx="8638604" cy="2900674"/>
          </a:xfrm>
        </p:spPr>
        <p:txBody>
          <a:bodyPr/>
          <a:lstStyle/>
          <a:p>
            <a:r>
              <a:rPr lang="en-US" dirty="0" smtClean="0"/>
              <a:t>Binomial (Multiple Bernoulli's Events)</a:t>
            </a:r>
          </a:p>
          <a:p>
            <a:pPr lvl="1"/>
            <a:r>
              <a:rPr lang="en-US" dirty="0" smtClean="0"/>
              <a:t>Multiple Independent events = Product of Bernoulli Probabilities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Mean = np</a:t>
            </a:r>
          </a:p>
          <a:p>
            <a:pPr lvl="1"/>
            <a:r>
              <a:rPr lang="en-US" dirty="0" smtClean="0"/>
              <a:t>Variance = np(1-p)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64" y="3912059"/>
            <a:ext cx="3899942" cy="29197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74773" y="2384296"/>
                <a:ext cx="4287391" cy="611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73" y="2384296"/>
                <a:ext cx="4287391" cy="6110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42434" y="5975286"/>
            <a:ext cx="470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/>
              <a:t>Note: for larger n, we approximate this by a normal distribution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37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Distributions (Discrete)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372562"/>
            <a:ext cx="8638604" cy="2638123"/>
          </a:xfrm>
        </p:spPr>
        <p:txBody>
          <a:bodyPr/>
          <a:lstStyle/>
          <a:p>
            <a:r>
              <a:rPr lang="en-US" dirty="0" smtClean="0"/>
              <a:t>Poisson </a:t>
            </a:r>
            <a:r>
              <a:rPr lang="en-US" dirty="0"/>
              <a:t>(Count of number of events in a time span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Mean = </a:t>
            </a:r>
          </a:p>
          <a:p>
            <a:pPr lvl="1"/>
            <a:r>
              <a:rPr lang="en-US" dirty="0" smtClean="0"/>
              <a:t>Variance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74773" y="2194173"/>
                <a:ext cx="2202141" cy="711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73" y="2194173"/>
                <a:ext cx="2202141" cy="7110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78628" y="3135132"/>
                <a:ext cx="232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28" y="3135132"/>
                <a:ext cx="23288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0769" r="-2820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91488" y="3503728"/>
                <a:ext cx="232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488" y="3503728"/>
                <a:ext cx="23288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1579" r="-3157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71757" y="4789283"/>
            <a:ext cx="3994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 as the rate of </a:t>
            </a:r>
            <a:r>
              <a:rPr lang="en-US" dirty="0" smtClean="0"/>
              <a:t>occurrence </a:t>
            </a:r>
            <a:r>
              <a:rPr lang="en-US" dirty="0"/>
              <a:t>of </a:t>
            </a:r>
            <a:r>
              <a:rPr lang="en-US" dirty="0" smtClean="0"/>
              <a:t>an event is equal to lambda in a finite period of time.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106" y="4119322"/>
            <a:ext cx="3429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71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Distributions (Continuous)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372561"/>
            <a:ext cx="8197114" cy="2882567"/>
          </a:xfrm>
        </p:spPr>
        <p:txBody>
          <a:bodyPr/>
          <a:lstStyle/>
          <a:p>
            <a:r>
              <a:rPr lang="en-US" dirty="0" smtClean="0"/>
              <a:t>Continuous Distribution Properties</a:t>
            </a:r>
          </a:p>
          <a:p>
            <a:pPr lvl="1"/>
            <a:r>
              <a:rPr lang="en-US" dirty="0" smtClean="0"/>
              <a:t>Area under the curve must be equal to 1.</a:t>
            </a:r>
          </a:p>
          <a:p>
            <a:pPr lvl="1"/>
            <a:r>
              <a:rPr lang="en-US" dirty="0" smtClean="0"/>
              <a:t>Probability of event equal to AREA under curve.</a:t>
            </a:r>
          </a:p>
          <a:p>
            <a:pPr lvl="1"/>
            <a:r>
              <a:rPr lang="en-US" dirty="0" smtClean="0"/>
              <a:t>No negative values.</a:t>
            </a:r>
          </a:p>
          <a:p>
            <a:pPr lvl="1"/>
            <a:r>
              <a:rPr lang="en-US" dirty="0" smtClean="0"/>
              <a:t>Probability of a single, exact value is 0.</a:t>
            </a:r>
          </a:p>
        </p:txBody>
      </p:sp>
    </p:spTree>
    <p:extLst>
      <p:ext uri="{BB962C8B-B14F-4D97-AF65-F5344CB8AC3E}">
        <p14:creationId xmlns:p14="http://schemas.microsoft.com/office/powerpoint/2010/main" val="392954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405" y="4562475"/>
            <a:ext cx="4182701" cy="229552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Distributions (Continuous)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372561"/>
            <a:ext cx="8197114" cy="4331121"/>
          </a:xfrm>
        </p:spPr>
        <p:txBody>
          <a:bodyPr/>
          <a:lstStyle/>
          <a:p>
            <a:r>
              <a:rPr lang="en-US" dirty="0" smtClean="0"/>
              <a:t>Uniform (flat, bounded)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Very useful for parameter priors. (future discussion)</a:t>
            </a:r>
          </a:p>
          <a:p>
            <a:pPr lvl="1"/>
            <a:r>
              <a:rPr lang="en-US" dirty="0" smtClean="0"/>
              <a:t>Mean=(</a:t>
            </a:r>
            <a:r>
              <a:rPr lang="en-US" dirty="0" err="1" smtClean="0"/>
              <a:t>a+b</a:t>
            </a:r>
            <a:r>
              <a:rPr lang="en-US" dirty="0" smtClean="0"/>
              <a:t>)/2</a:t>
            </a:r>
          </a:p>
          <a:p>
            <a:pPr lvl="1"/>
            <a:r>
              <a:rPr lang="en-US" dirty="0" smtClean="0"/>
              <a:t>Variance=(1/12)(b-a)^2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94126" y="2035916"/>
                <a:ext cx="4060792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126" y="2035916"/>
                <a:ext cx="4060792" cy="1367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791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mathsisfun.com/data/images/normal-distrubution-larg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564" y="4177344"/>
            <a:ext cx="5113542" cy="260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Distributions (Continuous)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372561"/>
            <a:ext cx="8197114" cy="4982971"/>
          </a:xfrm>
        </p:spPr>
        <p:txBody>
          <a:bodyPr/>
          <a:lstStyle/>
          <a:p>
            <a:r>
              <a:rPr lang="en-US" dirty="0" smtClean="0"/>
              <a:t>Normal (Gaussian) distribution</a:t>
            </a:r>
          </a:p>
          <a:p>
            <a:pPr lvl="1"/>
            <a:r>
              <a:rPr lang="en-US" dirty="0" smtClean="0"/>
              <a:t>Most common and occurs naturally.</a:t>
            </a:r>
            <a:endParaRPr lang="en-US" dirty="0"/>
          </a:p>
          <a:p>
            <a:pPr lvl="1"/>
            <a:r>
              <a:rPr lang="en-US" dirty="0" smtClean="0"/>
              <a:t>Defined by a mean and variance only. (standard = N(0,1))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Has very nice properties.</a:t>
            </a:r>
          </a:p>
          <a:p>
            <a:pPr lvl="1"/>
            <a:r>
              <a:rPr lang="en-US" dirty="0" smtClean="0"/>
              <a:t>Tests for normality are very important.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1757" y="2686450"/>
                <a:ext cx="3153812" cy="856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57" y="2686450"/>
                <a:ext cx="3153812" cy="8565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236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804" y="783030"/>
            <a:ext cx="57150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Distributions (Continuous)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2434" y="1372561"/>
            <a:ext cx="8197114" cy="2230717"/>
          </a:xfrm>
        </p:spPr>
        <p:txBody>
          <a:bodyPr/>
          <a:lstStyle/>
          <a:p>
            <a:r>
              <a:rPr lang="en-US" dirty="0" smtClean="0"/>
              <a:t>Student’s T (normal for small samples)</a:t>
            </a:r>
          </a:p>
          <a:p>
            <a:pPr lvl="1"/>
            <a:r>
              <a:rPr lang="en-US" dirty="0" smtClean="0"/>
              <a:t>Important for hypothesis testing smaller sample sizes.</a:t>
            </a:r>
          </a:p>
          <a:p>
            <a:pPr lvl="1"/>
            <a:r>
              <a:rPr lang="en-US" dirty="0" smtClean="0"/>
              <a:t>Used for:</a:t>
            </a:r>
          </a:p>
          <a:p>
            <a:pPr lvl="2"/>
            <a:r>
              <a:rPr lang="en-US" dirty="0" smtClean="0"/>
              <a:t>Testing of mean value when </a:t>
            </a:r>
            <a:r>
              <a:rPr lang="en-US" dirty="0" err="1" smtClean="0"/>
              <a:t>st.</a:t>
            </a:r>
            <a:r>
              <a:rPr lang="en-US" dirty="0" smtClean="0"/>
              <a:t> dev. is unknown.</a:t>
            </a:r>
          </a:p>
          <a:p>
            <a:pPr lvl="2"/>
            <a:r>
              <a:rPr lang="en-US" dirty="0" smtClean="0"/>
              <a:t>Testing difference between two distribution means.</a:t>
            </a:r>
          </a:p>
          <a:p>
            <a:pPr lvl="1"/>
            <a:r>
              <a:rPr lang="en-US" dirty="0" smtClean="0"/>
              <a:t>Looks very similar to the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43302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7" y="371510"/>
            <a:ext cx="8381708" cy="991998"/>
          </a:xfrm>
        </p:spPr>
        <p:txBody>
          <a:bodyPr/>
          <a:lstStyle/>
          <a:p>
            <a:r>
              <a:rPr lang="en-US" dirty="0" smtClean="0"/>
              <a:t>Data Exploration (Descriptive Statistics)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3790371"/>
          </a:xfrm>
        </p:spPr>
        <p:txBody>
          <a:bodyPr/>
          <a:lstStyle/>
          <a:p>
            <a:r>
              <a:rPr lang="en-US" dirty="0" smtClean="0"/>
              <a:t>Purpose: To gain a clear understanding of your data.</a:t>
            </a:r>
          </a:p>
          <a:p>
            <a:pPr lvl="1"/>
            <a:r>
              <a:rPr lang="en-US" dirty="0" smtClean="0"/>
              <a:t>How large is it?</a:t>
            </a:r>
          </a:p>
          <a:p>
            <a:pPr lvl="1"/>
            <a:r>
              <a:rPr lang="en-US" dirty="0" smtClean="0"/>
              <a:t>What columns are of interest?</a:t>
            </a:r>
          </a:p>
          <a:p>
            <a:pPr lvl="1"/>
            <a:r>
              <a:rPr lang="en-US" dirty="0" smtClean="0"/>
              <a:t>Missing data?</a:t>
            </a:r>
          </a:p>
          <a:p>
            <a:pPr lvl="1"/>
            <a:r>
              <a:rPr lang="en-US" dirty="0" smtClean="0"/>
              <a:t>Outliers?</a:t>
            </a:r>
          </a:p>
        </p:txBody>
      </p:sp>
    </p:spTree>
    <p:extLst>
      <p:ext uri="{BB962C8B-B14F-4D97-AF65-F5344CB8AC3E}">
        <p14:creationId xmlns:p14="http://schemas.microsoft.com/office/powerpoint/2010/main" val="108447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Numerical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0"/>
            <a:ext cx="8197114" cy="4952245"/>
          </a:xfrm>
        </p:spPr>
        <p:txBody>
          <a:bodyPr/>
          <a:lstStyle/>
          <a:p>
            <a:r>
              <a:rPr lang="en-US" dirty="0" err="1" smtClean="0"/>
              <a:t>str</a:t>
            </a:r>
            <a:r>
              <a:rPr lang="en-US" dirty="0" smtClean="0"/>
              <a:t>(): structure of the data frame</a:t>
            </a:r>
          </a:p>
          <a:p>
            <a:r>
              <a:rPr lang="en-US" dirty="0" smtClean="0"/>
              <a:t>summary(): summary of each of the columns</a:t>
            </a:r>
          </a:p>
          <a:p>
            <a:r>
              <a:rPr lang="en-US" dirty="0" smtClean="0"/>
              <a:t>head() / tail():  top / bottom of data frame</a:t>
            </a:r>
          </a:p>
          <a:p>
            <a:r>
              <a:rPr lang="en-US" dirty="0" smtClean="0"/>
              <a:t>table(): frequency table</a:t>
            </a:r>
          </a:p>
        </p:txBody>
      </p:sp>
    </p:spTree>
    <p:extLst>
      <p:ext uri="{BB962C8B-B14F-4D97-AF65-F5344CB8AC3E}">
        <p14:creationId xmlns:p14="http://schemas.microsoft.com/office/powerpoint/2010/main" val="3015433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Numerical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0"/>
            <a:ext cx="8197114" cy="4952245"/>
          </a:xfrm>
        </p:spPr>
        <p:txBody>
          <a:bodyPr/>
          <a:lstStyle/>
          <a:p>
            <a:r>
              <a:rPr lang="en-US" dirty="0" smtClean="0"/>
              <a:t>IQR(): inner quartile range (Q3 – Q1)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60"/>
          <a:stretch/>
        </p:blipFill>
        <p:spPr>
          <a:xfrm>
            <a:off x="2754452" y="2236206"/>
            <a:ext cx="4006819" cy="17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12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Numerical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0"/>
            <a:ext cx="8197114" cy="4952245"/>
          </a:xfrm>
        </p:spPr>
        <p:txBody>
          <a:bodyPr/>
          <a:lstStyle/>
          <a:p>
            <a:r>
              <a:rPr lang="en-US" dirty="0" smtClean="0"/>
              <a:t>quantile(): quantiles of numerical vectors</a:t>
            </a:r>
          </a:p>
          <a:p>
            <a:pPr lvl="1"/>
            <a:r>
              <a:rPr lang="en-US" dirty="0" smtClean="0"/>
              <a:t>Quantiles are inverse values of the CDF (cumulative distribution function).</a:t>
            </a:r>
          </a:p>
          <a:p>
            <a:pPr lvl="1"/>
            <a:r>
              <a:rPr lang="en-US" dirty="0" smtClean="0"/>
              <a:t>Standard Normal: (shown in figure)</a:t>
            </a:r>
          </a:p>
          <a:p>
            <a:pPr lvl="2"/>
            <a:r>
              <a:rPr lang="en-US" dirty="0" smtClean="0"/>
              <a:t>Quantile(0.5) = 0, means at x=0, 50% of the distribution lies to the left. (This is also the median)</a:t>
            </a:r>
          </a:p>
          <a:p>
            <a:pPr lvl="2"/>
            <a:r>
              <a:rPr lang="en-US" dirty="0" smtClean="0"/>
              <a:t>Quantile(0.95) = 1.65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606" y="3836197"/>
            <a:ext cx="4762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0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Numerical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0"/>
            <a:ext cx="8197114" cy="4952245"/>
          </a:xfrm>
        </p:spPr>
        <p:txBody>
          <a:bodyPr/>
          <a:lstStyle/>
          <a:p>
            <a:r>
              <a:rPr lang="en-US" dirty="0" smtClean="0"/>
              <a:t>Relationships:</a:t>
            </a:r>
          </a:p>
          <a:p>
            <a:pPr lvl="1"/>
            <a:r>
              <a:rPr lang="en-US" dirty="0" err="1" smtClean="0"/>
              <a:t>cov</a:t>
            </a:r>
            <a:r>
              <a:rPr lang="en-US" dirty="0" smtClean="0"/>
              <a:t>(): </a:t>
            </a:r>
            <a:r>
              <a:rPr lang="en-US" dirty="0" err="1" smtClean="0"/>
              <a:t>covariances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Interpretation:  Expected value of the differences between x and y and their corresponding mean.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E.g. if x is above it’s mean when y is also above it’s mean, then they will have a high covariance.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Highly interpretable, but not bounded.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1757" y="2686450"/>
                <a:ext cx="4393189" cy="424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57" y="2686450"/>
                <a:ext cx="4393189" cy="4249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11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317" y="4466163"/>
            <a:ext cx="5721788" cy="240315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Numerical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9594" y="1502874"/>
            <a:ext cx="4265780" cy="4952245"/>
          </a:xfrm>
        </p:spPr>
        <p:txBody>
          <a:bodyPr/>
          <a:lstStyle/>
          <a:p>
            <a:r>
              <a:rPr lang="en-US" dirty="0" smtClean="0"/>
              <a:t>Relationships:</a:t>
            </a:r>
          </a:p>
          <a:p>
            <a:pPr lvl="1"/>
            <a:r>
              <a:rPr lang="en-US" dirty="0" err="1" smtClean="0"/>
              <a:t>cor</a:t>
            </a:r>
            <a:r>
              <a:rPr lang="en-US" dirty="0" smtClean="0"/>
              <a:t>(): correlations (</a:t>
            </a:r>
            <a:r>
              <a:rPr lang="en-US" dirty="0" err="1" smtClean="0"/>
              <a:t>pearsons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Bounded </a:t>
            </a:r>
            <a:r>
              <a:rPr lang="en-US" smtClean="0"/>
              <a:t>between </a:t>
            </a:r>
            <a:r>
              <a:rPr lang="en-US" smtClean="0"/>
              <a:t>-1 </a:t>
            </a:r>
            <a:r>
              <a:rPr lang="en-US" dirty="0" smtClean="0"/>
              <a:t>and 1.</a:t>
            </a:r>
          </a:p>
          <a:p>
            <a:pPr lvl="1"/>
            <a:r>
              <a:rPr lang="en-US" dirty="0" smtClean="0"/>
              <a:t>Not as interpretable.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1757" y="2686450"/>
                <a:ext cx="4370042" cy="873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57" y="2686450"/>
                <a:ext cx="4370042" cy="8738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54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525101"/>
          </a:xfrm>
        </p:spPr>
        <p:txBody>
          <a:bodyPr/>
          <a:lstStyle/>
          <a:p>
            <a:r>
              <a:rPr lang="en-US" dirty="0" smtClean="0"/>
              <a:t>Histograms: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 r="8457" b="3959"/>
          <a:stretch/>
        </p:blipFill>
        <p:spPr>
          <a:xfrm>
            <a:off x="3115335" y="1050202"/>
            <a:ext cx="4987516" cy="41464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757" y="5214796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Base:</a:t>
            </a:r>
          </a:p>
          <a:p>
            <a:r>
              <a:rPr lang="en-US" dirty="0" err="1" smtClean="0"/>
              <a:t>hist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6330" y="5219996"/>
            <a:ext cx="2075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ggplot2: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geom_histogram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3366"/>
            <a:ext cx="4631613" cy="387857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525101"/>
          </a:xfrm>
        </p:spPr>
        <p:txBody>
          <a:bodyPr/>
          <a:lstStyle/>
          <a:p>
            <a:r>
              <a:rPr lang="en-US" dirty="0" smtClean="0"/>
              <a:t>Boxplots: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757" y="6211669"/>
            <a:ext cx="1037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Base:</a:t>
            </a:r>
          </a:p>
          <a:p>
            <a:r>
              <a:rPr lang="en-US" dirty="0" smtClean="0"/>
              <a:t>boxplot()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5498" y="6251029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ggplot2: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geom_boxplot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65" y="2363207"/>
            <a:ext cx="4512387" cy="377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8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5" y="1966814"/>
            <a:ext cx="3884802" cy="325318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525101"/>
          </a:xfrm>
        </p:spPr>
        <p:txBody>
          <a:bodyPr/>
          <a:lstStyle/>
          <a:p>
            <a:r>
              <a:rPr lang="en-US" dirty="0" smtClean="0"/>
              <a:t>Densities/CDFs: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757" y="5214796"/>
            <a:ext cx="1523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Base:</a:t>
            </a:r>
          </a:p>
          <a:p>
            <a:r>
              <a:rPr lang="en-US" dirty="0" smtClean="0"/>
              <a:t>plot(density())</a:t>
            </a:r>
          </a:p>
          <a:p>
            <a:r>
              <a:rPr lang="en-US" dirty="0"/>
              <a:t>plot(</a:t>
            </a:r>
            <a:r>
              <a:rPr lang="en-US" dirty="0" err="1"/>
              <a:t>ecdf</a:t>
            </a:r>
            <a:r>
              <a:rPr lang="en-US" dirty="0" smtClean="0"/>
              <a:t>())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6330" y="5219996"/>
            <a:ext cx="1821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ggplot2: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geom_density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stat_ecdf</a:t>
            </a:r>
            <a:r>
              <a:rPr lang="en-US" dirty="0" smtClean="0"/>
              <a:t>()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107" y="1966814"/>
            <a:ext cx="3926896" cy="328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Course Purpose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71757" y="1840406"/>
            <a:ext cx="8197114" cy="4623767"/>
          </a:xfrm>
        </p:spPr>
        <p:txBody>
          <a:bodyPr/>
          <a:lstStyle/>
          <a:p>
            <a:pPr lvl="0"/>
            <a:r>
              <a:rPr lang="en-US" dirty="0" smtClean="0"/>
              <a:t>This course isn’t designed to make you an expert</a:t>
            </a:r>
          </a:p>
          <a:p>
            <a:pPr lvl="0"/>
            <a:r>
              <a:rPr lang="en-US" dirty="0" smtClean="0"/>
              <a:t>This course is designed to point you in the right direction</a:t>
            </a:r>
          </a:p>
          <a:p>
            <a:pPr lvl="0"/>
            <a:r>
              <a:rPr lang="en-US" dirty="0" smtClean="0"/>
              <a:t>Course Objectives:</a:t>
            </a:r>
          </a:p>
          <a:p>
            <a:pPr lvl="1"/>
            <a:r>
              <a:rPr lang="en-US" dirty="0" smtClean="0"/>
              <a:t>Statistical </a:t>
            </a:r>
            <a:r>
              <a:rPr lang="en-US" dirty="0"/>
              <a:t>tools for data exploration</a:t>
            </a:r>
          </a:p>
          <a:p>
            <a:pPr lvl="1"/>
            <a:r>
              <a:rPr lang="en-US" dirty="0"/>
              <a:t>The use of R to apply these tools to real data</a:t>
            </a:r>
          </a:p>
          <a:p>
            <a:pPr lvl="1"/>
            <a:r>
              <a:rPr lang="en-US" dirty="0"/>
              <a:t>Using inferential statistics to interrogate data</a:t>
            </a:r>
          </a:p>
          <a:p>
            <a:pPr lvl="1"/>
            <a:r>
              <a:rPr lang="en-US" dirty="0"/>
              <a:t>Testing and experimental design</a:t>
            </a:r>
          </a:p>
          <a:p>
            <a:pPr lvl="1"/>
            <a:r>
              <a:rPr lang="en-US" dirty="0"/>
              <a:t>Bayesian and classical </a:t>
            </a:r>
            <a:r>
              <a:rPr lang="en-US" dirty="0" smtClean="0"/>
              <a:t>statistics</a:t>
            </a:r>
          </a:p>
          <a:p>
            <a:r>
              <a:rPr lang="en-US" dirty="0" smtClean="0"/>
              <a:t>See syllabus for more information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4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30" y="657521"/>
            <a:ext cx="5448300" cy="456247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 Exploration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525101"/>
          </a:xfrm>
        </p:spPr>
        <p:txBody>
          <a:bodyPr/>
          <a:lstStyle/>
          <a:p>
            <a:r>
              <a:rPr lang="en-US" dirty="0" smtClean="0"/>
              <a:t>Scatterplots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757" y="5214796"/>
            <a:ext cx="777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Base:</a:t>
            </a:r>
          </a:p>
          <a:p>
            <a:r>
              <a:rPr lang="en-US" dirty="0" smtClean="0"/>
              <a:t>pairs()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6330" y="5219996"/>
            <a:ext cx="997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ggplot2:</a:t>
            </a:r>
          </a:p>
          <a:p>
            <a:r>
              <a:rPr lang="en-US" dirty="0" err="1" smtClean="0"/>
              <a:t>ggpairs</a:t>
            </a:r>
            <a:r>
              <a:rPr lang="en-US" dirty="0" smtClean="0"/>
              <a:t>()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3816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Distribution Transformations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0"/>
            <a:ext cx="8197114" cy="4952245"/>
          </a:xfrm>
        </p:spPr>
        <p:txBody>
          <a:bodyPr/>
          <a:lstStyle/>
          <a:p>
            <a:r>
              <a:rPr lang="en-US" dirty="0" smtClean="0"/>
              <a:t>The purpose of transforming a variable is to make it easier to distinguish between values.</a:t>
            </a:r>
          </a:p>
          <a:p>
            <a:pPr lvl="1"/>
            <a:r>
              <a:rPr lang="en-US" dirty="0" smtClean="0"/>
              <a:t>Most commonly we are looking to transform a distribution to be normal.</a:t>
            </a:r>
          </a:p>
          <a:p>
            <a:r>
              <a:rPr lang="en-US" dirty="0" smtClean="0"/>
              <a:t>Common Transformations</a:t>
            </a:r>
          </a:p>
          <a:p>
            <a:pPr lvl="1"/>
            <a:r>
              <a:rPr lang="en-US" dirty="0" smtClean="0"/>
              <a:t>Log-based:</a:t>
            </a:r>
          </a:p>
          <a:p>
            <a:pPr lvl="2"/>
            <a:r>
              <a:rPr lang="en-US" dirty="0" smtClean="0"/>
              <a:t>Log(x), log(x+1), log(x-min(x) + 1)</a:t>
            </a:r>
          </a:p>
          <a:p>
            <a:pPr lvl="1"/>
            <a:r>
              <a:rPr lang="en-US" dirty="0" smtClean="0"/>
              <a:t>N-</a:t>
            </a:r>
            <a:r>
              <a:rPr lang="en-US" dirty="0" err="1" smtClean="0"/>
              <a:t>th</a:t>
            </a:r>
            <a:r>
              <a:rPr lang="en-US" dirty="0" smtClean="0"/>
              <a:t> Root based:</a:t>
            </a:r>
          </a:p>
          <a:p>
            <a:pPr lvl="2"/>
            <a:r>
              <a:rPr lang="en-US" dirty="0" smtClean="0"/>
              <a:t>X^(1/n)</a:t>
            </a:r>
          </a:p>
          <a:p>
            <a:pPr lvl="1"/>
            <a:r>
              <a:rPr lang="en-US" dirty="0" smtClean="0"/>
              <a:t>Any combination you can think of (remembering math rules).</a:t>
            </a:r>
          </a:p>
          <a:p>
            <a:r>
              <a:rPr lang="en-US" dirty="0" smtClean="0"/>
              <a:t>We will cover normality tests in a later class.</a:t>
            </a:r>
          </a:p>
        </p:txBody>
      </p:sp>
    </p:spTree>
    <p:extLst>
      <p:ext uri="{BB962C8B-B14F-4D97-AF65-F5344CB8AC3E}">
        <p14:creationId xmlns:p14="http://schemas.microsoft.com/office/powerpoint/2010/main" val="178311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Simpsons Paradox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0"/>
            <a:ext cx="8197114" cy="1792587"/>
          </a:xfrm>
        </p:spPr>
        <p:txBody>
          <a:bodyPr/>
          <a:lstStyle/>
          <a:p>
            <a:r>
              <a:rPr lang="en-US" dirty="0" smtClean="0"/>
              <a:t>Slicing up data in different ways can create different results.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http://vudlab.com/simpsons</a:t>
            </a:r>
            <a:r>
              <a:rPr lang="en-US" dirty="0" smtClean="0"/>
              <a:t>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5" y="2415795"/>
            <a:ext cx="7373379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7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Production Level Scripts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0"/>
            <a:ext cx="8197114" cy="4952245"/>
          </a:xfrm>
        </p:spPr>
        <p:txBody>
          <a:bodyPr/>
          <a:lstStyle/>
          <a:p>
            <a:r>
              <a:rPr lang="en-US" dirty="0" smtClean="0"/>
              <a:t>Logging</a:t>
            </a:r>
          </a:p>
          <a:p>
            <a:r>
              <a:rPr lang="en-US" dirty="0" smtClean="0"/>
              <a:t>Functionalize everything possible</a:t>
            </a:r>
          </a:p>
          <a:p>
            <a:r>
              <a:rPr lang="en-US" dirty="0" smtClean="0"/>
              <a:t>interactive()</a:t>
            </a:r>
          </a:p>
          <a:p>
            <a:r>
              <a:rPr lang="en-US" dirty="0" smtClean="0"/>
              <a:t>R-example: Weather Scraping R script</a:t>
            </a:r>
          </a:p>
        </p:txBody>
      </p:sp>
    </p:spTree>
    <p:extLst>
      <p:ext uri="{BB962C8B-B14F-4D97-AF65-F5344CB8AC3E}">
        <p14:creationId xmlns:p14="http://schemas.microsoft.com/office/powerpoint/2010/main" val="4038296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777031"/>
            <a:ext cx="8197114" cy="4397431"/>
          </a:xfrm>
        </p:spPr>
        <p:txBody>
          <a:bodyPr/>
          <a:lstStyle/>
          <a:p>
            <a:r>
              <a:rPr lang="en-US" dirty="0" smtClean="0"/>
              <a:t>Go to:</a:t>
            </a:r>
          </a:p>
          <a:p>
            <a:pPr lvl="1"/>
            <a:r>
              <a:rPr lang="en-US" dirty="0" smtClean="0"/>
              <a:t>Vote for extra topics (time permitting)</a:t>
            </a:r>
          </a:p>
          <a:p>
            <a:r>
              <a:rPr lang="en-US" dirty="0" smtClean="0"/>
              <a:t>Complete Homework 1:</a:t>
            </a:r>
          </a:p>
          <a:p>
            <a:pPr lvl="1"/>
            <a:r>
              <a:rPr lang="en-US" dirty="0" smtClean="0"/>
              <a:t>Explore ‘JitteredHeadCount.csv’, a data set from Caesar’s Entertainment that has falsified/jittered table headcounts.</a:t>
            </a:r>
          </a:p>
          <a:p>
            <a:pPr lvl="1"/>
            <a:r>
              <a:rPr lang="en-US" dirty="0" smtClean="0"/>
              <a:t>Write </a:t>
            </a:r>
            <a:r>
              <a:rPr lang="en-US" b="1" i="1" u="sng" dirty="0" smtClean="0"/>
              <a:t>production level</a:t>
            </a:r>
            <a:r>
              <a:rPr lang="en-US" b="1" u="sng" dirty="0" smtClean="0"/>
              <a:t> </a:t>
            </a:r>
            <a:r>
              <a:rPr lang="en-US" dirty="0" smtClean="0"/>
              <a:t>script that shows/illustrates 3 key takeaways of your choosing from exploring the data.</a:t>
            </a:r>
          </a:p>
          <a:p>
            <a:pPr lvl="1"/>
            <a:r>
              <a:rPr lang="en-US" dirty="0" smtClean="0"/>
              <a:t>You should submit:</a:t>
            </a:r>
          </a:p>
          <a:p>
            <a:pPr lvl="2"/>
            <a:r>
              <a:rPr lang="en-US" b="1" dirty="0" smtClean="0"/>
              <a:t>ONE R-script.</a:t>
            </a:r>
          </a:p>
          <a:p>
            <a:pPr lvl="2"/>
            <a:r>
              <a:rPr lang="en-US" b="1" dirty="0" smtClean="0"/>
              <a:t>One word document with 5 key points. </a:t>
            </a:r>
            <a:r>
              <a:rPr lang="en-US" dirty="0" smtClean="0"/>
              <a:t>(example next page).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84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 Takeaway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0"/>
            <a:ext cx="8197114" cy="4952245"/>
          </a:xfrm>
        </p:spPr>
        <p:txBody>
          <a:bodyPr/>
          <a:lstStyle/>
          <a:p>
            <a:r>
              <a:rPr lang="en-US" dirty="0" smtClean="0"/>
              <a:t>The aggregate table headcounts on the weekends are X% higher than non-weekends (figure 1).  In fact, the game that has the highest difference between average highs and average low days is </a:t>
            </a:r>
            <a:r>
              <a:rPr lang="en-US" dirty="0" err="1" smtClean="0"/>
              <a:t>Gamecode</a:t>
            </a:r>
            <a:r>
              <a:rPr lang="en-US" dirty="0" smtClean="0"/>
              <a:t> AA with a difference of 5.71 heads/table.</a:t>
            </a:r>
          </a:p>
        </p:txBody>
      </p:sp>
    </p:spTree>
    <p:extLst>
      <p:ext uri="{BB962C8B-B14F-4D97-AF65-F5344CB8AC3E}">
        <p14:creationId xmlns:p14="http://schemas.microsoft.com/office/powerpoint/2010/main" val="3997256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83" y="1779699"/>
            <a:ext cx="7088234" cy="37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3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Course Requirements and Grading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7289" y="2211332"/>
            <a:ext cx="7986754" cy="4306897"/>
          </a:xfrm>
        </p:spPr>
        <p:txBody>
          <a:bodyPr/>
          <a:lstStyle/>
          <a:p>
            <a:r>
              <a:rPr lang="en-US" dirty="0" smtClean="0"/>
              <a:t>Attendance: You MUST attend at least 8 out of 10 classes. This is non-negotiable, a UW requirement.</a:t>
            </a:r>
          </a:p>
          <a:p>
            <a:r>
              <a:rPr lang="en-US" dirty="0" smtClean="0"/>
              <a:t>Homework must be completed by the start of the next class. (Assigned weeks 1-8).</a:t>
            </a:r>
          </a:p>
          <a:p>
            <a:pPr lvl="1"/>
            <a:r>
              <a:rPr lang="en-US" dirty="0" smtClean="0"/>
              <a:t>Returned as a 0,1, or 2. </a:t>
            </a:r>
          </a:p>
          <a:p>
            <a:pPr lvl="2"/>
            <a:r>
              <a:rPr lang="en-US" dirty="0" smtClean="0"/>
              <a:t>0 = Not done or a major part wrong/missing.</a:t>
            </a:r>
          </a:p>
          <a:p>
            <a:pPr lvl="2"/>
            <a:r>
              <a:rPr lang="en-US" dirty="0" smtClean="0"/>
              <a:t>1 = Completed, but missing or got wrong 1 or 2 parts.</a:t>
            </a:r>
          </a:p>
          <a:p>
            <a:pPr lvl="2"/>
            <a:r>
              <a:rPr lang="en-US" dirty="0" smtClean="0"/>
              <a:t>2 = Completed with at most minor issues. Demonstrates full understanding of subject.</a:t>
            </a:r>
          </a:p>
          <a:p>
            <a:r>
              <a:rPr lang="en-US" dirty="0" smtClean="0"/>
              <a:t>Individual Project: Due at the start of the last class.</a:t>
            </a:r>
          </a:p>
          <a:p>
            <a:pPr lvl="1"/>
            <a:r>
              <a:rPr lang="en-US" dirty="0" smtClean="0"/>
              <a:t>Counts as 8 points.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1757" y="1430449"/>
            <a:ext cx="8184662" cy="711390"/>
          </a:xfrm>
        </p:spPr>
        <p:txBody>
          <a:bodyPr/>
          <a:lstStyle/>
          <a:p>
            <a:r>
              <a:rPr lang="en-US" dirty="0" smtClean="0"/>
              <a:t>This course will be graded by attendance, homework, and an individual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9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Course Requirements and Grading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Must get 18 total points to pass.</a:t>
            </a:r>
          </a:p>
          <a:p>
            <a:r>
              <a:rPr lang="en-US" dirty="0" smtClean="0"/>
              <a:t>4 homework assignments must be made in a production level script (every other one = 1,3,5,7).</a:t>
            </a:r>
          </a:p>
          <a:p>
            <a:r>
              <a:rPr lang="en-US" dirty="0" smtClean="0"/>
              <a:t>4 homework assignments are regular script writing (every other one = 2,4,6,8).</a:t>
            </a:r>
          </a:p>
          <a:p>
            <a:r>
              <a:rPr lang="en-US" dirty="0" smtClean="0"/>
              <a:t>The individual project must be production level code.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There is a total of 24 possible points. (16 pts for </a:t>
            </a:r>
            <a:r>
              <a:rPr lang="en-US" dirty="0" err="1" smtClean="0"/>
              <a:t>hmk</a:t>
            </a:r>
            <a:r>
              <a:rPr lang="en-US" dirty="0" smtClean="0"/>
              <a:t> + 8 project)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5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Office Hours and Contact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647731"/>
            <a:ext cx="8197114" cy="3790371"/>
          </a:xfrm>
        </p:spPr>
        <p:txBody>
          <a:bodyPr/>
          <a:lstStyle/>
          <a:p>
            <a:r>
              <a:rPr lang="en-US" dirty="0" smtClean="0"/>
              <a:t>List of ways to contact</a:t>
            </a:r>
            <a:r>
              <a:rPr lang="en-US" dirty="0" smtClean="0">
                <a:solidFill>
                  <a:schemeClr val="tx1"/>
                </a:solidFill>
              </a:rPr>
              <a:t> me: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nickmc@uw.edu</a:t>
            </a:r>
          </a:p>
          <a:p>
            <a:pPr lvl="1"/>
            <a:r>
              <a:rPr lang="en-US" dirty="0" err="1" smtClean="0"/>
              <a:t>Linkedin</a:t>
            </a:r>
            <a:r>
              <a:rPr lang="en-US" dirty="0" smtClean="0"/>
              <a:t> group</a:t>
            </a:r>
          </a:p>
          <a:p>
            <a:r>
              <a:rPr lang="en-US" dirty="0" smtClean="0"/>
              <a:t>When I’m </a:t>
            </a:r>
            <a:r>
              <a:rPr lang="en-US" i="1" dirty="0" smtClean="0"/>
              <a:t>usually</a:t>
            </a:r>
            <a:r>
              <a:rPr lang="en-US" dirty="0" smtClean="0"/>
              <a:t> available:</a:t>
            </a:r>
          </a:p>
          <a:p>
            <a:pPr lvl="1"/>
            <a:r>
              <a:rPr lang="en-US" dirty="0" smtClean="0"/>
              <a:t>Off/on for simple things during work. (M-F 8am-5pm PST)</a:t>
            </a:r>
          </a:p>
          <a:p>
            <a:pPr lvl="1"/>
            <a:r>
              <a:rPr lang="en-US" dirty="0" smtClean="0"/>
              <a:t>Tuesday-Thursday 7pm-10pm.</a:t>
            </a:r>
          </a:p>
          <a:p>
            <a:pPr lvl="1"/>
            <a:r>
              <a:rPr lang="en-US" dirty="0" smtClean="0"/>
              <a:t>Sunday various afternoon/evening times.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1067" y="6488668"/>
            <a:ext cx="339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Emergency contact: 402-980-3192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5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2" y="1151305"/>
            <a:ext cx="8908011" cy="570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69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1345" y="941559"/>
            <a:ext cx="8197114" cy="5667471"/>
          </a:xfrm>
        </p:spPr>
        <p:txBody>
          <a:bodyPr/>
          <a:lstStyle/>
          <a:p>
            <a:r>
              <a:rPr lang="en-US" dirty="0" smtClean="0"/>
              <a:t>R resources:</a:t>
            </a:r>
          </a:p>
          <a:p>
            <a:pPr lvl="1"/>
            <a:r>
              <a:rPr lang="en-US" dirty="0" smtClean="0"/>
              <a:t>R page:</a:t>
            </a:r>
          </a:p>
          <a:p>
            <a:pPr lvl="2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www.r-project.org/other-docs.html</a:t>
            </a:r>
          </a:p>
          <a:p>
            <a:pPr lvl="1"/>
            <a:r>
              <a:rPr lang="en-US" dirty="0" err="1" smtClean="0"/>
              <a:t>Stackoverflow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http://www.stackoverflow.com</a:t>
            </a:r>
          </a:p>
          <a:p>
            <a:pPr lvl="1"/>
            <a:r>
              <a:rPr lang="en-US" dirty="0" smtClean="0"/>
              <a:t>‘Little’ R intro:</a:t>
            </a:r>
          </a:p>
          <a:p>
            <a:pPr lvl="2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cran.r-project.org/doc/contrib/Rossiter-RIntro-ITC.pdf</a:t>
            </a:r>
          </a:p>
          <a:p>
            <a:pPr lvl="1"/>
            <a:r>
              <a:rPr lang="en-US" dirty="0" smtClean="0"/>
              <a:t>Quick R:</a:t>
            </a:r>
          </a:p>
          <a:p>
            <a:pPr lvl="2"/>
            <a:r>
              <a:rPr lang="en-US" dirty="0" smtClean="0"/>
              <a:t>http</a:t>
            </a:r>
            <a:r>
              <a:rPr lang="en-US" dirty="0"/>
              <a:t>://statmethods.net/ </a:t>
            </a:r>
          </a:p>
          <a:p>
            <a:pPr lvl="1"/>
            <a:r>
              <a:rPr lang="en-US" dirty="0"/>
              <a:t>There are many tutorials available online, e.g</a:t>
            </a:r>
            <a:r>
              <a:rPr lang="en-US" dirty="0" smtClean="0"/>
              <a:t>.,</a:t>
            </a:r>
          </a:p>
          <a:p>
            <a:pPr lvl="2"/>
            <a:r>
              <a:rPr lang="en-US" dirty="0" smtClean="0"/>
              <a:t>http</a:t>
            </a:r>
            <a:r>
              <a:rPr lang="en-US" dirty="0"/>
              <a:t>://cyclismo.org/tutorial/R/</a:t>
            </a:r>
          </a:p>
          <a:p>
            <a:pPr lvl="1"/>
            <a:r>
              <a:rPr lang="en-US" dirty="0"/>
              <a:t>Notes from a two day course at UW: </a:t>
            </a:r>
            <a:endParaRPr lang="en-US" dirty="0" smtClean="0"/>
          </a:p>
          <a:p>
            <a:pPr lvl="2"/>
            <a:r>
              <a:rPr lang="en-US" dirty="0" smtClean="0"/>
              <a:t>http</a:t>
            </a:r>
            <a:r>
              <a:rPr lang="en-US" dirty="0"/>
              <a:t>://faculty.washington.edu/tlumley/Rcourse/ </a:t>
            </a:r>
          </a:p>
          <a:p>
            <a:pPr lvl="1"/>
            <a:r>
              <a:rPr lang="en-US" dirty="0"/>
              <a:t>Google’s Style </a:t>
            </a:r>
            <a:r>
              <a:rPr lang="en-US" dirty="0" smtClean="0"/>
              <a:t>Guide:</a:t>
            </a:r>
          </a:p>
          <a:p>
            <a:pPr lvl="2"/>
            <a:r>
              <a:rPr lang="en-US" dirty="0" smtClean="0"/>
              <a:t>http</a:t>
            </a:r>
            <a:r>
              <a:rPr lang="en-US" dirty="0"/>
              <a:t>://google-styleguide.googlecode.com/svn/trunk/google-r-style.html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0823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8440</TotalTime>
  <Words>1792</Words>
  <Application>Microsoft Macintosh PowerPoint</Application>
  <PresentationFormat>On-screen Show (4:3)</PresentationFormat>
  <Paragraphs>260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u</cp:lastModifiedBy>
  <cp:revision>86</cp:revision>
  <dcterms:created xsi:type="dcterms:W3CDTF">2014-10-14T00:51:43Z</dcterms:created>
  <dcterms:modified xsi:type="dcterms:W3CDTF">2015-06-30T03:21:52Z</dcterms:modified>
</cp:coreProperties>
</file>