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</p:sldMasterIdLst>
  <p:notesMasterIdLst>
    <p:notesMasterId r:id="rId45"/>
  </p:notesMasterIdLst>
  <p:sldIdLst>
    <p:sldId id="259" r:id="rId3"/>
    <p:sldId id="264" r:id="rId4"/>
    <p:sldId id="262" r:id="rId5"/>
    <p:sldId id="267" r:id="rId6"/>
    <p:sldId id="269" r:id="rId7"/>
    <p:sldId id="279" r:id="rId8"/>
    <p:sldId id="270" r:id="rId9"/>
    <p:sldId id="271" r:id="rId10"/>
    <p:sldId id="272" r:id="rId11"/>
    <p:sldId id="273" r:id="rId12"/>
    <p:sldId id="275" r:id="rId13"/>
    <p:sldId id="274" r:id="rId14"/>
    <p:sldId id="276" r:id="rId15"/>
    <p:sldId id="282" r:id="rId16"/>
    <p:sldId id="283" r:id="rId17"/>
    <p:sldId id="281" r:id="rId18"/>
    <p:sldId id="280" r:id="rId19"/>
    <p:sldId id="277" r:id="rId20"/>
    <p:sldId id="278" r:id="rId21"/>
    <p:sldId id="300" r:id="rId22"/>
    <p:sldId id="284" r:id="rId23"/>
    <p:sldId id="285" r:id="rId24"/>
    <p:sldId id="286" r:id="rId25"/>
    <p:sldId id="290" r:id="rId26"/>
    <p:sldId id="292" r:id="rId27"/>
    <p:sldId id="287" r:id="rId28"/>
    <p:sldId id="293" r:id="rId29"/>
    <p:sldId id="294" r:id="rId30"/>
    <p:sldId id="288" r:id="rId31"/>
    <p:sldId id="295" r:id="rId32"/>
    <p:sldId id="296" r:id="rId33"/>
    <p:sldId id="297" r:id="rId34"/>
    <p:sldId id="289" r:id="rId35"/>
    <p:sldId id="291" r:id="rId36"/>
    <p:sldId id="298" r:id="rId37"/>
    <p:sldId id="299" r:id="rId38"/>
    <p:sldId id="301" r:id="rId39"/>
    <p:sldId id="302" r:id="rId40"/>
    <p:sldId id="303" r:id="rId41"/>
    <p:sldId id="304" r:id="rId42"/>
    <p:sldId id="305" r:id="rId43"/>
    <p:sldId id="26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13C0"/>
    <a:srgbClr val="00B050"/>
    <a:srgbClr val="DEA900"/>
    <a:srgbClr val="05FBFB"/>
    <a:srgbClr val="0070C0"/>
    <a:srgbClr val="FF0000"/>
    <a:srgbClr val="84FFFF"/>
    <a:srgbClr val="FFFF66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6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1212" y="144"/>
      </p:cViewPr>
      <p:guideLst>
        <p:guide orient="horz" pos="2109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2B8E1-5490-413D-8326-01F29C88A78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2D075-A343-4896-B210-0385E62CD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1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046060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63" y="4687816"/>
            <a:ext cx="1600200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039" y="1316903"/>
            <a:ext cx="2425295" cy="162965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40"/>
            <a:ext cx="8197114" cy="311786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196210" cy="370137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36566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8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72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6" y="2027929"/>
            <a:ext cx="7738913" cy="2641756"/>
          </a:xfrm>
        </p:spPr>
        <p:txBody>
          <a:bodyPr/>
          <a:lstStyle/>
          <a:p>
            <a:r>
              <a:rPr lang="en-US" dirty="0" smtClean="0">
                <a:solidFill>
                  <a:srgbClr val="33006F"/>
                </a:solidFill>
              </a:rPr>
              <a:t>Data Science UW</a:t>
            </a:r>
          </a:p>
          <a:p>
            <a:r>
              <a:rPr lang="en-US" dirty="0" smtClean="0">
                <a:solidFill>
                  <a:srgbClr val="33006F"/>
                </a:solidFill>
              </a:rPr>
              <a:t>Methods for Data Analysis</a:t>
            </a:r>
            <a:endParaRPr lang="en-US" dirty="0">
              <a:solidFill>
                <a:srgbClr val="33006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705" y="5332491"/>
            <a:ext cx="511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Series, Spatial Stats, and Intro to Bayesian Stats</a:t>
            </a:r>
          </a:p>
          <a:p>
            <a:r>
              <a:rPr lang="en-US" dirty="0" smtClean="0"/>
              <a:t>Lecture 7</a:t>
            </a:r>
          </a:p>
          <a:p>
            <a:r>
              <a:rPr lang="en-US" dirty="0" smtClean="0"/>
              <a:t>Nick McClure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Triple Exponential Smoothing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Triple exponential smoothing takes into account seasonality, or a tendency for the series to repeat itself.</a:t>
            </a:r>
          </a:p>
          <a:p>
            <a:r>
              <a:rPr lang="en-US" sz="2000" dirty="0" smtClean="0"/>
              <a:t>We are still accounting for linear trend as well.</a:t>
            </a:r>
          </a:p>
          <a:p>
            <a:r>
              <a:rPr lang="en-US" sz="2000" dirty="0" smtClean="0"/>
              <a:t>How do we find the length of the cycle?</a:t>
            </a:r>
          </a:p>
          <a:p>
            <a:pPr lvl="1"/>
            <a:r>
              <a:rPr lang="en-US" sz="1800" dirty="0" smtClean="0"/>
              <a:t>Auto cross correlation methods, like the Fourier transform.</a:t>
            </a:r>
          </a:p>
          <a:p>
            <a:endParaRPr lang="en-US" sz="2000" dirty="0"/>
          </a:p>
          <a:p>
            <a:r>
              <a:rPr lang="en-US" sz="2000" dirty="0" smtClean="0"/>
              <a:t>R-demo</a:t>
            </a:r>
          </a:p>
        </p:txBody>
      </p:sp>
    </p:spTree>
    <p:extLst>
      <p:ext uri="{BB962C8B-B14F-4D97-AF65-F5344CB8AC3E}">
        <p14:creationId xmlns:p14="http://schemas.microsoft.com/office/powerpoint/2010/main" val="7897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Autoregressive Model (AR)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If a series is stationary and auto-correlated, it should be able to be predicted as some multiple of previous values.</a:t>
            </a:r>
          </a:p>
          <a:p>
            <a:r>
              <a:rPr lang="en-US" sz="2000" dirty="0" smtClean="0"/>
              <a:t>Every new observed point relies on what the previous p-points were:</a:t>
            </a:r>
          </a:p>
          <a:p>
            <a:endParaRPr lang="en-US" sz="1800" dirty="0" smtClean="0"/>
          </a:p>
          <a:p>
            <a:endParaRPr lang="en-US" sz="2000" dirty="0"/>
          </a:p>
          <a:p>
            <a:r>
              <a:rPr lang="en-US" sz="2000" dirty="0" smtClean="0"/>
              <a:t>The above is shown as AR(p)</a:t>
            </a:r>
          </a:p>
          <a:p>
            <a:r>
              <a:rPr lang="en-US" sz="2000" dirty="0" smtClean="0"/>
              <a:t>R-demo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86407" y="2563736"/>
                <a:ext cx="262456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407" y="2563736"/>
                <a:ext cx="2624565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8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Auto Regressive Moving Average (ARMA)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Auto-Regressive Moving Average (ARMA)</a:t>
            </a:r>
            <a:endParaRPr lang="en-US" sz="1800" dirty="0" smtClean="0"/>
          </a:p>
          <a:p>
            <a:r>
              <a:rPr lang="en-US" sz="2000" dirty="0" smtClean="0"/>
              <a:t>ARMA is denoted by two variables (P,Q)</a:t>
            </a:r>
          </a:p>
          <a:p>
            <a:pPr lvl="1"/>
            <a:r>
              <a:rPr lang="en-US" sz="1800" dirty="0" smtClean="0"/>
              <a:t>P = Auto regression order</a:t>
            </a:r>
          </a:p>
          <a:p>
            <a:pPr lvl="1"/>
            <a:r>
              <a:rPr lang="en-US" sz="1800" dirty="0" smtClean="0"/>
              <a:t>Q = Order of moving average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R-demo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89124" y="2817872"/>
                <a:ext cx="394992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24" y="2817872"/>
                <a:ext cx="3949927" cy="7789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56113" y="3606843"/>
            <a:ext cx="5648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AR (P,Q)=     AR filter         +  MA filter    + error terms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11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ARIMA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Auto-Regressive Integrated Moving Average (ARIMA)</a:t>
            </a:r>
            <a:endParaRPr lang="en-US" sz="1800" dirty="0" smtClean="0"/>
          </a:p>
          <a:p>
            <a:r>
              <a:rPr lang="en-US" sz="2000" dirty="0" smtClean="0"/>
              <a:t>ARIMA models are designated by three parameters:</a:t>
            </a:r>
          </a:p>
          <a:p>
            <a:r>
              <a:rPr lang="en-US" sz="2000" dirty="0" smtClean="0"/>
              <a:t>P = Order of Auto regression</a:t>
            </a:r>
          </a:p>
          <a:p>
            <a:r>
              <a:rPr lang="en-US" sz="2000" dirty="0" smtClean="0"/>
              <a:t>D = Degree of Difference for the ‘integrated’ part, this is how the model takes into account the differences needed for finding trend.</a:t>
            </a:r>
          </a:p>
          <a:p>
            <a:r>
              <a:rPr lang="en-US" sz="2000" dirty="0" smtClean="0"/>
              <a:t>Q = Order of Moving Average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*Note ARIMA(0,0,0)=&gt;               (random noise)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04730" y="4295463"/>
                <a:ext cx="754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730" y="4295463"/>
                <a:ext cx="75443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317" r="-16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7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979895"/>
            <a:ext cx="8197114" cy="3343543"/>
          </a:xfrm>
        </p:spPr>
        <p:txBody>
          <a:bodyPr/>
          <a:lstStyle/>
          <a:p>
            <a:r>
              <a:rPr lang="en-US" sz="2000" dirty="0" smtClean="0"/>
              <a:t>ARIMA(1,0,0</a:t>
            </a:r>
            <a:r>
              <a:rPr lang="en-US" sz="2000" dirty="0"/>
              <a:t>) </a:t>
            </a:r>
            <a:r>
              <a:rPr lang="en-US" sz="2000" dirty="0" smtClean="0"/>
              <a:t>=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order auto regressive</a:t>
            </a:r>
          </a:p>
          <a:p>
            <a:endParaRPr lang="en-US" dirty="0"/>
          </a:p>
          <a:p>
            <a:r>
              <a:rPr lang="en-US" sz="2000" dirty="0" smtClean="0"/>
              <a:t>ARIMA(2,0,0) =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order auto regressive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Note that these models look very similar to random walks.  This is because as the coefficients approach 1 they are the same.  </a:t>
            </a:r>
          </a:p>
          <a:p>
            <a:r>
              <a:rPr lang="en-US" sz="2000" dirty="0" smtClean="0"/>
              <a:t>Consider these models similar to random walks, but not ‘as-dependent’ on the previous values.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757" y="248926"/>
            <a:ext cx="7189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ARIMA(P,D,Q)=AR filter + Integration Filter + MA filter + error terms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98957" y="606051"/>
            <a:ext cx="5579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(Long term)+ (stochastic trend) +(short term)+ error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62050" y="2430112"/>
                <a:ext cx="2108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50" y="2430112"/>
                <a:ext cx="210833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3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39436" y="3250623"/>
                <a:ext cx="3136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436" y="3250623"/>
                <a:ext cx="313643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102158" y="1104085"/>
            <a:ext cx="202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AR Models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522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979895"/>
            <a:ext cx="8197114" cy="3343543"/>
          </a:xfrm>
        </p:spPr>
        <p:txBody>
          <a:bodyPr/>
          <a:lstStyle/>
          <a:p>
            <a:r>
              <a:rPr lang="en-US" sz="2000" dirty="0" smtClean="0"/>
              <a:t>ARIMA(0,0,1) =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order Moving Average</a:t>
            </a:r>
          </a:p>
          <a:p>
            <a:endParaRPr lang="en-US" dirty="0"/>
          </a:p>
          <a:p>
            <a:r>
              <a:rPr lang="en-US" sz="2000" dirty="0" smtClean="0"/>
              <a:t>ARIMA(0,0,2) =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order Moving Average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Note that these models look very similar to random walks.  This is because as the coefficients approach 1 they are the same.  </a:t>
            </a:r>
          </a:p>
          <a:p>
            <a:r>
              <a:rPr lang="en-US" sz="2000" dirty="0" smtClean="0"/>
              <a:t>Consider these models similar to random walks, but not ‘as-dependent’ on the previous values.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757" y="248926"/>
            <a:ext cx="7189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ARIMA(P,D,Q)=AR filter + Integration Filter + MA filter + error terms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98957" y="606051"/>
            <a:ext cx="5579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(Long term)+ (stochastic trend) +(short term)+ error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62050" y="2430112"/>
                <a:ext cx="2108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50" y="2430112"/>
                <a:ext cx="210833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3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39436" y="3250623"/>
                <a:ext cx="3136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436" y="3250623"/>
                <a:ext cx="313643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102158" y="110408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MA Models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7960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979895"/>
            <a:ext cx="8197114" cy="1406101"/>
          </a:xfrm>
        </p:spPr>
        <p:txBody>
          <a:bodyPr/>
          <a:lstStyle/>
          <a:p>
            <a:r>
              <a:rPr lang="en-US" sz="2000" dirty="0" smtClean="0"/>
              <a:t>ARIMA(0,1,0</a:t>
            </a:r>
            <a:r>
              <a:rPr lang="en-US" sz="2000" dirty="0"/>
              <a:t>) </a:t>
            </a:r>
            <a:r>
              <a:rPr lang="en-US" sz="2000" dirty="0" smtClean="0"/>
              <a:t>= Random Walk Model</a:t>
            </a:r>
          </a:p>
          <a:p>
            <a:endParaRPr lang="en-US" dirty="0"/>
          </a:p>
          <a:p>
            <a:r>
              <a:rPr lang="en-US" sz="2000" dirty="0" smtClean="0"/>
              <a:t>ARIMA(0,2,0) =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order random walk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757" y="248926"/>
            <a:ext cx="7189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ARIMA(P,D,Q)=AR filter + Integration Filter + MA filter + error terms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98957" y="606051"/>
            <a:ext cx="5579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(Long term)+ (stochastic trend) +(short term)+ error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02102" y="2463005"/>
                <a:ext cx="8281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02" y="2463005"/>
                <a:ext cx="82817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6618" r="-7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8235" y="2463004"/>
                <a:ext cx="14604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235" y="2463004"/>
                <a:ext cx="146040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7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629375" y="241683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98957" y="3263477"/>
                <a:ext cx="3742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957" y="3263477"/>
                <a:ext cx="374262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42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757" y="4066840"/>
            <a:ext cx="3127958" cy="28156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32"/>
          <a:stretch/>
        </p:blipFill>
        <p:spPr>
          <a:xfrm>
            <a:off x="4615592" y="4063949"/>
            <a:ext cx="3033630" cy="28185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06809" y="3724803"/>
            <a:ext cx="500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                                                            2</a:t>
            </a:r>
            <a:r>
              <a:rPr lang="en-US" baseline="30000" dirty="0" smtClean="0"/>
              <a:t>nd</a:t>
            </a:r>
            <a:r>
              <a:rPr lang="en-US" dirty="0" smtClean="0"/>
              <a:t> order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60065" y="1056313"/>
            <a:ext cx="619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Integrated Models (Random Walks)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515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ARIMA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979895"/>
            <a:ext cx="8197114" cy="4878105"/>
          </a:xfrm>
        </p:spPr>
        <p:txBody>
          <a:bodyPr/>
          <a:lstStyle/>
          <a:p>
            <a:r>
              <a:rPr lang="en-US" sz="2000" dirty="0"/>
              <a:t>ARIMA(1,0,0) </a:t>
            </a:r>
            <a:r>
              <a:rPr lang="en-US" sz="2000" dirty="0" smtClean="0"/>
              <a:t>= </a:t>
            </a:r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order </a:t>
            </a:r>
            <a:r>
              <a:rPr lang="en-US" sz="2000" dirty="0" smtClean="0"/>
              <a:t>autoregressive</a:t>
            </a:r>
          </a:p>
          <a:p>
            <a:pPr lvl="1"/>
            <a:endParaRPr lang="en-US" dirty="0"/>
          </a:p>
          <a:p>
            <a:r>
              <a:rPr lang="en-US" sz="2000" dirty="0"/>
              <a:t>ARIMA(0,0,1) </a:t>
            </a:r>
            <a:r>
              <a:rPr lang="en-US" sz="2000" dirty="0" smtClean="0"/>
              <a:t>= </a:t>
            </a:r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order moving </a:t>
            </a:r>
            <a:r>
              <a:rPr lang="en-US" sz="2000" dirty="0" smtClean="0"/>
              <a:t>average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ARIMA(0,1,0) = Random Walk</a:t>
            </a:r>
          </a:p>
          <a:p>
            <a:pPr lvl="1"/>
            <a:endParaRPr lang="en-US" sz="1600" dirty="0"/>
          </a:p>
          <a:p>
            <a:r>
              <a:rPr lang="en-US" sz="2000" dirty="0"/>
              <a:t>ARIMA(0,1,1) </a:t>
            </a:r>
            <a:r>
              <a:rPr lang="en-US" sz="2000" dirty="0" smtClean="0"/>
              <a:t>= Simple </a:t>
            </a:r>
            <a:r>
              <a:rPr lang="en-US" sz="2000" dirty="0"/>
              <a:t>exponential </a:t>
            </a:r>
            <a:r>
              <a:rPr lang="en-US" sz="2000" dirty="0" smtClean="0"/>
              <a:t>smoothing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ARIMA(2,0,1) =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order AR,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order MA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ARIMA(1,1,0) =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order AR, with differencing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ARIMA(2,1,0) =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order AR, with differencing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71757" y="963398"/>
            <a:ext cx="7189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ARIMA(P,D,Q)=AR filter + Integration Filter + MA filter + error terms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98957" y="1579785"/>
            <a:ext cx="5579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(Long term)+ (stochastic trend) +(short term)+ error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98122" y="5041724"/>
                <a:ext cx="3536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122" y="5041724"/>
                <a:ext cx="3536802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07" r="-17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98122" y="5736939"/>
                <a:ext cx="19022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122" y="5736939"/>
                <a:ext cx="190225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56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83798" y="5773151"/>
                <a:ext cx="1555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798" y="5773151"/>
                <a:ext cx="155523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529" r="-78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98957" y="6433083"/>
                <a:ext cx="30393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957" y="6433083"/>
                <a:ext cx="303935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60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98152" y="6462889"/>
                <a:ext cx="1555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152" y="6462889"/>
                <a:ext cx="155523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529" r="-78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0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ARIMA + Seasonal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7"/>
            <a:ext cx="8197114" cy="5154987"/>
          </a:xfrm>
        </p:spPr>
        <p:txBody>
          <a:bodyPr/>
          <a:lstStyle/>
          <a:p>
            <a:r>
              <a:rPr lang="en-US" sz="2000" dirty="0" smtClean="0"/>
              <a:t>Add in seasonal (cyclic) factors</a:t>
            </a:r>
            <a:endParaRPr lang="en-US" sz="1800" dirty="0" smtClean="0"/>
          </a:p>
          <a:p>
            <a:r>
              <a:rPr lang="en-US" sz="2000" dirty="0" smtClean="0"/>
              <a:t>If </a:t>
            </a:r>
            <a:r>
              <a:rPr lang="en-US" sz="2000" dirty="0" err="1" smtClean="0"/>
              <a:t>Arima</a:t>
            </a:r>
            <a:r>
              <a:rPr lang="en-US" sz="2000" dirty="0" smtClean="0"/>
              <a:t> models have three factors, PDQ, then seasonal </a:t>
            </a:r>
            <a:r>
              <a:rPr lang="en-US" sz="2000" dirty="0" err="1" smtClean="0"/>
              <a:t>Arima</a:t>
            </a:r>
            <a:r>
              <a:rPr lang="en-US" sz="2000" dirty="0" smtClean="0"/>
              <a:t> models have 6: the same PDQ, and seasonal PDQ</a:t>
            </a:r>
          </a:p>
          <a:p>
            <a:endParaRPr lang="en-US" sz="2000" dirty="0"/>
          </a:p>
          <a:p>
            <a:r>
              <a:rPr lang="en-US" sz="2000" dirty="0" smtClean="0"/>
              <a:t>p = Autoregressive order (non – seasonal)</a:t>
            </a:r>
          </a:p>
          <a:p>
            <a:r>
              <a:rPr lang="en-US" sz="2000" dirty="0" smtClean="0"/>
              <a:t>d = Integrative part (non – seasonal)</a:t>
            </a:r>
          </a:p>
          <a:p>
            <a:r>
              <a:rPr lang="en-US" sz="2000" dirty="0" smtClean="0"/>
              <a:t>q =  Moving Average order (non – seasonal)</a:t>
            </a:r>
          </a:p>
          <a:p>
            <a:r>
              <a:rPr lang="en-US" sz="2000" dirty="0" smtClean="0"/>
              <a:t>Seasonal (cyclic) parameters (lagged by a time difference)</a:t>
            </a:r>
          </a:p>
          <a:p>
            <a:r>
              <a:rPr lang="en-US" sz="2000" dirty="0" smtClean="0"/>
              <a:t>P = </a:t>
            </a:r>
            <a:r>
              <a:rPr lang="en-US" sz="2000" dirty="0"/>
              <a:t>Autoregressive order </a:t>
            </a:r>
            <a:r>
              <a:rPr lang="en-US" sz="2000" dirty="0" smtClean="0"/>
              <a:t>(seasonal)</a:t>
            </a:r>
          </a:p>
          <a:p>
            <a:r>
              <a:rPr lang="en-US" sz="2000" dirty="0" smtClean="0"/>
              <a:t>D = </a:t>
            </a:r>
            <a:r>
              <a:rPr lang="en-US" sz="2000" dirty="0"/>
              <a:t>Integrative part </a:t>
            </a:r>
            <a:r>
              <a:rPr lang="en-US" sz="2000" dirty="0" smtClean="0"/>
              <a:t>(seasonal)</a:t>
            </a:r>
          </a:p>
          <a:p>
            <a:r>
              <a:rPr lang="en-US" sz="2000" dirty="0" smtClean="0"/>
              <a:t>Q = </a:t>
            </a:r>
            <a:r>
              <a:rPr lang="en-US" sz="2000" dirty="0"/>
              <a:t>Moving Average order (non – seasonal)</a:t>
            </a:r>
          </a:p>
          <a:p>
            <a:endParaRPr lang="en-U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07701" y="2292894"/>
                <a:ext cx="43985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𝐴𝑟𝑖𝑚𝑎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701" y="2292894"/>
                <a:ext cx="4398576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ARIMA + Seasonal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146224"/>
            <a:ext cx="7883768" cy="5625767"/>
          </a:xfrm>
        </p:spPr>
        <p:txBody>
          <a:bodyPr/>
          <a:lstStyle/>
          <a:p>
            <a:r>
              <a:rPr lang="en-US" sz="2000" dirty="0" smtClean="0"/>
              <a:t>Some examples:</a:t>
            </a:r>
          </a:p>
          <a:p>
            <a:r>
              <a:rPr lang="en-US" sz="2000" dirty="0" smtClean="0"/>
              <a:t>ARIMA(1,0,0) </a:t>
            </a:r>
            <a:r>
              <a:rPr lang="en-US" sz="2000" dirty="0"/>
              <a:t>+ (0,0,0)</a:t>
            </a:r>
            <a:r>
              <a:rPr lang="en-US" sz="2000" dirty="0" smtClean="0"/>
              <a:t> </a:t>
            </a:r>
            <a:r>
              <a:rPr lang="en-US" sz="2000" dirty="0"/>
              <a:t>= 1</a:t>
            </a:r>
            <a:r>
              <a:rPr lang="en-US" sz="2000" baseline="30000" dirty="0"/>
              <a:t>st</a:t>
            </a:r>
            <a:r>
              <a:rPr lang="en-US" sz="2000" dirty="0"/>
              <a:t> order </a:t>
            </a:r>
            <a:r>
              <a:rPr lang="en-US" sz="2000" dirty="0" smtClean="0"/>
              <a:t>autoregressive</a:t>
            </a:r>
          </a:p>
          <a:p>
            <a:endParaRPr lang="en-US" sz="2000" dirty="0"/>
          </a:p>
          <a:p>
            <a:r>
              <a:rPr lang="en-US" sz="2000" dirty="0"/>
              <a:t>ARIMA(0,0,1</a:t>
            </a:r>
            <a:r>
              <a:rPr lang="en-US" sz="2000" dirty="0" smtClean="0"/>
              <a:t>) </a:t>
            </a:r>
            <a:r>
              <a:rPr lang="en-US" sz="2000" dirty="0"/>
              <a:t>+ (0,0,0)</a:t>
            </a:r>
            <a:r>
              <a:rPr lang="en-US" sz="2000" dirty="0" smtClean="0"/>
              <a:t> </a:t>
            </a:r>
            <a:r>
              <a:rPr lang="en-US" sz="2000" dirty="0"/>
              <a:t>= 1</a:t>
            </a:r>
            <a:r>
              <a:rPr lang="en-US" sz="2000" baseline="30000" dirty="0"/>
              <a:t>st</a:t>
            </a:r>
            <a:r>
              <a:rPr lang="en-US" sz="2000" dirty="0"/>
              <a:t> order moving </a:t>
            </a:r>
            <a:r>
              <a:rPr lang="en-US" sz="2000" dirty="0" smtClean="0"/>
              <a:t>average</a:t>
            </a:r>
          </a:p>
          <a:p>
            <a:endParaRPr lang="en-US" sz="2000" dirty="0"/>
          </a:p>
          <a:p>
            <a:r>
              <a:rPr lang="en-US" sz="2000" dirty="0"/>
              <a:t>ARIMA(0,1,1</a:t>
            </a:r>
            <a:r>
              <a:rPr lang="en-US" sz="2000" dirty="0" smtClean="0"/>
              <a:t>) </a:t>
            </a:r>
            <a:r>
              <a:rPr lang="en-US" sz="2000" dirty="0"/>
              <a:t>+ (0,0,0)</a:t>
            </a:r>
            <a:r>
              <a:rPr lang="en-US" sz="2000" dirty="0" smtClean="0"/>
              <a:t> </a:t>
            </a:r>
            <a:r>
              <a:rPr lang="en-US" sz="2000" dirty="0"/>
              <a:t>= simple exponential </a:t>
            </a:r>
            <a:r>
              <a:rPr lang="en-US" sz="2000" dirty="0" smtClean="0"/>
              <a:t>smoothing</a:t>
            </a:r>
          </a:p>
          <a:p>
            <a:endParaRPr lang="en-US" sz="2000" dirty="0"/>
          </a:p>
          <a:p>
            <a:r>
              <a:rPr lang="en-US" sz="2000" dirty="0" smtClean="0"/>
              <a:t>ARIMA(1,0,0</a:t>
            </a:r>
            <a:r>
              <a:rPr lang="en-US" sz="2000" dirty="0"/>
              <a:t>) + </a:t>
            </a:r>
            <a:r>
              <a:rPr lang="en-US" sz="2000" dirty="0" smtClean="0"/>
              <a:t>(0,0,1) </a:t>
            </a:r>
            <a:r>
              <a:rPr lang="en-US" sz="2000" dirty="0"/>
              <a:t>= 1</a:t>
            </a:r>
            <a:r>
              <a:rPr lang="en-US" sz="2000" baseline="30000" dirty="0"/>
              <a:t>st</a:t>
            </a:r>
            <a:r>
              <a:rPr lang="en-US" sz="2000" dirty="0"/>
              <a:t> order </a:t>
            </a:r>
            <a:r>
              <a:rPr lang="en-US" sz="2000" dirty="0" smtClean="0"/>
              <a:t>autoregressive + seasonal moving average (seasonal smoothing)</a:t>
            </a:r>
          </a:p>
          <a:p>
            <a:endParaRPr lang="en-US" sz="2000" dirty="0"/>
          </a:p>
          <a:p>
            <a:r>
              <a:rPr lang="en-US" sz="2000" dirty="0"/>
              <a:t>ARIMA(0,0,1) + </a:t>
            </a:r>
            <a:r>
              <a:rPr lang="en-US" sz="2000" dirty="0" smtClean="0"/>
              <a:t>(1,0,1) </a:t>
            </a:r>
            <a:r>
              <a:rPr lang="en-US" sz="2000" dirty="0"/>
              <a:t>= 1</a:t>
            </a:r>
            <a:r>
              <a:rPr lang="en-US" sz="2000" baseline="30000" dirty="0"/>
              <a:t>st</a:t>
            </a:r>
            <a:r>
              <a:rPr lang="en-US" sz="2000" dirty="0"/>
              <a:t> order moving </a:t>
            </a:r>
            <a:r>
              <a:rPr lang="en-US" sz="2000" dirty="0" smtClean="0"/>
              <a:t>average + seasonal moving average and dependence on prior season.</a:t>
            </a:r>
          </a:p>
          <a:p>
            <a:endParaRPr lang="en-US" sz="2000" dirty="0" smtClean="0"/>
          </a:p>
          <a:p>
            <a:r>
              <a:rPr lang="en-US" sz="2000" dirty="0" smtClean="0"/>
              <a:t>ARIMA(0,1,1) + (0,1,0) = simple exponential smoothing + seasonal integrated differences.</a:t>
            </a:r>
          </a:p>
          <a:p>
            <a:r>
              <a:rPr lang="en-US" sz="2000" dirty="0" smtClean="0"/>
              <a:t>R demo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243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25" y="-135048"/>
            <a:ext cx="609600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5094" y="5951899"/>
            <a:ext cx="372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spatial world according to 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Time Series Using Linear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We can approximate time series using linear models if we are careful.</a:t>
            </a:r>
          </a:p>
          <a:p>
            <a:r>
              <a:rPr lang="en-US" sz="2000" dirty="0" smtClean="0"/>
              <a:t>We can insert factors into our linear model that account for time.</a:t>
            </a:r>
          </a:p>
          <a:p>
            <a:pPr lvl="1"/>
            <a:r>
              <a:rPr lang="en-US" sz="1800" dirty="0" smtClean="0"/>
              <a:t>Number of days/weeks/months/years since start.</a:t>
            </a:r>
          </a:p>
          <a:p>
            <a:pPr lvl="1"/>
            <a:r>
              <a:rPr lang="en-US" sz="1800" dirty="0" smtClean="0"/>
              <a:t>Day/week/month/season of year</a:t>
            </a:r>
          </a:p>
          <a:p>
            <a:pPr lvl="1"/>
            <a:r>
              <a:rPr lang="en-US" sz="1800" dirty="0" smtClean="0"/>
              <a:t>Expected highs and lows of cycle</a:t>
            </a:r>
          </a:p>
          <a:p>
            <a:r>
              <a:rPr lang="en-US" sz="2000" dirty="0" smtClean="0"/>
              <a:t>If our neighboring points are still related we can add in our auto-regressive terms:</a:t>
            </a:r>
          </a:p>
          <a:p>
            <a:pPr lvl="1"/>
            <a:r>
              <a:rPr lang="en-US" sz="1800" dirty="0" smtClean="0"/>
              <a:t>Add a ‘time before’ and/or ‘2 times before’ values.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R-demo</a:t>
            </a:r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9059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Spatial 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Spatial Statistics is a more ‘recent’ area of mathematics.</a:t>
            </a:r>
          </a:p>
          <a:p>
            <a:r>
              <a:rPr lang="en-US" sz="2000" dirty="0" smtClean="0"/>
              <a:t>The first comprehensive spatial statistics book was written in 1991, by Noel </a:t>
            </a:r>
            <a:r>
              <a:rPr lang="en-US" sz="2000" dirty="0" err="1" smtClean="0"/>
              <a:t>Cressie</a:t>
            </a:r>
            <a:r>
              <a:rPr lang="en-US" sz="2000" dirty="0" smtClean="0"/>
              <a:t>, “Statistics for Spatial Data”.</a:t>
            </a:r>
          </a:p>
          <a:p>
            <a:r>
              <a:rPr lang="en-US" sz="2000" dirty="0" smtClean="0"/>
              <a:t>Spatial data, like time series, is data that is ‘regionalized’.  By regionalized we mean that the data is related to each other along multiple dimensions.</a:t>
            </a:r>
          </a:p>
          <a:p>
            <a:pPr lvl="1"/>
            <a:r>
              <a:rPr lang="en-US" sz="1800" dirty="0" smtClean="0"/>
              <a:t>Time Series data is related along one dimension (time).</a:t>
            </a:r>
          </a:p>
          <a:p>
            <a:pPr lvl="1"/>
            <a:r>
              <a:rPr lang="en-US" sz="1800" dirty="0" smtClean="0"/>
              <a:t>Spatial data is related along one or more dimensions.</a:t>
            </a:r>
          </a:p>
          <a:p>
            <a:r>
              <a:rPr lang="en-US" sz="2000" dirty="0" smtClean="0"/>
              <a:t>General spatial data is usually denoted by: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Here, Y is our response, and s is a position vector which resides in a region, 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8530" y="4716853"/>
                <a:ext cx="2431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30" y="4716853"/>
                <a:ext cx="243111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754" r="-150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99514" y="4439854"/>
                <a:ext cx="1242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14" y="4439854"/>
                <a:ext cx="124258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922" r="-343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6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Spatial 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Types of spatial data:</a:t>
            </a:r>
          </a:p>
          <a:p>
            <a:r>
              <a:rPr lang="en-US" sz="2000" dirty="0" smtClean="0"/>
              <a:t>Continuous Data:</a:t>
            </a:r>
          </a:p>
          <a:p>
            <a:pPr lvl="1"/>
            <a:r>
              <a:rPr lang="en-US" sz="1800" dirty="0" smtClean="0"/>
              <a:t>Y is a random variable at each of the infinite continuous locations in R.</a:t>
            </a:r>
          </a:p>
          <a:p>
            <a:pPr lvl="1"/>
            <a:r>
              <a:rPr lang="en-US" sz="1800" dirty="0" smtClean="0"/>
              <a:t>E.g.: Temperature, rainfall, …</a:t>
            </a:r>
          </a:p>
          <a:p>
            <a:r>
              <a:rPr lang="en-US" sz="2000" dirty="0" smtClean="0"/>
              <a:t>Lattice Data:</a:t>
            </a:r>
          </a:p>
          <a:p>
            <a:pPr lvl="1"/>
            <a:r>
              <a:rPr lang="en-US" sz="1800" dirty="0" smtClean="0"/>
              <a:t>R is fixed,                              , and on a regular lattice or grid on the plane.</a:t>
            </a:r>
          </a:p>
          <a:p>
            <a:pPr lvl="1"/>
            <a:r>
              <a:rPr lang="en-US" sz="1800" dirty="0" smtClean="0"/>
              <a:t>Y(s) is a random variable at these locations.</a:t>
            </a:r>
          </a:p>
          <a:p>
            <a:pPr lvl="1"/>
            <a:r>
              <a:rPr lang="en-US" sz="1800" dirty="0" smtClean="0"/>
              <a:t>E.g.: aggregated measurements over an area, pixels on an image, …</a:t>
            </a:r>
          </a:p>
          <a:p>
            <a:r>
              <a:rPr lang="en-US" sz="2000" dirty="0" smtClean="0"/>
              <a:t>Point Process data:</a:t>
            </a:r>
          </a:p>
          <a:p>
            <a:pPr lvl="1"/>
            <a:r>
              <a:rPr lang="en-US" sz="1800" dirty="0"/>
              <a:t>R is fixed,                              , and </a:t>
            </a:r>
            <a:r>
              <a:rPr lang="en-US" sz="1800" dirty="0" smtClean="0"/>
              <a:t>is composed of arbitrary points on the plane.</a:t>
            </a:r>
            <a:endParaRPr lang="en-US" sz="1800" dirty="0"/>
          </a:p>
          <a:p>
            <a:pPr lvl="1"/>
            <a:r>
              <a:rPr lang="en-US" sz="1800" dirty="0"/>
              <a:t>Y(s) is a random variable at these locations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E.g.: Mining data, most observational studies</a:t>
            </a:r>
          </a:p>
          <a:p>
            <a:endParaRPr lang="en-US" sz="2200" dirty="0"/>
          </a:p>
          <a:p>
            <a:pPr lvl="1"/>
            <a:endParaRPr 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59601" y="3147959"/>
                <a:ext cx="17110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,…}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601" y="3147959"/>
                <a:ext cx="171104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000" t="-28261" r="-428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85664" y="4777776"/>
                <a:ext cx="17110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,…}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64" y="4777776"/>
                <a:ext cx="171104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000" t="-28889" r="-428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4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Spatial 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118773"/>
          </a:xfrm>
        </p:spPr>
        <p:txBody>
          <a:bodyPr/>
          <a:lstStyle/>
          <a:p>
            <a:r>
              <a:rPr lang="en-US" sz="2000" dirty="0" smtClean="0"/>
              <a:t>We can usually format spatial data into any of these types data sets.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Transforming into continuous data can be done via predictions or</a:t>
            </a:r>
            <a:r>
              <a:rPr lang="en-US" sz="2000" dirty="0"/>
              <a:t> </a:t>
            </a:r>
            <a:r>
              <a:rPr lang="en-US" sz="2000" dirty="0" smtClean="0"/>
              <a:t>forecasting (this is called interpolation).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71757" y="2272420"/>
            <a:ext cx="0" cy="2716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1757" y="4988459"/>
            <a:ext cx="29767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22630" y="2571184"/>
            <a:ext cx="99588" cy="99588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75442" y="3106847"/>
            <a:ext cx="99588" cy="99588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27430" y="2875984"/>
            <a:ext cx="99588" cy="99588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79969" y="4279271"/>
            <a:ext cx="99588" cy="99588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36753" y="2778659"/>
            <a:ext cx="99588" cy="99588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82570" y="3371114"/>
            <a:ext cx="99588" cy="99588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37165" y="4334346"/>
            <a:ext cx="99588" cy="99588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04242" y="3785858"/>
            <a:ext cx="99588" cy="99588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983525" y="3312060"/>
            <a:ext cx="633742" cy="4737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36314" y="2272420"/>
            <a:ext cx="0" cy="2716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314" y="4988459"/>
            <a:ext cx="29767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887187" y="2571184"/>
            <a:ext cx="99588" cy="99588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939999" y="3106847"/>
            <a:ext cx="99588" cy="99588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191987" y="2875984"/>
            <a:ext cx="99588" cy="99588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4526" y="4279271"/>
            <a:ext cx="99588" cy="99588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601310" y="2778659"/>
            <a:ext cx="99588" cy="99588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147127" y="3371114"/>
            <a:ext cx="99588" cy="99588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501722" y="4334346"/>
            <a:ext cx="99588" cy="99588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68799" y="3785858"/>
            <a:ext cx="99588" cy="99588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6842328" y="2355409"/>
            <a:ext cx="9054" cy="26164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31787" y="3548959"/>
            <a:ext cx="277279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11330" y="25570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955617" y="38854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349133" y="255552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370685" y="38846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39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Median Polish (or mean polish)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974209"/>
            <a:ext cx="8197114" cy="5417538"/>
          </a:xfrm>
        </p:spPr>
        <p:txBody>
          <a:bodyPr/>
          <a:lstStyle/>
          <a:p>
            <a:r>
              <a:rPr lang="en-US" sz="2000" dirty="0" smtClean="0"/>
              <a:t>Spatial gridded data sets can be normalized across the axes.</a:t>
            </a:r>
          </a:p>
          <a:p>
            <a:r>
              <a:rPr lang="en-US" sz="2000" dirty="0" smtClean="0"/>
              <a:t>The purpose of this is to remove any linear trends in the data.</a:t>
            </a:r>
          </a:p>
          <a:p>
            <a:r>
              <a:rPr lang="en-US" sz="2000" dirty="0" smtClean="0"/>
              <a:t>The algorithm is as follows:</a:t>
            </a:r>
          </a:p>
          <a:p>
            <a:pPr lvl="1"/>
            <a:r>
              <a:rPr lang="en-US" sz="1800" dirty="0" smtClean="0"/>
              <a:t>Take the median of each row and then subtract the median from each point in that row.</a:t>
            </a:r>
          </a:p>
          <a:p>
            <a:pPr lvl="1"/>
            <a:r>
              <a:rPr lang="en-US" sz="1800" dirty="0" smtClean="0"/>
              <a:t>Compute the median of the row medians, call this the grand row median. Subtract this grand row median from each of the row medians.</a:t>
            </a:r>
          </a:p>
          <a:p>
            <a:pPr lvl="1"/>
            <a:r>
              <a:rPr lang="en-US" sz="1800" dirty="0"/>
              <a:t>Take the median of each </a:t>
            </a:r>
            <a:r>
              <a:rPr lang="en-US" sz="1800" dirty="0" smtClean="0"/>
              <a:t>column and </a:t>
            </a:r>
            <a:r>
              <a:rPr lang="en-US" sz="1800" dirty="0"/>
              <a:t>then subtract the median from each point in that </a:t>
            </a:r>
            <a:r>
              <a:rPr lang="en-US" sz="1800" dirty="0" smtClean="0"/>
              <a:t>column.</a:t>
            </a:r>
            <a:endParaRPr lang="en-US" sz="1800" dirty="0"/>
          </a:p>
          <a:p>
            <a:pPr lvl="1"/>
            <a:r>
              <a:rPr lang="en-US" sz="1800" dirty="0"/>
              <a:t>Compute the median of the </a:t>
            </a:r>
            <a:r>
              <a:rPr lang="en-US" sz="1800" dirty="0" smtClean="0"/>
              <a:t>column medians</a:t>
            </a:r>
            <a:r>
              <a:rPr lang="en-US" sz="1800" dirty="0"/>
              <a:t>, call this the grand </a:t>
            </a:r>
            <a:r>
              <a:rPr lang="en-US" sz="1800" dirty="0" smtClean="0"/>
              <a:t>column median</a:t>
            </a:r>
            <a:r>
              <a:rPr lang="en-US" sz="1800" dirty="0"/>
              <a:t>. Subtract this grand </a:t>
            </a:r>
            <a:r>
              <a:rPr lang="en-US" sz="1800" dirty="0" smtClean="0"/>
              <a:t>column median </a:t>
            </a:r>
            <a:r>
              <a:rPr lang="en-US" sz="1800" dirty="0"/>
              <a:t>from each of the </a:t>
            </a:r>
            <a:r>
              <a:rPr lang="en-US" sz="1800" dirty="0" smtClean="0"/>
              <a:t>column medians.</a:t>
            </a:r>
          </a:p>
          <a:p>
            <a:pPr lvl="1"/>
            <a:r>
              <a:rPr lang="en-US" sz="1800" dirty="0" smtClean="0"/>
              <a:t>Repeat all these steps until there is no change in either of the grand medians.</a:t>
            </a:r>
          </a:p>
          <a:p>
            <a:r>
              <a:rPr lang="en-US" sz="2000" dirty="0" smtClean="0"/>
              <a:t>Note that using the mean for this would result in an algorithm with outlier sensitivity</a:t>
            </a:r>
          </a:p>
          <a:p>
            <a:r>
              <a:rPr lang="en-US" sz="2000" dirty="0" smtClean="0"/>
              <a:t>R demo</a:t>
            </a:r>
            <a:endParaRPr lang="en-US" sz="20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1977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Moving Window Averages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1490476"/>
          </a:xfrm>
        </p:spPr>
        <p:txBody>
          <a:bodyPr/>
          <a:lstStyle/>
          <a:p>
            <a:r>
              <a:rPr lang="en-US" sz="2000" dirty="0" smtClean="0"/>
              <a:t>Just like times series, we can create a window and average across it in multiple directions.</a:t>
            </a:r>
          </a:p>
          <a:p>
            <a:r>
              <a:rPr lang="en-US" sz="2000" dirty="0" smtClean="0"/>
              <a:t>E.g. A grid of 10X10 points below was averaged across a sliding window of size 4X4 with overlap 2. This results in a 4X4 matrix.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53984"/>
            <a:ext cx="5552197" cy="2531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2649" y="2819237"/>
            <a:ext cx="2911351" cy="256623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22030" y="3902045"/>
            <a:ext cx="540785" cy="3983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8710" y="5787204"/>
            <a:ext cx="7070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 </a:t>
            </a:r>
            <a:r>
              <a:rPr lang="en-US" sz="2000" dirty="0"/>
              <a:t>Note that this idea is used in convolutional neural </a:t>
            </a:r>
            <a:r>
              <a:rPr lang="en-US" sz="2000" dirty="0" smtClean="0"/>
              <a:t>networks when dealing with images.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04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Suppose you are sampling the ground for gold content at </a:t>
            </a:r>
            <a:r>
              <a:rPr lang="en-US" sz="2000" i="1" dirty="0" smtClean="0"/>
              <a:t>n</a:t>
            </a:r>
            <a:r>
              <a:rPr lang="en-US" sz="2000" dirty="0" smtClean="0"/>
              <a:t> locations.  You then observe the resulting outcomes as </a:t>
            </a:r>
            <a:r>
              <a:rPr lang="en-US" sz="2000" i="1" dirty="0" smtClean="0"/>
              <a:t>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You might be interested in:</a:t>
            </a:r>
          </a:p>
          <a:p>
            <a:pPr lvl="1"/>
            <a:r>
              <a:rPr lang="en-US" sz="1800" dirty="0" smtClean="0"/>
              <a:t>The total or average gold content across the whole region. (Global Estimation)</a:t>
            </a:r>
          </a:p>
          <a:p>
            <a:pPr lvl="1"/>
            <a:r>
              <a:rPr lang="en-US" sz="1800" dirty="0" smtClean="0"/>
              <a:t>Predicting the gold content at a specific location. (Point Estimation)</a:t>
            </a:r>
          </a:p>
          <a:p>
            <a:r>
              <a:rPr lang="en-US" sz="2000" dirty="0" smtClean="0"/>
              <a:t>Although the methods are very similar, the point estimation accounts directly for the distances of separation between points.</a:t>
            </a:r>
          </a:p>
          <a:p>
            <a:pPr lvl="1"/>
            <a:r>
              <a:rPr lang="en-US" sz="1800" dirty="0" smtClean="0"/>
              <a:t>E.g. if we wanted to predict the gold content at a specific point, reporting the average of the whole region is a poor estimate.</a:t>
            </a:r>
          </a:p>
          <a:p>
            <a:endParaRPr lang="en-US" sz="22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1525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Weighted Averages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2864460"/>
          </a:xfrm>
        </p:spPr>
        <p:txBody>
          <a:bodyPr/>
          <a:lstStyle/>
          <a:p>
            <a:r>
              <a:rPr lang="en-US" sz="2000" dirty="0" smtClean="0"/>
              <a:t>For global estimation, you might weight each point in the average by how close it is to other points.  A point separated by larger distances should have more weight than points right next to each other (which then just carry the same information).</a:t>
            </a:r>
          </a:p>
          <a:p>
            <a:r>
              <a:rPr lang="en-US" sz="2000" dirty="0" smtClean="0"/>
              <a:t>For point estimation, more weight is given to sites which are closer to the prediction site.</a:t>
            </a:r>
            <a:endParaRPr lang="en-US" sz="2200" dirty="0"/>
          </a:p>
          <a:p>
            <a:endParaRPr lang="en-US" sz="2200" dirty="0" smtClean="0"/>
          </a:p>
          <a:p>
            <a:r>
              <a:rPr lang="en-US" sz="2000" dirty="0" smtClean="0"/>
              <a:t>Weighted Average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45612" y="4549205"/>
                <a:ext cx="2938690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𝑊𝑒𝑖𝑔h𝑡𝑒𝑑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612" y="4549205"/>
                <a:ext cx="2938690" cy="670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64912" y="4680640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25094" y="4561920"/>
                <a:ext cx="1063817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094" y="4561920"/>
                <a:ext cx="1063817" cy="670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46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Voronoi</a:t>
            </a:r>
            <a:r>
              <a:rPr lang="en-US" dirty="0" smtClean="0"/>
              <a:t> Diagrams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7"/>
            <a:ext cx="8197114" cy="4783795"/>
          </a:xfrm>
        </p:spPr>
        <p:txBody>
          <a:bodyPr/>
          <a:lstStyle/>
          <a:p>
            <a:r>
              <a:rPr lang="en-US" sz="2000" dirty="0" err="1" smtClean="0"/>
              <a:t>Voronoi</a:t>
            </a:r>
            <a:r>
              <a:rPr lang="en-US" sz="2000" dirty="0" smtClean="0"/>
              <a:t> diagrams, or polygons, split up a plane and points by creating polygons of ‘shortest distance’ to a point. (Also known as Delaunay Triangulation)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You can imagine that we can weight the points by the area of their resulting polygons.</a:t>
            </a:r>
          </a:p>
          <a:p>
            <a:endParaRPr lang="en-US" sz="2000" dirty="0"/>
          </a:p>
          <a:p>
            <a:r>
              <a:rPr lang="en-US" sz="2000" dirty="0" smtClean="0"/>
              <a:t>R - demo</a:t>
            </a:r>
            <a:endParaRPr lang="en-US" sz="2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6506" y="2355506"/>
            <a:ext cx="3315163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Variograms</a:t>
            </a:r>
            <a:r>
              <a:rPr lang="en-US" dirty="0" smtClean="0"/>
              <a:t>: a way to measure dependence.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2194504"/>
          </a:xfrm>
        </p:spPr>
        <p:txBody>
          <a:bodyPr/>
          <a:lstStyle/>
          <a:p>
            <a:r>
              <a:rPr lang="en-US" sz="2000" dirty="0" smtClean="0"/>
              <a:t>How do we measure dependence in spatial data?</a:t>
            </a:r>
          </a:p>
          <a:p>
            <a:r>
              <a:rPr lang="en-US" sz="2000" dirty="0" smtClean="0"/>
              <a:t>It is important to de-trend our data so that we can consider every sub region as similar regions.</a:t>
            </a:r>
          </a:p>
          <a:p>
            <a:pPr lvl="1"/>
            <a:r>
              <a:rPr lang="en-US" sz="1800" dirty="0" smtClean="0"/>
              <a:t>This helps us generalize about correlations or dependence between data points.</a:t>
            </a:r>
          </a:p>
          <a:p>
            <a:r>
              <a:rPr lang="en-US" sz="2000" dirty="0" smtClean="0"/>
              <a:t>Consider all points separated by distance (d) in a fixed direction.</a:t>
            </a:r>
          </a:p>
          <a:p>
            <a:endParaRPr lang="en-US" sz="2200" dirty="0"/>
          </a:p>
          <a:p>
            <a:pPr lvl="1"/>
            <a:endParaRPr lang="en-US" sz="18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71757" y="3630440"/>
            <a:ext cx="0" cy="2752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1757" y="6382693"/>
            <a:ext cx="31035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550" y="47078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79095" y="637932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013988" y="3974471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46633" y="3986541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03237" y="3979959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35882" y="3992029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92486" y="3992029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25131" y="4004099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13988" y="4388323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46633" y="4400393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03237" y="4393811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35882" y="4405881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92486" y="4405881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25131" y="4417951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13988" y="4812047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546633" y="4824117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03237" y="4817535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35882" y="4829605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92486" y="4829605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25131" y="4841675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13988" y="5225899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546633" y="5237969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103237" y="5231387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635882" y="5243457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192486" y="5243457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25131" y="5255527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13988" y="5599510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546633" y="5611580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103237" y="5604998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635882" y="5617068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192486" y="5617068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725131" y="5629138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13988" y="6013362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546633" y="6025432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103237" y="6018850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635882" y="6030920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192486" y="6030920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725131" y="6042990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52894" y="3513467"/>
            <a:ext cx="238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D=1 unit diagonally, h= 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3090650" y="3539820"/>
            <a:ext cx="323712" cy="342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281073" y="4490242"/>
            <a:ext cx="444058" cy="32180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2718586" y="4517941"/>
            <a:ext cx="444058" cy="32180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2184718" y="4498305"/>
            <a:ext cx="444058" cy="32180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650261" y="4498305"/>
            <a:ext cx="444058" cy="32180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2193113" y="4913703"/>
            <a:ext cx="444058" cy="32180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1099022" y="4487645"/>
            <a:ext cx="444058" cy="32180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2748428" y="4061440"/>
            <a:ext cx="444058" cy="32180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3285719" y="5710619"/>
            <a:ext cx="444058" cy="32180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1641324" y="5721185"/>
            <a:ext cx="444058" cy="32180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1631667" y="4072165"/>
            <a:ext cx="444058" cy="32180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105273" y="4905339"/>
            <a:ext cx="444058" cy="32180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2745444" y="4905338"/>
            <a:ext cx="444058" cy="32180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2184718" y="5295263"/>
            <a:ext cx="444058" cy="32180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599175" y="3674985"/>
            <a:ext cx="0" cy="2752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99175" y="6427238"/>
            <a:ext cx="31035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89968" y="47523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006513" y="642386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4941406" y="4019016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474051" y="4031086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030655" y="4024504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563300" y="4036574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19904" y="4036574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652549" y="4048644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941406" y="4432868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474051" y="4444938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030655" y="4438356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563300" y="4450426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119904" y="4450426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652549" y="4462496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941406" y="4856592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474051" y="4868662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030655" y="4862080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563300" y="4874150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119904" y="4874150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652549" y="4886220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941406" y="5270444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474051" y="5282514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030655" y="5275932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563300" y="5288002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119904" y="5288002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652549" y="5300072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941406" y="5644055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474051" y="5656125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030655" y="5649543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563300" y="5661613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119904" y="5661613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7652549" y="5673683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941406" y="6057907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474051" y="6069977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6030655" y="6063395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563300" y="6075465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119904" y="6075465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652549" y="6087535"/>
            <a:ext cx="81481" cy="814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780312" y="3558012"/>
            <a:ext cx="238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D=2 unit diagonally, h= 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7018068" y="3584365"/>
            <a:ext cx="323712" cy="342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6660313" y="4158397"/>
            <a:ext cx="992236" cy="69819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6138360" y="4135473"/>
            <a:ext cx="951702" cy="74881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5586593" y="4130125"/>
            <a:ext cx="969601" cy="73453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5080815" y="4130125"/>
            <a:ext cx="940922" cy="73453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5663643" y="4526419"/>
            <a:ext cx="900946" cy="75363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6660313" y="5397755"/>
            <a:ext cx="996882" cy="67921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5050340" y="5369483"/>
            <a:ext cx="962460" cy="71805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6196288" y="4506151"/>
            <a:ext cx="920632" cy="76553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5586593" y="4983802"/>
            <a:ext cx="969601" cy="67781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83945"/>
            <a:ext cx="8197114" cy="3754157"/>
          </a:xfrm>
        </p:spPr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Time series</a:t>
            </a:r>
          </a:p>
          <a:p>
            <a:r>
              <a:rPr lang="en-US" dirty="0" smtClean="0"/>
              <a:t>Spatial statistics</a:t>
            </a:r>
          </a:p>
          <a:p>
            <a:r>
              <a:rPr lang="en-US" dirty="0" smtClean="0"/>
              <a:t>Introduction to Bayesian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9171" y="3919437"/>
            <a:ext cx="3707658" cy="294602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Variograms</a:t>
            </a:r>
            <a:r>
              <a:rPr lang="en-US" dirty="0" smtClean="0"/>
              <a:t>: a way to measure dependence.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9074" y="3528020"/>
            <a:ext cx="8197114" cy="701702"/>
          </a:xfrm>
        </p:spPr>
        <p:txBody>
          <a:bodyPr/>
          <a:lstStyle/>
          <a:p>
            <a:r>
              <a:rPr lang="en-US" sz="2000" dirty="0" smtClean="0"/>
              <a:t>Compute the variance of the differences between the sets as d increases:</a:t>
            </a:r>
            <a:endParaRPr lang="en-US" sz="18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919483" y="1216349"/>
            <a:ext cx="5636295" cy="2370902"/>
            <a:chOff x="587447" y="1363423"/>
            <a:chExt cx="7796842" cy="3279734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996654" y="1480396"/>
              <a:ext cx="0" cy="27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96654" y="4232649"/>
              <a:ext cx="3103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87447" y="255775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3992" y="422928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338885" y="1824427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871530" y="1836497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28134" y="1829915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60779" y="1841985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517383" y="1841985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050028" y="1854055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338885" y="2238279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871530" y="2250349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28134" y="2243767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960779" y="2255837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17383" y="2255837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050028" y="2267907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338885" y="2662003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871530" y="2674073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428134" y="2667491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960779" y="2679561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17383" y="2679561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050028" y="2691631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338885" y="3075855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871530" y="3087925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428134" y="3081343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960779" y="3093413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517383" y="3093413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050028" y="3105483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338885" y="3449466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871530" y="3461536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428134" y="3454954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960779" y="3467024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517383" y="3467024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050028" y="3479094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38885" y="3863318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871530" y="3875388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428134" y="3868806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960779" y="3880876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517383" y="3880876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050028" y="3892946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77791" y="1363423"/>
              <a:ext cx="2380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D=1 unit diagonally, h= </a:t>
              </a:r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 flipV="1">
              <a:off x="4204078" y="1447828"/>
              <a:ext cx="323712" cy="3429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3605970" y="2340198"/>
              <a:ext cx="444058" cy="32180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3043483" y="2367897"/>
              <a:ext cx="444058" cy="32180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2509615" y="2348261"/>
              <a:ext cx="444058" cy="32180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1975158" y="2348261"/>
              <a:ext cx="444058" cy="32180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2518010" y="2763659"/>
              <a:ext cx="444058" cy="32180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1423919" y="2337601"/>
              <a:ext cx="444058" cy="32180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3073325" y="1911396"/>
              <a:ext cx="444058" cy="32180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3610616" y="3560575"/>
              <a:ext cx="444058" cy="32180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966221" y="3571141"/>
              <a:ext cx="444058" cy="32180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 flipV="1">
              <a:off x="1956564" y="1922121"/>
              <a:ext cx="444058" cy="32180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 flipV="1">
              <a:off x="1430170" y="2755295"/>
              <a:ext cx="444058" cy="32180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 flipV="1">
              <a:off x="3070341" y="2755294"/>
              <a:ext cx="444058" cy="32180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2509615" y="3145219"/>
              <a:ext cx="444058" cy="32180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4924072" y="1524941"/>
              <a:ext cx="0" cy="27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4924072" y="4277194"/>
              <a:ext cx="3103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514865" y="260230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31410" y="427382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266303" y="1868972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798948" y="1881042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355552" y="1874460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888197" y="1886530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444801" y="1886530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977446" y="1898600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266303" y="2282824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798948" y="2294894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355552" y="2288312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888197" y="2300382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7444801" y="2300382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7977446" y="2312452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266303" y="2706548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798948" y="2718618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355552" y="2712036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888197" y="2724106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444801" y="2724106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977446" y="2736176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266303" y="3120400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798948" y="3132470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355552" y="3125888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888197" y="3137958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444801" y="3137958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977446" y="3150028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266303" y="3494011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798948" y="3506081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355552" y="3499499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888197" y="3511569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444801" y="3511569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977446" y="3523639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266303" y="3907863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798948" y="3919933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6355552" y="3913351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888197" y="3925421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444801" y="3925421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977446" y="3937491"/>
              <a:ext cx="81481" cy="814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05209" y="1407968"/>
              <a:ext cx="2380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D=2 unit diagonally, h= </a:t>
              </a:r>
              <a:endParaRPr lang="en-US" dirty="0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 flipV="1">
              <a:off x="8060577" y="1423307"/>
              <a:ext cx="323712" cy="3429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H="1" flipV="1">
              <a:off x="6985210" y="2008353"/>
              <a:ext cx="992236" cy="69819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 flipV="1">
              <a:off x="6463257" y="1985429"/>
              <a:ext cx="951702" cy="74881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 flipV="1">
              <a:off x="5911490" y="1980081"/>
              <a:ext cx="969601" cy="73453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 flipV="1">
              <a:off x="5405712" y="1980081"/>
              <a:ext cx="940922" cy="73453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 flipV="1">
              <a:off x="5988540" y="2376375"/>
              <a:ext cx="900946" cy="75363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 flipV="1">
              <a:off x="6985210" y="3247711"/>
              <a:ext cx="996882" cy="67921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 flipV="1">
              <a:off x="5375237" y="3219439"/>
              <a:ext cx="962460" cy="7180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 flipV="1">
              <a:off x="6521185" y="2356107"/>
              <a:ext cx="920632" cy="765538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 flipV="1">
              <a:off x="5911490" y="2833758"/>
              <a:ext cx="969601" cy="67781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 rot="16200000">
            <a:off x="2235236" y="510289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Variance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3286" y="1783066"/>
            <a:ext cx="6536603" cy="413058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Variograms</a:t>
            </a:r>
            <a:r>
              <a:rPr lang="en-US" dirty="0" smtClean="0"/>
              <a:t>: a way to measure dependence.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1757" y="1503854"/>
            <a:ext cx="7467308" cy="5195710"/>
          </a:xfrm>
        </p:spPr>
        <p:txBody>
          <a:bodyPr/>
          <a:lstStyle/>
          <a:p>
            <a:r>
              <a:rPr lang="en-US" sz="2000" dirty="0" smtClean="0"/>
              <a:t>A typical </a:t>
            </a:r>
            <a:r>
              <a:rPr lang="en-US" sz="2000" dirty="0" err="1" smtClean="0"/>
              <a:t>Variogram</a:t>
            </a:r>
            <a:r>
              <a:rPr lang="en-US" sz="2000" dirty="0" smtClean="0"/>
              <a:t> has very important properties that describe our data: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Note, low variance in the differences implies spatial dependence.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2018924" y="4970352"/>
            <a:ext cx="244442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5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Variograms</a:t>
            </a:r>
            <a:r>
              <a:rPr lang="en-US" dirty="0" smtClean="0"/>
              <a:t>: a way to measure dependence.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1757" y="1503854"/>
            <a:ext cx="7467308" cy="5240978"/>
          </a:xfrm>
        </p:spPr>
        <p:txBody>
          <a:bodyPr/>
          <a:lstStyle/>
          <a:p>
            <a:r>
              <a:rPr lang="en-US" sz="2000" dirty="0" smtClean="0"/>
              <a:t>If we plot the ranges for many directions, we end up with a ‘Rose Plot’: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E.g., for the above plot, there is more spatial variance in the Northeast-Southwest direction than there is in the Northwest-Southeast direction.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9741" y="2189901"/>
            <a:ext cx="5251340" cy="262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5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Kriging: A word with many pronunciations.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/>
              <a:t>Most estimation </a:t>
            </a:r>
            <a:r>
              <a:rPr lang="en-US" sz="2000" dirty="0" smtClean="0"/>
              <a:t>procedures that we’ve talked about were solely based on the values and locations of points, not the relationship between the points. (how similar/dissimilar the points are)</a:t>
            </a:r>
          </a:p>
          <a:p>
            <a:r>
              <a:rPr lang="en-US" sz="2000" dirty="0" smtClean="0"/>
              <a:t>Kriging estimation attempts to address this issue by incorporating the </a:t>
            </a:r>
            <a:r>
              <a:rPr lang="en-US" sz="2000" dirty="0" err="1" smtClean="0"/>
              <a:t>variogram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Kriging is a form of interpolation, but weighting by the dependence in the data set (given by the </a:t>
            </a:r>
            <a:r>
              <a:rPr lang="en-US" sz="2000" dirty="0" err="1" smtClean="0"/>
              <a:t>variogram</a:t>
            </a:r>
            <a:r>
              <a:rPr lang="en-US" sz="2000" dirty="0" smtClean="0"/>
              <a:t>).</a:t>
            </a:r>
          </a:p>
          <a:p>
            <a:endParaRPr lang="en-US" sz="2000" dirty="0"/>
          </a:p>
          <a:p>
            <a:r>
              <a:rPr lang="en-US" sz="2000" dirty="0" smtClean="0"/>
              <a:t>R-demo.</a:t>
            </a:r>
            <a:endParaRPr lang="en-US" sz="22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105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Measuring Clustering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Spatial points can be clustered, random, or overly regular.</a:t>
            </a:r>
          </a:p>
          <a:p>
            <a:endParaRPr lang="en-US" sz="2000" dirty="0" smtClean="0"/>
          </a:p>
          <a:p>
            <a:r>
              <a:rPr lang="en-US" sz="2000" dirty="0" smtClean="0"/>
              <a:t>Human being are notoriously bad at ‘seeing’ clustering or evenness.</a:t>
            </a:r>
          </a:p>
          <a:p>
            <a:endParaRPr lang="en-US" sz="2000" dirty="0" smtClean="0"/>
          </a:p>
          <a:p>
            <a:r>
              <a:rPr lang="en-US" sz="2000" dirty="0" smtClean="0"/>
              <a:t>We are interested in quantifying how spatial points cluster at different scales.</a:t>
            </a:r>
          </a:p>
          <a:p>
            <a:endParaRPr lang="en-US" sz="2000" dirty="0" smtClean="0"/>
          </a:p>
          <a:p>
            <a:r>
              <a:rPr lang="en-US" sz="2000" dirty="0" smtClean="0"/>
              <a:t>‘Ripley’s K’ is a common statistic used to quantify clustering.</a:t>
            </a:r>
          </a:p>
          <a:p>
            <a:endParaRPr lang="en-US" sz="2000" dirty="0"/>
          </a:p>
          <a:p>
            <a:r>
              <a:rPr lang="en-US" sz="2000" dirty="0" smtClean="0"/>
              <a:t>R-demo</a:t>
            </a:r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131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Ripley’s 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2058702"/>
          </a:xfrm>
        </p:spPr>
        <p:txBody>
          <a:bodyPr/>
          <a:lstStyle/>
          <a:p>
            <a:r>
              <a:rPr lang="en-US" sz="2000" dirty="0" smtClean="0"/>
              <a:t>Computational algorithm:</a:t>
            </a:r>
          </a:p>
          <a:p>
            <a:pPr lvl="1"/>
            <a:r>
              <a:rPr lang="en-US" sz="1800" dirty="0" smtClean="0"/>
              <a:t>Sample random circles at event points</a:t>
            </a:r>
          </a:p>
          <a:p>
            <a:pPr lvl="1"/>
            <a:r>
              <a:rPr lang="en-US" sz="1800" dirty="0" smtClean="0"/>
              <a:t>Count how many events occur within circle of radius ‘h’</a:t>
            </a:r>
          </a:p>
          <a:p>
            <a:pPr lvl="1"/>
            <a:r>
              <a:rPr lang="en-US" sz="1800" dirty="0" smtClean="0"/>
              <a:t>Repeat this many times.</a:t>
            </a:r>
          </a:p>
          <a:p>
            <a:pPr lvl="1"/>
            <a:r>
              <a:rPr lang="en-US" sz="1800" dirty="0" smtClean="0"/>
              <a:t>Compare this distribution to the expected distribution.</a:t>
            </a:r>
            <a:endParaRPr lang="en-US" sz="1800" dirty="0"/>
          </a:p>
          <a:p>
            <a:pPr lvl="1"/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518" y="4202728"/>
            <a:ext cx="3276977" cy="256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Ripley’s 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4625" y="3571319"/>
            <a:ext cx="7499997" cy="2058702"/>
          </a:xfrm>
        </p:spPr>
        <p:txBody>
          <a:bodyPr/>
          <a:lstStyle/>
          <a:p>
            <a:r>
              <a:rPr lang="en-US" sz="2000" dirty="0" smtClean="0"/>
              <a:t>To count circles that overlap with edges, we weight the observations by a ratio of area in the region to the total area of the circle.</a:t>
            </a:r>
          </a:p>
          <a:p>
            <a:endParaRPr lang="en-US" sz="2000" dirty="0"/>
          </a:p>
          <a:p>
            <a:r>
              <a:rPr lang="en-US" sz="2000" dirty="0" smtClean="0"/>
              <a:t>R-demo</a:t>
            </a:r>
            <a:endParaRPr lang="en-US" sz="1800" dirty="0"/>
          </a:p>
          <a:p>
            <a:pPr lvl="1"/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518" y="867509"/>
            <a:ext cx="3276977" cy="25625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518495" y="726219"/>
            <a:ext cx="425513" cy="495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060888" y="726219"/>
            <a:ext cx="1883120" cy="206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44008" y="403052"/>
            <a:ext cx="1647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Effect Problems!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 to Bayesian 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Most of the statistics we have been doing rely on assumed parameters and limiting distributions.  This is called ‘Frequentist Statistics’.</a:t>
            </a:r>
          </a:p>
          <a:p>
            <a:r>
              <a:rPr lang="en-US" sz="2000" dirty="0" smtClean="0"/>
              <a:t>The main differenc</a:t>
            </a:r>
            <a:r>
              <a:rPr lang="en-US" sz="2000" dirty="0" smtClean="0"/>
              <a:t>e between Bayesian and Frequentist statistics is that a Bayesian view of the world includes updating/changing our beliefs when we observe data along with taking into account prior beliefs.</a:t>
            </a:r>
          </a:p>
          <a:p>
            <a:r>
              <a:rPr lang="en-US" sz="2000" dirty="0" smtClean="0"/>
              <a:t>Example:  If we’ve lost our keys, we either</a:t>
            </a:r>
          </a:p>
          <a:p>
            <a:pPr lvl="1"/>
            <a:r>
              <a:rPr lang="en-US" sz="1800" dirty="0" smtClean="0"/>
              <a:t>(1) Search our house from top to bottom.</a:t>
            </a:r>
          </a:p>
          <a:p>
            <a:pPr lvl="1"/>
            <a:r>
              <a:rPr lang="en-US" sz="1800" dirty="0" smtClean="0"/>
              <a:t>(2) Search our house starting at the areas we have previously lost our keys before (laundry basket, desk, coat pockets,…), then we move onto more and more less likely places.</a:t>
            </a:r>
            <a:endParaRPr lang="en-US" sz="18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310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 to Bayesian 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Using a specific way to solve some problems does not require you to sign up for a lifetime of using that exact way. In fact, the common belief is that some problems are better handled by Frequentist methods and some with Bayesian methods.</a:t>
            </a:r>
            <a:endParaRPr lang="en-US" sz="18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8634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Bayes Law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Remember the rule for conditional probability:</a:t>
            </a:r>
            <a:endParaRPr lang="en-US" sz="18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And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Solving for 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23033" y="1874067"/>
                <a:ext cx="2196050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033" y="1874067"/>
                <a:ext cx="2196050" cy="6408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23033" y="2769765"/>
                <a:ext cx="2196050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033" y="2769765"/>
                <a:ext cx="2196050" cy="6408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24408" y="3612989"/>
                <a:ext cx="10625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408" y="3612989"/>
                <a:ext cx="1062599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5172" t="-4000" r="-8621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23033" y="4119090"/>
                <a:ext cx="30717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033" y="4119090"/>
                <a:ext cx="307173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786" t="-4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055707" y="5217196"/>
                <a:ext cx="2573525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707" y="5217196"/>
                <a:ext cx="2573525" cy="6408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8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dirty="0" smtClean="0"/>
              <a:t>Decomposition methods</a:t>
            </a:r>
          </a:p>
          <a:p>
            <a:r>
              <a:rPr lang="en-US" dirty="0" smtClean="0"/>
              <a:t>SVD</a:t>
            </a:r>
          </a:p>
          <a:p>
            <a:pPr lvl="1"/>
            <a:r>
              <a:rPr lang="en-US" dirty="0" smtClean="0"/>
              <a:t>SVD as linear regression</a:t>
            </a:r>
          </a:p>
          <a:p>
            <a:pPr lvl="1"/>
            <a:r>
              <a:rPr lang="en-US" dirty="0" smtClean="0"/>
              <a:t>Variable reduction</a:t>
            </a:r>
          </a:p>
          <a:p>
            <a:pPr lvl="1"/>
            <a:r>
              <a:rPr lang="en-US" dirty="0" smtClean="0"/>
              <a:t>Storing data</a:t>
            </a:r>
          </a:p>
          <a:p>
            <a:r>
              <a:rPr lang="en-US" dirty="0" smtClean="0"/>
              <a:t>Ridge Regression</a:t>
            </a:r>
          </a:p>
          <a:p>
            <a:r>
              <a:rPr lang="en-US" dirty="0" smtClean="0"/>
              <a:t>Lasso Regression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Intro to time series</a:t>
            </a:r>
          </a:p>
        </p:txBody>
      </p:sp>
    </p:spTree>
    <p:extLst>
      <p:ext uri="{BB962C8B-B14F-4D97-AF65-F5344CB8AC3E}">
        <p14:creationId xmlns:p14="http://schemas.microsoft.com/office/powerpoint/2010/main" val="18708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Bayes Law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Applications:</a:t>
            </a:r>
          </a:p>
          <a:p>
            <a:pPr lvl="1"/>
            <a:r>
              <a:rPr lang="en-US" sz="1800" dirty="0" smtClean="0"/>
              <a:t>Disease Testing: A = Have Disease, B = Tested Positive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r>
              <a:rPr lang="en-US" sz="2000" dirty="0" smtClean="0"/>
              <a:t>Example: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25799" y="2781394"/>
                <a:ext cx="5990871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𝐷𝑖𝑠𝑒𝑎𝑠𝑒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𝑇𝑒𝑠𝑡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𝑇𝑒𝑠𝑡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𝐷𝑖𝑠𝑒𝑎𝑠𝑒</m:t>
                          </m:r>
                        </m:e>
                      </m:d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𝐷𝑖𝑠𝑒𝑎𝑠𝑒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𝑇𝑒𝑠𝑡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99" y="2781394"/>
                <a:ext cx="5990871" cy="6408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33396" y="2201617"/>
                <a:ext cx="46730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𝑇𝑒𝑠𝑡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𝐷𝑖𝑠𝑒𝑎𝑠𝑒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𝐷𝑖𝑠𝑒𝑎𝑠𝑒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𝑇𝑒𝑠𝑡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396" y="2201617"/>
                <a:ext cx="4673011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9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338914" y="138202"/>
                <a:ext cx="2573525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914" y="138202"/>
                <a:ext cx="2573525" cy="6408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4508626" y="3443062"/>
            <a:ext cx="9054" cy="484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317809" y="3443062"/>
            <a:ext cx="9054" cy="484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60273" y="4012065"/>
            <a:ext cx="209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Probability, usually the reported accuracy of test.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47102" y="4039101"/>
            <a:ext cx="209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disease is rare, the P(disease) will be very small.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178199" y="5468402"/>
                <a:ext cx="5393464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𝐷𝑖𝑠𝑒𝑎𝑠𝑒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𝑇𝑒𝑠𝑡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0.999</m:t>
                          </m:r>
                        </m:e>
                      </m:d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0.00001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0.0001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=0.0999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199" y="5468402"/>
                <a:ext cx="5393464" cy="5782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6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 to Bayesian 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What is the controversy?</a:t>
            </a:r>
          </a:p>
          <a:p>
            <a:pPr lvl="1"/>
            <a:r>
              <a:rPr lang="en-US" sz="1800" dirty="0" smtClean="0"/>
              <a:t>Bayesian methods use priors to quantify what we know about parameters.</a:t>
            </a:r>
          </a:p>
          <a:p>
            <a:pPr lvl="1"/>
            <a:r>
              <a:rPr lang="en-US" sz="1800" dirty="0" smtClean="0"/>
              <a:t>Frequentists do not quantify anything about the parameters, using p-values and confidence intervals to express the unknowns about parameters.</a:t>
            </a:r>
            <a:endParaRPr lang="en-US" sz="18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996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77031"/>
            <a:ext cx="8197114" cy="4397431"/>
          </a:xfrm>
        </p:spPr>
        <p:txBody>
          <a:bodyPr/>
          <a:lstStyle/>
          <a:p>
            <a:r>
              <a:rPr lang="en-US" dirty="0" smtClean="0"/>
              <a:t>Complete Homework 7:</a:t>
            </a:r>
          </a:p>
          <a:p>
            <a:pPr lvl="1"/>
            <a:r>
              <a:rPr lang="en-US" dirty="0" smtClean="0"/>
              <a:t>Perform a linear model on the combined jittered headcount and las </a:t>
            </a:r>
            <a:r>
              <a:rPr lang="en-US" dirty="0" err="1" smtClean="0"/>
              <a:t>vegas</a:t>
            </a:r>
            <a:r>
              <a:rPr lang="en-US" dirty="0" smtClean="0"/>
              <a:t> weather data set. (See homework start/hint on Moodle).</a:t>
            </a:r>
          </a:p>
          <a:p>
            <a:pPr lvl="2"/>
            <a:r>
              <a:rPr lang="en-US" dirty="0" smtClean="0"/>
              <a:t>You want to create time/date features similar to the ones in the Dow Jones Example in class.</a:t>
            </a:r>
          </a:p>
          <a:p>
            <a:pPr lvl="2"/>
            <a:r>
              <a:rPr lang="en-US" dirty="0" smtClean="0"/>
              <a:t>Description, dataset and homework hint on Moodle.</a:t>
            </a:r>
          </a:p>
          <a:p>
            <a:pPr lvl="1"/>
            <a:r>
              <a:rPr lang="en-US" dirty="0" smtClean="0"/>
              <a:t> You should submit:</a:t>
            </a:r>
          </a:p>
          <a:p>
            <a:pPr lvl="2"/>
            <a:r>
              <a:rPr lang="en-US" dirty="0" smtClean="0"/>
              <a:t>A R-script.</a:t>
            </a:r>
          </a:p>
        </p:txBody>
      </p:sp>
    </p:spTree>
    <p:extLst>
      <p:ext uri="{BB962C8B-B14F-4D97-AF65-F5344CB8AC3E}">
        <p14:creationId xmlns:p14="http://schemas.microsoft.com/office/powerpoint/2010/main" val="18759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dirty="0" smtClean="0"/>
              <a:t>How do we detect seasonality?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310" y="2217392"/>
            <a:ext cx="809738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1434013"/>
          </a:xfrm>
        </p:spPr>
        <p:txBody>
          <a:bodyPr/>
          <a:lstStyle/>
          <a:p>
            <a:r>
              <a:rPr lang="en-US" dirty="0" smtClean="0"/>
              <a:t>Seasonality can be with or without trend</a:t>
            </a:r>
          </a:p>
          <a:p>
            <a:r>
              <a:rPr lang="en-US" dirty="0" smtClean="0"/>
              <a:t>If without trend, the series is called stationary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797" y="2797521"/>
            <a:ext cx="8045500" cy="20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Fourier Transform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dirty="0" smtClean="0"/>
              <a:t>The Fourier transform maps a function (or series of points) to the frequencies that make up the function.</a:t>
            </a:r>
          </a:p>
          <a:p>
            <a:r>
              <a:rPr lang="en-US" dirty="0" smtClean="0"/>
              <a:t>It does this by averaging the normalized points across certain frequencies.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To find </a:t>
            </a:r>
            <a:r>
              <a:rPr lang="en-US" b="1" dirty="0" smtClean="0">
                <a:solidFill>
                  <a:srgbClr val="FF0000"/>
                </a:solidFill>
              </a:rPr>
              <a:t>the energy </a:t>
            </a:r>
            <a:r>
              <a:rPr lang="en-US" b="1" dirty="0" smtClean="0"/>
              <a:t>at </a:t>
            </a:r>
            <a:r>
              <a:rPr lang="en-US" b="1" dirty="0" smtClean="0">
                <a:solidFill>
                  <a:srgbClr val="00B050"/>
                </a:solidFill>
              </a:rPr>
              <a:t>a particular frequency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spin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5FBFB"/>
                </a:solidFill>
              </a:rPr>
              <a:t>your signal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DEA900"/>
                </a:solidFill>
              </a:rPr>
              <a:t>around a circle </a:t>
            </a:r>
            <a:r>
              <a:rPr lang="en-US" b="1" dirty="0" smtClean="0">
                <a:solidFill>
                  <a:srgbClr val="00B050"/>
                </a:solidFill>
              </a:rPr>
              <a:t>at that frequency</a:t>
            </a:r>
            <a:r>
              <a:rPr lang="en-US" b="1" dirty="0" smtClean="0"/>
              <a:t>, and </a:t>
            </a:r>
            <a:r>
              <a:rPr lang="en-US" b="1" dirty="0" smtClean="0">
                <a:solidFill>
                  <a:srgbClr val="FD13C0"/>
                </a:solidFill>
              </a:rPr>
              <a:t>average a bunch of points along that path</a:t>
            </a:r>
            <a:r>
              <a:rPr lang="en-US" b="1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5628" y="2946951"/>
                <a:ext cx="3308534" cy="122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FD13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FD13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rgbClr val="FD13C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1" i="1" smtClean="0">
                              <a:solidFill>
                                <a:srgbClr val="FD13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 smtClean="0">
                              <a:solidFill>
                                <a:srgbClr val="FD13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800" b="1" i="1" smtClean="0">
                              <a:solidFill>
                                <a:srgbClr val="FD13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 smtClean="0">
                              <a:solidFill>
                                <a:srgbClr val="FD13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FD13C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800" b="1" i="1" smtClean="0">
                              <a:solidFill>
                                <a:srgbClr val="FD13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rgbClr val="FD13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05FB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05FBFB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05FBFB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rgbClr val="FD13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800" b="1" i="1" smtClean="0">
                                  <a:solidFill>
                                    <a:srgbClr val="DEA9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800" b="1" i="1" smtClean="0">
                                  <a:solidFill>
                                    <a:srgbClr val="DEA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f>
                                <m:fPr>
                                  <m:ctrlPr>
                                    <a:rPr lang="en-US" sz="2800" b="1" i="1" smtClean="0">
                                      <a:solidFill>
                                        <a:srgbClr val="FD13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1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800" b="1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628" y="2946951"/>
                <a:ext cx="3308534" cy="12220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40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Exponential Smoothing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dirty="0" smtClean="0"/>
              <a:t>Past View moving average in which observations are weighted in terms of </a:t>
            </a:r>
            <a:r>
              <a:rPr lang="en-US" dirty="0" err="1" smtClean="0"/>
              <a:t>recency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coefficient sequence is geometric progression, which is a discrete exponential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9686" y="2484951"/>
                <a:ext cx="791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86" y="2484951"/>
                <a:ext cx="79188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846" r="-30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9686" y="2914350"/>
                <a:ext cx="2316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86" y="2914350"/>
                <a:ext cx="231666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053" t="-2174" r="-7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10022" y="2478789"/>
                <a:ext cx="791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022" y="2478789"/>
                <a:ext cx="79188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846" r="-230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10022" y="2908188"/>
                <a:ext cx="40212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022" y="2908188"/>
                <a:ext cx="402129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59" r="-60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10022" y="3337587"/>
                <a:ext cx="5608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022" y="3337587"/>
                <a:ext cx="560878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9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19487" y="3783340"/>
                <a:ext cx="5227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87" y="3783340"/>
                <a:ext cx="5227328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16200000">
            <a:off x="5668284" y="2798202"/>
            <a:ext cx="208105" cy="2850332"/>
          </a:xfrm>
          <a:prstGeom prst="leftBrace">
            <a:avLst>
              <a:gd name="adj1" fmla="val 8333"/>
              <a:gd name="adj2" fmla="val 4832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68834" y="4445373"/>
                <a:ext cx="491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𝑜𝑒𝑓𝑓𝑖𝑐𝑖𝑒𝑛𝑡𝑠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34" y="4445373"/>
                <a:ext cx="491647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620"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55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Double Exponential Smoothing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Exponential smoothing does not do well with trends.</a:t>
            </a:r>
          </a:p>
          <a:p>
            <a:r>
              <a:rPr lang="en-US" sz="2000" dirty="0" smtClean="0"/>
              <a:t>To compensate for trends, we just add a term in describing the change between adjacent points.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28" y="2518305"/>
                <a:ext cx="791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28" y="2518305"/>
                <a:ext cx="79188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846" r="-30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46969" y="3907615"/>
                <a:ext cx="3209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69" y="3907615"/>
                <a:ext cx="320985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70" t="-2222" r="-247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6969" y="3274679"/>
                <a:ext cx="1301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69" y="3274679"/>
                <a:ext cx="13014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225" r="-140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28863" y="2877063"/>
                <a:ext cx="2208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63" y="2877063"/>
                <a:ext cx="2208425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28863" y="4337014"/>
                <a:ext cx="33127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63" y="4337014"/>
                <a:ext cx="3312765" cy="276999"/>
              </a:xfrm>
              <a:prstGeom prst="rect">
                <a:avLst/>
              </a:prstGeom>
              <a:blipFill rotWithShape="0">
                <a:blip r:embed="rId6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3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38368</TotalTime>
  <Words>2472</Words>
  <Application>Microsoft Office PowerPoint</Application>
  <PresentationFormat>On-screen Show (4:3)</PresentationFormat>
  <Paragraphs>403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Cambria Math</vt:lpstr>
      <vt:lpstr>Encode Sans Normal Black</vt:lpstr>
      <vt:lpstr>Lucida Grande</vt:lpstr>
      <vt:lpstr>Open Sans Light</vt:lpstr>
      <vt:lpstr>Uni Sans Regular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Nicholas McClure</cp:lastModifiedBy>
  <cp:revision>424</cp:revision>
  <dcterms:created xsi:type="dcterms:W3CDTF">2014-10-14T00:51:43Z</dcterms:created>
  <dcterms:modified xsi:type="dcterms:W3CDTF">2015-08-10T06:07:19Z</dcterms:modified>
</cp:coreProperties>
</file>