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notesMasterIdLst>
    <p:notesMasterId r:id="rId38"/>
  </p:notesMasterIdLst>
  <p:sldIdLst>
    <p:sldId id="259" r:id="rId3"/>
    <p:sldId id="264" r:id="rId4"/>
    <p:sldId id="26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81" r:id="rId14"/>
    <p:sldId id="282" r:id="rId15"/>
    <p:sldId id="275" r:id="rId16"/>
    <p:sldId id="276" r:id="rId17"/>
    <p:sldId id="297" r:id="rId18"/>
    <p:sldId id="277" r:id="rId19"/>
    <p:sldId id="280" r:id="rId20"/>
    <p:sldId id="278" r:id="rId21"/>
    <p:sldId id="283" r:id="rId22"/>
    <p:sldId id="284" r:id="rId23"/>
    <p:sldId id="285" r:id="rId24"/>
    <p:sldId id="286" r:id="rId25"/>
    <p:sldId id="291" r:id="rId26"/>
    <p:sldId id="298" r:id="rId27"/>
    <p:sldId id="299" r:id="rId28"/>
    <p:sldId id="292" r:id="rId29"/>
    <p:sldId id="293" r:id="rId30"/>
    <p:sldId id="294" r:id="rId31"/>
    <p:sldId id="295" r:id="rId32"/>
    <p:sldId id="279" r:id="rId33"/>
    <p:sldId id="287" r:id="rId34"/>
    <p:sldId id="288" r:id="rId35"/>
    <p:sldId id="296" r:id="rId36"/>
    <p:sldId id="26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5FBFB"/>
    <a:srgbClr val="84FFFF"/>
    <a:srgbClr val="FFFF66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480" y="144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B8E1-5490-413D-8326-01F29C88A78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D075-A343-4896-B210-0385E62CD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069118-22D6-4B47-AB0F-8E51CBFB6013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3B6692-4E78-4E8C-8FCC-BD64A8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  <p:sldLayoutId id="2147483673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xkcd.com/88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5458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on Hypothesis Testing, The Central Limit Theorem,</a:t>
            </a:r>
          </a:p>
          <a:p>
            <a:r>
              <a:rPr lang="en-US" dirty="0" smtClean="0"/>
              <a:t>And an introduction to Regression</a:t>
            </a:r>
          </a:p>
          <a:p>
            <a:r>
              <a:rPr lang="en-US" dirty="0" smtClean="0"/>
              <a:t>Lecture 4</a:t>
            </a:r>
          </a:p>
          <a:p>
            <a:r>
              <a:rPr lang="en-US" dirty="0" smtClean="0"/>
              <a:t>Nick McClure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Between Multiple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3489149"/>
          </a:xfrm>
        </p:spPr>
        <p:txBody>
          <a:bodyPr/>
          <a:lstStyle/>
          <a:p>
            <a:r>
              <a:rPr lang="en-US" dirty="0" smtClean="0"/>
              <a:t>What if we had multiple groups and we wanted to compare their means?</a:t>
            </a:r>
          </a:p>
          <a:p>
            <a:r>
              <a:rPr lang="en-US" dirty="0" smtClean="0"/>
              <a:t>Why can’t we just do multiple two-sample t-tests for all pairs?</a:t>
            </a:r>
          </a:p>
          <a:p>
            <a:pPr lvl="1"/>
            <a:r>
              <a:rPr lang="en-US" dirty="0" smtClean="0"/>
              <a:t>Results in increased probability of accepting a false hypothesis.</a:t>
            </a:r>
          </a:p>
          <a:p>
            <a:pPr lvl="1"/>
            <a:r>
              <a:rPr lang="en-US" dirty="0" smtClean="0"/>
              <a:t>E.g., if we had 7 groups, there would be (7 Choose 2)=21 pairs to test.  If our alpha cutoff is 5%, then we are likely to accept about 1 false hypothesis (21*0.05).</a:t>
            </a:r>
          </a:p>
        </p:txBody>
      </p:sp>
    </p:spTree>
    <p:extLst>
      <p:ext uri="{BB962C8B-B14F-4D97-AF65-F5344CB8AC3E}">
        <p14:creationId xmlns:p14="http://schemas.microsoft.com/office/powerpoint/2010/main" val="39497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Between Multiple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285854"/>
          </a:xfrm>
        </p:spPr>
        <p:txBody>
          <a:bodyPr/>
          <a:lstStyle/>
          <a:p>
            <a:r>
              <a:rPr lang="en-US" dirty="0" smtClean="0"/>
              <a:t>Null Hypothesis:</a:t>
            </a:r>
          </a:p>
          <a:p>
            <a:pPr lvl="1"/>
            <a:r>
              <a:rPr lang="en-US" dirty="0" smtClean="0"/>
              <a:t>All groups are just samples from the same population.</a:t>
            </a:r>
          </a:p>
          <a:p>
            <a:r>
              <a:rPr lang="en-US" dirty="0" smtClean="0"/>
              <a:t>Alternative Hypothesis:</a:t>
            </a:r>
          </a:p>
          <a:p>
            <a:pPr lvl="1"/>
            <a:r>
              <a:rPr lang="en-US" dirty="0" smtClean="0"/>
              <a:t>At least one group has a statistically different mean.</a:t>
            </a:r>
          </a:p>
          <a:p>
            <a:r>
              <a:rPr lang="en-US" dirty="0" smtClean="0"/>
              <a:t>This type of analysis is called “Analysis of Variants”, or ANOVA.</a:t>
            </a:r>
          </a:p>
          <a:p>
            <a:pPr lvl="1"/>
            <a:r>
              <a:rPr lang="en-US" dirty="0" smtClean="0"/>
              <a:t>We make data independence and normality assumptions first.</a:t>
            </a:r>
          </a:p>
          <a:p>
            <a:pPr lvl="1"/>
            <a:r>
              <a:rPr lang="en-US" dirty="0" smtClean="0"/>
              <a:t>Our test statistic is based 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57128" y="5015619"/>
                <a:ext cx="3873304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𝑣𝑎𝑟𝑖𝑎𝑏𝑖𝑙𝑖𝑡𝑦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𝑣𝑎𝑟𝑖𝑎𝑏𝑖𝑙𝑖𝑡𝑦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28" y="5015619"/>
                <a:ext cx="3873304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8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Performing Multiple Hypothesis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5408484"/>
          </a:xfrm>
        </p:spPr>
        <p:txBody>
          <a:bodyPr/>
          <a:lstStyle/>
          <a:p>
            <a:r>
              <a:rPr lang="en-US" dirty="0" smtClean="0"/>
              <a:t>For non-ANOVA methods, remember that performing many hypothesis tests increases our risk of incorrectly rejecting a null-hypothesis.</a:t>
            </a:r>
          </a:p>
          <a:p>
            <a:r>
              <a:rPr lang="en-US" dirty="0" smtClean="0"/>
              <a:t>To compensate for this we decrease the p-value cutoff.</a:t>
            </a:r>
          </a:p>
          <a:p>
            <a:r>
              <a:rPr lang="en-US" dirty="0" smtClean="0"/>
              <a:t>The most common way of doing this is with the </a:t>
            </a:r>
            <a:r>
              <a:rPr lang="en-US" dirty="0" err="1" smtClean="0"/>
              <a:t>Bonferroni</a:t>
            </a:r>
            <a:r>
              <a:rPr lang="en-US" dirty="0" smtClean="0"/>
              <a:t> Correction.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correction is argued to be too strong and other approximations for a new-p can be used instead.</a:t>
            </a:r>
          </a:p>
          <a:p>
            <a:pPr lvl="1"/>
            <a:r>
              <a:rPr lang="en-US" dirty="0" smtClean="0"/>
              <a:t>Tukey’s Range Test</a:t>
            </a:r>
            <a:endParaRPr lang="en-US" dirty="0" smtClean="0"/>
          </a:p>
          <a:p>
            <a:r>
              <a:rPr lang="en-US" dirty="0" smtClean="0"/>
              <a:t>This is VERY important in genetics/bioinformatics.</a:t>
            </a:r>
          </a:p>
          <a:p>
            <a:r>
              <a:rPr lang="en-US" dirty="0" smtClean="0"/>
              <a:t>R Example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99726" y="3856775"/>
                <a:ext cx="1907510" cy="406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p’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𝐻𝑦𝑝𝑜𝑡h𝑒𝑠𝑒𝑠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26" y="3856775"/>
                <a:ext cx="1907510" cy="406330"/>
              </a:xfrm>
              <a:prstGeom prst="rect">
                <a:avLst/>
              </a:prstGeom>
              <a:blipFill rotWithShape="0">
                <a:blip r:embed="rId2"/>
                <a:stretch>
                  <a:fillRect l="-7668" t="-10606" r="-3514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316" y="-1"/>
            <a:ext cx="2456147" cy="681353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272420" y="2824681"/>
            <a:ext cx="2969536" cy="72427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Hypothesis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285854"/>
          </a:xfrm>
        </p:spPr>
        <p:txBody>
          <a:bodyPr/>
          <a:lstStyle/>
          <a:p>
            <a:r>
              <a:rPr lang="en-US" dirty="0" smtClean="0"/>
              <a:t>Parametric test types: </a:t>
            </a:r>
          </a:p>
          <a:p>
            <a:pPr lvl="1"/>
            <a:r>
              <a:rPr lang="en-US" dirty="0" smtClean="0"/>
              <a:t>Mean comparison</a:t>
            </a:r>
          </a:p>
          <a:p>
            <a:pPr lvl="1"/>
            <a:r>
              <a:rPr lang="en-US" dirty="0" smtClean="0"/>
              <a:t>Variance </a:t>
            </a:r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More d</a:t>
            </a:r>
            <a:r>
              <a:rPr lang="en-US" dirty="0" smtClean="0"/>
              <a:t>istribution comparisons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6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4955811"/>
          </a:xfrm>
        </p:spPr>
        <p:txBody>
          <a:bodyPr/>
          <a:lstStyle/>
          <a:p>
            <a:r>
              <a:rPr lang="en-US" dirty="0" smtClean="0"/>
              <a:t>If we sample a population over and over, the set of means of all samples are normally distributed, regardless of the population distribution.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Compare to Law of Large numbers (‘proof’ by R), shown in previous class.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93052" y="2700008"/>
                <a:ext cx="3613233" cy="884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𝑣𝑎𝑟𝑖𝑎𝑛𝑐𝑒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52" y="2700008"/>
                <a:ext cx="3613233" cy="8842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31263" y="4101923"/>
                <a:ext cx="1936812" cy="815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263" y="4101923"/>
                <a:ext cx="1936812" cy="8154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1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2181885"/>
            <a:ext cx="8197114" cy="4137433"/>
          </a:xfrm>
        </p:spPr>
        <p:txBody>
          <a:bodyPr/>
          <a:lstStyle/>
          <a:p>
            <a:r>
              <a:rPr lang="en-US" dirty="0" smtClean="0"/>
              <a:t>We can use this central limit theorem to generate confidence intervals on expressing the population mean.</a:t>
            </a:r>
          </a:p>
          <a:p>
            <a:r>
              <a:rPr lang="en-US" dirty="0" smtClean="0"/>
              <a:t>We know the sample mean, sample variance, and number of samples.</a:t>
            </a:r>
          </a:p>
          <a:p>
            <a:r>
              <a:rPr lang="en-US" dirty="0" smtClean="0"/>
              <a:t>Then we know how our estimate of the population mean is distributed (from above formula).</a:t>
            </a:r>
          </a:p>
          <a:p>
            <a:r>
              <a:rPr lang="en-US" dirty="0" smtClean="0"/>
              <a:t>We can then generate 90%, 95%, … confidence intervals around our sample mean.</a:t>
            </a:r>
            <a:endParaRPr lang="en-US" dirty="0" smtClean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49370" y="1363508"/>
                <a:ext cx="1936812" cy="815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70" y="1363508"/>
                <a:ext cx="1936812" cy="8154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0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285854"/>
          </a:xfrm>
        </p:spPr>
        <p:txBody>
          <a:bodyPr/>
          <a:lstStyle/>
          <a:p>
            <a:r>
              <a:rPr lang="en-US" dirty="0" smtClean="0"/>
              <a:t>Confidence intervals are a way to express uncertainty in </a:t>
            </a:r>
            <a:r>
              <a:rPr lang="en-US" i="1" dirty="0" smtClean="0"/>
              <a:t>population</a:t>
            </a:r>
            <a:r>
              <a:rPr lang="en-US" dirty="0" smtClean="0"/>
              <a:t> parameters, as estimated by the sample.</a:t>
            </a:r>
          </a:p>
          <a:p>
            <a:r>
              <a:rPr lang="en-US" dirty="0" smtClean="0"/>
              <a:t>E.g. If we create a 95% confidence interval for the population mean, say</a:t>
            </a:r>
          </a:p>
          <a:p>
            <a:endParaRPr lang="en-US" dirty="0"/>
          </a:p>
          <a:p>
            <a:pPr lvl="1"/>
            <a:r>
              <a:rPr lang="en-US" dirty="0" smtClean="0"/>
              <a:t>Then we say that the true population mean,     , has a 95% chance of being between 5 and 15.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42891" y="2697933"/>
                <a:ext cx="2486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891" y="2697933"/>
                <a:ext cx="248619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24091" y="3375728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91" y="3375728"/>
                <a:ext cx="28854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285854"/>
          </a:xfrm>
        </p:spPr>
        <p:txBody>
          <a:bodyPr/>
          <a:lstStyle/>
          <a:p>
            <a:r>
              <a:rPr lang="en-US" dirty="0" smtClean="0"/>
              <a:t>To create confidence intervals for population means, we use the central limit theorem and create confidence intervals based on the normal distribution.</a:t>
            </a:r>
          </a:p>
          <a:p>
            <a:pPr lvl="1"/>
            <a:r>
              <a:rPr lang="en-US" dirty="0" smtClean="0"/>
              <a:t>Repeatedly sample from the population.</a:t>
            </a:r>
          </a:p>
          <a:p>
            <a:pPr lvl="1"/>
            <a:r>
              <a:rPr lang="en-US" dirty="0" smtClean="0"/>
              <a:t>Calculate the mean for each sample.</a:t>
            </a:r>
          </a:p>
          <a:p>
            <a:pPr lvl="1"/>
            <a:r>
              <a:rPr lang="en-US" dirty="0" smtClean="0"/>
              <a:t>Use the average of the sample means as the population estimate and create a C.I. based on the </a:t>
            </a:r>
            <a:r>
              <a:rPr lang="en-US" dirty="0" err="1" smtClean="0"/>
              <a:t>s.d.</a:t>
            </a:r>
            <a:r>
              <a:rPr lang="en-US" dirty="0" smtClean="0"/>
              <a:t> of the sample means.</a:t>
            </a:r>
          </a:p>
          <a:p>
            <a:pPr lvl="1"/>
            <a:r>
              <a:rPr lang="en-US" dirty="0" smtClean="0"/>
              <a:t>R demo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61" y="4321048"/>
            <a:ext cx="4001551" cy="24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Regression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285854"/>
          </a:xfrm>
        </p:spPr>
        <p:txBody>
          <a:bodyPr/>
          <a:lstStyle/>
          <a:p>
            <a:r>
              <a:rPr lang="en-US" dirty="0"/>
              <a:t>The goal of regression is to produce a model that represents the best fit to some observed data.</a:t>
            </a:r>
          </a:p>
          <a:p>
            <a:r>
              <a:rPr lang="en-US" dirty="0"/>
              <a:t>Typically the model is </a:t>
            </a:r>
            <a:r>
              <a:rPr lang="en-US" dirty="0" smtClean="0"/>
              <a:t>a </a:t>
            </a:r>
            <a:r>
              <a:rPr lang="en-US" dirty="0"/>
              <a:t>function describing some type of curve (lines, parabolas, etc.) that is determined by a set of parameters (e.g., slope and intercept).</a:t>
            </a:r>
          </a:p>
          <a:p>
            <a:r>
              <a:rPr lang="en-US" dirty="0"/>
              <a:t>“Best fit” means that </a:t>
            </a:r>
            <a:r>
              <a:rPr lang="en-US" dirty="0" smtClean="0"/>
              <a:t>there </a:t>
            </a:r>
            <a:r>
              <a:rPr lang="en-US" dirty="0"/>
              <a:t>is an optimal set of </a:t>
            </a:r>
            <a:r>
              <a:rPr lang="en-US" dirty="0" smtClean="0"/>
              <a:t>parameters according to an evaluation criteria we choose.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5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755995"/>
            <a:ext cx="2943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3944"/>
            <a:ext cx="7886700" cy="994172"/>
          </a:xfrm>
        </p:spPr>
        <p:txBody>
          <a:bodyPr/>
          <a:lstStyle/>
          <a:p>
            <a:r>
              <a:rPr lang="en-US" dirty="0" smtClean="0"/>
              <a:t>Regression: Linear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90004"/>
            <a:ext cx="7676026" cy="36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quadratic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0946"/>
            <a:ext cx="7566660" cy="38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High 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3857"/>
            <a:ext cx="7772400" cy="34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Regression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285854"/>
          </a:xfrm>
        </p:spPr>
        <p:txBody>
          <a:bodyPr/>
          <a:lstStyle/>
          <a:p>
            <a:r>
              <a:rPr lang="en-US" dirty="0"/>
              <a:t>Which one of the preceding examples is correct?</a:t>
            </a:r>
          </a:p>
          <a:p>
            <a:r>
              <a:rPr lang="en-US" dirty="0"/>
              <a:t>In a sense, all of them are. They all give decent approximations to the data.</a:t>
            </a:r>
          </a:p>
          <a:p>
            <a:r>
              <a:rPr lang="en-US" dirty="0"/>
              <a:t>It’s hard to tell, just from looking at these plots whether any of them in fact will continue to perform well as more data is received.</a:t>
            </a:r>
          </a:p>
          <a:p>
            <a:endParaRPr lang="en-US" dirty="0"/>
          </a:p>
          <a:p>
            <a:r>
              <a:rPr lang="en-US" dirty="0"/>
              <a:t>We don’t know if these models will generalize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4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3525364"/>
          </a:xfrm>
        </p:spPr>
        <p:txBody>
          <a:bodyPr/>
          <a:lstStyle/>
          <a:p>
            <a:r>
              <a:rPr lang="en-US" u="sng" dirty="0" smtClean="0"/>
              <a:t>Response (Dependent) variable</a:t>
            </a:r>
            <a:r>
              <a:rPr lang="en-US" dirty="0" smtClean="0"/>
              <a:t>: the variable of primary interest in a study- the one you are trying to predict or explain.</a:t>
            </a:r>
          </a:p>
          <a:p>
            <a:r>
              <a:rPr lang="en-US" u="sng" dirty="0" smtClean="0"/>
              <a:t>Explanatory (Independent) variable</a:t>
            </a:r>
            <a:r>
              <a:rPr lang="en-US" dirty="0" smtClean="0"/>
              <a:t>: the variable that attempts to explain the observed outcomes of the response variable.</a:t>
            </a:r>
          </a:p>
          <a:p>
            <a:r>
              <a:rPr lang="en-US" dirty="0" smtClean="0"/>
              <a:t>There are two types of parameters in linear models: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intercept (y-intercept).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slope, rise over run, or change in Y divided by change in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3525364"/>
          </a:xfrm>
        </p:spPr>
        <p:txBody>
          <a:bodyPr/>
          <a:lstStyle/>
          <a:p>
            <a:r>
              <a:rPr lang="en-US" dirty="0" smtClean="0"/>
              <a:t>When x = 0, then y = b.</a:t>
            </a:r>
          </a:p>
          <a:p>
            <a:r>
              <a:rPr lang="en-US" dirty="0" smtClean="0"/>
              <a:t>When x = -(b/m) then y = 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57" y="3159659"/>
            <a:ext cx="4705973" cy="36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1950061"/>
          </a:xfrm>
        </p:spPr>
        <p:txBody>
          <a:bodyPr/>
          <a:lstStyle/>
          <a:p>
            <a:r>
              <a:rPr lang="en-US" dirty="0" smtClean="0"/>
              <a:t>Interpret slope: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If x changes by      , then y must change by       in order for the slope to stay the same (and it must).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1757" y="2960289"/>
            <a:ext cx="4398429" cy="2683787"/>
            <a:chOff x="2089699" y="2688880"/>
            <a:chExt cx="4398429" cy="26837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699" y="2688880"/>
              <a:ext cx="4398429" cy="268378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925086" y="4019739"/>
              <a:ext cx="1330860" cy="4526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86813" y="1363508"/>
                <a:ext cx="1920635" cy="578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𝑟𝑖𝑠𝑒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13" y="1363508"/>
                <a:ext cx="1920635" cy="578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377327" y="4897083"/>
                <a:ext cx="3067569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27" y="4897083"/>
                <a:ext cx="3067569" cy="659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277524" y="4411273"/>
            <a:ext cx="326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two points, (x1,y1), (x2,y2)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186813" y="2269724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13" y="2269724"/>
                <a:ext cx="3211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308" r="-1153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80917" y="2260671"/>
                <a:ext cx="324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917" y="2260671"/>
                <a:ext cx="32457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148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77775" y="6138250"/>
            <a:ext cx="123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example!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96" y="2082297"/>
            <a:ext cx="3938941" cy="244647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854592"/>
          </a:xfrm>
        </p:spPr>
        <p:txBody>
          <a:bodyPr/>
          <a:lstStyle/>
          <a:p>
            <a:r>
              <a:rPr lang="en-US" dirty="0" smtClean="0"/>
              <a:t>Consider the relationship between Whooping Crane population and year below.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Possible regression solutions:</a:t>
            </a:r>
          </a:p>
          <a:p>
            <a:pPr lvl="1"/>
            <a:r>
              <a:rPr lang="en-US" dirty="0" smtClean="0"/>
              <a:t>Transform the response variable, to linearize the relationship.</a:t>
            </a:r>
          </a:p>
          <a:p>
            <a:pPr lvl="1"/>
            <a:r>
              <a:rPr lang="en-US" dirty="0" smtClean="0"/>
              <a:t>Fit a nonlinear regression model to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3617820"/>
            <a:ext cx="8197114" cy="2113024"/>
          </a:xfrm>
        </p:spPr>
        <p:txBody>
          <a:bodyPr/>
          <a:lstStyle/>
          <a:p>
            <a:r>
              <a:rPr lang="en-US" dirty="0" smtClean="0"/>
              <a:t>How would we decide on a ‘best’ model?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88" y="867509"/>
            <a:ext cx="5830707" cy="26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6"/>
            <a:ext cx="8197114" cy="4294910"/>
          </a:xfrm>
        </p:spPr>
        <p:txBody>
          <a:bodyPr/>
          <a:lstStyle/>
          <a:p>
            <a:r>
              <a:rPr lang="en-US" dirty="0" smtClean="0"/>
              <a:t>We use the method of least squares to find the best fit line: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Explicit solutions exist (using calculus).</a:t>
            </a:r>
          </a:p>
          <a:p>
            <a:r>
              <a:rPr lang="en-US" dirty="0" smtClean="0"/>
              <a:t>Computers are really good at finding minimums of equations.  We let them do this for us.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52576" y="2642338"/>
                <a:ext cx="542302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</m:m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</m:m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576" y="2642338"/>
                <a:ext cx="5423023" cy="1008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20223" y="1806243"/>
                <a:ext cx="23918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223" y="1806243"/>
                <a:ext cx="23918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99" r="-5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4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83945"/>
            <a:ext cx="8197114" cy="3754157"/>
          </a:xfrm>
        </p:spPr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More on hypothesis testing</a:t>
            </a:r>
          </a:p>
          <a:p>
            <a:r>
              <a:rPr lang="en-US" dirty="0" smtClean="0"/>
              <a:t>Central Limit Theorem</a:t>
            </a:r>
          </a:p>
          <a:p>
            <a:r>
              <a:rPr lang="en-US" dirty="0" smtClean="0"/>
              <a:t>Introduction to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6"/>
            <a:ext cx="8197114" cy="4294910"/>
          </a:xfrm>
        </p:spPr>
        <p:txBody>
          <a:bodyPr/>
          <a:lstStyle/>
          <a:p>
            <a:r>
              <a:rPr lang="en-US" dirty="0" smtClean="0"/>
              <a:t>The method of least squares finds the best fit line.</a:t>
            </a:r>
          </a:p>
          <a:p>
            <a:pPr lvl="1"/>
            <a:r>
              <a:rPr lang="en-US" dirty="0" smtClean="0"/>
              <a:t>The mean of the errors from the best fit line is zero.</a:t>
            </a:r>
          </a:p>
          <a:p>
            <a:pPr lvl="1"/>
            <a:r>
              <a:rPr lang="en-US" dirty="0" smtClean="0"/>
              <a:t>This means there is no ‘bias’ in our prediction.</a:t>
            </a:r>
          </a:p>
        </p:txBody>
      </p:sp>
    </p:spTree>
    <p:extLst>
      <p:ext uri="{BB962C8B-B14F-4D97-AF65-F5344CB8AC3E}">
        <p14:creationId xmlns:p14="http://schemas.microsoft.com/office/powerpoint/2010/main" val="22710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5254576"/>
          </a:xfrm>
        </p:spPr>
        <p:txBody>
          <a:bodyPr/>
          <a:lstStyle/>
          <a:p>
            <a:r>
              <a:rPr lang="en-US" dirty="0" smtClean="0"/>
              <a:t>Linear regression is the most common.</a:t>
            </a:r>
          </a:p>
          <a:p>
            <a:pPr lvl="1"/>
            <a:r>
              <a:rPr lang="en-US" dirty="0" smtClean="0"/>
              <a:t>Fit a line (2D), plane (3D), or a </a:t>
            </a:r>
            <a:r>
              <a:rPr lang="en-US" dirty="0" err="1" smtClean="0"/>
              <a:t>hyperplane</a:t>
            </a:r>
            <a:r>
              <a:rPr lang="en-US" dirty="0"/>
              <a:t> </a:t>
            </a:r>
            <a:r>
              <a:rPr lang="en-US" dirty="0" smtClean="0"/>
              <a:t>to the observed data.</a:t>
            </a:r>
          </a:p>
          <a:p>
            <a:r>
              <a:rPr lang="en-US" dirty="0" smtClean="0"/>
              <a:t>We need to define an error metric for a line through points.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use the sum of the squared error between the predicted and actual.</a:t>
            </a:r>
          </a:p>
          <a:p>
            <a:r>
              <a:rPr lang="en-US" dirty="0" smtClean="0"/>
              <a:t>R demo.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123"/>
          <a:stretch/>
        </p:blipFill>
        <p:spPr>
          <a:xfrm>
            <a:off x="3213987" y="2531575"/>
            <a:ext cx="2878987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691630"/>
          </a:xfrm>
        </p:spPr>
        <p:txBody>
          <a:bodyPr/>
          <a:lstStyle/>
          <a:p>
            <a:r>
              <a:rPr lang="en-US" dirty="0" smtClean="0"/>
              <a:t>With modeling, we are interested in the SSE, SSR, SST.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73598"/>
            <a:ext cx="7650178" cy="36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641" y="3681193"/>
            <a:ext cx="8197114" cy="1678457"/>
          </a:xfrm>
        </p:spPr>
        <p:txBody>
          <a:bodyPr/>
          <a:lstStyle/>
          <a:p>
            <a:r>
              <a:rPr lang="en-US" dirty="0" smtClean="0"/>
              <a:t>R-squared is called the coefficient of determination.</a:t>
            </a:r>
          </a:p>
          <a:p>
            <a:r>
              <a:rPr lang="en-US" dirty="0" smtClean="0"/>
              <a:t>It indicates how well the data fits a specified model.</a:t>
            </a:r>
          </a:p>
          <a:p>
            <a:r>
              <a:rPr lang="en-US" dirty="0" smtClean="0"/>
              <a:t>For linear models, we define this as: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94" y="1363507"/>
            <a:ext cx="4499571" cy="2161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59536" y="4954827"/>
                <a:ext cx="3290388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36" y="4954827"/>
                <a:ext cx="3290388" cy="809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6173" y="1607950"/>
            <a:ext cx="8197114" cy="1968169"/>
          </a:xfrm>
        </p:spPr>
        <p:txBody>
          <a:bodyPr/>
          <a:lstStyle/>
          <a:p>
            <a:r>
              <a:rPr lang="en-US" dirty="0" smtClean="0"/>
              <a:t>We can also measure accuracy of the line using Root Mean Squared Error (RMSE).</a:t>
            </a:r>
          </a:p>
          <a:p>
            <a:pPr lvl="1"/>
            <a:r>
              <a:rPr lang="en-US" dirty="0" smtClean="0"/>
              <a:t>Using this as an estimate of the error means we are losing one more degree of freedom than the standard deviation, so we write the RMSE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22620" y="3606489"/>
                <a:ext cx="201144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620" y="3606489"/>
                <a:ext cx="2011448" cy="6939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305" y="1632176"/>
                <a:ext cx="8197114" cy="4397431"/>
              </a:xfrm>
            </p:spPr>
            <p:txBody>
              <a:bodyPr/>
              <a:lstStyle/>
              <a:p>
                <a:r>
                  <a:rPr lang="en-US" dirty="0" smtClean="0"/>
                  <a:t>Complete Homework 4:</a:t>
                </a:r>
              </a:p>
              <a:p>
                <a:pPr lvl="1"/>
                <a:r>
                  <a:rPr lang="en-US" dirty="0" smtClean="0"/>
                  <a:t>Fit a linear model to the Chicago Diabetes Hospital data as follows:</a:t>
                </a:r>
              </a:p>
              <a:p>
                <a:pPr lvl="2"/>
                <a:r>
                  <a:rPr lang="en-US" dirty="0" smtClean="0"/>
                  <a:t>Transform the data to sum across all zip codes.</a:t>
                </a:r>
              </a:p>
              <a:p>
                <a:pPr lvl="2"/>
                <a:r>
                  <a:rPr lang="en-US" dirty="0" smtClean="0"/>
                  <a:t>Then plot and fit a line to the following:</a:t>
                </a:r>
              </a:p>
              <a:p>
                <a:pPr lvl="3"/>
                <a:r>
                  <a:rPr lang="en-US" dirty="0" smtClean="0"/>
                  <a:t>Num. Hospitalizations vs. Crude Admittance Rate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/>
                  <a:t> Num. Hospitalizations vs.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/>
                  <a:t> Crude Admittance Rate</a:t>
                </a:r>
              </a:p>
              <a:p>
                <a:pPr lvl="2"/>
                <a:r>
                  <a:rPr lang="en-US" dirty="0" smtClean="0"/>
                  <a:t>Summarize your finding of each model.</a:t>
                </a:r>
              </a:p>
              <a:p>
                <a:pPr lvl="3"/>
                <a:r>
                  <a:rPr lang="en-US" dirty="0" smtClean="0"/>
                  <a:t>Be sure to interpret the slope for each model (think of the units).</a:t>
                </a:r>
              </a:p>
              <a:p>
                <a:pPr lvl="1"/>
                <a:r>
                  <a:rPr lang="en-US" dirty="0" smtClean="0"/>
                  <a:t>You should submit:</a:t>
                </a:r>
              </a:p>
              <a:p>
                <a:pPr lvl="2"/>
                <a:r>
                  <a:rPr lang="en-US" dirty="0" smtClean="0"/>
                  <a:t>Just one R-script.</a:t>
                </a:r>
              </a:p>
              <a:p>
                <a:pPr lvl="2"/>
                <a:r>
                  <a:rPr lang="en-US" dirty="0" smtClean="0"/>
                  <a:t>Read Statistical Thinking for Programmers Chapters 6 and 7.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305" y="1632176"/>
                <a:ext cx="8197114" cy="4397431"/>
              </a:xfrm>
              <a:blipFill rotWithShape="0">
                <a:blip r:embed="rId2"/>
                <a:stretch>
                  <a:fillRect l="-967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Sampling Methods</a:t>
            </a:r>
          </a:p>
          <a:p>
            <a:r>
              <a:rPr lang="en-US" dirty="0" smtClean="0"/>
              <a:t>Law of Large Numbers</a:t>
            </a:r>
          </a:p>
          <a:p>
            <a:r>
              <a:rPr lang="en-US" dirty="0" smtClean="0"/>
              <a:t>Hypothesis Testing</a:t>
            </a:r>
          </a:p>
          <a:p>
            <a:pPr lvl="1"/>
            <a:r>
              <a:rPr lang="en-US" dirty="0" smtClean="0"/>
              <a:t>Normal testing</a:t>
            </a:r>
          </a:p>
          <a:p>
            <a:pPr lvl="1"/>
            <a:r>
              <a:rPr lang="en-US" dirty="0" smtClean="0"/>
              <a:t>One tailed vs Two tailed</a:t>
            </a:r>
          </a:p>
          <a:p>
            <a:pPr lvl="1"/>
            <a:r>
              <a:rPr lang="en-US" dirty="0" smtClean="0"/>
              <a:t>P-values</a:t>
            </a:r>
          </a:p>
          <a:p>
            <a:pPr lvl="1"/>
            <a:r>
              <a:rPr lang="en-US" dirty="0" smtClean="0"/>
              <a:t>T-test (Student’s, Welch’s)</a:t>
            </a:r>
          </a:p>
          <a:p>
            <a:pPr lvl="1"/>
            <a:r>
              <a:rPr lang="en-US" dirty="0" smtClean="0"/>
              <a:t>Chi-Squared</a:t>
            </a:r>
          </a:p>
          <a:p>
            <a:pPr lvl="1"/>
            <a:r>
              <a:rPr lang="en-US" dirty="0" smtClean="0"/>
              <a:t>Fisher’s Exact</a:t>
            </a:r>
          </a:p>
          <a:p>
            <a:r>
              <a:rPr lang="en-US" dirty="0" smtClean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8708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 Summary (so far)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If data is normal,</a:t>
            </a:r>
          </a:p>
          <a:p>
            <a:pPr lvl="1"/>
            <a:r>
              <a:rPr lang="en-US" dirty="0" smtClean="0"/>
              <a:t>If you know population mean and variance,</a:t>
            </a:r>
          </a:p>
          <a:p>
            <a:pPr lvl="2"/>
            <a:r>
              <a:rPr lang="en-US" dirty="0" smtClean="0"/>
              <a:t>Use standard normal ‘z-test’.</a:t>
            </a:r>
          </a:p>
          <a:p>
            <a:pPr lvl="1"/>
            <a:r>
              <a:rPr lang="en-US" dirty="0" smtClean="0"/>
              <a:t>If you just know population mean,</a:t>
            </a:r>
          </a:p>
          <a:p>
            <a:pPr lvl="2"/>
            <a:r>
              <a:rPr lang="en-US" dirty="0" smtClean="0"/>
              <a:t>Use t-test (unpaired data).</a:t>
            </a:r>
          </a:p>
          <a:p>
            <a:pPr lvl="2"/>
            <a:r>
              <a:rPr lang="en-US" dirty="0" smtClean="0"/>
              <a:t>Use Welch’s t-test (paired data).</a:t>
            </a:r>
          </a:p>
          <a:p>
            <a:r>
              <a:rPr lang="en-US" dirty="0" smtClean="0"/>
              <a:t>For categorical comparison tests,</a:t>
            </a:r>
          </a:p>
          <a:p>
            <a:pPr lvl="1"/>
            <a:r>
              <a:rPr lang="en-US" dirty="0" smtClean="0"/>
              <a:t>If the sample/subgroup size is large enough,</a:t>
            </a:r>
          </a:p>
          <a:p>
            <a:pPr lvl="2"/>
            <a:r>
              <a:rPr lang="en-US" dirty="0" smtClean="0"/>
              <a:t>Use Chi-squared test</a:t>
            </a:r>
          </a:p>
          <a:p>
            <a:pPr lvl="1"/>
            <a:r>
              <a:rPr lang="en-US" dirty="0" smtClean="0"/>
              <a:t>If the sample/subgroup size is small,</a:t>
            </a:r>
          </a:p>
          <a:p>
            <a:pPr lvl="2"/>
            <a:r>
              <a:rPr lang="en-US" dirty="0" smtClean="0"/>
              <a:t>Use Fisher’s Exact test.</a:t>
            </a:r>
            <a:endParaRPr lang="en-US" dirty="0"/>
          </a:p>
          <a:p>
            <a:r>
              <a:rPr lang="en-US" dirty="0" smtClean="0"/>
              <a:t>How do we know the data is normal?</a:t>
            </a:r>
          </a:p>
        </p:txBody>
      </p:sp>
    </p:spTree>
    <p:extLst>
      <p:ext uri="{BB962C8B-B14F-4D97-AF65-F5344CB8AC3E}">
        <p14:creationId xmlns:p14="http://schemas.microsoft.com/office/powerpoint/2010/main" val="15813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for Normality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5245522"/>
          </a:xfrm>
        </p:spPr>
        <p:txBody>
          <a:bodyPr/>
          <a:lstStyle/>
          <a:p>
            <a:r>
              <a:rPr lang="en-US" dirty="0" smtClean="0"/>
              <a:t>Kolmogorov-Smirnov test (K-S test).</a:t>
            </a:r>
          </a:p>
          <a:p>
            <a:pPr lvl="1"/>
            <a:r>
              <a:rPr lang="en-US" dirty="0" smtClean="0"/>
              <a:t>Tests if two distributions are similar.</a:t>
            </a:r>
          </a:p>
          <a:p>
            <a:r>
              <a:rPr lang="en-US" dirty="0" smtClean="0"/>
              <a:t>Consider the Normal Cumulative Distribution Function (CDF).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similar distribution should have a similar CDF.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31" y="2656438"/>
            <a:ext cx="4762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for Normality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2185450"/>
          </a:xfrm>
        </p:spPr>
        <p:txBody>
          <a:bodyPr/>
          <a:lstStyle/>
          <a:p>
            <a:r>
              <a:rPr lang="en-US" dirty="0" smtClean="0"/>
              <a:t>The K-S statistic is just the maximum vertical distance between two CDFs.</a:t>
            </a:r>
          </a:p>
          <a:p>
            <a:r>
              <a:rPr lang="en-US" dirty="0" smtClean="0"/>
              <a:t>Note: the K-S test can test departure from any hypothetical distribution, not just normal.</a:t>
            </a:r>
          </a:p>
          <a:p>
            <a:r>
              <a:rPr lang="en-US" dirty="0" smtClean="0"/>
              <a:t>R-demo</a:t>
            </a:r>
          </a:p>
        </p:txBody>
      </p:sp>
    </p:spTree>
    <p:extLst>
      <p:ext uri="{BB962C8B-B14F-4D97-AF65-F5344CB8AC3E}">
        <p14:creationId xmlns:p14="http://schemas.microsoft.com/office/powerpoint/2010/main" val="399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for Normality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177213"/>
          </a:xfrm>
        </p:spPr>
        <p:txBody>
          <a:bodyPr/>
          <a:lstStyle/>
          <a:p>
            <a:r>
              <a:rPr lang="en-US" dirty="0" smtClean="0"/>
              <a:t>Also, the Shapiro-Wilk test can tell us a test statistic for normality.</a:t>
            </a:r>
          </a:p>
          <a:p>
            <a:pPr lvl="1"/>
            <a:r>
              <a:rPr lang="en-US" dirty="0" smtClean="0"/>
              <a:t>Tests the difference in expected and sample ‘moments’.</a:t>
            </a:r>
          </a:p>
          <a:p>
            <a:pPr lvl="1"/>
            <a:r>
              <a:rPr lang="en-US" dirty="0" smtClean="0"/>
              <a:t>Moments:</a:t>
            </a:r>
          </a:p>
          <a:p>
            <a:pPr lvl="2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moment = mean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moment = variance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moment = </a:t>
            </a:r>
            <a:r>
              <a:rPr lang="en-US" dirty="0" err="1" smtClean="0"/>
              <a:t>skewness</a:t>
            </a:r>
            <a:endParaRPr lang="en-US" dirty="0" smtClean="0"/>
          </a:p>
          <a:p>
            <a:pPr lvl="2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moment = kurtosis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Slightly more powerful than the K-S test.</a:t>
            </a:r>
          </a:p>
        </p:txBody>
      </p:sp>
    </p:spTree>
    <p:extLst>
      <p:ext uri="{BB962C8B-B14F-4D97-AF65-F5344CB8AC3E}">
        <p14:creationId xmlns:p14="http://schemas.microsoft.com/office/powerpoint/2010/main" val="2770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for Normality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1370639"/>
          </a:xfrm>
        </p:spPr>
        <p:txBody>
          <a:bodyPr/>
          <a:lstStyle/>
          <a:p>
            <a:r>
              <a:rPr lang="en-US" dirty="0" smtClean="0"/>
              <a:t>ALWAYS do a </a:t>
            </a:r>
            <a:r>
              <a:rPr lang="en-US" dirty="0" err="1" smtClean="0"/>
              <a:t>qq</a:t>
            </a:r>
            <a:r>
              <a:rPr lang="en-US" dirty="0" smtClean="0"/>
              <a:t>-plot to look at normality. (</a:t>
            </a:r>
            <a:r>
              <a:rPr lang="en-US" dirty="0" err="1" smtClean="0"/>
              <a:t>qqnorm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R-demo.</a:t>
            </a:r>
          </a:p>
        </p:txBody>
      </p:sp>
    </p:spTree>
    <p:extLst>
      <p:ext uri="{BB962C8B-B14F-4D97-AF65-F5344CB8AC3E}">
        <p14:creationId xmlns:p14="http://schemas.microsoft.com/office/powerpoint/2010/main" val="11184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23352</TotalTime>
  <Words>1482</Words>
  <Application>Microsoft Office PowerPoint</Application>
  <PresentationFormat>On-screen Show (4:3)</PresentationFormat>
  <Paragraphs>217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Encode Sans Normal Black</vt:lpstr>
      <vt:lpstr>Lucida Grande</vt:lpstr>
      <vt:lpstr>Open Sans Light</vt:lpstr>
      <vt:lpstr>Uni Sans Regular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Regression: Linear</vt:lpstr>
      <vt:lpstr>Regression: quadratic</vt:lpstr>
      <vt:lpstr>Regression: High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Nicholas McClure</cp:lastModifiedBy>
  <cp:revision>253</cp:revision>
  <dcterms:created xsi:type="dcterms:W3CDTF">2014-10-14T00:51:43Z</dcterms:created>
  <dcterms:modified xsi:type="dcterms:W3CDTF">2015-07-16T05:10:33Z</dcterms:modified>
</cp:coreProperties>
</file>