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notesMasterIdLst>
    <p:notesMasterId r:id="rId36"/>
  </p:notesMasterIdLst>
  <p:sldIdLst>
    <p:sldId id="259" r:id="rId3"/>
    <p:sldId id="264" r:id="rId4"/>
    <p:sldId id="262" r:id="rId5"/>
    <p:sldId id="267" r:id="rId6"/>
    <p:sldId id="273" r:id="rId7"/>
    <p:sldId id="274" r:id="rId8"/>
    <p:sldId id="272" r:id="rId9"/>
    <p:sldId id="298" r:id="rId10"/>
    <p:sldId id="276" r:id="rId11"/>
    <p:sldId id="277" r:id="rId12"/>
    <p:sldId id="291" r:id="rId13"/>
    <p:sldId id="275" r:id="rId14"/>
    <p:sldId id="278" r:id="rId15"/>
    <p:sldId id="282" r:id="rId16"/>
    <p:sldId id="280" r:id="rId17"/>
    <p:sldId id="281" r:id="rId18"/>
    <p:sldId id="279" r:id="rId19"/>
    <p:sldId id="283" r:id="rId20"/>
    <p:sldId id="284" r:id="rId21"/>
    <p:sldId id="289" r:id="rId22"/>
    <p:sldId id="290" r:id="rId23"/>
    <p:sldId id="285" r:id="rId24"/>
    <p:sldId id="292" r:id="rId25"/>
    <p:sldId id="296" r:id="rId26"/>
    <p:sldId id="286" r:id="rId27"/>
    <p:sldId id="293" r:id="rId28"/>
    <p:sldId id="294" r:id="rId29"/>
    <p:sldId id="287" r:id="rId30"/>
    <p:sldId id="297" r:id="rId31"/>
    <p:sldId id="295" r:id="rId32"/>
    <p:sldId id="269" r:id="rId33"/>
    <p:sldId id="270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000000"/>
    <a:srgbClr val="05FBFB"/>
    <a:srgbClr val="84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158" y="144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8E1-5490-413D-8326-01F29C88A788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D075-A343-4896-B210-0385E62C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318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 Testing and </a:t>
            </a:r>
            <a:r>
              <a:rPr lang="en-US" dirty="0" smtClean="0"/>
              <a:t>Outliers</a:t>
            </a:r>
          </a:p>
          <a:p>
            <a:r>
              <a:rPr lang="en-US" dirty="0" smtClean="0"/>
              <a:t>Lecture 3</a:t>
            </a:r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Law of Large Numbers!!!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524552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Sample statistics converge to the population statistics as more unbiased experiments are performed.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E.g. The mean of 50 coin flips (0,1)=(T,H) is usually farther away from the true mean of 0.5 than 5,000 coin flips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 demo of coin flips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Standard Deviation vs. Standard Error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524552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Standard Deviation: Measure of variability in a sample or population.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Standard Error: Measure of variability in the statistics of the sample.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For example: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Standard deviation of a sample.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Standard deviation of a set of means calculated from multiple samples.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You can imagine that the larger my sample, the more confident we can be about the mean.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Standard error of a statistics decreases by a rate of 1/</a:t>
            </a:r>
            <a:r>
              <a:rPr lang="en-US" sz="1600" dirty="0" err="1" smtClean="0">
                <a:solidFill>
                  <a:schemeClr val="tx1"/>
                </a:solidFill>
              </a:rPr>
              <a:t>sqrt</a:t>
            </a:r>
            <a:r>
              <a:rPr lang="en-US" sz="1600" dirty="0" smtClean="0">
                <a:solidFill>
                  <a:schemeClr val="tx1"/>
                </a:solidFill>
              </a:rPr>
              <a:t>(n) , where n is your sample size.</a:t>
            </a:r>
          </a:p>
          <a:p>
            <a:r>
              <a:rPr lang="en-US" smtClean="0">
                <a:solidFill>
                  <a:schemeClr val="tx1"/>
                </a:solidFill>
              </a:rPr>
              <a:t>Proof by R </a:t>
            </a: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Identify a hypothesis that can be tested.</a:t>
            </a:r>
          </a:p>
          <a:p>
            <a:pPr lvl="1"/>
            <a:r>
              <a:rPr lang="en-US" dirty="0" smtClean="0"/>
              <a:t>“Changing our web-site logo to be bigger on the front page will drive more than 100,000 customers to our site per day.”</a:t>
            </a:r>
          </a:p>
          <a:p>
            <a:r>
              <a:rPr lang="en-US" dirty="0" smtClean="0"/>
              <a:t>Select a criteria to evaluate the hypothesis.</a:t>
            </a:r>
          </a:p>
          <a:p>
            <a:pPr lvl="1"/>
            <a:r>
              <a:rPr lang="en-US" dirty="0" smtClean="0"/>
              <a:t>If our sample has a probability of </a:t>
            </a:r>
            <a:r>
              <a:rPr lang="en-US" b="1" u="sng" dirty="0" smtClean="0"/>
              <a:t>&gt;= 90% </a:t>
            </a:r>
            <a:r>
              <a:rPr lang="en-US" dirty="0" smtClean="0"/>
              <a:t>chance that there are more than 100,000 customers per day, we accept the hypothesis.</a:t>
            </a:r>
          </a:p>
          <a:p>
            <a:r>
              <a:rPr lang="en-US" dirty="0" smtClean="0"/>
              <a:t>Select a random sample from the population.</a:t>
            </a:r>
          </a:p>
          <a:p>
            <a:pPr lvl="1"/>
            <a:r>
              <a:rPr lang="en-US" dirty="0" smtClean="0"/>
              <a:t>Randomly assign a cookie to new site users that tells the server to show A or B website.</a:t>
            </a:r>
          </a:p>
          <a:p>
            <a:r>
              <a:rPr lang="en-US" dirty="0" smtClean="0"/>
              <a:t>Compare observations to what we expect to observe and calculate statistic.</a:t>
            </a:r>
          </a:p>
        </p:txBody>
      </p:sp>
    </p:spTree>
    <p:extLst>
      <p:ext uri="{BB962C8B-B14F-4D97-AF65-F5344CB8AC3E}">
        <p14:creationId xmlns:p14="http://schemas.microsoft.com/office/powerpoint/2010/main" val="26059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2574749"/>
          </a:xfrm>
        </p:spPr>
        <p:txBody>
          <a:bodyPr/>
          <a:lstStyle/>
          <a:p>
            <a:r>
              <a:rPr lang="en-US" dirty="0" smtClean="0"/>
              <a:t>We first state our population assumptions in the </a:t>
            </a:r>
            <a:r>
              <a:rPr lang="en-US" i="1" dirty="0" smtClean="0"/>
              <a:t>null hypothesis. </a:t>
            </a:r>
            <a:r>
              <a:rPr lang="en-US" dirty="0" smtClean="0"/>
              <a:t>(   )</a:t>
            </a:r>
          </a:p>
          <a:p>
            <a:r>
              <a:rPr lang="en-US" dirty="0" smtClean="0"/>
              <a:t>We state our new </a:t>
            </a:r>
            <a:r>
              <a:rPr lang="en-US" i="1" dirty="0" smtClean="0"/>
              <a:t>alternative hypothesis</a:t>
            </a:r>
            <a:r>
              <a:rPr lang="en-US" dirty="0" smtClean="0"/>
              <a:t> as an alternative to the null. (   )</a:t>
            </a:r>
            <a:endParaRPr lang="en-US" dirty="0"/>
          </a:p>
          <a:p>
            <a:r>
              <a:rPr lang="en-US" dirty="0" smtClean="0"/>
              <a:t>The null + alternative should make up all possible outcomes and be mutually exclusive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Decide on a significance level (probability cutoff)</a:t>
            </a:r>
          </a:p>
          <a:p>
            <a:pPr lvl="1"/>
            <a:r>
              <a:rPr lang="en-US" dirty="0" smtClean="0"/>
              <a:t>0.9, 0.95, and 0.99 are common (problem specific)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06162" y="1839729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62" y="1839729"/>
                <a:ext cx="31502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608" r="-78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71726" y="2665375"/>
                <a:ext cx="327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26" y="2665375"/>
                <a:ext cx="32714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981" r="-37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1345" y="3974844"/>
                <a:ext cx="499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5" y="3974844"/>
                <a:ext cx="49968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609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1345" y="4860575"/>
                <a:ext cx="516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5" y="4860575"/>
                <a:ext cx="51636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286" r="-595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85180" y="3974844"/>
            <a:ext cx="536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old website drives equal amount of traffic or more.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5180" y="4860575"/>
            <a:ext cx="506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old website drives less traffic than the new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3733593"/>
          </a:xfrm>
        </p:spPr>
        <p:txBody>
          <a:bodyPr/>
          <a:lstStyle/>
          <a:p>
            <a:r>
              <a:rPr lang="en-US" dirty="0" smtClean="0"/>
              <a:t>Based on our findings we can only do two things</a:t>
            </a:r>
          </a:p>
          <a:p>
            <a:pPr lvl="1"/>
            <a:r>
              <a:rPr lang="en-US" dirty="0" smtClean="0"/>
              <a:t>We reject the null-hypothesis.</a:t>
            </a:r>
          </a:p>
          <a:p>
            <a:pPr lvl="2"/>
            <a:r>
              <a:rPr lang="en-US" dirty="0" smtClean="0"/>
              <a:t>Since the alternative covers all other possibilities, we can say we accept the alternative hypothesis.</a:t>
            </a:r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fail</a:t>
            </a:r>
            <a:r>
              <a:rPr lang="en-US" dirty="0" smtClean="0"/>
              <a:t> to reject the null hypothesis.</a:t>
            </a:r>
          </a:p>
          <a:p>
            <a:pPr lvl="2"/>
            <a:r>
              <a:rPr lang="en-US" dirty="0" smtClean="0"/>
              <a:t>We do not accept the null hypothesis because we have already believed our null hypothesis from the start.</a:t>
            </a:r>
          </a:p>
          <a:p>
            <a:pPr lvl="2"/>
            <a:r>
              <a:rPr lang="en-US" dirty="0" smtClean="0"/>
              <a:t>We could have failed for two reasons:</a:t>
            </a:r>
          </a:p>
          <a:p>
            <a:pPr lvl="3"/>
            <a:r>
              <a:rPr lang="en-US" dirty="0" smtClean="0"/>
              <a:t>The alternative hypothesis was false to begin with.</a:t>
            </a:r>
          </a:p>
          <a:p>
            <a:pPr lvl="3"/>
            <a:r>
              <a:rPr lang="en-US" dirty="0" smtClean="0"/>
              <a:t>We did not collect enough evidence for the alternative hypothesis.</a:t>
            </a:r>
          </a:p>
        </p:txBody>
      </p:sp>
    </p:spTree>
    <p:extLst>
      <p:ext uri="{BB962C8B-B14F-4D97-AF65-F5344CB8AC3E}">
        <p14:creationId xmlns:p14="http://schemas.microsoft.com/office/powerpoint/2010/main" val="20508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3579683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We know that the average time a user spends on a page has a mean of 15 seconds and a </a:t>
            </a:r>
            <a:r>
              <a:rPr lang="en-US" sz="2000" dirty="0" err="1" smtClean="0">
                <a:solidFill>
                  <a:schemeClr val="tx1"/>
                </a:solidFill>
              </a:rPr>
              <a:t>s.d.</a:t>
            </a:r>
            <a:r>
              <a:rPr lang="en-US" sz="2000" dirty="0" smtClean="0">
                <a:solidFill>
                  <a:schemeClr val="tx1"/>
                </a:solidFill>
              </a:rPr>
              <a:t> of 4 seconds.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If we assume normality, how do we test if a change to the page has a higher view time?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64" y="3533021"/>
            <a:ext cx="4638675" cy="2381250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869902" y="3533021"/>
            <a:ext cx="0" cy="2381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01632" y="582919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= 15 s, </a:t>
            </a:r>
            <a:r>
              <a:rPr lang="en-US" dirty="0" err="1" smtClean="0"/>
              <a:t>s.d.</a:t>
            </a:r>
            <a:r>
              <a:rPr lang="en-US" dirty="0"/>
              <a:t> </a:t>
            </a:r>
            <a:r>
              <a:rPr lang="en-US" dirty="0" smtClean="0"/>
              <a:t>= 4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148870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We know that the average time a user spends on a page has a mean of 15 seconds and a </a:t>
            </a:r>
            <a:r>
              <a:rPr lang="en-US" sz="2000" dirty="0" err="1" smtClean="0">
                <a:solidFill>
                  <a:schemeClr val="tx1"/>
                </a:solidFill>
              </a:rPr>
              <a:t>s.d.</a:t>
            </a:r>
            <a:r>
              <a:rPr lang="en-US" sz="2000" dirty="0" smtClean="0">
                <a:solidFill>
                  <a:schemeClr val="tx1"/>
                </a:solidFill>
              </a:rPr>
              <a:t> of 4 seconds.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If we assume normality, how do we test if a change to the page has a higher view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1345" y="3051391"/>
                <a:ext cx="499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5" y="3051391"/>
                <a:ext cx="49968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634" r="-609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1345" y="3937122"/>
                <a:ext cx="516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5" y="3937122"/>
                <a:ext cx="51636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286" r="-59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385180" y="3051391"/>
            <a:ext cx="698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old website has the same or more viewership than the new website.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5180" y="3937122"/>
            <a:ext cx="517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old website has less viewership than the original.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1345" y="5009017"/>
                <a:ext cx="499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5" y="5009017"/>
                <a:ext cx="49968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609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1345" y="5894748"/>
                <a:ext cx="516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5" y="5894748"/>
                <a:ext cx="51636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286" r="-5952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385180" y="5009017"/>
            <a:ext cx="639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website has the same or less viewership than the original.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5180" y="5894748"/>
            <a:ext cx="514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website has more than the original website.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5180" y="445352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66" t="40934" r="10867" b="13544"/>
          <a:stretch/>
        </p:blipFill>
        <p:spPr>
          <a:xfrm flipH="1">
            <a:off x="1013987" y="2883523"/>
            <a:ext cx="6690512" cy="25711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404507" y="2883523"/>
            <a:ext cx="0" cy="2811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0270" y="56946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55945" y="3711915"/>
            <a:ext cx="651849" cy="5771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31824" y="4495364"/>
                <a:ext cx="12459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24" y="4495364"/>
                <a:ext cx="124598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278170" y="56946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20.12621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531669" y="5408107"/>
            <a:ext cx="0" cy="286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696" y="2993218"/>
            <a:ext cx="22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Non-Rejection Region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03295" y="2994024"/>
            <a:ext cx="17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Rejection Region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78170" y="643527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r>
              <a:rPr lang="en-US" dirty="0" err="1" smtClean="0"/>
              <a:t>qnorm</a:t>
            </a:r>
            <a:r>
              <a:rPr lang="en-US" dirty="0" smtClean="0"/>
              <a:t>(0.9, 15, 4)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0" idx="2"/>
          </p:cNvCxnSpPr>
          <p:nvPr/>
        </p:nvCxnSpPr>
        <p:spPr>
          <a:xfrm flipV="1">
            <a:off x="5808925" y="6063956"/>
            <a:ext cx="0" cy="45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148870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We now select a confidence value.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An event in the </a:t>
            </a:r>
            <a:r>
              <a:rPr lang="en-US" sz="2000" b="1" dirty="0" smtClean="0">
                <a:solidFill>
                  <a:srgbClr val="05FBFB"/>
                </a:solidFill>
              </a:rPr>
              <a:t>blue</a:t>
            </a:r>
            <a:r>
              <a:rPr lang="en-US" sz="2000" dirty="0" smtClean="0">
                <a:solidFill>
                  <a:schemeClr val="tx1"/>
                </a:solidFill>
              </a:rPr>
              <a:t> region will have a 10% chance or less of occurring.</a:t>
            </a:r>
          </a:p>
        </p:txBody>
      </p:sp>
    </p:spTree>
    <p:extLst>
      <p:ext uri="{BB962C8B-B14F-4D97-AF65-F5344CB8AC3E}">
        <p14:creationId xmlns:p14="http://schemas.microsoft.com/office/powerpoint/2010/main" val="36119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90891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Probability areas on the normal curve are directly related to the distance to the mean.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4" y="2906162"/>
            <a:ext cx="7634789" cy="38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148870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Asking if a new value is “greater than” or “less than” the null creates a </a:t>
            </a:r>
            <a:r>
              <a:rPr lang="en-US" sz="2000" b="1" dirty="0" smtClean="0">
                <a:solidFill>
                  <a:schemeClr val="tx1"/>
                </a:solidFill>
              </a:rPr>
              <a:t>one-tailed hypothesis test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Asking if a new value is “not equal to” the null creates a </a:t>
            </a:r>
            <a:r>
              <a:rPr lang="en-US" sz="2000" b="1" dirty="0" smtClean="0">
                <a:solidFill>
                  <a:schemeClr val="tx1"/>
                </a:solidFill>
              </a:rPr>
              <a:t>two tailed hypothesis test.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93" y="2886124"/>
            <a:ext cx="5721790" cy="39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64" b="2958"/>
          <a:stretch/>
        </p:blipFill>
        <p:spPr>
          <a:xfrm>
            <a:off x="2582642" y="-449"/>
            <a:ext cx="3863425" cy="68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148870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p-value is the probability of obtaining the sample results or worse, assuming the null hypothesis is true.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What is the p-value of a sample mean of 22 seconds?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366" t="40934" r="10867" b="13544"/>
          <a:stretch/>
        </p:blipFill>
        <p:spPr>
          <a:xfrm flipH="1">
            <a:off x="1013987" y="3653070"/>
            <a:ext cx="6690512" cy="257118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404507" y="3653070"/>
            <a:ext cx="0" cy="2811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0270" y="6464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5945" y="4481462"/>
            <a:ext cx="651849" cy="5771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31824" y="5264911"/>
                <a:ext cx="12459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24" y="5264911"/>
                <a:ext cx="124598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786643" y="648866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40879" y="6177654"/>
            <a:ext cx="0" cy="286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43696" y="3762765"/>
            <a:ext cx="22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Non-Rejection Region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03295" y="3763571"/>
            <a:ext cx="17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Rejection Region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40879" y="5480354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047715" y="5522614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148870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What if we don’t know our population’s standard deviation?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There are involved probability rules that relax the normality assumption in favor of “heavier tails”.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This distribution is known as the Student’s T-distribution.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91" y="3505056"/>
            <a:ext cx="6601108" cy="33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6"/>
            <a:ext cx="8197114" cy="4494083"/>
          </a:xfrm>
        </p:spPr>
        <p:txBody>
          <a:bodyPr/>
          <a:lstStyle/>
          <a:p>
            <a:r>
              <a:rPr lang="en-US" dirty="0"/>
              <a:t>Student’s </a:t>
            </a:r>
            <a:r>
              <a:rPr lang="en-US" dirty="0" smtClean="0"/>
              <a:t>T-test: t</a:t>
            </a:r>
            <a:r>
              <a:rPr lang="en-US" dirty="0" smtClean="0">
                <a:solidFill>
                  <a:schemeClr val="tx1"/>
                </a:solidFill>
              </a:rPr>
              <a:t>ests a hypothesis about the difference of two sets of data:</a:t>
            </a:r>
          </a:p>
          <a:p>
            <a:pPr lvl="1"/>
            <a:r>
              <a:rPr lang="en-US" sz="1600" b="1" dirty="0" smtClean="0">
                <a:solidFill>
                  <a:schemeClr val="tx1"/>
                </a:solidFill>
              </a:rPr>
              <a:t>Test whether a population mean has a specified value.</a:t>
            </a:r>
          </a:p>
          <a:p>
            <a:pPr lvl="1"/>
            <a:r>
              <a:rPr lang="en-US" sz="1600" b="1" dirty="0" smtClean="0">
                <a:solidFill>
                  <a:schemeClr val="tx1"/>
                </a:solidFill>
              </a:rPr>
              <a:t>Test the difference between two means (equal, unknown variances).</a:t>
            </a:r>
          </a:p>
          <a:p>
            <a:pPr lvl="1"/>
            <a:r>
              <a:rPr lang="en-US" sz="1600" b="1" dirty="0" smtClean="0">
                <a:solidFill>
                  <a:schemeClr val="tx1"/>
                </a:solidFill>
              </a:rPr>
              <a:t>Test a paired-response difference from zero.	</a:t>
            </a:r>
          </a:p>
          <a:p>
            <a:pPr lvl="2"/>
            <a:r>
              <a:rPr lang="en-US" sz="1400" b="1" dirty="0" smtClean="0">
                <a:solidFill>
                  <a:schemeClr val="tx1"/>
                </a:solidFill>
              </a:rPr>
              <a:t>E.g. a before/after drug treatment on patients.</a:t>
            </a:r>
          </a:p>
          <a:p>
            <a:pPr lvl="1"/>
            <a:r>
              <a:rPr lang="en-US" sz="1600" b="1" dirty="0" smtClean="0">
                <a:solidFill>
                  <a:schemeClr val="tx1"/>
                </a:solidFill>
              </a:rPr>
              <a:t>Test whether the slope of a line is not zero.</a:t>
            </a:r>
          </a:p>
          <a:p>
            <a:pPr lvl="2"/>
            <a:r>
              <a:rPr lang="en-US" sz="1400" b="1" dirty="0" smtClean="0">
                <a:solidFill>
                  <a:schemeClr val="tx1"/>
                </a:solidFill>
              </a:rPr>
              <a:t>Important for testing the importance of variables (later in class).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‘Welch’s T-test’ for testing the difference between two means (unknown variances, potentially different).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Picking the right test changes test’s results.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t-test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6"/>
            <a:ext cx="8197114" cy="4494083"/>
          </a:xfrm>
        </p:spPr>
        <p:txBody>
          <a:bodyPr/>
          <a:lstStyle/>
          <a:p>
            <a:r>
              <a:rPr lang="en-US" dirty="0" err="1" smtClean="0"/>
              <a:t>t.test</a:t>
            </a:r>
            <a:r>
              <a:rPr lang="en-US" dirty="0" smtClean="0"/>
              <a:t>() demo in 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6"/>
            <a:ext cx="8197114" cy="4494083"/>
          </a:xfrm>
        </p:spPr>
        <p:txBody>
          <a:bodyPr/>
          <a:lstStyle/>
          <a:p>
            <a:r>
              <a:rPr lang="en-US" dirty="0" smtClean="0"/>
              <a:t>The normal test and t-test are used for testing values from a continuous distribution (or approximately so).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if we wanted to test occurrences or count data?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Chi-squared Test (Pearson’s)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418626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Unpaired test for counts in different categories.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These categories must be mutually exclusive.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Does the patient have cancer? (yes/no)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Rolling a die. (1,2,3,4,5,6)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Does a tweet contain a specific word? (yes/no)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This tests whether the different categories differ in some specific value.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 order to do this test, we have to specify the ‘degrees of freedom’ in the Chi-squared test.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This is equal to n-1.  Where n equals the number of different categories.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test looks at the sum of the outcome differences from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234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Chi-squared Test (Pearson’s)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3769806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Example: A-B test with three different outcomes.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Test statistic is 13.708 on a chi-squared distribution with (3-1)=2 degrees of freedom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Degree of freedom is (# of options minus 1).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R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4" y="2000817"/>
            <a:ext cx="8822572" cy="10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Chi-squared Test (Pearson’s)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462083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Chi-squared is also used for a ‘goodness of fit’ test.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Test if sample is representative of population.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Test if your sample has expected make up of categories.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E.g. If our population is 50-50 men-women, then we test if our sample is different from those expected </a:t>
            </a:r>
            <a:r>
              <a:rPr lang="en-US" sz="1600" dirty="0" smtClean="0">
                <a:solidFill>
                  <a:schemeClr val="tx1"/>
                </a:solidFill>
              </a:rPr>
              <a:t>probabilities.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Or, in the case of the homework, we can test if the population is representative for all 50 states.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If our total sample size is small, we see a breakdown of the Chi-squared test. (a subgroup size ~ &lt; 10)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We switch to a Fisher’s Exact test in these cases.</a:t>
            </a:r>
          </a:p>
        </p:txBody>
      </p:sp>
    </p:spTree>
    <p:extLst>
      <p:ext uri="{BB962C8B-B14F-4D97-AF65-F5344CB8AC3E}">
        <p14:creationId xmlns:p14="http://schemas.microsoft.com/office/powerpoint/2010/main" val="3278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Fisher’s Exact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348009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Tests for difference between two groups based on ratios.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Exact test, because it calculates the probability of observing the sample under the null or worse in all possible cases.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Not as much statistical ‘power’ as Chi-Squared.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If you have larger sample sizes, and the two categories are sufficiently different, both tests should give similar p-values.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Probability of observing a specific outcome: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34717" y="4806084"/>
                <a:ext cx="1969898" cy="709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717" y="4806084"/>
                <a:ext cx="1969898" cy="7092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58" y="3917888"/>
            <a:ext cx="2558143" cy="6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Fisher’s Exact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258380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For example, consider: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We sum up the probability of that outcome occurring or worse: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R-demo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8" y="2029511"/>
            <a:ext cx="8319001" cy="843429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16200000">
            <a:off x="2317987" y="954803"/>
            <a:ext cx="309618" cy="40354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75" y="1363508"/>
            <a:ext cx="1309286" cy="43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1018" y="3226927"/>
            <a:ext cx="596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outcome or worse, with the same </a:t>
            </a:r>
            <a:r>
              <a:rPr lang="en-US" dirty="0" err="1" smtClean="0"/>
              <a:t>marginals</a:t>
            </a:r>
            <a:r>
              <a:rPr lang="en-US" dirty="0"/>
              <a:t> </a:t>
            </a:r>
            <a:r>
              <a:rPr lang="en-US" dirty="0" smtClean="0"/>
              <a:t>(row sums).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Sampling Methods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/>
              <a:t>Detecting </a:t>
            </a:r>
            <a:r>
              <a:rPr lang="en-US" dirty="0" smtClean="0"/>
              <a:t>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Fisher’s Exact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148870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For paired data, look into </a:t>
            </a:r>
            <a:r>
              <a:rPr lang="en-US" sz="2000" dirty="0" err="1" smtClean="0">
                <a:solidFill>
                  <a:schemeClr val="tx1"/>
                </a:solidFill>
              </a:rPr>
              <a:t>McNemar’s</a:t>
            </a:r>
            <a:r>
              <a:rPr lang="en-US" sz="2000" dirty="0" smtClean="0">
                <a:solidFill>
                  <a:schemeClr val="tx1"/>
                </a:solidFill>
              </a:rPr>
              <a:t> test (based on the binomial distribution).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4825497"/>
          </a:xfrm>
        </p:spPr>
        <p:txBody>
          <a:bodyPr/>
          <a:lstStyle/>
          <a:p>
            <a:r>
              <a:rPr lang="en-US" dirty="0" smtClean="0"/>
              <a:t>Outlier causes:</a:t>
            </a:r>
          </a:p>
          <a:p>
            <a:pPr lvl="1"/>
            <a:r>
              <a:rPr lang="en-US" dirty="0" smtClean="0"/>
              <a:t>Bad data</a:t>
            </a:r>
          </a:p>
          <a:p>
            <a:pPr lvl="2"/>
            <a:r>
              <a:rPr lang="en-US" dirty="0" smtClean="0"/>
              <a:t>Sensor misread, human error, software error</a:t>
            </a:r>
          </a:p>
          <a:p>
            <a:pPr lvl="1"/>
            <a:r>
              <a:rPr lang="en-US" dirty="0" smtClean="0"/>
              <a:t>Non-representative data</a:t>
            </a:r>
          </a:p>
          <a:p>
            <a:pPr lvl="2"/>
            <a:r>
              <a:rPr lang="en-US" dirty="0" smtClean="0"/>
              <a:t>Real data that can be argued to be out of our interest. E.g. a sample of annual salaries that includes Warren Buffet.</a:t>
            </a:r>
          </a:p>
          <a:p>
            <a:pPr lvl="2"/>
            <a:r>
              <a:rPr lang="en-US" dirty="0" smtClean="0"/>
              <a:t>Must provide a legitimate argument to consider as outlier.</a:t>
            </a:r>
          </a:p>
        </p:txBody>
      </p:sp>
    </p:spTree>
    <p:extLst>
      <p:ext uri="{BB962C8B-B14F-4D97-AF65-F5344CB8AC3E}">
        <p14:creationId xmlns:p14="http://schemas.microsoft.com/office/powerpoint/2010/main" val="949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4825497"/>
          </a:xfrm>
        </p:spPr>
        <p:txBody>
          <a:bodyPr/>
          <a:lstStyle/>
          <a:p>
            <a:r>
              <a:rPr lang="en-US" dirty="0" smtClean="0"/>
              <a:t>Outlier Issues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2"/>
            <a:r>
              <a:rPr lang="en-US" dirty="0" smtClean="0"/>
              <a:t>Test whether or not an observation(s) is an outlier</a:t>
            </a:r>
          </a:p>
          <a:p>
            <a:pPr lvl="1"/>
            <a:r>
              <a:rPr lang="en-US" dirty="0" err="1" smtClean="0"/>
              <a:t>Accomodation</a:t>
            </a:r>
            <a:endParaRPr lang="en-US" dirty="0" smtClean="0"/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robost</a:t>
            </a:r>
            <a:r>
              <a:rPr lang="en-US" dirty="0" smtClean="0"/>
              <a:t> statistical techniques that can deal with outliers. E.g. Using the median instead of the mean.</a:t>
            </a:r>
          </a:p>
          <a:p>
            <a:pPr lvl="1"/>
            <a:r>
              <a:rPr lang="en-US" dirty="0" smtClean="0"/>
              <a:t>Dealing/fixing</a:t>
            </a:r>
          </a:p>
          <a:p>
            <a:pPr lvl="2"/>
            <a:r>
              <a:rPr lang="en-US" dirty="0" smtClean="0"/>
              <a:t>Correcting data to not have outliers influence statistical conclusions.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0"/>
            <a:ext cx="7048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77031"/>
            <a:ext cx="8197114" cy="4397431"/>
          </a:xfrm>
        </p:spPr>
        <p:txBody>
          <a:bodyPr/>
          <a:lstStyle/>
          <a:p>
            <a:r>
              <a:rPr lang="en-US" dirty="0" smtClean="0"/>
              <a:t>Complete Homework 3:</a:t>
            </a:r>
          </a:p>
          <a:p>
            <a:pPr lvl="1"/>
            <a:r>
              <a:rPr lang="en-US" dirty="0" smtClean="0"/>
              <a:t>Test hypotheses for farm subsidy data:</a:t>
            </a:r>
          </a:p>
          <a:p>
            <a:pPr lvl="2"/>
            <a:r>
              <a:rPr lang="en-US" dirty="0" smtClean="0"/>
              <a:t>Does the sample represent all 50 states equally?</a:t>
            </a:r>
          </a:p>
          <a:p>
            <a:pPr lvl="2"/>
            <a:r>
              <a:rPr lang="en-US" dirty="0" smtClean="0"/>
              <a:t>Does the sample represent all 50 states, weighted by the number of farms per state equally?</a:t>
            </a:r>
          </a:p>
          <a:p>
            <a:pPr lvl="2"/>
            <a:r>
              <a:rPr lang="en-US" dirty="0"/>
              <a:t>http://www.fsa.usda.gov/FSA/webapp?area=newsroom&amp;subject=landing&amp;topic=foi-er-fri-pfi</a:t>
            </a:r>
            <a:endParaRPr lang="en-US" dirty="0" smtClean="0"/>
          </a:p>
          <a:p>
            <a:pPr lvl="1"/>
            <a:r>
              <a:rPr lang="en-US" dirty="0" smtClean="0"/>
              <a:t>You should submit:</a:t>
            </a:r>
          </a:p>
          <a:p>
            <a:pPr lvl="2"/>
            <a:r>
              <a:rPr lang="en-US" b="1" dirty="0" smtClean="0"/>
              <a:t>R-script </a:t>
            </a:r>
            <a:r>
              <a:rPr lang="en-US" dirty="0" smtClean="0"/>
              <a:t>written in production level style.</a:t>
            </a:r>
          </a:p>
          <a:p>
            <a:pPr lvl="3"/>
            <a:r>
              <a:rPr lang="en-US" dirty="0" smtClean="0"/>
              <a:t>Use Logging, but don’t have to use SQLite DB storage.</a:t>
            </a:r>
          </a:p>
          <a:p>
            <a:pPr lvl="2"/>
            <a:r>
              <a:rPr lang="en-US" dirty="0" smtClean="0"/>
              <a:t>A text document summarizing your findings.</a:t>
            </a:r>
          </a:p>
          <a:p>
            <a:pPr lvl="1"/>
            <a:r>
              <a:rPr lang="en-US" dirty="0" smtClean="0"/>
              <a:t>Read Intro to Data Science Chapter 6.</a:t>
            </a:r>
          </a:p>
        </p:txBody>
      </p:sp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Counting</a:t>
            </a:r>
          </a:p>
          <a:p>
            <a:pPr lvl="1"/>
            <a:r>
              <a:rPr lang="en-US" dirty="0" smtClean="0"/>
              <a:t>Factorials</a:t>
            </a:r>
          </a:p>
          <a:p>
            <a:pPr lvl="1"/>
            <a:r>
              <a:rPr lang="en-US" dirty="0"/>
              <a:t>Permutations</a:t>
            </a:r>
            <a:endParaRPr lang="en-US" dirty="0" smtClean="0"/>
          </a:p>
          <a:p>
            <a:pPr lvl="1"/>
            <a:r>
              <a:rPr lang="en-US" dirty="0" smtClean="0"/>
              <a:t>Combinations</a:t>
            </a:r>
          </a:p>
          <a:p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The 3 axioms</a:t>
            </a:r>
          </a:p>
          <a:p>
            <a:pPr lvl="1"/>
            <a:r>
              <a:rPr lang="en-US" dirty="0" smtClean="0"/>
              <a:t>Conditional probability</a:t>
            </a:r>
          </a:p>
          <a:p>
            <a:pPr lvl="1"/>
            <a:r>
              <a:rPr lang="en-US" dirty="0" smtClean="0"/>
              <a:t>Independent events</a:t>
            </a:r>
          </a:p>
          <a:p>
            <a:r>
              <a:rPr lang="en-US" dirty="0" smtClean="0"/>
              <a:t>Missing </a:t>
            </a:r>
            <a:r>
              <a:rPr lang="en-US" dirty="0" smtClean="0"/>
              <a:t>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8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Sample vs. Population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2610963"/>
          </a:xfrm>
        </p:spPr>
        <p:txBody>
          <a:bodyPr/>
          <a:lstStyle/>
          <a:p>
            <a:r>
              <a:rPr lang="en-US" dirty="0" smtClean="0"/>
              <a:t>Sampling is important because we can almost never look at the whole population.</a:t>
            </a:r>
          </a:p>
          <a:p>
            <a:r>
              <a:rPr lang="en-US" dirty="0" smtClean="0"/>
              <a:t>We use inferences on the sample to say something about the population.</a:t>
            </a:r>
          </a:p>
          <a:p>
            <a:r>
              <a:rPr lang="en-US" dirty="0" smtClean="0"/>
              <a:t>We need estimates of variances on the sample calculations to say something about the population.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95" y="4302939"/>
            <a:ext cx="4340786" cy="24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Sample vs. Population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4150052"/>
          </a:xfrm>
        </p:spPr>
        <p:txBody>
          <a:bodyPr/>
          <a:lstStyle/>
          <a:p>
            <a:r>
              <a:rPr lang="en-US" dirty="0" smtClean="0"/>
              <a:t>If we sampled 4 beers and the ABV was [4%,5%,5%,6%], then the sample mean would be 5%.</a:t>
            </a:r>
          </a:p>
          <a:p>
            <a:r>
              <a:rPr lang="en-US" dirty="0" smtClean="0"/>
              <a:t>There is NO variance in that value. But if we want to say something about the population, we provide the mean with a variance statistic.</a:t>
            </a:r>
          </a:p>
          <a:p>
            <a:pPr lvl="1"/>
            <a:r>
              <a:rPr lang="en-US" dirty="0" smtClean="0"/>
              <a:t>This allows us to say something to the effect of ‘There is a 90% chance that the mean of all beers lies between 4.5% and 5.5%’.</a:t>
            </a:r>
          </a:p>
          <a:p>
            <a:pPr lvl="1"/>
            <a:r>
              <a:rPr lang="en-US" dirty="0" smtClean="0"/>
              <a:t>In order to say something about the population we have to know how the sample was generated.</a:t>
            </a:r>
          </a:p>
        </p:txBody>
      </p:sp>
    </p:spTree>
    <p:extLst>
      <p:ext uri="{BB962C8B-B14F-4D97-AF65-F5344CB8AC3E}">
        <p14:creationId xmlns:p14="http://schemas.microsoft.com/office/powerpoint/2010/main" val="36545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5245522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Convenience or Accidental Sampling (This is bad).</a:t>
            </a:r>
          </a:p>
          <a:p>
            <a:pPr lvl="1"/>
            <a:r>
              <a:rPr lang="en-US" sz="1800" dirty="0" smtClean="0"/>
              <a:t>Grabbing whatever is easier.</a:t>
            </a:r>
          </a:p>
          <a:p>
            <a:r>
              <a:rPr lang="en-US" sz="2000" dirty="0" smtClean="0"/>
              <a:t>Bernoulli Sampling</a:t>
            </a:r>
          </a:p>
          <a:p>
            <a:pPr lvl="1"/>
            <a:r>
              <a:rPr lang="en-US" sz="1800" dirty="0" smtClean="0"/>
              <a:t>Every point subjected to a probability of being selected.</a:t>
            </a:r>
          </a:p>
          <a:p>
            <a:r>
              <a:rPr lang="en-US" sz="2000" dirty="0" smtClean="0"/>
              <a:t>Cluster Sampling</a:t>
            </a:r>
          </a:p>
          <a:p>
            <a:pPr lvl="1"/>
            <a:r>
              <a:rPr lang="en-US" sz="1800" dirty="0" smtClean="0"/>
              <a:t>Sampling in representative groups- very important later.</a:t>
            </a:r>
          </a:p>
          <a:p>
            <a:r>
              <a:rPr lang="en-US" sz="2000" dirty="0" smtClean="0"/>
              <a:t>Simple Random Sample (most common)</a:t>
            </a:r>
          </a:p>
          <a:p>
            <a:pPr lvl="1"/>
            <a:r>
              <a:rPr lang="en-US" sz="1800" dirty="0" smtClean="0"/>
              <a:t>Fixed size Bernoulli </a:t>
            </a:r>
            <a:r>
              <a:rPr lang="en-US" sz="1800" dirty="0" smtClean="0"/>
              <a:t>sampling.</a:t>
            </a:r>
          </a:p>
          <a:p>
            <a:r>
              <a:rPr lang="en-US" sz="2000" dirty="0" smtClean="0"/>
              <a:t>Stratified </a:t>
            </a:r>
            <a:r>
              <a:rPr lang="en-US" sz="2000" dirty="0" smtClean="0"/>
              <a:t>Sampling</a:t>
            </a:r>
          </a:p>
          <a:p>
            <a:pPr lvl="1"/>
            <a:r>
              <a:rPr lang="en-US" sz="1800" dirty="0" smtClean="0"/>
              <a:t>Sampling subpopulations in a representative fashion.</a:t>
            </a:r>
          </a:p>
          <a:p>
            <a:r>
              <a:rPr lang="en-US" sz="2000" dirty="0" smtClean="0"/>
              <a:t>Systematic Sampling</a:t>
            </a:r>
          </a:p>
          <a:p>
            <a:pPr lvl="1"/>
            <a:r>
              <a:rPr lang="en-US" sz="1800" dirty="0" smtClean="0"/>
              <a:t>Sampling every k-</a:t>
            </a:r>
            <a:r>
              <a:rPr lang="en-US" sz="1800" dirty="0" err="1" smtClean="0"/>
              <a:t>th</a:t>
            </a:r>
            <a:r>
              <a:rPr lang="en-US" sz="1800" dirty="0" smtClean="0"/>
              <a:t> element of a population</a:t>
            </a:r>
            <a:r>
              <a:rPr lang="en-US" sz="18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360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5245522"/>
          </a:xfrm>
        </p:spPr>
        <p:txBody>
          <a:bodyPr/>
          <a:lstStyle/>
          <a:p>
            <a:r>
              <a:rPr lang="en-US" sz="2000" dirty="0" smtClean="0">
                <a:solidFill>
                  <a:srgbClr val="33006F"/>
                </a:solidFill>
              </a:rPr>
              <a:t>Note that random sampling, if done properly, controls for database effects, like indexing.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1800" dirty="0" smtClean="0"/>
          </a:p>
          <a:p>
            <a:r>
              <a:rPr lang="en-US" sz="2000" dirty="0" smtClean="0"/>
              <a:t>R demo</a:t>
            </a:r>
          </a:p>
        </p:txBody>
      </p:sp>
    </p:spTree>
    <p:extLst>
      <p:ext uri="{BB962C8B-B14F-4D97-AF65-F5344CB8AC3E}">
        <p14:creationId xmlns:p14="http://schemas.microsoft.com/office/powerpoint/2010/main" val="37534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Large Samples and Law of Large 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463097"/>
            <a:ext cx="8197114" cy="524552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If we roll a die 60 times and 600 times, which of the dice will more likely have exactly 1/6</a:t>
            </a:r>
            <a:r>
              <a:rPr lang="en-US" sz="2000" baseline="30000" dirty="0" smtClean="0">
                <a:solidFill>
                  <a:schemeClr val="tx1"/>
                </a:solidFill>
              </a:rPr>
              <a:t>th</a:t>
            </a:r>
            <a:r>
              <a:rPr lang="en-US" sz="2000" dirty="0" smtClean="0">
                <a:solidFill>
                  <a:schemeClr val="tx1"/>
                </a:solidFill>
              </a:rPr>
              <a:t> of the rolls equal to 6 appearing?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P(x=10|60trials)=?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P(x=100|600trails)=?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Which die will be more likely to be within 5%?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P((1/6-1/20) &lt; x &lt; (1/6+1/20))=P(7/60 &lt; x &lt; 13/60)?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P(7 &lt; x &lt; 13 | 60 trails)=?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P(70 &lt; x &lt; 130 | 600 trials)=?</a:t>
            </a:r>
          </a:p>
        </p:txBody>
      </p:sp>
    </p:spTree>
    <p:extLst>
      <p:ext uri="{BB962C8B-B14F-4D97-AF65-F5344CB8AC3E}">
        <p14:creationId xmlns:p14="http://schemas.microsoft.com/office/powerpoint/2010/main" val="2855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20113</TotalTime>
  <Words>1796</Words>
  <Application>Microsoft Office PowerPoint</Application>
  <PresentationFormat>On-screen Show (4:3)</PresentationFormat>
  <Paragraphs>231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Encode Sans Normal Black</vt:lpstr>
      <vt:lpstr>Lucida Grande</vt:lpstr>
      <vt:lpstr>Open Sans Light</vt:lpstr>
      <vt:lpstr>Uni Sans Regular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Nicholas McClure</cp:lastModifiedBy>
  <cp:revision>213</cp:revision>
  <dcterms:created xsi:type="dcterms:W3CDTF">2014-10-14T00:51:43Z</dcterms:created>
  <dcterms:modified xsi:type="dcterms:W3CDTF">2015-07-13T01:04:10Z</dcterms:modified>
</cp:coreProperties>
</file>