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  <p:sldMasterId id="2147483666" r:id="rId2"/>
  </p:sldMasterIdLst>
  <p:notesMasterIdLst>
    <p:notesMasterId r:id="rId16"/>
  </p:notesMasterIdLst>
  <p:sldIdLst>
    <p:sldId id="259" r:id="rId3"/>
    <p:sldId id="264" r:id="rId4"/>
    <p:sldId id="266" r:id="rId5"/>
    <p:sldId id="268" r:id="rId6"/>
    <p:sldId id="270" r:id="rId7"/>
    <p:sldId id="267" r:id="rId8"/>
    <p:sldId id="269" r:id="rId9"/>
    <p:sldId id="271" r:id="rId10"/>
    <p:sldId id="273" r:id="rId11"/>
    <p:sldId id="272" r:id="rId12"/>
    <p:sldId id="274" r:id="rId13"/>
    <p:sldId id="275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>
          <p15:clr>
            <a:srgbClr val="A4A3A4"/>
          </p15:clr>
        </p15:guide>
        <p15:guide id="2" pos="3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03B1"/>
    <a:srgbClr val="00B41E"/>
    <a:srgbClr val="047BB0"/>
    <a:srgbClr val="00D624"/>
    <a:srgbClr val="33006F"/>
    <a:srgbClr val="000000"/>
    <a:srgbClr val="05FBFB"/>
    <a:srgbClr val="84FF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6" autoAdjust="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1206" y="144"/>
      </p:cViewPr>
      <p:guideLst>
        <p:guide orient="horz" pos="2109"/>
        <p:guide pos="3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2B8E1-5490-413D-8326-01F29C88A788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2D075-A343-4896-B210-0385E62CD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1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046060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463" y="4687816"/>
            <a:ext cx="1600200" cy="139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2039" y="1316903"/>
            <a:ext cx="2425295" cy="162965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40"/>
            <a:ext cx="8197114" cy="3117862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6"/>
            <a:ext cx="8196210" cy="370137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8" name="Picture 7" descr="AngleBackground_gold_RGB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36566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6" name="Picture 5" descr="AngleBackground_gold_RGB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894008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2039" y="1245348"/>
            <a:ext cx="2425295" cy="162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9463" y="4704000"/>
            <a:ext cx="1600200" cy="1397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8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894008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2039" y="1245348"/>
            <a:ext cx="2425295" cy="162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9463" y="4704000"/>
            <a:ext cx="1600200" cy="1397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0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8" name="Picture 7" descr="AngleBackground_gold_RGB.png"/>
          <p:cNvPicPr>
            <a:picLocks noChangeAspect="1"/>
          </p:cNvPicPr>
          <p:nvPr userDrawn="1"/>
        </p:nvPicPr>
        <p:blipFill rotWithShape="1">
          <a:blip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6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5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6" name="Picture 5" descr="AngleBackground_gold_RGB.png"/>
          <p:cNvPicPr>
            <a:picLocks noChangeAspect="1"/>
          </p:cNvPicPr>
          <p:nvPr userDrawn="1"/>
        </p:nvPicPr>
        <p:blipFill rotWithShape="1">
          <a:blip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1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  <p:sldLayoutId id="2147483672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76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1756" y="2027929"/>
            <a:ext cx="7738913" cy="2641756"/>
          </a:xfrm>
        </p:spPr>
        <p:txBody>
          <a:bodyPr/>
          <a:lstStyle/>
          <a:p>
            <a:r>
              <a:rPr lang="en-US" dirty="0" smtClean="0">
                <a:solidFill>
                  <a:srgbClr val="33006F"/>
                </a:solidFill>
              </a:rPr>
              <a:t>Data Science UW</a:t>
            </a:r>
          </a:p>
          <a:p>
            <a:r>
              <a:rPr lang="en-US" dirty="0" smtClean="0">
                <a:solidFill>
                  <a:srgbClr val="33006F"/>
                </a:solidFill>
              </a:rPr>
              <a:t>Methods for Data Analysis</a:t>
            </a:r>
            <a:endParaRPr lang="en-US" dirty="0">
              <a:solidFill>
                <a:srgbClr val="33006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705" y="5332491"/>
            <a:ext cx="1505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Regex Tutorial</a:t>
            </a:r>
          </a:p>
          <a:p>
            <a:r>
              <a:rPr lang="en-US" dirty="0" smtClean="0"/>
              <a:t>Nick McClure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Regex 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4530298"/>
          </a:xfrm>
        </p:spPr>
        <p:txBody>
          <a:bodyPr/>
          <a:lstStyle/>
          <a:p>
            <a:r>
              <a:rPr lang="en-US" sz="2200" dirty="0" smtClean="0">
                <a:solidFill>
                  <a:srgbClr val="2803B1"/>
                </a:solidFill>
              </a:rPr>
              <a:t>A string within double quotes</a:t>
            </a:r>
          </a:p>
          <a:p>
            <a:pPr lvl="1"/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ea typeface="MingLiU_HKSCS" panose="02020500000000000000" pitchFamily="18" charset="-120"/>
                <a:cs typeface="Arial" panose="020B0604020202020204" pitchFamily="34" charset="0"/>
              </a:rPr>
              <a:t>“[^”]*”</a:t>
            </a:r>
          </a:p>
          <a:p>
            <a:r>
              <a:rPr lang="en-US" sz="2200" dirty="0" smtClean="0">
                <a:solidFill>
                  <a:srgbClr val="2803B1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Dollar Amount</a:t>
            </a:r>
          </a:p>
          <a:p>
            <a:pPr lvl="1"/>
            <a:r>
              <a:rPr lang="en-US" sz="1800" b="1" dirty="0" smtClean="0">
                <a:solidFill>
                  <a:srgbClr val="FF0000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\$[0-9]+(\.[0-9][0-9])?</a:t>
            </a:r>
          </a:p>
          <a:p>
            <a:r>
              <a:rPr lang="en-US" sz="2200" dirty="0" smtClean="0">
                <a:solidFill>
                  <a:srgbClr val="2803B1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An HTTP URL</a:t>
            </a:r>
          </a:p>
          <a:p>
            <a:pPr lvl="1"/>
            <a:r>
              <a:rPr lang="en-US" sz="1800" b="1" dirty="0" smtClean="0">
                <a:solidFill>
                  <a:srgbClr val="FF0000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http://[-a-z0-9_.:]+/[-a-z0-9_:@&amp;?=+,./~*%$]*\.(com|html?|edu)</a:t>
            </a:r>
          </a:p>
          <a:p>
            <a:r>
              <a:rPr lang="en-US" sz="2200" dirty="0" smtClean="0">
                <a:solidFill>
                  <a:srgbClr val="2803B1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Phone Number</a:t>
            </a:r>
          </a:p>
          <a:p>
            <a:pPr lvl="1"/>
            <a:r>
              <a:rPr lang="en-US" sz="1800" b="1" dirty="0" smtClean="0">
                <a:solidFill>
                  <a:srgbClr val="FF0000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\(\d{3}\)?[\s.-]\d{3}[\s-.]\d{4}</a:t>
            </a:r>
          </a:p>
        </p:txBody>
      </p:sp>
    </p:spTree>
    <p:extLst>
      <p:ext uri="{BB962C8B-B14F-4D97-AF65-F5344CB8AC3E}">
        <p14:creationId xmlns:p14="http://schemas.microsoft.com/office/powerpoint/2010/main" val="72171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Regex Back Referencing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4530298"/>
          </a:xfrm>
        </p:spPr>
        <p:txBody>
          <a:bodyPr/>
          <a:lstStyle/>
          <a:p>
            <a:r>
              <a:rPr lang="en-US" sz="22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()</a:t>
            </a:r>
            <a:r>
              <a:rPr lang="en-US" sz="2200" dirty="0" smtClean="0">
                <a:solidFill>
                  <a:srgbClr val="2803B1"/>
                </a:solidFill>
                <a:cs typeface="Arial" panose="020B0604020202020204" pitchFamily="34" charset="0"/>
              </a:rPr>
              <a:t> is considered a grouping.  We can reference these groupings (like we did with the </a:t>
            </a:r>
            <a:r>
              <a:rPr lang="en-US" sz="22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?</a:t>
            </a:r>
            <a:r>
              <a:rPr lang="en-US" sz="2200" dirty="0" smtClean="0">
                <a:solidFill>
                  <a:srgbClr val="2803B1"/>
                </a:solidFill>
                <a:cs typeface="Arial" panose="020B0604020202020204" pitchFamily="34" charset="0"/>
              </a:rPr>
              <a:t>).</a:t>
            </a:r>
          </a:p>
          <a:p>
            <a:r>
              <a:rPr lang="en-US" sz="2200" dirty="0" smtClean="0">
                <a:solidFill>
                  <a:srgbClr val="2803B1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Escaping a number references the groups in the regular expression.</a:t>
            </a:r>
          </a:p>
          <a:p>
            <a:r>
              <a:rPr lang="en-US" sz="2200" b="1" dirty="0" smtClean="0">
                <a:solidFill>
                  <a:srgbClr val="FF0000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([A-W])([A-Z])=\1\2</a:t>
            </a:r>
            <a:r>
              <a:rPr lang="en-US" sz="2200" dirty="0" smtClean="0">
                <a:solidFill>
                  <a:srgbClr val="2803B1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    Here, the ‘</a:t>
            </a:r>
            <a:r>
              <a:rPr lang="en-US" sz="2200" b="1" dirty="0" smtClean="0">
                <a:solidFill>
                  <a:srgbClr val="FF0000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\1</a:t>
            </a:r>
            <a:r>
              <a:rPr lang="en-US" sz="2200" dirty="0" smtClean="0">
                <a:solidFill>
                  <a:srgbClr val="2803B1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’ references the first group and the </a:t>
            </a:r>
            <a:r>
              <a:rPr lang="en-US" sz="2200" b="1" dirty="0" smtClean="0">
                <a:solidFill>
                  <a:srgbClr val="FF0000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\2</a:t>
            </a:r>
            <a:r>
              <a:rPr lang="en-US" sz="2200" dirty="0" smtClean="0">
                <a:solidFill>
                  <a:srgbClr val="2803B1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 references the second group.</a:t>
            </a:r>
          </a:p>
          <a:p>
            <a:pPr lvl="1"/>
            <a:r>
              <a:rPr lang="en-US" sz="1800" dirty="0" smtClean="0">
                <a:solidFill>
                  <a:srgbClr val="2803B1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This regex will match AZ=AZ and WY=WY, but not AZ=WY.</a:t>
            </a:r>
            <a:endParaRPr lang="en-US" sz="1600" dirty="0" smtClean="0">
              <a:solidFill>
                <a:srgbClr val="2803B1"/>
              </a:solidFill>
              <a:ea typeface="MingLiU_HKSCS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36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Regex Look </a:t>
            </a:r>
            <a:r>
              <a:rPr lang="en-US" dirty="0" err="1" smtClean="0"/>
              <a:t>Aheads</a:t>
            </a:r>
            <a:r>
              <a:rPr lang="en-US" dirty="0" smtClean="0"/>
              <a:t> and Look Behinds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4530298"/>
          </a:xfrm>
        </p:spPr>
        <p:txBody>
          <a:bodyPr/>
          <a:lstStyle/>
          <a:p>
            <a:r>
              <a:rPr lang="en-US" sz="22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(?=regex1)regex2 </a:t>
            </a:r>
            <a:r>
              <a:rPr lang="en-US" sz="2200" dirty="0" smtClean="0">
                <a:solidFill>
                  <a:srgbClr val="2803B1"/>
                </a:solidFill>
                <a:cs typeface="Arial" panose="020B0604020202020204" pitchFamily="34" charset="0"/>
              </a:rPr>
              <a:t>is a look ahead. The regex2 only matches in places where regex1 will match ahead.</a:t>
            </a:r>
          </a:p>
          <a:p>
            <a:r>
              <a:rPr lang="en-US" sz="2200" b="1" dirty="0" smtClean="0">
                <a:solidFill>
                  <a:srgbClr val="FF0000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(?&lt;=regex1)regex2 </a:t>
            </a:r>
            <a:r>
              <a:rPr lang="en-US" sz="2200" dirty="0" smtClean="0">
                <a:solidFill>
                  <a:srgbClr val="2803B1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is a look behind.  The regex2 only matches after the regex1 matches.</a:t>
            </a:r>
          </a:p>
          <a:p>
            <a:r>
              <a:rPr lang="en-US" sz="2200" b="1" dirty="0" smtClean="0">
                <a:solidFill>
                  <a:srgbClr val="FF0000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(?=Tomato)Tom </a:t>
            </a:r>
            <a:r>
              <a:rPr lang="en-US" sz="2200" dirty="0" smtClean="0">
                <a:solidFill>
                  <a:srgbClr val="2803B1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matches the Tom part of Tomato, but not Tomas.</a:t>
            </a:r>
          </a:p>
          <a:p>
            <a:r>
              <a:rPr lang="en-US" sz="2200" b="1" dirty="0" smtClean="0">
                <a:solidFill>
                  <a:srgbClr val="FF0000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(?&lt;=T)here </a:t>
            </a:r>
            <a:r>
              <a:rPr lang="en-US" sz="2200" dirty="0" smtClean="0">
                <a:solidFill>
                  <a:srgbClr val="2803B1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matches the here part of There, but not just here</a:t>
            </a:r>
            <a:endParaRPr lang="en-US" sz="1600" b="1" dirty="0" smtClean="0">
              <a:solidFill>
                <a:srgbClr val="FF0000"/>
              </a:solidFill>
              <a:ea typeface="MingLiU_HKSCS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4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Regex </a:t>
            </a:r>
            <a:r>
              <a:rPr lang="en-US" dirty="0" smtClean="0"/>
              <a:t>POSIX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7"/>
            <a:ext cx="6616283" cy="5118773"/>
          </a:xfrm>
        </p:spPr>
        <p:txBody>
          <a:bodyPr/>
          <a:lstStyle/>
          <a:p>
            <a:r>
              <a:rPr lang="en-US" sz="1600" b="1" dirty="0" smtClean="0">
                <a:solidFill>
                  <a:srgbClr val="FF0000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[:</a:t>
            </a:r>
            <a:r>
              <a:rPr lang="en-US" sz="1600" b="1" dirty="0" err="1" smtClean="0">
                <a:solidFill>
                  <a:srgbClr val="FF0000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alnum</a:t>
            </a:r>
            <a:r>
              <a:rPr lang="en-US" sz="1600" b="1" dirty="0" smtClean="0">
                <a:solidFill>
                  <a:srgbClr val="FF0000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:] </a:t>
            </a:r>
            <a:r>
              <a:rPr lang="en-US" sz="1600" dirty="0" smtClean="0">
                <a:solidFill>
                  <a:srgbClr val="2803B1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– alpha numeric characters = </a:t>
            </a:r>
            <a:r>
              <a:rPr lang="en-US" sz="1600" b="1" dirty="0" smtClean="0">
                <a:solidFill>
                  <a:srgbClr val="FF0000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[A-Za-z0-9]</a:t>
            </a:r>
          </a:p>
          <a:p>
            <a:r>
              <a:rPr lang="en-US" sz="1600" b="1" dirty="0" smtClean="0">
                <a:solidFill>
                  <a:srgbClr val="FF0000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[:alpha:] </a:t>
            </a:r>
            <a:r>
              <a:rPr lang="en-US" sz="1600" dirty="0" smtClean="0">
                <a:solidFill>
                  <a:srgbClr val="2803B1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– Alphabetic characters = </a:t>
            </a:r>
            <a:r>
              <a:rPr lang="en-US" sz="1600" b="1" dirty="0" smtClean="0">
                <a:solidFill>
                  <a:srgbClr val="FF0000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[A-</a:t>
            </a:r>
            <a:r>
              <a:rPr lang="en-US" sz="1600" b="1" dirty="0" err="1" smtClean="0">
                <a:solidFill>
                  <a:srgbClr val="FF0000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Za</a:t>
            </a:r>
            <a:r>
              <a:rPr lang="en-US" sz="1600" b="1" dirty="0" smtClean="0">
                <a:solidFill>
                  <a:srgbClr val="FF0000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-z]</a:t>
            </a:r>
          </a:p>
          <a:p>
            <a:r>
              <a:rPr lang="en-US" sz="1600" b="1" dirty="0" smtClean="0">
                <a:solidFill>
                  <a:srgbClr val="FF0000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[:blank:] </a:t>
            </a:r>
            <a:r>
              <a:rPr lang="en-US" sz="1600" dirty="0" smtClean="0">
                <a:solidFill>
                  <a:srgbClr val="2803B1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– spaces and tabs</a:t>
            </a:r>
          </a:p>
          <a:p>
            <a:r>
              <a:rPr lang="en-US" sz="1600" b="1" dirty="0" smtClean="0">
                <a:solidFill>
                  <a:srgbClr val="FF0000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[:digit:] </a:t>
            </a:r>
            <a:r>
              <a:rPr lang="en-US" sz="1600" dirty="0" smtClean="0">
                <a:solidFill>
                  <a:srgbClr val="2803B1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– numbers = </a:t>
            </a:r>
            <a:r>
              <a:rPr lang="en-US" sz="1600" b="1" dirty="0" smtClean="0">
                <a:solidFill>
                  <a:srgbClr val="FF0000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[0-9]</a:t>
            </a:r>
          </a:p>
          <a:p>
            <a:r>
              <a:rPr lang="en-US" sz="1600" b="1" dirty="0" smtClean="0">
                <a:solidFill>
                  <a:srgbClr val="FF0000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[:lower:] </a:t>
            </a:r>
            <a:r>
              <a:rPr lang="en-US" sz="1600" dirty="0" smtClean="0">
                <a:solidFill>
                  <a:srgbClr val="2803B1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– lowercase alphabetic characters = </a:t>
            </a:r>
            <a:r>
              <a:rPr lang="en-US" sz="1600" b="1" dirty="0" smtClean="0">
                <a:solidFill>
                  <a:srgbClr val="FF0000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[a-z]</a:t>
            </a:r>
          </a:p>
          <a:p>
            <a:r>
              <a:rPr lang="en-US" sz="1600" b="1" dirty="0" smtClean="0">
                <a:solidFill>
                  <a:srgbClr val="FF0000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[:upper:] </a:t>
            </a:r>
            <a:r>
              <a:rPr lang="en-US" sz="1600" dirty="0" smtClean="0">
                <a:solidFill>
                  <a:srgbClr val="2803B1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– </a:t>
            </a:r>
            <a:r>
              <a:rPr lang="en-US" sz="1600" dirty="0" smtClean="0">
                <a:solidFill>
                  <a:srgbClr val="2803B1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uppercase alphabetic characters = </a:t>
            </a:r>
            <a:r>
              <a:rPr lang="en-US" sz="1600" b="1" dirty="0" smtClean="0">
                <a:solidFill>
                  <a:srgbClr val="FF0000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[A-Z]</a:t>
            </a:r>
            <a:endParaRPr lang="en-US" sz="1600" b="1" dirty="0" smtClean="0">
              <a:solidFill>
                <a:srgbClr val="FF0000"/>
              </a:solidFill>
              <a:ea typeface="MingLiU_HKSCS" panose="02020500000000000000" pitchFamily="18" charset="-12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[:</a:t>
            </a:r>
            <a:r>
              <a:rPr lang="en-US" sz="1600" b="1" dirty="0" err="1" smtClean="0">
                <a:solidFill>
                  <a:srgbClr val="FF0000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punct</a:t>
            </a:r>
            <a:r>
              <a:rPr lang="en-US" sz="1600" b="1" dirty="0" smtClean="0">
                <a:solidFill>
                  <a:srgbClr val="FF0000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:] </a:t>
            </a:r>
            <a:r>
              <a:rPr lang="en-US" sz="1600" dirty="0" smtClean="0">
                <a:solidFill>
                  <a:srgbClr val="2803B1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- !”#$%&amp;’()*+,.-_/:;\?@[^]`~{|}</a:t>
            </a:r>
          </a:p>
          <a:p>
            <a:r>
              <a:rPr lang="en-US" sz="1600" b="1" dirty="0" smtClean="0">
                <a:solidFill>
                  <a:srgbClr val="FF0000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[:space:] </a:t>
            </a:r>
            <a:r>
              <a:rPr lang="en-US" sz="1600" dirty="0" smtClean="0">
                <a:solidFill>
                  <a:srgbClr val="2803B1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– space characters = space, tab, newline, vertical tab, form feed, carriage return</a:t>
            </a:r>
          </a:p>
          <a:p>
            <a:endParaRPr lang="en-US" sz="1600" dirty="0" smtClean="0">
              <a:solidFill>
                <a:srgbClr val="2803B1"/>
              </a:solidFill>
              <a:ea typeface="MingLiU_HKSCS" panose="02020500000000000000" pitchFamily="18" charset="-120"/>
              <a:cs typeface="Arial" panose="020B0604020202020204" pitchFamily="34" charset="0"/>
            </a:endParaRPr>
          </a:p>
          <a:p>
            <a:r>
              <a:rPr lang="en-US" sz="1600" i="1" dirty="0"/>
              <a:t>https://</a:t>
            </a:r>
            <a:r>
              <a:rPr lang="en-US" sz="1600" i="1" dirty="0" smtClean="0"/>
              <a:t>regex101.com</a:t>
            </a:r>
          </a:p>
          <a:p>
            <a:r>
              <a:rPr lang="en-US" sz="1600" i="1" dirty="0" smtClean="0">
                <a:solidFill>
                  <a:srgbClr val="2803B1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http://regexpal.com</a:t>
            </a:r>
          </a:p>
          <a:p>
            <a:endParaRPr lang="en-US" sz="1600" dirty="0" smtClean="0">
              <a:solidFill>
                <a:srgbClr val="2803B1"/>
              </a:solidFill>
              <a:ea typeface="MingLiU_HKSCS" panose="02020500000000000000" pitchFamily="18" charset="-120"/>
              <a:cs typeface="Arial" panose="020B0604020202020204" pitchFamily="34" charset="0"/>
            </a:endParaRPr>
          </a:p>
          <a:p>
            <a:r>
              <a:rPr lang="en-US" sz="1600" dirty="0" smtClean="0">
                <a:solidFill>
                  <a:srgbClr val="2803B1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Regex in R tutorial</a:t>
            </a:r>
          </a:p>
          <a:p>
            <a:endParaRPr lang="en-US" sz="1600" dirty="0">
              <a:solidFill>
                <a:srgbClr val="2803B1"/>
              </a:solidFill>
              <a:ea typeface="MingLiU_HKSCS" panose="02020500000000000000" pitchFamily="18" charset="-120"/>
              <a:cs typeface="Arial" panose="020B0604020202020204" pitchFamily="34" charset="0"/>
            </a:endParaRPr>
          </a:p>
          <a:p>
            <a:r>
              <a:rPr lang="en-US" sz="1600" dirty="0" smtClean="0">
                <a:solidFill>
                  <a:srgbClr val="2803B1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A great book with LOTS of detail: “Mastering Regular Expressions” by Jeffrey </a:t>
            </a:r>
            <a:r>
              <a:rPr lang="en-US" sz="1600" dirty="0" err="1" smtClean="0">
                <a:solidFill>
                  <a:srgbClr val="2803B1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Friedl</a:t>
            </a:r>
            <a:r>
              <a:rPr lang="en-US" sz="1600" dirty="0" smtClean="0">
                <a:solidFill>
                  <a:srgbClr val="2803B1"/>
                </a:solidFill>
                <a:ea typeface="MingLiU_HKSCS" panose="02020500000000000000" pitchFamily="18" charset="-120"/>
                <a:cs typeface="Arial" panose="020B0604020202020204" pitchFamily="34" charset="0"/>
              </a:rPr>
              <a:t>. ( O’Reilly Series)</a:t>
            </a:r>
          </a:p>
        </p:txBody>
      </p:sp>
    </p:spTree>
    <p:extLst>
      <p:ext uri="{BB962C8B-B14F-4D97-AF65-F5344CB8AC3E}">
        <p14:creationId xmlns:p14="http://schemas.microsoft.com/office/powerpoint/2010/main" val="141521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880" y="0"/>
            <a:ext cx="6532814" cy="660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Regular Expressions (Regex)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sz="2000" dirty="0" smtClean="0"/>
              <a:t>Regular Expressions: a sequence of characters that define a search pattern for string matching.</a:t>
            </a:r>
          </a:p>
          <a:p>
            <a:r>
              <a:rPr lang="en-US" sz="2000" dirty="0" smtClean="0"/>
              <a:t>Example:</a:t>
            </a:r>
          </a:p>
          <a:p>
            <a:pPr lvl="1"/>
            <a:r>
              <a:rPr lang="en-US" sz="1800" dirty="0" smtClean="0"/>
              <a:t>Find all numbers in the string “123 Main St. was built in the 50’s.”</a:t>
            </a:r>
          </a:p>
          <a:p>
            <a:pPr lvl="2"/>
            <a:r>
              <a:rPr lang="en-US" sz="1600" dirty="0" smtClean="0"/>
              <a:t>Should return “123” and “50”.</a:t>
            </a:r>
          </a:p>
          <a:p>
            <a:pPr lvl="1"/>
            <a:r>
              <a:rPr lang="en-US" sz="1800" dirty="0" smtClean="0"/>
              <a:t>Find all 3 digit numbers:</a:t>
            </a:r>
          </a:p>
          <a:p>
            <a:pPr lvl="2"/>
            <a:r>
              <a:rPr lang="en-US" sz="1600" dirty="0" smtClean="0"/>
              <a:t>Should only return “123”.</a:t>
            </a:r>
          </a:p>
          <a:p>
            <a:pPr lvl="1"/>
            <a:r>
              <a:rPr lang="en-US" sz="1800" dirty="0" smtClean="0"/>
              <a:t>We want to match the phrases:</a:t>
            </a:r>
          </a:p>
          <a:p>
            <a:pPr lvl="2"/>
            <a:r>
              <a:rPr lang="en-US" sz="1600" dirty="0" smtClean="0"/>
              <a:t>“The color is grey”, “The </a:t>
            </a:r>
            <a:r>
              <a:rPr lang="en-US" sz="1600" dirty="0" err="1" smtClean="0"/>
              <a:t>colour</a:t>
            </a:r>
            <a:r>
              <a:rPr lang="en-US" sz="1600" dirty="0" smtClean="0"/>
              <a:t> is grey”, “The color is gray”, or “The </a:t>
            </a:r>
            <a:r>
              <a:rPr lang="en-US" sz="1600" dirty="0" err="1" smtClean="0"/>
              <a:t>colour</a:t>
            </a:r>
            <a:r>
              <a:rPr lang="en-US" sz="1600" dirty="0" smtClean="0"/>
              <a:t> is grey”.</a:t>
            </a:r>
          </a:p>
          <a:p>
            <a:pPr lvl="2"/>
            <a:r>
              <a:rPr lang="en-US" sz="1600" dirty="0" smtClean="0"/>
              <a:t>‘</a:t>
            </a:r>
            <a:r>
              <a:rPr lang="en-US" sz="1600" b="1" dirty="0" smtClean="0">
                <a:solidFill>
                  <a:srgbClr val="FF0000"/>
                </a:solidFill>
              </a:rPr>
              <a:t>|</a:t>
            </a:r>
            <a:r>
              <a:rPr lang="en-US" sz="1600" dirty="0" smtClean="0"/>
              <a:t>’ (bar) = or operator and ‘</a:t>
            </a:r>
            <a:r>
              <a:rPr lang="en-US" sz="1600" b="1" dirty="0" smtClean="0">
                <a:solidFill>
                  <a:srgbClr val="FF0000"/>
                </a:solidFill>
              </a:rPr>
              <a:t>?</a:t>
            </a:r>
            <a:r>
              <a:rPr lang="en-US" sz="1600" dirty="0" smtClean="0"/>
              <a:t>’ = optional operator.</a:t>
            </a:r>
          </a:p>
          <a:p>
            <a:pPr lvl="2"/>
            <a:r>
              <a:rPr lang="en-US" sz="1600" dirty="0" smtClean="0"/>
              <a:t>Regexes:</a:t>
            </a:r>
          </a:p>
          <a:p>
            <a:pPr lvl="3"/>
            <a:r>
              <a:rPr lang="en-US" sz="1400" dirty="0" smtClean="0"/>
              <a:t>“</a:t>
            </a:r>
            <a:r>
              <a:rPr lang="en-US" sz="1400" b="1" dirty="0" smtClean="0">
                <a:solidFill>
                  <a:srgbClr val="FF0000"/>
                </a:solidFill>
              </a:rPr>
              <a:t>The </a:t>
            </a:r>
            <a:r>
              <a:rPr lang="en-US" sz="1400" b="1" dirty="0" err="1" smtClean="0">
                <a:solidFill>
                  <a:srgbClr val="FF0000"/>
                </a:solidFill>
              </a:rPr>
              <a:t>colou?r</a:t>
            </a:r>
            <a:r>
              <a:rPr lang="en-US" sz="1400" b="1" dirty="0" smtClean="0">
                <a:solidFill>
                  <a:srgbClr val="FF0000"/>
                </a:solidFill>
              </a:rPr>
              <a:t> is gr(</a:t>
            </a:r>
            <a:r>
              <a:rPr lang="en-US" sz="1400" b="1" dirty="0" err="1" smtClean="0">
                <a:solidFill>
                  <a:srgbClr val="FF0000"/>
                </a:solidFill>
              </a:rPr>
              <a:t>a|e</a:t>
            </a:r>
            <a:r>
              <a:rPr lang="en-US" sz="1400" b="1" dirty="0" smtClean="0">
                <a:solidFill>
                  <a:srgbClr val="FF0000"/>
                </a:solidFill>
              </a:rPr>
              <a:t>)y</a:t>
            </a:r>
            <a:r>
              <a:rPr lang="en-US" sz="1400" dirty="0" smtClean="0"/>
              <a:t>”</a:t>
            </a:r>
          </a:p>
          <a:p>
            <a:pPr lvl="3"/>
            <a:r>
              <a:rPr lang="en-US" sz="1400" dirty="0" smtClean="0"/>
              <a:t>“</a:t>
            </a:r>
            <a:r>
              <a:rPr lang="en-US" sz="1400" b="1" dirty="0" smtClean="0">
                <a:solidFill>
                  <a:srgbClr val="FF0000"/>
                </a:solidFill>
              </a:rPr>
              <a:t>The (</a:t>
            </a:r>
            <a:r>
              <a:rPr lang="en-US" sz="1400" b="1" dirty="0" err="1" smtClean="0">
                <a:solidFill>
                  <a:srgbClr val="FF0000"/>
                </a:solidFill>
              </a:rPr>
              <a:t>colour|color</a:t>
            </a:r>
            <a:r>
              <a:rPr lang="en-US" sz="1400" b="1" dirty="0" smtClean="0">
                <a:solidFill>
                  <a:srgbClr val="FF0000"/>
                </a:solidFill>
              </a:rPr>
              <a:t>) is (</a:t>
            </a:r>
            <a:r>
              <a:rPr lang="en-US" sz="1400" b="1" dirty="0" err="1" smtClean="0">
                <a:solidFill>
                  <a:srgbClr val="FF0000"/>
                </a:solidFill>
              </a:rPr>
              <a:t>gray|grey</a:t>
            </a:r>
            <a:r>
              <a:rPr lang="en-US" sz="1400" b="1" dirty="0" smtClean="0">
                <a:solidFill>
                  <a:srgbClr val="FF0000"/>
                </a:solidFill>
              </a:rPr>
              <a:t>)</a:t>
            </a:r>
            <a:r>
              <a:rPr lang="en-US" sz="1400" dirty="0" smtClean="0"/>
              <a:t>”</a:t>
            </a:r>
          </a:p>
          <a:p>
            <a:pPr lvl="2"/>
            <a:r>
              <a:rPr lang="en-US" sz="1600" dirty="0" smtClean="0"/>
              <a:t>Both will match.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1970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Regex Literals and Special Characters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sz="2200" dirty="0" smtClean="0"/>
              <a:t>Literal matches:</a:t>
            </a:r>
          </a:p>
          <a:p>
            <a:pPr lvl="1"/>
            <a:r>
              <a:rPr lang="en-US" sz="1800" b="1" dirty="0" smtClean="0">
                <a:solidFill>
                  <a:srgbClr val="FF0000"/>
                </a:solidFill>
              </a:rPr>
              <a:t>ABCDEF</a:t>
            </a:r>
            <a:r>
              <a:rPr lang="en-US" sz="1800" dirty="0" smtClean="0"/>
              <a:t>…</a:t>
            </a:r>
          </a:p>
          <a:p>
            <a:pPr lvl="1"/>
            <a:r>
              <a:rPr lang="en-US" sz="1800" b="1" dirty="0" err="1" smtClean="0">
                <a:solidFill>
                  <a:srgbClr val="FF0000"/>
                </a:solidFill>
              </a:rPr>
              <a:t>abcdef</a:t>
            </a:r>
            <a:r>
              <a:rPr lang="en-US" sz="1800" dirty="0" smtClean="0"/>
              <a:t>…</a:t>
            </a:r>
          </a:p>
          <a:p>
            <a:pPr lvl="1"/>
            <a:r>
              <a:rPr lang="en-US" sz="1800" b="1" dirty="0" smtClean="0">
                <a:solidFill>
                  <a:srgbClr val="FF0000"/>
                </a:solidFill>
              </a:rPr>
              <a:t>1234567890</a:t>
            </a:r>
          </a:p>
          <a:p>
            <a:pPr lvl="1"/>
            <a:r>
              <a:rPr lang="en-US" sz="1800" b="1" dirty="0" smtClean="0">
                <a:solidFill>
                  <a:srgbClr val="FF0000"/>
                </a:solidFill>
              </a:rPr>
              <a:t>!,@#%&amp;</a:t>
            </a:r>
          </a:p>
          <a:p>
            <a:pPr lvl="1"/>
            <a:r>
              <a:rPr lang="en-US" sz="1800" dirty="0" smtClean="0"/>
              <a:t>A space: ‘ ‘</a:t>
            </a:r>
          </a:p>
          <a:p>
            <a:pPr lvl="1"/>
            <a:r>
              <a:rPr lang="en-US" sz="1800" dirty="0" smtClean="0"/>
              <a:t>The above lines will be matched literally.</a:t>
            </a:r>
          </a:p>
          <a:p>
            <a:r>
              <a:rPr lang="en-US" sz="2200" dirty="0" smtClean="0"/>
              <a:t>Special Characters:</a:t>
            </a:r>
          </a:p>
          <a:p>
            <a:pPr lvl="1"/>
            <a:r>
              <a:rPr lang="en-US" sz="1800" b="1" dirty="0" smtClean="0">
                <a:solidFill>
                  <a:srgbClr val="FF0000"/>
                </a:solidFill>
              </a:rPr>
              <a:t>|()[]{}\^$.?*+</a:t>
            </a:r>
          </a:p>
          <a:p>
            <a:pPr lvl="1"/>
            <a:r>
              <a:rPr lang="en-US" sz="1800" dirty="0" smtClean="0"/>
              <a:t>To match the above characters literally, they must be escaped with a backslash.</a:t>
            </a:r>
          </a:p>
          <a:p>
            <a:pPr lvl="1"/>
            <a:r>
              <a:rPr lang="en-US" sz="1800" dirty="0" smtClean="0"/>
              <a:t>‘</a:t>
            </a:r>
            <a:r>
              <a:rPr lang="en-US" sz="1800" b="1" dirty="0" smtClean="0">
                <a:solidFill>
                  <a:srgbClr val="FF0000"/>
                </a:solidFill>
              </a:rPr>
              <a:t>\$</a:t>
            </a:r>
            <a:r>
              <a:rPr lang="en-US" sz="1800" dirty="0" smtClean="0"/>
              <a:t>’ will look for a literal dollar sign.</a:t>
            </a:r>
          </a:p>
          <a:p>
            <a:pPr lvl="1"/>
            <a:r>
              <a:rPr lang="en-US" sz="1800" dirty="0" smtClean="0"/>
              <a:t>‘</a:t>
            </a:r>
            <a:r>
              <a:rPr lang="en-US" sz="1800" b="1" dirty="0" smtClean="0">
                <a:solidFill>
                  <a:srgbClr val="FF0000"/>
                </a:solidFill>
              </a:rPr>
              <a:t>\\</a:t>
            </a:r>
            <a:r>
              <a:rPr lang="en-US" sz="1800" dirty="0" smtClean="0"/>
              <a:t>’ will look for a backslash.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3141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Regex Special Characters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3498203"/>
          </a:xfrm>
        </p:spPr>
        <p:txBody>
          <a:bodyPr/>
          <a:lstStyle/>
          <a:p>
            <a:r>
              <a:rPr lang="en-US" sz="2200" dirty="0" smtClean="0"/>
              <a:t>Sometimes we want to search for text and where it is.</a:t>
            </a:r>
          </a:p>
          <a:p>
            <a:r>
              <a:rPr lang="en-US" sz="1800" dirty="0" smtClean="0"/>
              <a:t>^ = start of a line</a:t>
            </a:r>
          </a:p>
          <a:p>
            <a:r>
              <a:rPr lang="en-US" sz="1800" dirty="0" smtClean="0"/>
              <a:t>$ = end of a line</a:t>
            </a:r>
          </a:p>
          <a:p>
            <a:r>
              <a:rPr lang="en-US" sz="1800" dirty="0" smtClean="0"/>
              <a:t>\b = word boundary</a:t>
            </a:r>
          </a:p>
          <a:p>
            <a:r>
              <a:rPr lang="en-US" sz="1800" dirty="0" smtClean="0"/>
              <a:t>\B = not a word boundary</a:t>
            </a:r>
          </a:p>
          <a:p>
            <a:r>
              <a:rPr lang="en-US" sz="1800" dirty="0" smtClean="0"/>
              <a:t>Examples:</a:t>
            </a:r>
          </a:p>
          <a:p>
            <a:pPr lvl="1"/>
            <a:r>
              <a:rPr lang="en-US" sz="1400" dirty="0"/>
              <a:t>‘</a:t>
            </a:r>
            <a:r>
              <a:rPr lang="en-US" sz="1400" b="1" dirty="0">
                <a:solidFill>
                  <a:srgbClr val="FF0000"/>
                </a:solidFill>
              </a:rPr>
              <a:t>^</a:t>
            </a:r>
            <a:r>
              <a:rPr lang="en-US" sz="1400" b="1" dirty="0" smtClean="0">
                <a:solidFill>
                  <a:srgbClr val="FF0000"/>
                </a:solidFill>
              </a:rPr>
              <a:t>Subject</a:t>
            </a:r>
            <a:r>
              <a:rPr lang="en-US" sz="1400" dirty="0" smtClean="0"/>
              <a:t>’: Find a line that starts with ‘Subject’</a:t>
            </a:r>
          </a:p>
          <a:p>
            <a:pPr lvl="1"/>
            <a:r>
              <a:rPr lang="en-US" sz="1400" dirty="0" smtClean="0"/>
              <a:t>‘</a:t>
            </a:r>
            <a:r>
              <a:rPr lang="en-US" sz="1400" b="1" dirty="0" smtClean="0">
                <a:solidFill>
                  <a:srgbClr val="FF0000"/>
                </a:solidFill>
              </a:rPr>
              <a:t>^$</a:t>
            </a:r>
            <a:r>
              <a:rPr lang="en-US" sz="1400" dirty="0" smtClean="0"/>
              <a:t>’: Find an empty line.</a:t>
            </a:r>
          </a:p>
          <a:p>
            <a:pPr lvl="1"/>
            <a:r>
              <a:rPr lang="en-US" sz="1400" dirty="0" smtClean="0"/>
              <a:t>‘</a:t>
            </a:r>
            <a:r>
              <a:rPr lang="en-US" sz="1400" b="1" dirty="0" smtClean="0">
                <a:solidFill>
                  <a:srgbClr val="FF0000"/>
                </a:solidFill>
              </a:rPr>
              <a:t>^</a:t>
            </a:r>
            <a:r>
              <a:rPr lang="en-US" sz="1400" dirty="0" smtClean="0"/>
              <a:t>’: Find any line.  Effectively meaningless, all lines have beginnings, even empty lines.</a:t>
            </a:r>
          </a:p>
          <a:p>
            <a:endParaRPr lang="en-US" sz="1800" dirty="0"/>
          </a:p>
          <a:p>
            <a:r>
              <a:rPr lang="en-US" sz="1800" b="1" dirty="0" smtClean="0">
                <a:solidFill>
                  <a:srgbClr val="00B41E"/>
                </a:solidFill>
              </a:rPr>
              <a:t>Start</a:t>
            </a:r>
            <a:r>
              <a:rPr lang="en-US" sz="1800" dirty="0" smtClean="0">
                <a:solidFill>
                  <a:srgbClr val="00B41E"/>
                </a:solidFill>
              </a:rPr>
              <a:t> </a:t>
            </a:r>
            <a:r>
              <a:rPr lang="en-US" sz="1800" dirty="0" smtClean="0"/>
              <a:t>and </a:t>
            </a:r>
            <a:r>
              <a:rPr lang="en-US" sz="1800" b="1" dirty="0" smtClean="0">
                <a:solidFill>
                  <a:srgbClr val="047BB0"/>
                </a:solidFill>
              </a:rPr>
              <a:t>end</a:t>
            </a:r>
            <a:r>
              <a:rPr lang="en-US" sz="1800" dirty="0" smtClean="0">
                <a:solidFill>
                  <a:srgbClr val="047BB0"/>
                </a:solidFill>
              </a:rPr>
              <a:t> </a:t>
            </a:r>
            <a:r>
              <a:rPr lang="en-US" sz="1800" dirty="0" smtClean="0"/>
              <a:t>boundaries:</a:t>
            </a:r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484768" y="5472850"/>
            <a:ext cx="5839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Mary-Sue can’t believe my B.L.T. is $10.00!</a:t>
            </a:r>
            <a:endParaRPr lang="en-US" sz="2400" b="1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430447" y="5835603"/>
            <a:ext cx="153909" cy="380246"/>
          </a:xfrm>
          <a:prstGeom prst="straightConnector1">
            <a:avLst/>
          </a:prstGeom>
          <a:ln>
            <a:solidFill>
              <a:srgbClr val="00B41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203764" y="5831721"/>
            <a:ext cx="153909" cy="380246"/>
          </a:xfrm>
          <a:prstGeom prst="straightConnector1">
            <a:avLst/>
          </a:prstGeom>
          <a:ln>
            <a:solidFill>
              <a:srgbClr val="00B41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735652" y="5831726"/>
            <a:ext cx="153909" cy="380246"/>
          </a:xfrm>
          <a:prstGeom prst="straightConnector1">
            <a:avLst/>
          </a:prstGeom>
          <a:ln>
            <a:solidFill>
              <a:srgbClr val="00B41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249434" y="5822668"/>
            <a:ext cx="153909" cy="380246"/>
          </a:xfrm>
          <a:prstGeom prst="straightConnector1">
            <a:avLst/>
          </a:prstGeom>
          <a:ln>
            <a:solidFill>
              <a:srgbClr val="00B41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413908" y="5831721"/>
            <a:ext cx="153909" cy="380246"/>
          </a:xfrm>
          <a:prstGeom prst="straightConnector1">
            <a:avLst/>
          </a:prstGeom>
          <a:ln>
            <a:solidFill>
              <a:srgbClr val="00B41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404510" y="5840774"/>
            <a:ext cx="153909" cy="380246"/>
          </a:xfrm>
          <a:prstGeom prst="straightConnector1">
            <a:avLst/>
          </a:prstGeom>
          <a:ln>
            <a:solidFill>
              <a:srgbClr val="00B41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859443" y="5840774"/>
            <a:ext cx="153909" cy="380246"/>
          </a:xfrm>
          <a:prstGeom prst="straightConnector1">
            <a:avLst/>
          </a:prstGeom>
          <a:ln>
            <a:solidFill>
              <a:srgbClr val="00B41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103507" y="5831721"/>
            <a:ext cx="153909" cy="380246"/>
          </a:xfrm>
          <a:prstGeom prst="straightConnector1">
            <a:avLst/>
          </a:prstGeom>
          <a:ln>
            <a:solidFill>
              <a:srgbClr val="00B41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314377" y="5840774"/>
            <a:ext cx="153909" cy="380246"/>
          </a:xfrm>
          <a:prstGeom prst="straightConnector1">
            <a:avLst/>
          </a:prstGeom>
          <a:ln>
            <a:solidFill>
              <a:srgbClr val="00B41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558440" y="5840774"/>
            <a:ext cx="153909" cy="380246"/>
          </a:xfrm>
          <a:prstGeom prst="straightConnector1">
            <a:avLst/>
          </a:prstGeom>
          <a:ln>
            <a:solidFill>
              <a:srgbClr val="00B41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996413" y="5831721"/>
            <a:ext cx="153909" cy="380246"/>
          </a:xfrm>
          <a:prstGeom prst="straightConnector1">
            <a:avLst/>
          </a:prstGeom>
          <a:ln>
            <a:solidFill>
              <a:srgbClr val="00B41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399658" y="5831721"/>
            <a:ext cx="153909" cy="380246"/>
          </a:xfrm>
          <a:prstGeom prst="straightConnector1">
            <a:avLst/>
          </a:prstGeom>
          <a:ln>
            <a:solidFill>
              <a:srgbClr val="00B41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49030" y="5232903"/>
            <a:ext cx="0" cy="402908"/>
          </a:xfrm>
          <a:prstGeom prst="straightConnector1">
            <a:avLst/>
          </a:prstGeom>
          <a:ln>
            <a:solidFill>
              <a:srgbClr val="047BB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794500" y="5251009"/>
            <a:ext cx="0" cy="402908"/>
          </a:xfrm>
          <a:prstGeom prst="straightConnector1">
            <a:avLst/>
          </a:prstGeom>
          <a:ln>
            <a:solidFill>
              <a:srgbClr val="047BB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90171" y="5232903"/>
            <a:ext cx="0" cy="402908"/>
          </a:xfrm>
          <a:prstGeom prst="straightConnector1">
            <a:avLst/>
          </a:prstGeom>
          <a:ln>
            <a:solidFill>
              <a:srgbClr val="047BB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490862" y="5232903"/>
            <a:ext cx="0" cy="402908"/>
          </a:xfrm>
          <a:prstGeom prst="straightConnector1">
            <a:avLst/>
          </a:prstGeom>
          <a:ln>
            <a:solidFill>
              <a:srgbClr val="047BB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454301" y="5260062"/>
            <a:ext cx="0" cy="402908"/>
          </a:xfrm>
          <a:prstGeom prst="straightConnector1">
            <a:avLst/>
          </a:prstGeom>
          <a:ln>
            <a:solidFill>
              <a:srgbClr val="047BB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156690" y="5211008"/>
            <a:ext cx="0" cy="402908"/>
          </a:xfrm>
          <a:prstGeom prst="straightConnector1">
            <a:avLst/>
          </a:prstGeom>
          <a:ln>
            <a:solidFill>
              <a:srgbClr val="047BB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356999" y="5220061"/>
            <a:ext cx="0" cy="402908"/>
          </a:xfrm>
          <a:prstGeom prst="straightConnector1">
            <a:avLst/>
          </a:prstGeom>
          <a:ln>
            <a:solidFill>
              <a:srgbClr val="047BB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84467" y="5211008"/>
            <a:ext cx="0" cy="402908"/>
          </a:xfrm>
          <a:prstGeom prst="straightConnector1">
            <a:avLst/>
          </a:prstGeom>
          <a:ln>
            <a:solidFill>
              <a:srgbClr val="047BB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896440" y="5213286"/>
            <a:ext cx="0" cy="402908"/>
          </a:xfrm>
          <a:prstGeom prst="straightConnector1">
            <a:avLst/>
          </a:prstGeom>
          <a:ln>
            <a:solidFill>
              <a:srgbClr val="047BB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444931" y="5211008"/>
            <a:ext cx="0" cy="402908"/>
          </a:xfrm>
          <a:prstGeom prst="straightConnector1">
            <a:avLst/>
          </a:prstGeom>
          <a:ln>
            <a:solidFill>
              <a:srgbClr val="047BB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824800" y="5220061"/>
            <a:ext cx="0" cy="402908"/>
          </a:xfrm>
          <a:prstGeom prst="straightConnector1">
            <a:avLst/>
          </a:prstGeom>
          <a:ln>
            <a:solidFill>
              <a:srgbClr val="047BB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95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Regex Character 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7848" y="1363508"/>
            <a:ext cx="8119158" cy="5245522"/>
          </a:xfrm>
        </p:spPr>
        <p:txBody>
          <a:bodyPr/>
          <a:lstStyle/>
          <a:p>
            <a:r>
              <a:rPr lang="en-US" sz="2200" dirty="0" smtClean="0"/>
              <a:t>“</a:t>
            </a:r>
            <a:r>
              <a:rPr lang="en-US" sz="2200" b="1" dirty="0" smtClean="0">
                <a:solidFill>
                  <a:srgbClr val="FF0000"/>
                </a:solidFill>
              </a:rPr>
              <a:t>[]</a:t>
            </a:r>
            <a:r>
              <a:rPr lang="en-US" sz="2200" dirty="0" smtClean="0"/>
              <a:t>” denotes a character class.</a:t>
            </a:r>
          </a:p>
          <a:p>
            <a:pPr lvl="1"/>
            <a:r>
              <a:rPr lang="en-US" sz="1800" b="1" dirty="0" smtClean="0">
                <a:solidFill>
                  <a:srgbClr val="FF0000"/>
                </a:solidFill>
              </a:rPr>
              <a:t>[Math] </a:t>
            </a:r>
            <a:r>
              <a:rPr lang="en-US" sz="1800" dirty="0" smtClean="0"/>
              <a:t>will match a single character that is either a M, a, t, or h</a:t>
            </a:r>
          </a:p>
          <a:p>
            <a:pPr lvl="1"/>
            <a:r>
              <a:rPr lang="en-US" sz="1800" b="1" dirty="0" smtClean="0">
                <a:solidFill>
                  <a:srgbClr val="FF0000"/>
                </a:solidFill>
              </a:rPr>
              <a:t>[a-z] </a:t>
            </a:r>
            <a:r>
              <a:rPr lang="en-US" sz="1800" dirty="0" smtClean="0">
                <a:solidFill>
                  <a:srgbClr val="33006F"/>
                </a:solidFill>
              </a:rPr>
              <a:t>will match any lower case letter a through z</a:t>
            </a:r>
            <a:endParaRPr lang="en-US" sz="1800" b="1" dirty="0" smtClean="0">
              <a:solidFill>
                <a:srgbClr val="33006F"/>
              </a:solidFill>
            </a:endParaRPr>
          </a:p>
          <a:p>
            <a:pPr lvl="1"/>
            <a:r>
              <a:rPr lang="en-US" sz="1800" b="1" dirty="0" smtClean="0">
                <a:solidFill>
                  <a:srgbClr val="FF0000"/>
                </a:solidFill>
              </a:rPr>
              <a:t>[A-Za-z0-9]</a:t>
            </a:r>
            <a:r>
              <a:rPr lang="en-US" sz="1800" dirty="0" smtClean="0"/>
              <a:t> will match any upper case, lower case, or number</a:t>
            </a:r>
          </a:p>
          <a:p>
            <a:pPr lvl="1"/>
            <a:r>
              <a:rPr lang="en-US" sz="1800" b="1" dirty="0" smtClean="0">
                <a:solidFill>
                  <a:srgbClr val="FF0000"/>
                </a:solidFill>
              </a:rPr>
              <a:t>[^Math]</a:t>
            </a:r>
            <a:r>
              <a:rPr lang="en-US" sz="1800" dirty="0" smtClean="0"/>
              <a:t> will match any character that is not M, a, t, or h</a:t>
            </a:r>
          </a:p>
          <a:p>
            <a:pPr lvl="1"/>
            <a:r>
              <a:rPr lang="en-US" sz="1800" dirty="0" smtClean="0"/>
              <a:t>Note that some characters behave differently inside a character class than outside of it.</a:t>
            </a:r>
          </a:p>
          <a:p>
            <a:pPr lvl="1"/>
            <a:r>
              <a:rPr lang="en-US" sz="1800" dirty="0"/>
              <a:t>‘</a:t>
            </a:r>
            <a:r>
              <a:rPr lang="en-US" sz="1800" b="1" dirty="0">
                <a:solidFill>
                  <a:srgbClr val="FF0000"/>
                </a:solidFill>
              </a:rPr>
              <a:t>mat[^h]</a:t>
            </a:r>
            <a:r>
              <a:rPr lang="en-US" sz="1800" dirty="0"/>
              <a:t>’ matches matt but not math.</a:t>
            </a:r>
          </a:p>
          <a:p>
            <a:pPr lvl="2"/>
            <a:r>
              <a:rPr lang="en-US" sz="1600" dirty="0"/>
              <a:t>Note: It may or may not match ‘mat’.  The search tool you use may remove the end of line character (in case it will not match</a:t>
            </a:r>
            <a:r>
              <a:rPr lang="en-US" sz="1600" dirty="0" smtClean="0"/>
              <a:t>). And </a:t>
            </a:r>
            <a:r>
              <a:rPr lang="en-US" sz="1600" dirty="0"/>
              <a:t>if there is an end of line character, it will match.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Also, the placement of the ‘not’ character in the class matters.</a:t>
            </a:r>
          </a:p>
          <a:p>
            <a:pPr lvl="1"/>
            <a:r>
              <a:rPr lang="en-US" sz="1800" b="1" dirty="0" smtClean="0">
                <a:solidFill>
                  <a:srgbClr val="FF0000"/>
                </a:solidFill>
              </a:rPr>
              <a:t>[</a:t>
            </a:r>
            <a:r>
              <a:rPr lang="en-US" sz="1800" b="1" dirty="0" err="1" smtClean="0">
                <a:solidFill>
                  <a:srgbClr val="FF0000"/>
                </a:solidFill>
              </a:rPr>
              <a:t>Ma^th</a:t>
            </a:r>
            <a:r>
              <a:rPr lang="en-US" sz="1800" b="1" dirty="0" smtClean="0">
                <a:solidFill>
                  <a:srgbClr val="FF0000"/>
                </a:solidFill>
              </a:rPr>
              <a:t>]</a:t>
            </a:r>
            <a:r>
              <a:rPr lang="en-US" sz="1800" dirty="0" smtClean="0"/>
              <a:t> will match any of the characters M, a, t, h, or ^</a:t>
            </a:r>
          </a:p>
        </p:txBody>
      </p:sp>
    </p:spTree>
    <p:extLst>
      <p:ext uri="{BB962C8B-B14F-4D97-AF65-F5344CB8AC3E}">
        <p14:creationId xmlns:p14="http://schemas.microsoft.com/office/powerpoint/2010/main" val="419491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Regex Character Classes (Shorthand)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5245522"/>
          </a:xfrm>
        </p:spPr>
        <p:txBody>
          <a:bodyPr/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\d </a:t>
            </a:r>
            <a:r>
              <a:rPr lang="en-US" sz="2200" dirty="0" smtClean="0">
                <a:solidFill>
                  <a:srgbClr val="33006F"/>
                </a:solidFill>
              </a:rPr>
              <a:t>= </a:t>
            </a:r>
            <a:r>
              <a:rPr lang="en-US" sz="2200" b="1" dirty="0" smtClean="0">
                <a:solidFill>
                  <a:srgbClr val="FF0000"/>
                </a:solidFill>
              </a:rPr>
              <a:t>[0-9]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\w</a:t>
            </a:r>
            <a:r>
              <a:rPr lang="en-US" sz="2200" dirty="0" smtClean="0">
                <a:solidFill>
                  <a:srgbClr val="33006F"/>
                </a:solidFill>
              </a:rPr>
              <a:t> = </a:t>
            </a:r>
            <a:r>
              <a:rPr lang="en-US" sz="2200" b="1" dirty="0" smtClean="0">
                <a:solidFill>
                  <a:srgbClr val="FF0000"/>
                </a:solidFill>
              </a:rPr>
              <a:t>[0-9a-zA-Z_]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\s</a:t>
            </a:r>
            <a:r>
              <a:rPr lang="en-US" sz="2200" dirty="0" smtClean="0">
                <a:solidFill>
                  <a:srgbClr val="33006F"/>
                </a:solidFill>
              </a:rPr>
              <a:t> = </a:t>
            </a:r>
            <a:r>
              <a:rPr lang="en-US" sz="2200" b="1" dirty="0" smtClean="0">
                <a:solidFill>
                  <a:srgbClr val="FF0000"/>
                </a:solidFill>
              </a:rPr>
              <a:t>[ \t(?:\n|\r\n)]  </a:t>
            </a:r>
            <a:r>
              <a:rPr lang="en-US" sz="2200" dirty="0" smtClean="0">
                <a:solidFill>
                  <a:srgbClr val="33006F"/>
                </a:solidFill>
              </a:rPr>
              <a:t>(whitespace)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\D</a:t>
            </a:r>
            <a:r>
              <a:rPr lang="en-US" sz="2200" dirty="0" smtClean="0">
                <a:solidFill>
                  <a:srgbClr val="33006F"/>
                </a:solidFill>
              </a:rPr>
              <a:t> = </a:t>
            </a:r>
            <a:r>
              <a:rPr lang="en-US" sz="2200" b="1" dirty="0" smtClean="0">
                <a:solidFill>
                  <a:srgbClr val="FF0000"/>
                </a:solidFill>
              </a:rPr>
              <a:t>[^0-9]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\W</a:t>
            </a:r>
            <a:r>
              <a:rPr lang="en-US" sz="2200" dirty="0" smtClean="0">
                <a:solidFill>
                  <a:srgbClr val="33006F"/>
                </a:solidFill>
              </a:rPr>
              <a:t> = </a:t>
            </a:r>
            <a:r>
              <a:rPr lang="en-US" sz="2200" b="1" dirty="0" smtClean="0">
                <a:solidFill>
                  <a:srgbClr val="FF0000"/>
                </a:solidFill>
              </a:rPr>
              <a:t>[^0-9a-zA-Z_]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\S</a:t>
            </a:r>
            <a:r>
              <a:rPr lang="en-US" sz="2200" dirty="0">
                <a:solidFill>
                  <a:srgbClr val="33006F"/>
                </a:solidFill>
              </a:rPr>
              <a:t> = </a:t>
            </a:r>
            <a:r>
              <a:rPr lang="en-US" sz="2200" b="1" dirty="0">
                <a:solidFill>
                  <a:srgbClr val="FF0000"/>
                </a:solidFill>
              </a:rPr>
              <a:t>[^ \t(?:\n|\r\n)] </a:t>
            </a:r>
            <a:r>
              <a:rPr lang="en-US" sz="2200" dirty="0">
                <a:solidFill>
                  <a:srgbClr val="33006F"/>
                </a:solidFill>
              </a:rPr>
              <a:t>(not whitespace)</a:t>
            </a:r>
          </a:p>
          <a:p>
            <a:endParaRPr lang="en-US" sz="2200" dirty="0" smtClean="0">
              <a:solidFill>
                <a:srgbClr val="3300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42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Regex Repetitions and Optional Items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3145118"/>
          </a:xfrm>
        </p:spPr>
        <p:txBody>
          <a:bodyPr/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+</a:t>
            </a:r>
            <a:r>
              <a:rPr lang="en-US" sz="2200" dirty="0" smtClean="0">
                <a:solidFill>
                  <a:srgbClr val="33006F"/>
                </a:solidFill>
              </a:rPr>
              <a:t>  Matches the prior object at least once. (one or more).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*</a:t>
            </a:r>
            <a:r>
              <a:rPr lang="en-US" sz="2200" dirty="0" smtClean="0">
                <a:solidFill>
                  <a:srgbClr val="33006F"/>
                </a:solidFill>
              </a:rPr>
              <a:t> matches any number, including none of the prior object.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?</a:t>
            </a:r>
            <a:r>
              <a:rPr lang="en-US" sz="2200" dirty="0" smtClean="0">
                <a:solidFill>
                  <a:srgbClr val="33006F"/>
                </a:solidFill>
              </a:rPr>
              <a:t> Is placed after an optional item.</a:t>
            </a:r>
          </a:p>
          <a:p>
            <a:r>
              <a:rPr lang="en-US" sz="2200" dirty="0" smtClean="0">
                <a:solidFill>
                  <a:srgbClr val="33006F"/>
                </a:solidFill>
              </a:rPr>
              <a:t>Matching the month July can be written:</a:t>
            </a:r>
          </a:p>
          <a:p>
            <a:pPr lvl="1"/>
            <a:r>
              <a:rPr lang="en-US" sz="1800" b="1" dirty="0" smtClean="0">
                <a:solidFill>
                  <a:srgbClr val="FF0000"/>
                </a:solidFill>
              </a:rPr>
              <a:t>(</a:t>
            </a:r>
            <a:r>
              <a:rPr lang="en-US" sz="1800" b="1" dirty="0" err="1" smtClean="0">
                <a:solidFill>
                  <a:srgbClr val="FF0000"/>
                </a:solidFill>
              </a:rPr>
              <a:t>July|Jul</a:t>
            </a:r>
            <a:r>
              <a:rPr lang="en-US" sz="1800" b="1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800" b="1" dirty="0" smtClean="0">
                <a:solidFill>
                  <a:srgbClr val="FF0000"/>
                </a:solidFill>
              </a:rPr>
              <a:t>July?</a:t>
            </a:r>
          </a:p>
          <a:p>
            <a:r>
              <a:rPr lang="en-US" sz="2200" dirty="0" smtClean="0">
                <a:solidFill>
                  <a:srgbClr val="2803B1"/>
                </a:solidFill>
              </a:rPr>
              <a:t>Or for the fourth of July:</a:t>
            </a:r>
          </a:p>
          <a:p>
            <a:pPr lvl="1"/>
            <a:r>
              <a:rPr lang="en-US" sz="1800" b="1" dirty="0" smtClean="0">
                <a:solidFill>
                  <a:srgbClr val="FF0000"/>
                </a:solidFill>
              </a:rPr>
              <a:t>July? 4(</a:t>
            </a:r>
            <a:r>
              <a:rPr lang="en-US" sz="1800" b="1" dirty="0" err="1" smtClean="0">
                <a:solidFill>
                  <a:srgbClr val="FF0000"/>
                </a:solidFill>
              </a:rPr>
              <a:t>th</a:t>
            </a:r>
            <a:r>
              <a:rPr lang="en-US" sz="1800" b="1" dirty="0" smtClean="0">
                <a:solidFill>
                  <a:srgbClr val="FF0000"/>
                </a:solidFill>
              </a:rPr>
              <a:t>)?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744436"/>
              </p:ext>
            </p:extLst>
          </p:nvPr>
        </p:nvGraphicFramePr>
        <p:xfrm>
          <a:off x="126750" y="4647194"/>
          <a:ext cx="851930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1436"/>
                <a:gridCol w="1475715"/>
                <a:gridCol w="1602463"/>
                <a:gridCol w="468969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803B1"/>
                          </a:solidFill>
                        </a:rPr>
                        <a:t>Min Required</a:t>
                      </a:r>
                      <a:endParaRPr lang="en-US" dirty="0">
                        <a:solidFill>
                          <a:srgbClr val="2803B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803B1"/>
                          </a:solidFill>
                        </a:rPr>
                        <a:t>Max to Try</a:t>
                      </a:r>
                      <a:endParaRPr lang="en-US" dirty="0">
                        <a:solidFill>
                          <a:srgbClr val="2803B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803B1"/>
                          </a:solidFill>
                        </a:rPr>
                        <a:t>Meaning</a:t>
                      </a:r>
                      <a:endParaRPr lang="en-US" dirty="0">
                        <a:solidFill>
                          <a:srgbClr val="2803B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allowed, none required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Limit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Unlimited allowed,</a:t>
                      </a:r>
                      <a:r>
                        <a:rPr lang="en-US" baseline="0" dirty="0" smtClean="0"/>
                        <a:t> non required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Limit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Unlimited allowed, one required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6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Regex Exact </a:t>
            </a:r>
            <a:r>
              <a:rPr lang="en-US" dirty="0" err="1" smtClean="0"/>
              <a:t>Repitions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1363508"/>
            <a:ext cx="8197114" cy="3145118"/>
          </a:xfrm>
        </p:spPr>
        <p:txBody>
          <a:bodyPr/>
          <a:lstStyle/>
          <a:p>
            <a:r>
              <a:rPr lang="en-US" sz="2200" dirty="0" smtClean="0">
                <a:solidFill>
                  <a:srgbClr val="2803B1"/>
                </a:solidFill>
              </a:rPr>
              <a:t>We can specify exactly how many repetitions we want with {}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[0-9]{8}</a:t>
            </a:r>
            <a:r>
              <a:rPr lang="en-US" sz="2200" dirty="0" smtClean="0">
                <a:solidFill>
                  <a:srgbClr val="2803B1"/>
                </a:solidFill>
              </a:rPr>
              <a:t>   Matches an 8-digit </a:t>
            </a:r>
            <a:r>
              <a:rPr lang="en-US" sz="2200" dirty="0" smtClean="0">
                <a:solidFill>
                  <a:srgbClr val="2803B1"/>
                </a:solidFill>
              </a:rPr>
              <a:t>number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[0-9]{8,}</a:t>
            </a:r>
            <a:r>
              <a:rPr lang="en-US" sz="2200" dirty="0" smtClean="0">
                <a:solidFill>
                  <a:srgbClr val="2803B1"/>
                </a:solidFill>
              </a:rPr>
              <a:t>  Matches an 8 or more digit number</a:t>
            </a:r>
            <a:endParaRPr lang="en-US" sz="2200" dirty="0" smtClean="0">
              <a:solidFill>
                <a:srgbClr val="2803B1"/>
              </a:solidFill>
            </a:endParaRPr>
          </a:p>
          <a:p>
            <a:r>
              <a:rPr lang="en-US" sz="2200" b="1" dirty="0" smtClean="0">
                <a:solidFill>
                  <a:srgbClr val="FF0000"/>
                </a:solidFill>
              </a:rPr>
              <a:t>[0-9]{2,5}</a:t>
            </a:r>
            <a:r>
              <a:rPr lang="en-US" sz="2200" dirty="0" smtClean="0">
                <a:solidFill>
                  <a:srgbClr val="2803B1"/>
                </a:solidFill>
              </a:rPr>
              <a:t> Matches a 2 digit number, 3 digit number, a 4 digit number or a 5 digit number.</a:t>
            </a:r>
            <a:endParaRPr lang="en-US" sz="1800" dirty="0" smtClean="0">
              <a:solidFill>
                <a:srgbClr val="2803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73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25992</TotalTime>
  <Words>981</Words>
  <Application>Microsoft Office PowerPoint</Application>
  <PresentationFormat>On-screen Show (4:3)</PresentationFormat>
  <Paragraphs>128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MingLiU_HKSCS</vt:lpstr>
      <vt:lpstr>Arial</vt:lpstr>
      <vt:lpstr>Calibri</vt:lpstr>
      <vt:lpstr>Encode Sans Normal Black</vt:lpstr>
      <vt:lpstr>Lucida Grande</vt:lpstr>
      <vt:lpstr>Open Sans Light</vt:lpstr>
      <vt:lpstr>Uni Sans Regular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Nicholas McClure</cp:lastModifiedBy>
  <cp:revision>302</cp:revision>
  <dcterms:created xsi:type="dcterms:W3CDTF">2014-10-14T00:51:43Z</dcterms:created>
  <dcterms:modified xsi:type="dcterms:W3CDTF">2015-07-04T06:55:30Z</dcterms:modified>
</cp:coreProperties>
</file>