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 id="2147483666" r:id="rId2"/>
  </p:sldMasterIdLst>
  <p:notesMasterIdLst>
    <p:notesMasterId r:id="rId44"/>
  </p:notesMasterIdLst>
  <p:sldIdLst>
    <p:sldId id="259" r:id="rId3"/>
    <p:sldId id="264" r:id="rId4"/>
    <p:sldId id="262" r:id="rId5"/>
    <p:sldId id="267" r:id="rId6"/>
    <p:sldId id="268" r:id="rId7"/>
    <p:sldId id="270" r:id="rId8"/>
    <p:sldId id="269" r:id="rId9"/>
    <p:sldId id="271" r:id="rId10"/>
    <p:sldId id="272" r:id="rId11"/>
    <p:sldId id="273" r:id="rId12"/>
    <p:sldId id="274" r:id="rId13"/>
    <p:sldId id="275" r:id="rId14"/>
    <p:sldId id="276" r:id="rId15"/>
    <p:sldId id="277" r:id="rId16"/>
    <p:sldId id="278" r:id="rId17"/>
    <p:sldId id="279" r:id="rId18"/>
    <p:sldId id="280" r:id="rId19"/>
    <p:sldId id="282" r:id="rId20"/>
    <p:sldId id="283" r:id="rId21"/>
    <p:sldId id="284" r:id="rId22"/>
    <p:sldId id="285" r:id="rId23"/>
    <p:sldId id="291" r:id="rId24"/>
    <p:sldId id="292" r:id="rId25"/>
    <p:sldId id="293" r:id="rId26"/>
    <p:sldId id="294" r:id="rId27"/>
    <p:sldId id="286" r:id="rId28"/>
    <p:sldId id="287" r:id="rId29"/>
    <p:sldId id="289" r:id="rId30"/>
    <p:sldId id="290" r:id="rId31"/>
    <p:sldId id="288" r:id="rId32"/>
    <p:sldId id="295" r:id="rId33"/>
    <p:sldId id="296" r:id="rId34"/>
    <p:sldId id="297" r:id="rId35"/>
    <p:sldId id="298" r:id="rId36"/>
    <p:sldId id="299" r:id="rId37"/>
    <p:sldId id="300" r:id="rId38"/>
    <p:sldId id="301" r:id="rId39"/>
    <p:sldId id="302" r:id="rId40"/>
    <p:sldId id="303" r:id="rId41"/>
    <p:sldId id="281" r:id="rId42"/>
    <p:sldId id="26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9">
          <p15:clr>
            <a:srgbClr val="A4A3A4"/>
          </p15:clr>
        </p15:guide>
        <p15:guide id="2" pos="3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231E13"/>
    <a:srgbClr val="FD13C0"/>
    <a:srgbClr val="00B050"/>
    <a:srgbClr val="DEA900"/>
    <a:srgbClr val="05FBFB"/>
    <a:srgbClr val="0070C0"/>
    <a:srgbClr val="84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6" autoAdjust="0"/>
    <p:restoredTop sz="94660"/>
  </p:normalViewPr>
  <p:slideViewPr>
    <p:cSldViewPr snapToGrid="0" snapToObjects="1" showGuides="1">
      <p:cViewPr varScale="1">
        <p:scale>
          <a:sx n="106" d="100"/>
          <a:sy n="106" d="100"/>
        </p:scale>
        <p:origin x="1212" y="144"/>
      </p:cViewPr>
      <p:guideLst>
        <p:guide orient="horz" pos="2109"/>
        <p:guide pos="3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2B8E1-5490-413D-8326-01F29C88A788}" type="datetimeFigureOut">
              <a:rPr lang="en-US" smtClean="0"/>
              <a:t>8/17/2015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2D075-A343-4896-B210-0385E62CD34B}" type="slidenum">
              <a:rPr lang="en-US" smtClean="0"/>
              <a:t>‹#›</a:t>
            </a:fld>
            <a:endParaRPr lang="en-US"/>
          </a:p>
        </p:txBody>
      </p:sp>
    </p:spTree>
    <p:extLst>
      <p:ext uri="{BB962C8B-B14F-4D97-AF65-F5344CB8AC3E}">
        <p14:creationId xmlns:p14="http://schemas.microsoft.com/office/powerpoint/2010/main" val="258291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2046060"/>
            <a:ext cx="6972300" cy="2641756"/>
          </a:xfrm>
          <a:prstGeom prst="rect">
            <a:avLst/>
          </a:prstGeom>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463" y="4687816"/>
            <a:ext cx="1600200" cy="13970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90289" y="5686764"/>
            <a:ext cx="1371600" cy="9271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92039" y="1316903"/>
            <a:ext cx="2425295" cy="162965"/>
          </a:xfrm>
          <a:prstGeom prst="rect">
            <a:avLst/>
          </a:prstGeom>
        </p:spPr>
      </p:pic>
      <p:pic>
        <p:nvPicPr>
          <p:cNvPr id="7" name="Picture 6" descr="AngleBackground_gold_RGB.png"/>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71554" y="-139701"/>
            <a:ext cx="9367953" cy="479735"/>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40"/>
            <a:ext cx="8197114" cy="3117862"/>
          </a:xfrm>
          <a:prstGeom prst="rect">
            <a:avLst/>
          </a:prstGeom>
        </p:spPr>
        <p:txBody>
          <a:bodyPr/>
          <a:lstStyle>
            <a:lvl1pPr marL="342900" indent="-342900">
              <a:buFont typeface="Lucida Grande"/>
              <a:buChar char="&gt;"/>
              <a:defRPr sz="2400" b="0" i="0" baseline="0">
                <a:solidFill>
                  <a:schemeClr val="tx2"/>
                </a:solidFill>
                <a:latin typeface="Open Sans Light"/>
                <a:cs typeface="Open Sans Light"/>
              </a:defRPr>
            </a:lvl1pPr>
            <a:lvl2pPr>
              <a:defRPr sz="2000" b="0" i="0" baseline="0">
                <a:solidFill>
                  <a:schemeClr val="tx2"/>
                </a:solidFill>
                <a:latin typeface="Open Sans Light"/>
                <a:cs typeface="Open Sans Light"/>
              </a:defRPr>
            </a:lvl2pPr>
            <a:lvl3pPr marL="1143000" indent="-228600">
              <a:buSzPct val="100000"/>
              <a:buFont typeface="Lucida Grande"/>
              <a:buChar char="&gt;"/>
              <a:defRPr sz="1800" b="0" i="0" baseline="0">
                <a:solidFill>
                  <a:schemeClr val="tx2"/>
                </a:solidFill>
                <a:latin typeface="Open Sans Light"/>
                <a:cs typeface="Open Sans Light"/>
              </a:defRPr>
            </a:lvl3pPr>
            <a:lvl4pPr>
              <a:defRPr sz="1600" b="0" i="0" baseline="0">
                <a:solidFill>
                  <a:schemeClr val="tx2"/>
                </a:solidFill>
                <a:latin typeface="Open Sans Light"/>
                <a:cs typeface="Open Sans Light"/>
              </a:defRPr>
            </a:lvl4pPr>
            <a:lvl5pPr marL="2057400" indent="-228600">
              <a:buFont typeface="Lucida Grande"/>
              <a:buChar char="&gt;"/>
              <a:defRPr sz="1400" b="0" i="0" baseline="0">
                <a:solidFill>
                  <a:schemeClr val="tx2"/>
                </a:solidFill>
                <a:latin typeface="Open Sans Light"/>
                <a:cs typeface="Open Sans Light"/>
              </a:defRPr>
            </a:lvl5pPr>
          </a:lstStyle>
          <a:p>
            <a:pPr lvl="0"/>
            <a:r>
              <a:rPr lang="en-US" dirty="0" smtClean="0"/>
              <a:t>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763" y="1363508"/>
            <a:ext cx="1103781" cy="96362"/>
          </a:xfrm>
          <a:prstGeom prst="rect">
            <a:avLst/>
          </a:prstGeom>
        </p:spPr>
      </p:pic>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90289" y="5686764"/>
            <a:ext cx="1371600" cy="927100"/>
          </a:xfrm>
          <a:prstGeom prst="rect">
            <a:avLst/>
          </a:prstGeom>
        </p:spPr>
      </p:pic>
      <p:pic>
        <p:nvPicPr>
          <p:cNvPr id="7" name="Picture 6" descr="AngleBackground_gold_RGB.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1554" y="-139701"/>
            <a:ext cx="9367953" cy="479735"/>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6"/>
            <a:ext cx="8196210" cy="3701376"/>
          </a:xfrm>
          <a:prstGeom prst="rect">
            <a:avLst/>
          </a:prstGeom>
        </p:spPr>
        <p:txBody>
          <a:bodyPr/>
          <a:lstStyle>
            <a:lvl1pPr marL="342900" indent="-342900">
              <a:buFont typeface="Lucida Grande"/>
              <a:buChar char="&gt;"/>
              <a:defRPr sz="2400" b="0" i="0" baseline="0">
                <a:solidFill>
                  <a:schemeClr val="accent1"/>
                </a:solidFill>
                <a:latin typeface="Open Sans Light"/>
                <a:cs typeface="Open Sans Light"/>
              </a:defRPr>
            </a:lvl1pPr>
            <a:lvl2pPr>
              <a:defRPr sz="2000" b="0" i="0" baseline="0">
                <a:solidFill>
                  <a:schemeClr val="accent1"/>
                </a:solidFill>
                <a:latin typeface="Open Sans Light"/>
                <a:cs typeface="Open Sans Light"/>
              </a:defRPr>
            </a:lvl2pPr>
            <a:lvl3pPr marL="1143000" indent="-228600">
              <a:buSzPct val="100000"/>
              <a:buFont typeface="Lucida Grande"/>
              <a:buChar char="&gt;"/>
              <a:defRPr sz="1800" b="0" i="0" baseline="0">
                <a:solidFill>
                  <a:schemeClr val="accent1"/>
                </a:solidFill>
                <a:latin typeface="Open Sans Light"/>
                <a:cs typeface="Open Sans Light"/>
              </a:defRPr>
            </a:lvl3pPr>
            <a:lvl4pPr>
              <a:defRPr sz="1600" b="0" i="0" baseline="0">
                <a:solidFill>
                  <a:schemeClr val="accent1"/>
                </a:solidFill>
                <a:latin typeface="Open Sans Light"/>
                <a:cs typeface="Open Sans Light"/>
              </a:defRPr>
            </a:lvl4pPr>
            <a:lvl5pPr marL="2057400" indent="-228600">
              <a:buFont typeface="Lucida Grande"/>
              <a:buChar char="&gt;"/>
              <a:defRPr sz="1400" b="0" i="0" baseline="0">
                <a:solidFill>
                  <a:schemeClr val="accent1"/>
                </a:solidFill>
                <a:latin typeface="Open Sans Light"/>
                <a:cs typeface="Open Sans Light"/>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763" y="1363508"/>
            <a:ext cx="1103781" cy="96362"/>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90289" y="5686764"/>
            <a:ext cx="1371600" cy="927100"/>
          </a:xfrm>
          <a:prstGeom prst="rect">
            <a:avLst/>
          </a:prstGeom>
        </p:spPr>
      </p:pic>
      <p:pic>
        <p:nvPicPr>
          <p:cNvPr id="8" name="Picture 7" descr="AngleBackground_gold_RGB.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1554" y="-139701"/>
            <a:ext cx="9367953" cy="479735"/>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3656655"/>
          </a:xfrm>
          <a:prstGeom prst="rect">
            <a:avLst/>
          </a:prstGeom>
        </p:spPr>
        <p:txBody>
          <a:bodyPr>
            <a:normAutofit/>
          </a:bodyPr>
          <a:lstStyle>
            <a:lvl1pPr marL="0" indent="0">
              <a:buNone/>
              <a:defRPr sz="2400"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763" y="1363508"/>
            <a:ext cx="1103781" cy="96362"/>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90289" y="5686764"/>
            <a:ext cx="1371600" cy="927100"/>
          </a:xfrm>
          <a:prstGeom prst="rect">
            <a:avLst/>
          </a:prstGeom>
        </p:spPr>
      </p:pic>
      <p:pic>
        <p:nvPicPr>
          <p:cNvPr id="6" name="Picture 5" descr="AngleBackground_gold_RGB.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1554" y="-139701"/>
            <a:ext cx="9367953" cy="479735"/>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894008"/>
            <a:ext cx="6972300" cy="2641756"/>
          </a:xfrm>
          <a:prstGeom prst="rect">
            <a:avLst/>
          </a:prstGeom>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72400" y="5686764"/>
            <a:ext cx="1371600" cy="9271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2039" y="1245348"/>
            <a:ext cx="2425295" cy="162965"/>
          </a:xfrm>
          <a:prstGeom prst="rect">
            <a:avLst/>
          </a:prstGeom>
        </p:spPr>
      </p:pic>
      <p:pic>
        <p:nvPicPr>
          <p:cNvPr id="6" name="Picture 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9463" y="4704000"/>
            <a:ext cx="1600200" cy="139700"/>
          </a:xfrm>
          <a:prstGeom prst="rect">
            <a:avLst/>
          </a:prstGeom>
        </p:spPr>
      </p:pic>
      <p:pic>
        <p:nvPicPr>
          <p:cNvPr id="7" name="Picture 6" descr="AngleBackground_gold_RGB.png"/>
          <p:cNvPicPr>
            <a:picLocks noChangeAspect="1"/>
          </p:cNvPicPr>
          <p:nvPr userDrawn="1"/>
        </p:nvPicPr>
        <p:blipFill rotWithShape="1">
          <a:blip r:embed="rId5" cstate="email">
            <a:duotone>
              <a:prstClr val="black"/>
              <a:srgbClr val="33006F">
                <a:tint val="45000"/>
                <a:satMod val="400000"/>
              </a:srgbClr>
            </a:duotone>
            <a:extLst>
              <a:ext uri="{28A0092B-C50C-407E-A947-70E740481C1C}">
                <a14:useLocalDpi xmlns:a14="http://schemas.microsoft.com/office/drawing/2010/main"/>
              </a:ext>
            </a:extLst>
          </a:blip>
          <a:srcRect/>
          <a:stretch/>
        </p:blipFill>
        <p:spPr>
          <a:xfrm>
            <a:off x="-71553" y="-203201"/>
            <a:ext cx="9342553" cy="529441"/>
          </a:xfrm>
          <a:prstGeom prst="rect">
            <a:avLst/>
          </a:prstGeom>
        </p:spPr>
      </p:pic>
    </p:spTree>
    <p:extLst>
      <p:ext uri="{BB962C8B-B14F-4D97-AF65-F5344CB8AC3E}">
        <p14:creationId xmlns:p14="http://schemas.microsoft.com/office/powerpoint/2010/main" val="98788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894008"/>
            <a:ext cx="6972300" cy="2641756"/>
          </a:xfrm>
          <a:prstGeom prst="rect">
            <a:avLst/>
          </a:prstGeom>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72400" y="5686764"/>
            <a:ext cx="1371600" cy="9271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2039" y="1245348"/>
            <a:ext cx="2425295" cy="162965"/>
          </a:xfrm>
          <a:prstGeom prst="rect">
            <a:avLst/>
          </a:prstGeom>
        </p:spPr>
      </p:pic>
      <p:pic>
        <p:nvPicPr>
          <p:cNvPr id="6" name="Picture 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9463" y="4704000"/>
            <a:ext cx="1600200" cy="139700"/>
          </a:xfrm>
          <a:prstGeom prst="rect">
            <a:avLst/>
          </a:prstGeom>
        </p:spPr>
      </p:pic>
      <p:pic>
        <p:nvPicPr>
          <p:cNvPr id="7" name="Picture 6" descr="AngleBackground_gold_RGB.png"/>
          <p:cNvPicPr>
            <a:picLocks noChangeAspect="1"/>
          </p:cNvPicPr>
          <p:nvPr userDrawn="1"/>
        </p:nvPicPr>
        <p:blipFill rotWithShape="1">
          <a:blip r:embed="rId5" cstate="email">
            <a:duotone>
              <a:prstClr val="black"/>
              <a:srgbClr val="33006F">
                <a:tint val="45000"/>
                <a:satMod val="400000"/>
              </a:srgbClr>
            </a:duotone>
            <a:extLst>
              <a:ext uri="{28A0092B-C50C-407E-A947-70E740481C1C}">
                <a14:useLocalDpi xmlns:a14="http://schemas.microsoft.com/office/drawing/2010/main"/>
              </a:ext>
            </a:extLst>
          </a:blip>
          <a:srcRect/>
          <a:stretch/>
        </p:blipFill>
        <p:spPr>
          <a:xfrm>
            <a:off x="-71553" y="-203201"/>
            <a:ext cx="9342553" cy="529441"/>
          </a:xfrm>
          <a:prstGeom prst="rect">
            <a:avLst/>
          </a:prstGeom>
        </p:spPr>
      </p:pic>
    </p:spTree>
    <p:extLst>
      <p:ext uri="{BB962C8B-B14F-4D97-AF65-F5344CB8AC3E}">
        <p14:creationId xmlns:p14="http://schemas.microsoft.com/office/powerpoint/2010/main" val="302950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0" i="0" baseline="0">
                <a:solidFill>
                  <a:schemeClr val="accent1"/>
                </a:solidFill>
                <a:latin typeface="Open Sans Light"/>
                <a:cs typeface="Open Sans Light"/>
              </a:defRPr>
            </a:lvl1pPr>
            <a:lvl2pPr>
              <a:defRPr sz="2000" b="0" i="0" baseline="0">
                <a:solidFill>
                  <a:schemeClr val="accent1"/>
                </a:solidFill>
                <a:latin typeface="Open Sans Light"/>
                <a:cs typeface="Open Sans Light"/>
              </a:defRPr>
            </a:lvl2pPr>
            <a:lvl3pPr marL="1143000" indent="-228600">
              <a:buSzPct val="100000"/>
              <a:buFont typeface="Lucida Grande"/>
              <a:buChar char="&gt;"/>
              <a:defRPr sz="1800" b="0" i="0" baseline="0">
                <a:solidFill>
                  <a:schemeClr val="accent1"/>
                </a:solidFill>
                <a:latin typeface="Open Sans Light"/>
                <a:cs typeface="Open Sans Light"/>
              </a:defRPr>
            </a:lvl3pPr>
            <a:lvl4pPr>
              <a:defRPr sz="1600" b="0" i="0" baseline="0">
                <a:solidFill>
                  <a:schemeClr val="accent1"/>
                </a:solidFill>
                <a:latin typeface="Open Sans Light"/>
                <a:cs typeface="Open Sans Light"/>
              </a:defRPr>
            </a:lvl4pPr>
            <a:lvl5pPr marL="2057400" indent="-228600">
              <a:buFont typeface="Lucida Grande"/>
              <a:buChar char="&gt;"/>
              <a:defRPr sz="1400" b="0" i="0" baseline="0">
                <a:solidFill>
                  <a:schemeClr val="accent1"/>
                </a:solidFill>
                <a:latin typeface="Open Sans Light"/>
                <a:cs typeface="Open Sans Light"/>
              </a:defRPr>
            </a:lvl5pPr>
          </a:lstStyle>
          <a:p>
            <a:pPr lvl="0"/>
            <a:r>
              <a:rPr lang="en-US" dirty="0" smtClean="0"/>
              <a:t>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763" y="1364403"/>
            <a:ext cx="1103781" cy="96361"/>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72400" y="5686764"/>
            <a:ext cx="1371600" cy="927100"/>
          </a:xfrm>
          <a:prstGeom prst="rect">
            <a:avLst/>
          </a:prstGeom>
        </p:spPr>
      </p:pic>
      <p:pic>
        <p:nvPicPr>
          <p:cNvPr id="8" name="Picture 7" descr="AngleBackground_gold_RGB.png"/>
          <p:cNvPicPr>
            <a:picLocks noChangeAspect="1"/>
          </p:cNvPicPr>
          <p:nvPr userDrawn="1"/>
        </p:nvPicPr>
        <p:blipFill rotWithShape="1">
          <a:blip r:embed="rId4" cstate="email">
            <a:duotone>
              <a:prstClr val="black"/>
              <a:srgbClr val="33006F">
                <a:tint val="45000"/>
                <a:satMod val="400000"/>
              </a:srgbClr>
            </a:duotone>
            <a:extLst>
              <a:ext uri="{28A0092B-C50C-407E-A947-70E740481C1C}">
                <a14:useLocalDpi xmlns:a14="http://schemas.microsoft.com/office/drawing/2010/main"/>
              </a:ext>
            </a:extLst>
          </a:blip>
          <a:srcRect/>
          <a:stretch/>
        </p:blipFill>
        <p:spPr>
          <a:xfrm>
            <a:off x="-71553" y="-203201"/>
            <a:ext cx="9342553" cy="529441"/>
          </a:xfrm>
          <a:prstGeom prst="rect">
            <a:avLst/>
          </a:prstGeom>
        </p:spPr>
      </p:pic>
    </p:spTree>
    <p:extLst>
      <p:ext uri="{BB962C8B-B14F-4D97-AF65-F5344CB8AC3E}">
        <p14:creationId xmlns:p14="http://schemas.microsoft.com/office/powerpoint/2010/main" val="55826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0" i="0" baseline="0">
                <a:solidFill>
                  <a:srgbClr val="33006F"/>
                </a:solidFill>
                <a:latin typeface="Open Sans Light"/>
                <a:cs typeface="Open Sans Light"/>
              </a:defRPr>
            </a:lvl1pPr>
            <a:lvl2pPr>
              <a:defRPr sz="2000" b="0" i="0" baseline="0">
                <a:solidFill>
                  <a:srgbClr val="33006F"/>
                </a:solidFill>
                <a:latin typeface="Open Sans Light"/>
                <a:cs typeface="Open Sans Light"/>
              </a:defRPr>
            </a:lvl2pPr>
            <a:lvl3pPr marL="1143000" indent="-228600">
              <a:buSzPct val="100000"/>
              <a:buFont typeface="Lucida Grande"/>
              <a:buChar char="&gt;"/>
              <a:defRPr sz="1800" b="0" i="0" baseline="0">
                <a:solidFill>
                  <a:srgbClr val="33006F"/>
                </a:solidFill>
                <a:latin typeface="Open Sans Light"/>
                <a:cs typeface="Open Sans Light"/>
              </a:defRPr>
            </a:lvl3pPr>
            <a:lvl4pPr>
              <a:defRPr sz="1600" b="0" i="0" baseline="0">
                <a:solidFill>
                  <a:srgbClr val="33006F"/>
                </a:solidFill>
                <a:latin typeface="Open Sans Light"/>
                <a:cs typeface="Open Sans Light"/>
              </a:defRPr>
            </a:lvl4pPr>
            <a:lvl5pPr marL="2057400" indent="-228600">
              <a:buFont typeface="Lucida Grande"/>
              <a:buChar char="&gt;"/>
              <a:defRPr sz="1400" b="0" i="0" baseline="0">
                <a:solidFill>
                  <a:srgbClr val="33006F"/>
                </a:solidFill>
                <a:latin typeface="Open Sans Light"/>
                <a:cs typeface="Open Sans Light"/>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763" y="1364403"/>
            <a:ext cx="1103781" cy="96361"/>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72400" y="5686764"/>
            <a:ext cx="1371600" cy="927100"/>
          </a:xfrm>
          <a:prstGeom prst="rect">
            <a:avLst/>
          </a:prstGeom>
        </p:spPr>
      </p:pic>
      <p:pic>
        <p:nvPicPr>
          <p:cNvPr id="7" name="Picture 6" descr="AngleBackground_gold_RGB.png"/>
          <p:cNvPicPr>
            <a:picLocks noChangeAspect="1"/>
          </p:cNvPicPr>
          <p:nvPr userDrawn="1"/>
        </p:nvPicPr>
        <p:blipFill rotWithShape="1">
          <a:blip r:embed="rId4" cstate="email">
            <a:duotone>
              <a:prstClr val="black"/>
              <a:srgbClr val="33006F">
                <a:tint val="45000"/>
                <a:satMod val="400000"/>
              </a:srgbClr>
            </a:duotone>
            <a:extLst>
              <a:ext uri="{28A0092B-C50C-407E-A947-70E740481C1C}">
                <a14:useLocalDpi xmlns:a14="http://schemas.microsoft.com/office/drawing/2010/main"/>
              </a:ext>
            </a:extLst>
          </a:blip>
          <a:srcRect/>
          <a:stretch/>
        </p:blipFill>
        <p:spPr>
          <a:xfrm>
            <a:off x="-71553" y="-203201"/>
            <a:ext cx="9342553" cy="529441"/>
          </a:xfrm>
          <a:prstGeom prst="rect">
            <a:avLst/>
          </a:prstGeom>
        </p:spPr>
      </p:pic>
    </p:spTree>
    <p:extLst>
      <p:ext uri="{BB962C8B-B14F-4D97-AF65-F5344CB8AC3E}">
        <p14:creationId xmlns:p14="http://schemas.microsoft.com/office/powerpoint/2010/main" val="80695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ormAutofit/>
          </a:bodyPr>
          <a:lstStyle>
            <a:lvl1pPr marL="0" indent="0">
              <a:lnSpc>
                <a:spcPct val="90000"/>
              </a:lnSpc>
              <a:buNone/>
              <a:defRPr sz="3000" b="0" i="0" baseline="0">
                <a:solidFill>
                  <a:srgbClr val="33006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763" y="1364403"/>
            <a:ext cx="1103781" cy="96361"/>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72400" y="5686764"/>
            <a:ext cx="1371600" cy="927100"/>
          </a:xfrm>
          <a:prstGeom prst="rect">
            <a:avLst/>
          </a:prstGeom>
        </p:spPr>
      </p:pic>
      <p:pic>
        <p:nvPicPr>
          <p:cNvPr id="6" name="Picture 5" descr="AngleBackground_gold_RGB.png"/>
          <p:cNvPicPr>
            <a:picLocks noChangeAspect="1"/>
          </p:cNvPicPr>
          <p:nvPr userDrawn="1"/>
        </p:nvPicPr>
        <p:blipFill rotWithShape="1">
          <a:blip r:embed="rId4" cstate="email">
            <a:duotone>
              <a:prstClr val="black"/>
              <a:srgbClr val="33006F">
                <a:tint val="45000"/>
                <a:satMod val="400000"/>
              </a:srgbClr>
            </a:duotone>
            <a:extLst>
              <a:ext uri="{28A0092B-C50C-407E-A947-70E740481C1C}">
                <a14:useLocalDpi xmlns:a14="http://schemas.microsoft.com/office/drawing/2010/main"/>
              </a:ext>
            </a:extLst>
          </a:blip>
          <a:srcRect/>
          <a:stretch/>
        </p:blipFill>
        <p:spPr>
          <a:xfrm>
            <a:off x="-71553" y="-203201"/>
            <a:ext cx="9342553" cy="529441"/>
          </a:xfrm>
          <a:prstGeom prst="rect">
            <a:avLst/>
          </a:prstGeom>
        </p:spPr>
      </p:pic>
    </p:spTree>
    <p:extLst>
      <p:ext uri="{BB962C8B-B14F-4D97-AF65-F5344CB8AC3E}">
        <p14:creationId xmlns:p14="http://schemas.microsoft.com/office/powerpoint/2010/main" val="2724014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 id="2147483672"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7612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informs.org/ORMS-Today/Public-Articles/August-Volume-38-Number-4/In-Search-of-Air-France-Flight-447"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upport.google.com/analytics/answer/2844870?hl=en" TargetMode="External"/><Relationship Id="rId2" Type="http://schemas.openxmlformats.org/officeDocument/2006/relationships/hyperlink" Target="http://research.microsoft.com/pubs/101948/TAinfer.pdf" TargetMode="External"/><Relationship Id="rId1" Type="http://schemas.openxmlformats.org/officeDocument/2006/relationships/slideLayout" Target="../slideLayouts/slideLayout2.xml"/><Relationship Id="rId6" Type="http://schemas.openxmlformats.org/officeDocument/2006/relationships/hyperlink" Target="http://static.googleusercontent.com/media/research.google.com/en/pubs/archive/39190.pdf" TargetMode="External"/><Relationship Id="rId5" Type="http://schemas.openxmlformats.org/officeDocument/2006/relationships/hyperlink" Target="http://www.casact.org/education/annual/2010/handouts/C4-Zhang.pdf" TargetMode="External"/><Relationship Id="rId4" Type="http://schemas.openxmlformats.org/officeDocument/2006/relationships/hyperlink" Target="http://static.googleusercontent.com/media/research.google.com/en/pubs/archive/37567.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6" y="2027929"/>
            <a:ext cx="7738913" cy="2641756"/>
          </a:xfrm>
        </p:spPr>
        <p:txBody>
          <a:bodyPr/>
          <a:lstStyle/>
          <a:p>
            <a:r>
              <a:rPr lang="en-US" dirty="0" smtClean="0">
                <a:solidFill>
                  <a:srgbClr val="33006F"/>
                </a:solidFill>
              </a:rPr>
              <a:t>Data Science UW</a:t>
            </a:r>
          </a:p>
          <a:p>
            <a:r>
              <a:rPr lang="en-US" dirty="0" smtClean="0">
                <a:solidFill>
                  <a:srgbClr val="33006F"/>
                </a:solidFill>
              </a:rPr>
              <a:t>Methods for Data Analysis</a:t>
            </a:r>
            <a:endParaRPr lang="en-US" dirty="0">
              <a:solidFill>
                <a:srgbClr val="33006F"/>
              </a:solidFill>
            </a:endParaRPr>
          </a:p>
        </p:txBody>
      </p:sp>
      <p:sp>
        <p:nvSpPr>
          <p:cNvPr id="2" name="TextBox 1"/>
          <p:cNvSpPr txBox="1"/>
          <p:nvPr/>
        </p:nvSpPr>
        <p:spPr>
          <a:xfrm>
            <a:off x="796705" y="5332491"/>
            <a:ext cx="4491551" cy="923330"/>
          </a:xfrm>
          <a:prstGeom prst="rect">
            <a:avLst/>
          </a:prstGeom>
          <a:noFill/>
        </p:spPr>
        <p:txBody>
          <a:bodyPr wrap="none" rtlCol="0">
            <a:spAutoFit/>
          </a:bodyPr>
          <a:lstStyle/>
          <a:p>
            <a:r>
              <a:rPr lang="en-US" dirty="0" smtClean="0"/>
              <a:t>Intro to Bayesian and Computational Statistics</a:t>
            </a:r>
          </a:p>
          <a:p>
            <a:r>
              <a:rPr lang="en-US" dirty="0" smtClean="0"/>
              <a:t>Lecture 8</a:t>
            </a:r>
          </a:p>
          <a:p>
            <a:r>
              <a:rPr lang="en-US" dirty="0" smtClean="0"/>
              <a:t>Nick McClure</a:t>
            </a:r>
            <a:endParaRPr lang="en-US" dirty="0"/>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Interpretation with Modeling</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a:xfrm>
                <a:off x="771345" y="1815076"/>
                <a:ext cx="8197114" cy="4793954"/>
              </a:xfrm>
            </p:spPr>
            <p:txBody>
              <a:bodyPr/>
              <a:lstStyle/>
              <a:p>
                <a:r>
                  <a:rPr lang="en-US" sz="2000" dirty="0" smtClean="0"/>
                  <a:t>Steps:</a:t>
                </a:r>
                <a:endParaRPr lang="en-US" sz="1200" dirty="0"/>
              </a:p>
              <a:p>
                <a:pPr lvl="1"/>
                <a:r>
                  <a:rPr lang="en-US" sz="1800" dirty="0" smtClean="0"/>
                  <a:t>Identify data relevant to the research question. E.g.: what are the measurement scales of the data?</a:t>
                </a:r>
              </a:p>
              <a:p>
                <a:pPr lvl="1"/>
                <a:r>
                  <a:rPr lang="en-US" sz="1800" dirty="0" smtClean="0"/>
                  <a:t>Define a descriptive model for the data. E.g.: pick a linear model formula.</a:t>
                </a:r>
              </a:p>
              <a:p>
                <a:pPr lvl="1"/>
                <a:r>
                  <a:rPr lang="en-US" sz="1800" dirty="0" smtClean="0"/>
                  <a:t>Specify a prior distribution of the parameters. E.g. We think the error in the linear model is Normally distributed as N(</a:t>
                </a:r>
                <a14:m>
                  <m:oMath xmlns:m="http://schemas.openxmlformats.org/officeDocument/2006/math">
                    <m:r>
                      <a:rPr lang="en-US" sz="1800" b="0" i="1" smtClean="0">
                        <a:latin typeface="Cambria Math" panose="02040503050406030204" pitchFamily="18" charset="0"/>
                      </a:rPr>
                      <m:t>0,</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rPr>
                          <m:t>2</m:t>
                        </m:r>
                      </m:sup>
                    </m:sSup>
                  </m:oMath>
                </a14:m>
                <a:r>
                  <a:rPr lang="en-US" sz="1800" dirty="0" smtClean="0"/>
                  <a:t>).</a:t>
                </a:r>
              </a:p>
              <a:p>
                <a:pPr lvl="1"/>
                <a:r>
                  <a:rPr lang="en-US" sz="1800" dirty="0" smtClean="0"/>
                  <a:t>Use the Bayesian inference formula (above) to re-assess parameter probabilities.</a:t>
                </a:r>
              </a:p>
              <a:p>
                <a:pPr lvl="1"/>
                <a:r>
                  <a:rPr lang="en-US" sz="1800" dirty="0" smtClean="0"/>
                  <a:t>Optionally, iterate if more data is observed.</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xfrm>
                <a:off x="771345" y="1815076"/>
                <a:ext cx="8197114" cy="4793954"/>
              </a:xfrm>
              <a:blipFill rotWithShape="0">
                <a:blip r:embed="rId2"/>
                <a:stretch>
                  <a:fillRect l="-670" t="-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44477" y="1435403"/>
                <a:ext cx="68508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𝑝𝑎𝑟𝑎𝑚𝑒𝑡𝑒𝑟𝑠</m:t>
                          </m:r>
                        </m:e>
                        <m:e>
                          <m:r>
                            <a:rPr lang="en-US" sz="2000" b="0" i="1" smtClean="0">
                              <a:latin typeface="Cambria Math" panose="02040503050406030204" pitchFamily="18" charset="0"/>
                            </a:rPr>
                            <m:t>𝑑𝑎𝑡𝑎</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𝑑𝑎𝑡𝑎</m:t>
                      </m:r>
                      <m:r>
                        <a:rPr lang="en-US" sz="2000" i="1">
                          <a:latin typeface="Cambria Math" panose="02040503050406030204" pitchFamily="18" charset="0"/>
                        </a:rPr>
                        <m:t>|</m:t>
                      </m:r>
                      <m:r>
                        <a:rPr lang="en-US" sz="2000" b="0" i="1" smtClean="0">
                          <a:latin typeface="Cambria Math" panose="02040503050406030204" pitchFamily="18" charset="0"/>
                        </a:rPr>
                        <m:t>𝑝𝑎𝑟𝑎𝑚𝑒𝑡𝑒𝑟𝑠</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𝑝𝑎𝑟𝑎𝑚𝑒𝑡𝑒𝑟𝑠</m:t>
                      </m:r>
                      <m:r>
                        <a:rPr lang="en-US" sz="2000" i="1">
                          <a:latin typeface="Cambria Math" panose="02040503050406030204" pitchFamily="18" charset="0"/>
                        </a:rPr>
                        <m:t>)</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444477" y="1435403"/>
                <a:ext cx="6850850" cy="307777"/>
              </a:xfrm>
              <a:prstGeom prst="rect">
                <a:avLst/>
              </a:prstGeom>
              <a:blipFill rotWithShape="0">
                <a:blip r:embed="rId3"/>
                <a:stretch>
                  <a:fillRect l="-445" t="-1961" r="-801" b="-33333"/>
                </a:stretch>
              </a:blipFill>
            </p:spPr>
            <p:txBody>
              <a:bodyPr/>
              <a:lstStyle/>
              <a:p>
                <a:r>
                  <a:rPr lang="en-US">
                    <a:noFill/>
                  </a:rPr>
                  <a:t> </a:t>
                </a:r>
              </a:p>
            </p:txBody>
          </p:sp>
        </mc:Fallback>
      </mc:AlternateContent>
    </p:spTree>
    <p:extLst>
      <p:ext uri="{BB962C8B-B14F-4D97-AF65-F5344CB8AC3E}">
        <p14:creationId xmlns:p14="http://schemas.microsoft.com/office/powerpoint/2010/main" val="2415139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An overused example, but for good reason.</a:t>
            </a:r>
            <a:endParaRPr lang="en-US" dirty="0"/>
          </a:p>
        </p:txBody>
      </p:sp>
      <p:sp>
        <p:nvSpPr>
          <p:cNvPr id="3" name="Text Placeholder 2"/>
          <p:cNvSpPr>
            <a:spLocks noGrp="1"/>
          </p:cNvSpPr>
          <p:nvPr>
            <p:ph type="body" sz="quarter" idx="11"/>
          </p:nvPr>
        </p:nvSpPr>
        <p:spPr>
          <a:xfrm>
            <a:off x="771345" y="1493822"/>
            <a:ext cx="8197114" cy="5115208"/>
          </a:xfrm>
        </p:spPr>
        <p:txBody>
          <a:bodyPr/>
          <a:lstStyle/>
          <a:p>
            <a:r>
              <a:rPr lang="en-US" sz="2000" dirty="0" smtClean="0"/>
              <a:t>Tasked with identifying where on a target archery board the bullseye is.  But we can only see the back of the target and where the arrows puncture through as a marksman fires at it.</a:t>
            </a:r>
            <a:endParaRPr lang="en-US" sz="1800" dirty="0" smtClean="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764088" y="3343267"/>
            <a:ext cx="2975152" cy="3265763"/>
          </a:xfrm>
          <a:prstGeom prst="rect">
            <a:avLst/>
          </a:prstGeom>
        </p:spPr>
      </p:pic>
      <p:sp>
        <p:nvSpPr>
          <p:cNvPr id="5" name="TextBox 4"/>
          <p:cNvSpPr txBox="1"/>
          <p:nvPr/>
        </p:nvSpPr>
        <p:spPr>
          <a:xfrm>
            <a:off x="5426213" y="2843621"/>
            <a:ext cx="1650901" cy="369332"/>
          </a:xfrm>
          <a:prstGeom prst="rect">
            <a:avLst/>
          </a:prstGeom>
          <a:noFill/>
        </p:spPr>
        <p:txBody>
          <a:bodyPr wrap="none" rtlCol="0">
            <a:spAutoFit/>
          </a:bodyPr>
          <a:lstStyle/>
          <a:p>
            <a:r>
              <a:rPr lang="en-US" dirty="0" smtClean="0"/>
              <a:t>Front of target?</a:t>
            </a:r>
            <a:endParaRPr lang="en-US" dirty="0"/>
          </a:p>
        </p:txBody>
      </p:sp>
      <p:pic>
        <p:nvPicPr>
          <p:cNvPr id="6" name="Picture 5"/>
          <p:cNvPicPr>
            <a:picLocks noChangeAspect="1"/>
          </p:cNvPicPr>
          <p:nvPr/>
        </p:nvPicPr>
        <p:blipFill>
          <a:blip r:embed="rId3"/>
          <a:stretch>
            <a:fillRect/>
          </a:stretch>
        </p:blipFill>
        <p:spPr>
          <a:xfrm>
            <a:off x="671757" y="3266406"/>
            <a:ext cx="3185004" cy="3419483"/>
          </a:xfrm>
          <a:prstGeom prst="rect">
            <a:avLst/>
          </a:prstGeom>
        </p:spPr>
      </p:pic>
      <p:sp>
        <p:nvSpPr>
          <p:cNvPr id="8" name="TextBox 7"/>
          <p:cNvSpPr txBox="1"/>
          <p:nvPr/>
        </p:nvSpPr>
        <p:spPr>
          <a:xfrm>
            <a:off x="828833" y="2865290"/>
            <a:ext cx="2870851" cy="369332"/>
          </a:xfrm>
          <a:prstGeom prst="rect">
            <a:avLst/>
          </a:prstGeom>
          <a:noFill/>
        </p:spPr>
        <p:txBody>
          <a:bodyPr wrap="none" rtlCol="0">
            <a:spAutoFit/>
          </a:bodyPr>
          <a:lstStyle/>
          <a:p>
            <a:r>
              <a:rPr lang="en-US" dirty="0" smtClean="0"/>
              <a:t>Back of target: What we see.</a:t>
            </a:r>
            <a:endParaRPr lang="en-US" dirty="0"/>
          </a:p>
        </p:txBody>
      </p:sp>
    </p:spTree>
    <p:extLst>
      <p:ext uri="{BB962C8B-B14F-4D97-AF65-F5344CB8AC3E}">
        <p14:creationId xmlns:p14="http://schemas.microsoft.com/office/powerpoint/2010/main" val="2811556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a:xfrm>
            <a:off x="7400288" y="2630384"/>
            <a:ext cx="606582" cy="606582"/>
          </a:xfrm>
          <a:prstGeom prst="ellipse">
            <a:avLst/>
          </a:prstGeom>
          <a:solidFill>
            <a:schemeClr val="bg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p:txBody>
          <a:bodyPr/>
          <a:lstStyle/>
          <a:p>
            <a:r>
              <a:rPr lang="en-US" dirty="0" smtClean="0"/>
              <a:t>Archery Example</a:t>
            </a:r>
            <a:endParaRPr lang="en-US" dirty="0"/>
          </a:p>
        </p:txBody>
      </p:sp>
      <p:sp>
        <p:nvSpPr>
          <p:cNvPr id="3" name="Text Placeholder 2"/>
          <p:cNvSpPr>
            <a:spLocks noGrp="1"/>
          </p:cNvSpPr>
          <p:nvPr>
            <p:ph type="body" sz="quarter" idx="11"/>
          </p:nvPr>
        </p:nvSpPr>
        <p:spPr>
          <a:xfrm>
            <a:off x="771345" y="1493822"/>
            <a:ext cx="8197114" cy="5115208"/>
          </a:xfrm>
        </p:spPr>
        <p:txBody>
          <a:bodyPr/>
          <a:lstStyle/>
          <a:p>
            <a:r>
              <a:rPr lang="en-US" sz="2000" dirty="0" smtClean="0"/>
              <a:t>We are told that a marksman is firing at it and they are always within 10 centimeters of the target 95% of the time.</a:t>
            </a:r>
            <a:endParaRPr lang="en-US" sz="1800" dirty="0" smtClean="0"/>
          </a:p>
        </p:txBody>
      </p:sp>
      <p:sp>
        <p:nvSpPr>
          <p:cNvPr id="7" name="Rounded Rectangle 6"/>
          <p:cNvSpPr/>
          <p:nvPr/>
        </p:nvSpPr>
        <p:spPr>
          <a:xfrm>
            <a:off x="3299125" y="2453489"/>
            <a:ext cx="3141553" cy="2951430"/>
          </a:xfrm>
          <a:prstGeom prst="roundRect">
            <a:avLst/>
          </a:prstGeom>
          <a:solidFill>
            <a:schemeClr val="accent3">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7703579" y="2031553"/>
            <a:ext cx="863851" cy="937034"/>
            <a:chOff x="7514377" y="2385588"/>
            <a:chExt cx="863851" cy="937034"/>
          </a:xfrm>
        </p:grpSpPr>
        <p:cxnSp>
          <p:nvCxnSpPr>
            <p:cNvPr id="10" name="Straight Arrow Connector 9"/>
            <p:cNvCxnSpPr/>
            <p:nvPr/>
          </p:nvCxnSpPr>
          <p:spPr>
            <a:xfrm flipH="1">
              <a:off x="7514377" y="2453489"/>
              <a:ext cx="796704" cy="869133"/>
            </a:xfrm>
            <a:prstGeom prst="straightConnector1">
              <a:avLst/>
            </a:prstGeom>
            <a:ln w="50800">
              <a:solidFill>
                <a:srgbClr val="231E1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8145218" y="2460632"/>
              <a:ext cx="18107" cy="135802"/>
            </a:xfrm>
            <a:prstGeom prst="line">
              <a:avLst/>
            </a:prstGeom>
            <a:ln>
              <a:solidFill>
                <a:srgbClr val="231E1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8225768" y="2385588"/>
              <a:ext cx="18107" cy="135802"/>
            </a:xfrm>
            <a:prstGeom prst="line">
              <a:avLst/>
            </a:prstGeom>
            <a:ln>
              <a:solidFill>
                <a:srgbClr val="231E13"/>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243934" y="2523276"/>
              <a:ext cx="134294" cy="0"/>
            </a:xfrm>
            <a:prstGeom prst="line">
              <a:avLst/>
            </a:prstGeom>
            <a:ln>
              <a:solidFill>
                <a:srgbClr val="231E1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8186830" y="2604239"/>
              <a:ext cx="134294" cy="0"/>
            </a:xfrm>
            <a:prstGeom prst="line">
              <a:avLst/>
            </a:prstGeom>
            <a:ln>
              <a:solidFill>
                <a:srgbClr val="231E13"/>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67132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Archery Example</a:t>
            </a:r>
            <a:endParaRPr lang="en-US" dirty="0"/>
          </a:p>
        </p:txBody>
      </p:sp>
      <p:sp>
        <p:nvSpPr>
          <p:cNvPr id="3" name="Text Placeholder 2"/>
          <p:cNvSpPr>
            <a:spLocks noGrp="1"/>
          </p:cNvSpPr>
          <p:nvPr>
            <p:ph type="body" sz="quarter" idx="11"/>
          </p:nvPr>
        </p:nvSpPr>
        <p:spPr>
          <a:xfrm>
            <a:off x="771345" y="1493822"/>
            <a:ext cx="8197114" cy="1421394"/>
          </a:xfrm>
        </p:spPr>
        <p:txBody>
          <a:bodyPr/>
          <a:lstStyle/>
          <a:p>
            <a:r>
              <a:rPr lang="en-US" sz="2000" dirty="0" smtClean="0"/>
              <a:t>Here are the archer’s first 5 shots with a 10 cm radius around it.</a:t>
            </a:r>
          </a:p>
          <a:p>
            <a:r>
              <a:rPr lang="en-US" sz="2000" dirty="0" smtClean="0"/>
              <a:t>A frequentist observes the maximum likelihood point as the best guess.</a:t>
            </a:r>
            <a:endParaRPr lang="en-US" sz="1800" dirty="0" smtClean="0"/>
          </a:p>
        </p:txBody>
      </p:sp>
      <p:sp>
        <p:nvSpPr>
          <p:cNvPr id="7" name="Rounded Rectangle 6"/>
          <p:cNvSpPr/>
          <p:nvPr/>
        </p:nvSpPr>
        <p:spPr>
          <a:xfrm>
            <a:off x="3299125" y="2453489"/>
            <a:ext cx="3141553" cy="2951430"/>
          </a:xfrm>
          <a:prstGeom prst="roundRect">
            <a:avLst/>
          </a:prstGeom>
          <a:solidFill>
            <a:schemeClr val="accent3">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804994" y="3472626"/>
            <a:ext cx="606582" cy="606582"/>
          </a:xfrm>
          <a:prstGeom prst="ellipse">
            <a:avLst/>
          </a:prstGeom>
          <a:solidFill>
            <a:schemeClr val="bg2">
              <a:alpha val="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4749543" y="3654536"/>
            <a:ext cx="81812" cy="8181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068999" y="3736348"/>
            <a:ext cx="81812" cy="8181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649820" y="4021932"/>
            <a:ext cx="81812" cy="8181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127110" y="4068764"/>
            <a:ext cx="81812" cy="8181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764088" y="3869532"/>
            <a:ext cx="81812" cy="8181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858573" y="3800453"/>
            <a:ext cx="606582" cy="606582"/>
          </a:xfrm>
          <a:prstGeom prst="ellipse">
            <a:avLst/>
          </a:prstGeom>
          <a:solidFill>
            <a:schemeClr val="bg2">
              <a:alpha val="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490320" y="3607147"/>
            <a:ext cx="606582" cy="606582"/>
          </a:xfrm>
          <a:prstGeom prst="ellipse">
            <a:avLst/>
          </a:prstGeom>
          <a:solidFill>
            <a:schemeClr val="bg2">
              <a:alpha val="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387435" y="3759547"/>
            <a:ext cx="606582" cy="606582"/>
          </a:xfrm>
          <a:prstGeom prst="ellipse">
            <a:avLst/>
          </a:prstGeom>
          <a:solidFill>
            <a:schemeClr val="bg2">
              <a:alpha val="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481250" y="3390191"/>
            <a:ext cx="606582" cy="606582"/>
          </a:xfrm>
          <a:prstGeom prst="ellipse">
            <a:avLst/>
          </a:prstGeom>
          <a:solidFill>
            <a:schemeClr val="bg2">
              <a:alpha val="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4900614" y="3970561"/>
            <a:ext cx="2255836" cy="372369"/>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156450" y="4159869"/>
            <a:ext cx="1459887" cy="369332"/>
          </a:xfrm>
          <a:prstGeom prst="rect">
            <a:avLst/>
          </a:prstGeom>
          <a:noFill/>
        </p:spPr>
        <p:txBody>
          <a:bodyPr wrap="none" rtlCol="0">
            <a:spAutoFit/>
          </a:bodyPr>
          <a:lstStyle/>
          <a:p>
            <a:r>
              <a:rPr lang="en-US" dirty="0" smtClean="0"/>
              <a:t>M.L. Estimate</a:t>
            </a:r>
            <a:endParaRPr lang="en-US" dirty="0"/>
          </a:p>
        </p:txBody>
      </p:sp>
    </p:spTree>
    <p:extLst>
      <p:ext uri="{BB962C8B-B14F-4D97-AF65-F5344CB8AC3E}">
        <p14:creationId xmlns:p14="http://schemas.microsoft.com/office/powerpoint/2010/main" val="1357141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Archery Example</a:t>
            </a:r>
            <a:endParaRPr lang="en-US" dirty="0"/>
          </a:p>
        </p:txBody>
      </p:sp>
      <p:sp>
        <p:nvSpPr>
          <p:cNvPr id="3" name="Text Placeholder 2"/>
          <p:cNvSpPr>
            <a:spLocks noGrp="1"/>
          </p:cNvSpPr>
          <p:nvPr>
            <p:ph type="body" sz="quarter" idx="11"/>
          </p:nvPr>
        </p:nvSpPr>
        <p:spPr>
          <a:xfrm>
            <a:off x="771345" y="1493822"/>
            <a:ext cx="8197114" cy="5115208"/>
          </a:xfrm>
        </p:spPr>
        <p:txBody>
          <a:bodyPr/>
          <a:lstStyle/>
          <a:p>
            <a:r>
              <a:rPr lang="en-US" sz="2000" dirty="0" smtClean="0"/>
              <a:t>A Bayesian approach is to create a ‘Prior’, or a previous belief of where the target is. (Red point)</a:t>
            </a:r>
            <a:endParaRPr lang="en-US" sz="1800" dirty="0" smtClean="0"/>
          </a:p>
        </p:txBody>
      </p:sp>
      <p:sp>
        <p:nvSpPr>
          <p:cNvPr id="7" name="Rounded Rectangle 6"/>
          <p:cNvSpPr/>
          <p:nvPr/>
        </p:nvSpPr>
        <p:spPr>
          <a:xfrm>
            <a:off x="3299125" y="2453489"/>
            <a:ext cx="3141553" cy="2951430"/>
          </a:xfrm>
          <a:prstGeom prst="roundRect">
            <a:avLst/>
          </a:prstGeom>
          <a:solidFill>
            <a:schemeClr val="accent3">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5410200" y="3219450"/>
            <a:ext cx="119864" cy="119864"/>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847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Archery Example</a:t>
            </a:r>
            <a:endParaRPr lang="en-US" dirty="0"/>
          </a:p>
        </p:txBody>
      </p:sp>
      <p:sp>
        <p:nvSpPr>
          <p:cNvPr id="3" name="Text Placeholder 2"/>
          <p:cNvSpPr>
            <a:spLocks noGrp="1"/>
          </p:cNvSpPr>
          <p:nvPr>
            <p:ph type="body" sz="quarter" idx="11"/>
          </p:nvPr>
        </p:nvSpPr>
        <p:spPr>
          <a:xfrm>
            <a:off x="771345" y="1389909"/>
            <a:ext cx="8197114" cy="1417420"/>
          </a:xfrm>
        </p:spPr>
        <p:txBody>
          <a:bodyPr/>
          <a:lstStyle/>
          <a:p>
            <a:r>
              <a:rPr lang="en-US" sz="2000" dirty="0" smtClean="0"/>
              <a:t>As the next arrow fires, we update our prior via the posterior distribution.</a:t>
            </a:r>
          </a:p>
          <a:p>
            <a:r>
              <a:rPr lang="en-US" sz="2000" dirty="0" smtClean="0"/>
              <a:t>We iterate on this until our final target is chosen.</a:t>
            </a:r>
            <a:endParaRPr lang="en-US" sz="1800" dirty="0" smtClean="0"/>
          </a:p>
        </p:txBody>
      </p:sp>
      <p:sp>
        <p:nvSpPr>
          <p:cNvPr id="7" name="Rounded Rectangle 6"/>
          <p:cNvSpPr/>
          <p:nvPr/>
        </p:nvSpPr>
        <p:spPr>
          <a:xfrm>
            <a:off x="3299125" y="2453489"/>
            <a:ext cx="3141553" cy="2951430"/>
          </a:xfrm>
          <a:prstGeom prst="roundRect">
            <a:avLst/>
          </a:prstGeom>
          <a:solidFill>
            <a:schemeClr val="accent3">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5410200" y="3219450"/>
            <a:ext cx="119864" cy="119864"/>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749543" y="3654536"/>
            <a:ext cx="81812" cy="8181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481250" y="3390191"/>
            <a:ext cx="606582" cy="606582"/>
          </a:xfrm>
          <a:prstGeom prst="ellipse">
            <a:avLst/>
          </a:prstGeom>
          <a:solidFill>
            <a:schemeClr val="bg2">
              <a:alpha val="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4" idx="3"/>
          </p:cNvCxnSpPr>
          <p:nvPr/>
        </p:nvCxnSpPr>
        <p:spPr>
          <a:xfrm flipH="1">
            <a:off x="5087832" y="3321760"/>
            <a:ext cx="339922" cy="173915"/>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4985522" y="3466391"/>
            <a:ext cx="119864" cy="119864"/>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601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Archery Example</a:t>
            </a:r>
            <a:endParaRPr lang="en-US" dirty="0"/>
          </a:p>
        </p:txBody>
      </p:sp>
      <p:sp>
        <p:nvSpPr>
          <p:cNvPr id="3" name="Text Placeholder 2"/>
          <p:cNvSpPr>
            <a:spLocks noGrp="1"/>
          </p:cNvSpPr>
          <p:nvPr>
            <p:ph type="body" sz="quarter" idx="11"/>
          </p:nvPr>
        </p:nvSpPr>
        <p:spPr>
          <a:xfrm>
            <a:off x="771345" y="1389909"/>
            <a:ext cx="8197114" cy="5210916"/>
          </a:xfrm>
        </p:spPr>
        <p:txBody>
          <a:bodyPr/>
          <a:lstStyle/>
          <a:p>
            <a:r>
              <a:rPr lang="en-US" sz="2000" dirty="0" smtClean="0"/>
              <a:t>As the next arrow fires, we update our prior via the posterior distribution.</a:t>
            </a:r>
          </a:p>
          <a:p>
            <a:r>
              <a:rPr lang="en-US" sz="2000" dirty="0" smtClean="0"/>
              <a:t>We iterate on this until our final target is chosen.</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This procedure is called Bayesian inference.</a:t>
            </a:r>
          </a:p>
          <a:p>
            <a:r>
              <a:rPr lang="en-US" sz="2000" dirty="0" smtClean="0"/>
              <a:t>How is this used in the real world? (Remember lost keys ex.)</a:t>
            </a:r>
            <a:endParaRPr lang="en-US" sz="1800" dirty="0" smtClean="0"/>
          </a:p>
        </p:txBody>
      </p:sp>
      <p:sp>
        <p:nvSpPr>
          <p:cNvPr id="7" name="Rounded Rectangle 6"/>
          <p:cNvSpPr/>
          <p:nvPr/>
        </p:nvSpPr>
        <p:spPr>
          <a:xfrm>
            <a:off x="3299125" y="2453489"/>
            <a:ext cx="3141553" cy="2951430"/>
          </a:xfrm>
          <a:prstGeom prst="roundRect">
            <a:avLst/>
          </a:prstGeom>
          <a:solidFill>
            <a:schemeClr val="accent3">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5410200" y="3219450"/>
            <a:ext cx="119864" cy="119864"/>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749543" y="3654536"/>
            <a:ext cx="81812" cy="8181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481250" y="3390191"/>
            <a:ext cx="606582" cy="606582"/>
          </a:xfrm>
          <a:prstGeom prst="ellipse">
            <a:avLst/>
          </a:prstGeom>
          <a:solidFill>
            <a:schemeClr val="bg2">
              <a:alpha val="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4" idx="3"/>
          </p:cNvCxnSpPr>
          <p:nvPr/>
        </p:nvCxnSpPr>
        <p:spPr>
          <a:xfrm flipH="1">
            <a:off x="5087832" y="3321760"/>
            <a:ext cx="339922" cy="173915"/>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4985522" y="3466391"/>
            <a:ext cx="119864" cy="119864"/>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954502" y="3624426"/>
            <a:ext cx="606582" cy="606582"/>
          </a:xfrm>
          <a:prstGeom prst="ellipse">
            <a:avLst/>
          </a:prstGeom>
          <a:solidFill>
            <a:schemeClr val="bg2">
              <a:alpha val="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211852" y="3920720"/>
            <a:ext cx="81812" cy="8181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18" idx="4"/>
            <a:endCxn id="19" idx="0"/>
          </p:cNvCxnSpPr>
          <p:nvPr/>
        </p:nvCxnSpPr>
        <p:spPr>
          <a:xfrm>
            <a:off x="5045454" y="3586255"/>
            <a:ext cx="51985" cy="256367"/>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5037507" y="3842622"/>
            <a:ext cx="119864" cy="119864"/>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055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Bayesian Inference Successes</a:t>
            </a:r>
            <a:endParaRPr lang="en-US" dirty="0"/>
          </a:p>
        </p:txBody>
      </p:sp>
      <p:sp>
        <p:nvSpPr>
          <p:cNvPr id="3" name="Text Placeholder 2"/>
          <p:cNvSpPr>
            <a:spLocks noGrp="1"/>
          </p:cNvSpPr>
          <p:nvPr>
            <p:ph type="body" sz="quarter" idx="11"/>
          </p:nvPr>
        </p:nvSpPr>
        <p:spPr>
          <a:xfrm>
            <a:off x="771345" y="1815076"/>
            <a:ext cx="8197114" cy="1318649"/>
          </a:xfrm>
        </p:spPr>
        <p:txBody>
          <a:bodyPr/>
          <a:lstStyle/>
          <a:p>
            <a:r>
              <a:rPr lang="en-US" sz="2000" dirty="0" smtClean="0"/>
              <a:t>In practice, Bayesian inference has been used successfully to find lost planes. E.g. Air France 447</a:t>
            </a:r>
          </a:p>
          <a:p>
            <a:r>
              <a:rPr lang="en-US" sz="1800" dirty="0">
                <a:hlinkClick r:id="rId2"/>
              </a:rPr>
              <a:t>https://</a:t>
            </a:r>
            <a:r>
              <a:rPr lang="en-US" sz="1800" dirty="0" smtClean="0">
                <a:hlinkClick r:id="rId2"/>
              </a:rPr>
              <a:t>www.informs.org/ORMS-Today/Public-Articles/August-Volume-38-Number-4/In-Search-of-Air-France-Flight-447</a:t>
            </a:r>
            <a:endParaRPr lang="en-US" sz="1800" dirty="0" smtClean="0"/>
          </a:p>
          <a:p>
            <a:endParaRPr lang="en-US" sz="1800" dirty="0" smtClean="0"/>
          </a:p>
        </p:txBody>
      </p:sp>
      <mc:AlternateContent xmlns:mc="http://schemas.openxmlformats.org/markup-compatibility/2006" xmlns:a14="http://schemas.microsoft.com/office/drawing/2010/main">
        <mc:Choice Requires="a14">
          <p:sp>
            <p:nvSpPr>
              <p:cNvPr id="7" name="TextBox 6"/>
              <p:cNvSpPr txBox="1"/>
              <p:nvPr/>
            </p:nvSpPr>
            <p:spPr>
              <a:xfrm>
                <a:off x="1338663" y="959153"/>
                <a:ext cx="68508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𝑝𝑎𝑟𝑎𝑚𝑒𝑡𝑒𝑟𝑠</m:t>
                          </m:r>
                        </m:e>
                        <m:e>
                          <m:r>
                            <a:rPr lang="en-US" sz="2000" b="0" i="1" smtClean="0">
                              <a:latin typeface="Cambria Math" panose="02040503050406030204" pitchFamily="18" charset="0"/>
                            </a:rPr>
                            <m:t>𝑑𝑎𝑡𝑎</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𝑑𝑎𝑡𝑎</m:t>
                      </m:r>
                      <m:r>
                        <a:rPr lang="en-US" sz="2000" i="1">
                          <a:latin typeface="Cambria Math" panose="02040503050406030204" pitchFamily="18" charset="0"/>
                        </a:rPr>
                        <m:t>|</m:t>
                      </m:r>
                      <m:r>
                        <a:rPr lang="en-US" sz="2000" b="0" i="1" smtClean="0">
                          <a:latin typeface="Cambria Math" panose="02040503050406030204" pitchFamily="18" charset="0"/>
                        </a:rPr>
                        <m:t>𝑝𝑎𝑟𝑎𝑚𝑒𝑡𝑒𝑟𝑠</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𝑝𝑎𝑟𝑎𝑚𝑒𝑡𝑒𝑟𝑠</m:t>
                      </m:r>
                      <m:r>
                        <a:rPr lang="en-US" sz="2000" i="1">
                          <a:latin typeface="Cambria Math" panose="02040503050406030204" pitchFamily="18" charset="0"/>
                        </a:rPr>
                        <m:t>)</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338663" y="959153"/>
                <a:ext cx="6850850" cy="307777"/>
              </a:xfrm>
              <a:prstGeom prst="rect">
                <a:avLst/>
              </a:prstGeom>
              <a:blipFill rotWithShape="0">
                <a:blip r:embed="rId3"/>
                <a:stretch>
                  <a:fillRect l="-445" t="-1961" r="-890" b="-33333"/>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719387" y="3264076"/>
            <a:ext cx="3538538" cy="3593924"/>
          </a:xfrm>
          <a:prstGeom prst="rect">
            <a:avLst/>
          </a:prstGeom>
        </p:spPr>
      </p:pic>
    </p:spTree>
    <p:extLst>
      <p:ext uri="{BB962C8B-B14F-4D97-AF65-F5344CB8AC3E}">
        <p14:creationId xmlns:p14="http://schemas.microsoft.com/office/powerpoint/2010/main" val="1407058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Frequentist Estimation of Heads in a Coin Flip</a:t>
            </a:r>
            <a:endParaRPr lang="en-US" dirty="0"/>
          </a:p>
        </p:txBody>
      </p:sp>
      <p:sp>
        <p:nvSpPr>
          <p:cNvPr id="3" name="Text Placeholder 2"/>
          <p:cNvSpPr>
            <a:spLocks noGrp="1"/>
          </p:cNvSpPr>
          <p:nvPr>
            <p:ph type="body" sz="quarter" idx="11"/>
          </p:nvPr>
        </p:nvSpPr>
        <p:spPr>
          <a:xfrm>
            <a:off x="771345" y="1815076"/>
            <a:ext cx="8197114" cy="3888607"/>
          </a:xfrm>
        </p:spPr>
        <p:txBody>
          <a:bodyPr/>
          <a:lstStyle/>
          <a:p>
            <a:r>
              <a:rPr lang="en-US" sz="2000" dirty="0" smtClean="0"/>
              <a:t>We will flip a coin N times.  We count the number of heads and want to estimate the p(H).  E.g. if it is a fair coin, we would expect (with enough trails) that we would estimate p(H) = 0.5.</a:t>
            </a:r>
          </a:p>
          <a:p>
            <a:r>
              <a:rPr lang="en-US" sz="2000" dirty="0" smtClean="0"/>
              <a:t>Frequentist probability:</a:t>
            </a:r>
          </a:p>
          <a:p>
            <a:pPr lvl="1"/>
            <a:r>
              <a:rPr lang="en-US" sz="1800" dirty="0" smtClean="0"/>
              <a:t>Most likely (maximum likelihood) answer would be:</a:t>
            </a:r>
          </a:p>
          <a:p>
            <a:pPr lvl="1"/>
            <a:endParaRPr lang="en-US" sz="1800" dirty="0"/>
          </a:p>
        </p:txBody>
      </p:sp>
      <mc:AlternateContent xmlns:mc="http://schemas.openxmlformats.org/markup-compatibility/2006" xmlns:a14="http://schemas.microsoft.com/office/drawing/2010/main">
        <mc:Choice Requires="a14">
          <p:sp>
            <p:nvSpPr>
              <p:cNvPr id="5" name="TextBox 4"/>
              <p:cNvSpPr txBox="1"/>
              <p:nvPr/>
            </p:nvSpPr>
            <p:spPr>
              <a:xfrm>
                <a:off x="4013305" y="4019739"/>
                <a:ext cx="1501565"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𝐻</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𝐻</m:t>
                          </m:r>
                          <m:r>
                            <a:rPr lang="en-US" sz="2000" b="0" i="1" smtClean="0">
                              <a:latin typeface="Cambria Math" panose="02040503050406030204" pitchFamily="18" charset="0"/>
                            </a:rPr>
                            <m:t>)</m:t>
                          </m:r>
                        </m:num>
                        <m:den>
                          <m:r>
                            <a:rPr lang="en-US" sz="2000" b="0" i="1" smtClean="0">
                              <a:latin typeface="Cambria Math" panose="02040503050406030204" pitchFamily="18" charset="0"/>
                            </a:rPr>
                            <m:t>𝑁</m:t>
                          </m:r>
                        </m:den>
                      </m:f>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013305" y="4019739"/>
                <a:ext cx="1501565"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57934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Bayesian Estimation </a:t>
            </a:r>
            <a:r>
              <a:rPr lang="en-US" dirty="0"/>
              <a:t>of Heads in a Coin Flip</a:t>
            </a:r>
          </a:p>
        </p:txBody>
      </p:sp>
      <p:sp>
        <p:nvSpPr>
          <p:cNvPr id="3" name="Text Placeholder 2"/>
          <p:cNvSpPr>
            <a:spLocks noGrp="1"/>
          </p:cNvSpPr>
          <p:nvPr>
            <p:ph type="body" sz="quarter" idx="11"/>
          </p:nvPr>
        </p:nvSpPr>
        <p:spPr>
          <a:xfrm>
            <a:off x="771345" y="1815076"/>
            <a:ext cx="8197114" cy="3888607"/>
          </a:xfrm>
        </p:spPr>
        <p:txBody>
          <a:bodyPr/>
          <a:lstStyle/>
          <a:p>
            <a:r>
              <a:rPr lang="en-US" sz="2000" dirty="0" smtClean="0"/>
              <a:t>We will need to define a Prior probability for the estimation of p(H).</a:t>
            </a:r>
          </a:p>
          <a:p>
            <a:r>
              <a:rPr lang="en-US" sz="2000" dirty="0" smtClean="0"/>
              <a:t>The best choice in this case is a Beta distribution:</a:t>
            </a:r>
          </a:p>
          <a:p>
            <a:endParaRPr lang="en-US" sz="2000" dirty="0"/>
          </a:p>
          <a:p>
            <a:endParaRPr lang="en-US" sz="2000" dirty="0" smtClean="0"/>
          </a:p>
          <a:p>
            <a:r>
              <a:rPr lang="en-US" sz="2000" dirty="0" smtClean="0"/>
              <a:t>a, b are constants that define the distribution (similar to how the mean and variance define different </a:t>
            </a:r>
            <a:r>
              <a:rPr lang="en-US" sz="2000" dirty="0" err="1" smtClean="0"/>
              <a:t>normals</a:t>
            </a:r>
            <a:r>
              <a:rPr lang="en-US" sz="2000" dirty="0" smtClean="0"/>
              <a:t>).</a:t>
            </a:r>
          </a:p>
          <a:p>
            <a:r>
              <a:rPr lang="en-US" sz="2000" dirty="0" smtClean="0"/>
              <a:t>X is only defined between 0 and 1.</a:t>
            </a:r>
            <a:endParaRPr lang="en-US" sz="1800" dirty="0"/>
          </a:p>
        </p:txBody>
      </p:sp>
      <mc:AlternateContent xmlns:mc="http://schemas.openxmlformats.org/markup-compatibility/2006" xmlns:a14="http://schemas.microsoft.com/office/drawing/2010/main">
        <mc:Choice Requires="a14">
          <p:sp>
            <p:nvSpPr>
              <p:cNvPr id="4" name="TextBox 3"/>
              <p:cNvSpPr txBox="1"/>
              <p:nvPr/>
            </p:nvSpPr>
            <p:spPr>
              <a:xfrm>
                <a:off x="1595127" y="2718226"/>
                <a:ext cx="6549550"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𝑎</m:t>
                          </m:r>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i="1">
                              <a:latin typeface="Cambria Math" panose="02040503050406030204" pitchFamily="18" charset="0"/>
                            </a:rPr>
                            <m:t>(1−</m:t>
                          </m:r>
                          <m:r>
                            <a:rPr lang="en-US" sz="2400" i="1">
                              <a:latin typeface="Cambria Math" panose="02040503050406030204" pitchFamily="18" charset="0"/>
                            </a:rPr>
                            <m:t>𝑥</m:t>
                          </m:r>
                          <m:r>
                            <a:rPr lang="en-US" sz="2400" i="1">
                              <a:latin typeface="Cambria Math" panose="02040503050406030204" pitchFamily="18" charset="0"/>
                            </a:rPr>
                            <m:t>)</m:t>
                          </m:r>
                        </m:e>
                        <m:sup>
                          <m:r>
                            <a:rPr lang="en-US" sz="2400" b="0" i="1" smtClean="0">
                              <a:latin typeface="Cambria Math" panose="02040503050406030204" pitchFamily="18" charset="0"/>
                            </a:rPr>
                            <m:t>𝑏</m:t>
                          </m:r>
                          <m:r>
                            <a:rPr lang="en-US" sz="2400" b="0" i="1" smtClean="0">
                              <a:latin typeface="Cambria Math" panose="02040503050406030204" pitchFamily="18" charset="0"/>
                            </a:rPr>
                            <m:t>−1</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𝑛𝑜𝑟𝑚𝑎𝑙𝑖𝑧𝑖𝑛𝑔</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𝑐𝑜𝑛𝑠𝑡𝑎𝑛𝑡</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595127" y="2718226"/>
                <a:ext cx="6549550" cy="375872"/>
              </a:xfrm>
              <a:prstGeom prst="rect">
                <a:avLst/>
              </a:prstGeom>
              <a:blipFill rotWithShape="0">
                <a:blip r:embed="rId2"/>
                <a:stretch>
                  <a:fillRect l="-1210" t="-3226" r="-1210" b="-32258"/>
                </a:stretch>
              </a:blipFill>
            </p:spPr>
            <p:txBody>
              <a:bodyPr/>
              <a:lstStyle/>
              <a:p>
                <a:r>
                  <a:rPr lang="en-US">
                    <a:noFill/>
                  </a:rPr>
                  <a:t> </a:t>
                </a:r>
              </a:p>
            </p:txBody>
          </p:sp>
        </mc:Fallback>
      </mc:AlternateContent>
    </p:spTree>
    <p:extLst>
      <p:ext uri="{BB962C8B-B14F-4D97-AF65-F5344CB8AC3E}">
        <p14:creationId xmlns:p14="http://schemas.microsoft.com/office/powerpoint/2010/main" val="3542374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7348" y="0"/>
            <a:ext cx="4526860" cy="6858000"/>
          </a:xfrm>
          <a:prstGeom prst="rect">
            <a:avLst/>
          </a:prstGeom>
        </p:spPr>
      </p:pic>
    </p:spTree>
    <p:extLst>
      <p:ext uri="{BB962C8B-B14F-4D97-AF65-F5344CB8AC3E}">
        <p14:creationId xmlns:p14="http://schemas.microsoft.com/office/powerpoint/2010/main" val="128642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69" y="0"/>
            <a:ext cx="8850035" cy="6858000"/>
          </a:xfrm>
          <a:prstGeom prst="rect">
            <a:avLst/>
          </a:prstGeom>
        </p:spPr>
      </p:pic>
    </p:spTree>
    <p:extLst>
      <p:ext uri="{BB962C8B-B14F-4D97-AF65-F5344CB8AC3E}">
        <p14:creationId xmlns:p14="http://schemas.microsoft.com/office/powerpoint/2010/main" val="3114538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Bayesian Estimation of a Coin Flip Probability</a:t>
            </a:r>
            <a:endParaRPr lang="en-US" dirty="0"/>
          </a:p>
        </p:txBody>
      </p:sp>
      <p:sp>
        <p:nvSpPr>
          <p:cNvPr id="3" name="Text Placeholder 2"/>
          <p:cNvSpPr>
            <a:spLocks noGrp="1"/>
          </p:cNvSpPr>
          <p:nvPr>
            <p:ph type="body" sz="quarter" idx="11"/>
          </p:nvPr>
        </p:nvSpPr>
        <p:spPr>
          <a:xfrm>
            <a:off x="771345" y="2390115"/>
            <a:ext cx="8197114" cy="4372824"/>
          </a:xfrm>
        </p:spPr>
        <p:txBody>
          <a:bodyPr/>
          <a:lstStyle/>
          <a:p>
            <a:r>
              <a:rPr lang="en-US" sz="2000" dirty="0" smtClean="0"/>
              <a:t>After we choose a prior, we compute the posterior:</a:t>
            </a:r>
          </a:p>
          <a:p>
            <a:endParaRPr lang="en-US" sz="2000" dirty="0"/>
          </a:p>
          <a:p>
            <a:endParaRPr lang="en-US" sz="2000" dirty="0" smtClean="0"/>
          </a:p>
          <a:p>
            <a:endParaRPr lang="en-US" sz="2000" dirty="0"/>
          </a:p>
          <a:p>
            <a:r>
              <a:rPr lang="en-US" sz="2000" dirty="0" smtClean="0"/>
              <a:t>Always a problem estimating the P(data).  So…</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R demo</a:t>
            </a:r>
            <a:endParaRPr lang="en-US" sz="1800" dirty="0"/>
          </a:p>
        </p:txBody>
      </p:sp>
      <mc:AlternateContent xmlns:mc="http://schemas.openxmlformats.org/markup-compatibility/2006" xmlns:a14="http://schemas.microsoft.com/office/drawing/2010/main">
        <mc:Choice Requires="a14">
          <p:sp>
            <p:nvSpPr>
              <p:cNvPr id="4" name="TextBox 3"/>
              <p:cNvSpPr txBox="1"/>
              <p:nvPr/>
            </p:nvSpPr>
            <p:spPr>
              <a:xfrm>
                <a:off x="1486486" y="1905046"/>
                <a:ext cx="6549550"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𝑎</m:t>
                          </m:r>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i="1">
                              <a:latin typeface="Cambria Math" panose="02040503050406030204" pitchFamily="18" charset="0"/>
                            </a:rPr>
                            <m:t>(1−</m:t>
                          </m:r>
                          <m:r>
                            <a:rPr lang="en-US" sz="2400" i="1">
                              <a:latin typeface="Cambria Math" panose="02040503050406030204" pitchFamily="18" charset="0"/>
                            </a:rPr>
                            <m:t>𝑥</m:t>
                          </m:r>
                          <m:r>
                            <a:rPr lang="en-US" sz="2400" i="1">
                              <a:latin typeface="Cambria Math" panose="02040503050406030204" pitchFamily="18" charset="0"/>
                            </a:rPr>
                            <m:t>)</m:t>
                          </m:r>
                        </m:e>
                        <m:sup>
                          <m:r>
                            <a:rPr lang="en-US" sz="2400" b="0" i="1" smtClean="0">
                              <a:latin typeface="Cambria Math" panose="02040503050406030204" pitchFamily="18" charset="0"/>
                            </a:rPr>
                            <m:t>𝑏</m:t>
                          </m:r>
                          <m:r>
                            <a:rPr lang="en-US" sz="2400" b="0" i="1" smtClean="0">
                              <a:latin typeface="Cambria Math" panose="02040503050406030204" pitchFamily="18" charset="0"/>
                            </a:rPr>
                            <m:t>−1</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𝑛𝑜𝑟𝑚𝑎𝑙𝑖𝑧𝑖𝑛𝑔</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𝑐𝑜𝑛𝑠𝑡𝑎𝑛𝑡</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486486" y="1905046"/>
                <a:ext cx="6549550" cy="375872"/>
              </a:xfrm>
              <a:prstGeom prst="rect">
                <a:avLst/>
              </a:prstGeom>
              <a:blipFill rotWithShape="0">
                <a:blip r:embed="rId2"/>
                <a:stretch>
                  <a:fillRect l="-1210" t="-3279" r="-1210"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1345" y="1264230"/>
                <a:ext cx="6964150"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𝑝𝑎𝑟𝑎𝑚𝑒𝑡𝑒𝑟𝑠</m:t>
                          </m:r>
                        </m:e>
                        <m:e>
                          <m:r>
                            <a:rPr lang="en-US" sz="2000" b="0" i="1" smtClean="0">
                              <a:latin typeface="Cambria Math" panose="02040503050406030204" pitchFamily="18" charset="0"/>
                            </a:rPr>
                            <m:t>𝑑𝑎𝑡𝑎</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𝑑𝑎𝑡𝑎</m:t>
                      </m:r>
                      <m:r>
                        <a:rPr lang="en-US" sz="2000" i="1">
                          <a:latin typeface="Cambria Math" panose="02040503050406030204" pitchFamily="18" charset="0"/>
                        </a:rPr>
                        <m:t>|</m:t>
                      </m:r>
                      <m:r>
                        <a:rPr lang="en-US" sz="2000" b="0" i="1" smtClean="0">
                          <a:latin typeface="Cambria Math" panose="02040503050406030204" pitchFamily="18" charset="0"/>
                        </a:rPr>
                        <m:t>𝑝𝑎𝑟𝑎𝑚𝑒𝑡𝑒𝑟𝑠</m:t>
                      </m:r>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𝑝𝑎𝑟𝑎𝑚𝑒𝑡𝑒𝑟𝑠</m:t>
                          </m:r>
                          <m:r>
                            <a:rPr lang="en-US" sz="2000" i="1">
                              <a:latin typeface="Cambria Math" panose="02040503050406030204" pitchFamily="18" charset="0"/>
                            </a:rPr>
                            <m:t>)</m:t>
                          </m:r>
                          <m:r>
                            <m:rPr>
                              <m:nor/>
                            </m:rPr>
                            <a:rPr lang="en-US" sz="2000" dirty="0"/>
                            <m:t> </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𝑑𝑎𝑡𝑎</m:t>
                          </m:r>
                          <m:r>
                            <a:rPr lang="en-US" sz="2000" b="0" i="1" smtClean="0">
                              <a:latin typeface="Cambria Math" panose="02040503050406030204" pitchFamily="18" charset="0"/>
                            </a:rPr>
                            <m:t>)</m:t>
                          </m:r>
                        </m:den>
                      </m:f>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771345" y="1264230"/>
                <a:ext cx="6964150" cy="6408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11569" y="2940180"/>
                <a:ext cx="3683701" cy="630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𝑃𝑜𝑠𝑡𝑒𝑟𝑖𝑜𝑟</m:t>
                      </m:r>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rPr>
                        <m:t>𝐿</m:t>
                      </m:r>
                      <m:r>
                        <a:rPr lang="en-US" sz="2000" b="0" i="1" smtClean="0">
                          <a:latin typeface="Cambria Math" panose="02040503050406030204" pitchFamily="18" charset="0"/>
                        </a:rPr>
                        <m:t>𝑖𝑘𝑒𝑙𝑖h𝑜𝑜𝑑</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𝑃𝑟𝑖𝑜𝑟</m:t>
                          </m:r>
                          <m:r>
                            <m:rPr>
                              <m:nor/>
                            </m:rPr>
                            <a:rPr lang="en-US" sz="2000" dirty="0"/>
                            <m:t> </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𝑑𝑎𝑡𝑎</m:t>
                          </m:r>
                          <m:r>
                            <a:rPr lang="en-US" sz="2000" b="0" i="1" smtClean="0">
                              <a:latin typeface="Cambria Math" panose="02040503050406030204" pitchFamily="18" charset="0"/>
                            </a:rPr>
                            <m:t>)</m:t>
                          </m:r>
                        </m:den>
                      </m:f>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2411569" y="2940180"/>
                <a:ext cx="3683701" cy="63081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19662" y="4348132"/>
                <a:ext cx="5500480" cy="630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𝑃𝑜𝑠𝑡𝑒𝑟𝑖𝑜𝑟</m:t>
                      </m:r>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rPr>
                        <m:t>𝐿</m:t>
                      </m:r>
                      <m:r>
                        <a:rPr lang="en-US" sz="2000" b="0" i="1" smtClean="0">
                          <a:latin typeface="Cambria Math" panose="02040503050406030204" pitchFamily="18" charset="0"/>
                        </a:rPr>
                        <m:t>𝑖𝑘𝑒𝑙𝑖h𝑜𝑜𝑑</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𝑃𝑟𝑖𝑜𝑟</m:t>
                          </m:r>
                          <m:r>
                            <m:rPr>
                              <m:nor/>
                            </m:rPr>
                            <a:rPr lang="en-US" sz="2000" dirty="0"/>
                            <m:t> </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𝑑𝑎𝑡𝑎</m:t>
                          </m:r>
                          <m:r>
                            <a:rPr lang="en-US" sz="2000" b="0" i="1" smtClean="0">
                              <a:latin typeface="Cambria Math" panose="02040503050406030204" pitchFamily="18" charset="0"/>
                            </a:rPr>
                            <m:t>|</m:t>
                          </m:r>
                          <m:r>
                            <a:rPr lang="en-US" sz="2000" b="0" i="1" smtClean="0">
                              <a:latin typeface="Cambria Math" panose="02040503050406030204" pitchFamily="18" charset="0"/>
                            </a:rPr>
                            <m:t>𝑎𝑙𝑙</m:t>
                          </m:r>
                          <m:r>
                            <a:rPr lang="en-US" sz="2000" b="0" i="1" smtClean="0">
                              <a:latin typeface="Cambria Math" panose="02040503050406030204" pitchFamily="18" charset="0"/>
                            </a:rPr>
                            <m:t> </m:t>
                          </m:r>
                          <m:r>
                            <a:rPr lang="en-US" sz="2000" b="0" i="1" smtClean="0">
                              <a:latin typeface="Cambria Math" panose="02040503050406030204" pitchFamily="18" charset="0"/>
                            </a:rPr>
                            <m:t>𝑝𝑎𝑟𝑎𝑚𝑒𝑡𝑒𝑟𝑠</m:t>
                          </m:r>
                          <m:r>
                            <a:rPr lang="en-US" sz="2000" b="0" i="1" smtClean="0">
                              <a:latin typeface="Cambria Math" panose="02040503050406030204" pitchFamily="18" charset="0"/>
                            </a:rPr>
                            <m:t>)</m:t>
                          </m:r>
                        </m:den>
                      </m:f>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119662" y="4348132"/>
                <a:ext cx="5500480" cy="63081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64815" y="5082654"/>
                <a:ext cx="4610173" cy="630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𝑃𝑜𝑠𝑡𝑒𝑟𝑖𝑜𝑟</m:t>
                      </m:r>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rPr>
                        <m:t>𝐿</m:t>
                      </m:r>
                      <m:r>
                        <a:rPr lang="en-US" sz="2000" b="0" i="1" smtClean="0">
                          <a:latin typeface="Cambria Math" panose="02040503050406030204" pitchFamily="18" charset="0"/>
                        </a:rPr>
                        <m:t>𝑖𝑘𝑒𝑙𝑖h𝑜𝑜𝑑</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𝑃𝑟𝑖𝑜𝑟</m:t>
                          </m:r>
                          <m:r>
                            <m:rPr>
                              <m:nor/>
                            </m:rPr>
                            <a:rPr lang="en-US" sz="2000" dirty="0"/>
                            <m:t> </m:t>
                          </m:r>
                        </m:num>
                        <m:den>
                          <m:nary>
                            <m:naryPr>
                              <m:chr m:val="∑"/>
                              <m:subHide m:val="on"/>
                              <m:supHide m:val="on"/>
                              <m:ctrlPr>
                                <a:rPr lang="en-US" sz="2000" i="1" smtClean="0">
                                  <a:latin typeface="Cambria Math" panose="02040503050406030204" pitchFamily="18" charset="0"/>
                                </a:rPr>
                              </m:ctrlPr>
                            </m:naryPr>
                            <m:sub/>
                            <m:sup/>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𝑑𝑎𝑡𝑎</m:t>
                              </m:r>
                              <m:r>
                                <a:rPr lang="en-US" sz="2000" i="1">
                                  <a:latin typeface="Cambria Math" panose="02040503050406030204" pitchFamily="18" charset="0"/>
                                </a:rPr>
                                <m:t>|</m:t>
                              </m:r>
                              <m:r>
                                <a:rPr lang="en-US" sz="2000" b="0" i="1" smtClean="0">
                                  <a:latin typeface="Cambria Math" panose="02040503050406030204" pitchFamily="18" charset="0"/>
                                </a:rPr>
                                <m:t>𝑡h𝑒𝑡𝑎</m:t>
                              </m:r>
                              <m:r>
                                <a:rPr lang="en-US" sz="2000" i="1">
                                  <a:latin typeface="Cambria Math" panose="02040503050406030204" pitchFamily="18" charset="0"/>
                                </a:rPr>
                                <m:t>)</m:t>
                              </m:r>
                            </m:e>
                          </m:nary>
                        </m:den>
                      </m:f>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2564815" y="5082654"/>
                <a:ext cx="4610173" cy="630814"/>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4836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Bayesian Estimation of Multiple Parameters</a:t>
            </a:r>
            <a:endParaRPr lang="en-US" dirty="0"/>
          </a:p>
        </p:txBody>
      </p:sp>
      <p:sp>
        <p:nvSpPr>
          <p:cNvPr id="3" name="Text Placeholder 2"/>
          <p:cNvSpPr>
            <a:spLocks noGrp="1"/>
          </p:cNvSpPr>
          <p:nvPr>
            <p:ph type="body" sz="quarter" idx="11"/>
          </p:nvPr>
        </p:nvSpPr>
        <p:spPr>
          <a:xfrm>
            <a:off x="771345" y="1815076"/>
            <a:ext cx="8197114" cy="3888607"/>
          </a:xfrm>
        </p:spPr>
        <p:txBody>
          <a:bodyPr/>
          <a:lstStyle/>
          <a:p>
            <a:r>
              <a:rPr lang="en-US" sz="2000" dirty="0" smtClean="0"/>
              <a:t>We only had one parameter to estimate for the coin flip example, p(H).</a:t>
            </a:r>
            <a:endParaRPr lang="en-US" sz="1800" dirty="0" smtClean="0"/>
          </a:p>
          <a:p>
            <a:r>
              <a:rPr lang="en-US" sz="2000" dirty="0" smtClean="0"/>
              <a:t>We created a grid to check (</a:t>
            </a:r>
            <a:r>
              <a:rPr lang="en-US" sz="2000" dirty="0" err="1" smtClean="0"/>
              <a:t>seq</a:t>
            </a:r>
            <a:r>
              <a:rPr lang="en-US" sz="2000" dirty="0" smtClean="0"/>
              <a:t>(0.01,0.99,length=100) and used this to calculate the p(data), by checking all the values.</a:t>
            </a:r>
          </a:p>
          <a:p>
            <a:r>
              <a:rPr lang="en-US" sz="2000" dirty="0" smtClean="0"/>
              <a:t>What if we had several parameters?  If we had 6 parameters with a length 100 grid… = 100^6 = 1,000,000,000,000 = 1 trillion points to check.</a:t>
            </a:r>
          </a:p>
          <a:p>
            <a:r>
              <a:rPr lang="en-US" sz="2000" dirty="0" smtClean="0"/>
              <a:t>Maybe we don’t have to sample everything, just enough points to understand and estimate the distribution of how p(data) behaves under the 6 parameters.</a:t>
            </a:r>
          </a:p>
        </p:txBody>
      </p:sp>
    </p:spTree>
    <p:extLst>
      <p:ext uri="{BB962C8B-B14F-4D97-AF65-F5344CB8AC3E}">
        <p14:creationId xmlns:p14="http://schemas.microsoft.com/office/powerpoint/2010/main" val="1232711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Introducing the Metropolis (Hastings) Algorithm</a:t>
            </a:r>
            <a:endParaRPr lang="en-US" dirty="0"/>
          </a:p>
        </p:txBody>
      </p:sp>
      <p:sp>
        <p:nvSpPr>
          <p:cNvPr id="3" name="Text Placeholder 2"/>
          <p:cNvSpPr>
            <a:spLocks noGrp="1"/>
          </p:cNvSpPr>
          <p:nvPr>
            <p:ph type="body" sz="quarter" idx="11"/>
          </p:nvPr>
        </p:nvSpPr>
        <p:spPr>
          <a:xfrm>
            <a:off x="771345" y="1815076"/>
            <a:ext cx="8197114" cy="4793954"/>
          </a:xfrm>
        </p:spPr>
        <p:txBody>
          <a:bodyPr/>
          <a:lstStyle/>
          <a:p>
            <a:r>
              <a:rPr lang="en-US" sz="2000" dirty="0" smtClean="0"/>
              <a:t>The Metropolis algorithm tells us how to explore a space of parameters, according to an unknown distribution.</a:t>
            </a:r>
          </a:p>
          <a:p>
            <a:r>
              <a:rPr lang="en-US" sz="2000" dirty="0" smtClean="0"/>
              <a:t>Algorithm:</a:t>
            </a:r>
          </a:p>
          <a:p>
            <a:pPr lvl="1"/>
            <a:r>
              <a:rPr lang="en-US" sz="1800" dirty="0" smtClean="0"/>
              <a:t>1. Pick a starting point in your parameter space and evaluate it according to your model. (find p(data)).</a:t>
            </a:r>
          </a:p>
          <a:p>
            <a:pPr lvl="1"/>
            <a:r>
              <a:rPr lang="en-US" sz="1800" dirty="0" smtClean="0"/>
              <a:t>2. Choose a nearby point randomly and evaluate this point.</a:t>
            </a:r>
          </a:p>
          <a:p>
            <a:pPr lvl="2"/>
            <a:r>
              <a:rPr lang="en-US" sz="1600" dirty="0" smtClean="0"/>
              <a:t>If the value of the new point is greater than your previous points, accept new point and move there.</a:t>
            </a:r>
          </a:p>
          <a:p>
            <a:pPr lvl="2"/>
            <a:r>
              <a:rPr lang="en-US" sz="1600" dirty="0" smtClean="0"/>
              <a:t>If the value of the new point is less than your previous point, only accept with probability according to the ratio: value(new) / value(old).</a:t>
            </a:r>
          </a:p>
          <a:p>
            <a:pPr lvl="1"/>
            <a:r>
              <a:rPr lang="en-US" sz="1800" dirty="0" smtClean="0"/>
              <a:t>3. Repeat # 2 many times.</a:t>
            </a:r>
          </a:p>
          <a:p>
            <a:r>
              <a:rPr lang="en-US" sz="2000" dirty="0" smtClean="0"/>
              <a:t>Eventually the distribution of the points you accept will represent the underlying distribution.</a:t>
            </a:r>
          </a:p>
          <a:p>
            <a:r>
              <a:rPr lang="en-US" sz="2000" dirty="0" smtClean="0"/>
              <a:t>We only have to visit N points, not 1 Trillion points.</a:t>
            </a:r>
          </a:p>
        </p:txBody>
      </p:sp>
    </p:spTree>
    <p:extLst>
      <p:ext uri="{BB962C8B-B14F-4D97-AF65-F5344CB8AC3E}">
        <p14:creationId xmlns:p14="http://schemas.microsoft.com/office/powerpoint/2010/main" val="1679493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Metropolis Algorithm and MCMC</a:t>
            </a:r>
            <a:endParaRPr lang="en-US" dirty="0"/>
          </a:p>
        </p:txBody>
      </p:sp>
      <p:sp>
        <p:nvSpPr>
          <p:cNvPr id="3" name="Text Placeholder 2"/>
          <p:cNvSpPr>
            <a:spLocks noGrp="1"/>
          </p:cNvSpPr>
          <p:nvPr>
            <p:ph type="body" sz="quarter" idx="11"/>
          </p:nvPr>
        </p:nvSpPr>
        <p:spPr>
          <a:xfrm>
            <a:off x="771345" y="1484768"/>
            <a:ext cx="8197114" cy="5124262"/>
          </a:xfrm>
        </p:spPr>
        <p:txBody>
          <a:bodyPr/>
          <a:lstStyle/>
          <a:p>
            <a:r>
              <a:rPr lang="en-US" sz="2000" dirty="0" smtClean="0"/>
              <a:t>Terminology:</a:t>
            </a:r>
          </a:p>
          <a:p>
            <a:pPr lvl="1"/>
            <a:r>
              <a:rPr lang="en-US" sz="1800" dirty="0" smtClean="0"/>
              <a:t>Assessing a distribution via representative sampled points is called a Monte-Carlo approximation.</a:t>
            </a:r>
          </a:p>
          <a:p>
            <a:pPr lvl="1"/>
            <a:r>
              <a:rPr lang="en-US" sz="1800" dirty="0" smtClean="0"/>
              <a:t>Any method that uses only the prior state to find the next state is called a Markov-Chain.</a:t>
            </a:r>
          </a:p>
          <a:p>
            <a:r>
              <a:rPr lang="en-US" sz="2000" dirty="0" smtClean="0"/>
              <a:t>So, using the Metropolis Algorithm to approximate the p(data) is also called Markov-Chain Monty-Carlo, or MCMC.</a:t>
            </a:r>
          </a:p>
          <a:p>
            <a:r>
              <a:rPr lang="en-US" sz="2000" dirty="0" smtClean="0"/>
              <a:t>R-Demo.</a:t>
            </a:r>
          </a:p>
        </p:txBody>
      </p:sp>
    </p:spTree>
    <p:extLst>
      <p:ext uri="{BB962C8B-B14F-4D97-AF65-F5344CB8AC3E}">
        <p14:creationId xmlns:p14="http://schemas.microsoft.com/office/powerpoint/2010/main" val="1038394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MCMC For Linear Regression</a:t>
            </a:r>
            <a:endParaRPr lang="en-US" dirty="0"/>
          </a:p>
        </p:txBody>
      </p:sp>
      <p:sp>
        <p:nvSpPr>
          <p:cNvPr id="3" name="Text Placeholder 2"/>
          <p:cNvSpPr>
            <a:spLocks noGrp="1"/>
          </p:cNvSpPr>
          <p:nvPr>
            <p:ph type="body" sz="quarter" idx="11"/>
          </p:nvPr>
        </p:nvSpPr>
        <p:spPr>
          <a:xfrm>
            <a:off x="771345" y="1484768"/>
            <a:ext cx="8197114" cy="5124262"/>
          </a:xfrm>
        </p:spPr>
        <p:txBody>
          <a:bodyPr/>
          <a:lstStyle/>
          <a:p>
            <a:r>
              <a:rPr lang="en-US" sz="2000" dirty="0" smtClean="0"/>
              <a:t>We want to estimate the distribution of the slopes, the intercept, and the error’s standard deviation.</a:t>
            </a:r>
          </a:p>
          <a:p>
            <a:r>
              <a:rPr lang="en-US" sz="2000" dirty="0" smtClean="0"/>
              <a:t>We start with a prior on the three parameters (m, b, sigma). Usually quite uninformative priors (uniform distribution).</a:t>
            </a:r>
          </a:p>
          <a:p>
            <a:r>
              <a:rPr lang="en-US" sz="2000" dirty="0" smtClean="0"/>
              <a:t>We choose parameter points (m, b, sigma) according to the MCMC algorithm and see the resulting distribution.</a:t>
            </a:r>
          </a:p>
          <a:p>
            <a:endParaRPr lang="en-US" sz="2000" dirty="0"/>
          </a:p>
          <a:p>
            <a:r>
              <a:rPr lang="en-US" sz="2000" dirty="0" smtClean="0"/>
              <a:t>R demo.</a:t>
            </a:r>
          </a:p>
        </p:txBody>
      </p:sp>
    </p:spTree>
    <p:extLst>
      <p:ext uri="{BB962C8B-B14F-4D97-AF65-F5344CB8AC3E}">
        <p14:creationId xmlns:p14="http://schemas.microsoft.com/office/powerpoint/2010/main" val="742264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Computational Statistics</a:t>
            </a:r>
            <a:endParaRPr lang="en-US" dirty="0"/>
          </a:p>
        </p:txBody>
      </p:sp>
      <p:sp>
        <p:nvSpPr>
          <p:cNvPr id="3" name="Text Placeholder 2"/>
          <p:cNvSpPr>
            <a:spLocks noGrp="1"/>
          </p:cNvSpPr>
          <p:nvPr>
            <p:ph type="body" sz="quarter" idx="11"/>
          </p:nvPr>
        </p:nvSpPr>
        <p:spPr>
          <a:xfrm>
            <a:off x="771345" y="1566250"/>
            <a:ext cx="8197114" cy="4137433"/>
          </a:xfrm>
        </p:spPr>
        <p:txBody>
          <a:bodyPr/>
          <a:lstStyle/>
          <a:p>
            <a:r>
              <a:rPr lang="en-US" sz="2000" dirty="0" smtClean="0"/>
              <a:t>Why?</a:t>
            </a:r>
          </a:p>
          <a:p>
            <a:pPr lvl="1"/>
            <a:r>
              <a:rPr lang="en-US" sz="1800" dirty="0" smtClean="0"/>
              <a:t>Statistics is hard! Deriving formulas and keeping track of relationships takes time.</a:t>
            </a:r>
          </a:p>
          <a:p>
            <a:pPr lvl="1"/>
            <a:r>
              <a:rPr lang="en-US" sz="1800" dirty="0" smtClean="0"/>
              <a:t>Use that time computationally.  Let your computer do the work.</a:t>
            </a:r>
            <a:endParaRPr lang="en-US" sz="1600" dirty="0"/>
          </a:p>
        </p:txBody>
      </p:sp>
    </p:spTree>
    <p:extLst>
      <p:ext uri="{BB962C8B-B14F-4D97-AF65-F5344CB8AC3E}">
        <p14:creationId xmlns:p14="http://schemas.microsoft.com/office/powerpoint/2010/main" val="1904778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Small Datasets</a:t>
            </a:r>
            <a:endParaRPr lang="en-US" dirty="0"/>
          </a:p>
        </p:txBody>
      </p:sp>
      <p:sp>
        <p:nvSpPr>
          <p:cNvPr id="3" name="Text Placeholder 2"/>
          <p:cNvSpPr>
            <a:spLocks noGrp="1"/>
          </p:cNvSpPr>
          <p:nvPr>
            <p:ph type="body" sz="quarter" idx="11"/>
          </p:nvPr>
        </p:nvSpPr>
        <p:spPr>
          <a:xfrm>
            <a:off x="771345" y="1566250"/>
            <a:ext cx="8197114" cy="4137433"/>
          </a:xfrm>
        </p:spPr>
        <p:txBody>
          <a:bodyPr/>
          <a:lstStyle/>
          <a:p>
            <a:r>
              <a:rPr lang="en-US" sz="2000" dirty="0" smtClean="0"/>
              <a:t>Why worry when approximations apply and don’t apply when your data set isn’t large enough?</a:t>
            </a:r>
          </a:p>
          <a:p>
            <a:r>
              <a:rPr lang="en-US" sz="2000" dirty="0" smtClean="0"/>
              <a:t>The idea is to “create data and samples from nothing”.</a:t>
            </a:r>
          </a:p>
          <a:p>
            <a:r>
              <a:rPr lang="en-US" sz="2000" dirty="0" smtClean="0"/>
              <a:t>Key assumption:</a:t>
            </a:r>
          </a:p>
          <a:p>
            <a:pPr lvl="1"/>
            <a:r>
              <a:rPr lang="en-US" sz="1800" dirty="0" smtClean="0"/>
              <a:t>Our sample, however small, was created by randomly sampling.</a:t>
            </a:r>
          </a:p>
          <a:p>
            <a:pPr lvl="1"/>
            <a:r>
              <a:rPr lang="en-US" sz="1800" dirty="0" smtClean="0"/>
              <a:t>This means that our sample is ‘representative’ of the population.</a:t>
            </a:r>
          </a:p>
          <a:p>
            <a:r>
              <a:rPr lang="en-US" sz="2000" dirty="0" smtClean="0"/>
              <a:t>We create data by sampling </a:t>
            </a:r>
            <a:r>
              <a:rPr lang="en-US" sz="2000" b="1" u="sng" dirty="0" smtClean="0"/>
              <a:t>WITH</a:t>
            </a:r>
            <a:r>
              <a:rPr lang="en-US" sz="2000" dirty="0" smtClean="0"/>
              <a:t> replacement.</a:t>
            </a:r>
            <a:endParaRPr lang="en-US" sz="2000" dirty="0"/>
          </a:p>
        </p:txBody>
      </p:sp>
    </p:spTree>
    <p:extLst>
      <p:ext uri="{BB962C8B-B14F-4D97-AF65-F5344CB8AC3E}">
        <p14:creationId xmlns:p14="http://schemas.microsoft.com/office/powerpoint/2010/main" val="2993570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Bootstrapping</a:t>
            </a:r>
            <a:endParaRPr lang="en-US" dirty="0"/>
          </a:p>
        </p:txBody>
      </p:sp>
      <p:sp>
        <p:nvSpPr>
          <p:cNvPr id="3" name="Text Placeholder 2"/>
          <p:cNvSpPr>
            <a:spLocks noGrp="1"/>
          </p:cNvSpPr>
          <p:nvPr>
            <p:ph type="body" sz="quarter" idx="11"/>
          </p:nvPr>
        </p:nvSpPr>
        <p:spPr>
          <a:xfrm>
            <a:off x="771345" y="1566250"/>
            <a:ext cx="8197114" cy="4137433"/>
          </a:xfrm>
        </p:spPr>
        <p:txBody>
          <a:bodyPr/>
          <a:lstStyle/>
          <a:p>
            <a:r>
              <a:rPr lang="en-US" sz="2000" dirty="0" smtClean="0"/>
              <a:t>Bootstrapping is called as such because of a passage is </a:t>
            </a:r>
            <a:r>
              <a:rPr lang="en-US" sz="2000" i="1" dirty="0" smtClean="0"/>
              <a:t>Ulysses:</a:t>
            </a:r>
            <a:endParaRPr lang="en-US" sz="2000" dirty="0" smtClean="0"/>
          </a:p>
          <a:p>
            <a:pPr lvl="1"/>
            <a:r>
              <a:rPr lang="en-US" sz="1800" dirty="0" smtClean="0"/>
              <a:t>“There were others who had forced their way to the top from the lowest rung only by the aid of their bootstraps…”</a:t>
            </a:r>
          </a:p>
          <a:p>
            <a:r>
              <a:rPr lang="en-US" sz="2000" dirty="0" smtClean="0"/>
              <a:t>We treat these resamples of the data as representatives of the whole population.  In fact, under bootstrapping, we think of the population as the set of infinite resamples of the smaller sample.</a:t>
            </a:r>
          </a:p>
          <a:p>
            <a:r>
              <a:rPr lang="en-US" sz="2000" dirty="0" smtClean="0"/>
              <a:t>E.g. we poll the students in our class for estimates of the instructors age.</a:t>
            </a:r>
          </a:p>
          <a:p>
            <a:r>
              <a:rPr lang="en-US" sz="2000" dirty="0" smtClean="0"/>
              <a:t>The sample is small, so an error bound on the mean is large.  We can reduce this by bootstrapping</a:t>
            </a:r>
          </a:p>
          <a:p>
            <a:endParaRPr lang="en-US" sz="2000" dirty="0"/>
          </a:p>
          <a:p>
            <a:r>
              <a:rPr lang="en-US" sz="2000" dirty="0" smtClean="0"/>
              <a:t>R-demo</a:t>
            </a:r>
          </a:p>
        </p:txBody>
      </p:sp>
    </p:spTree>
    <p:extLst>
      <p:ext uri="{BB962C8B-B14F-4D97-AF65-F5344CB8AC3E}">
        <p14:creationId xmlns:p14="http://schemas.microsoft.com/office/powerpoint/2010/main" val="4117928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Bootstrapping for Linear Modeling</a:t>
            </a:r>
            <a:endParaRPr lang="en-US" dirty="0"/>
          </a:p>
        </p:txBody>
      </p:sp>
      <p:sp>
        <p:nvSpPr>
          <p:cNvPr id="3" name="Text Placeholder 2"/>
          <p:cNvSpPr>
            <a:spLocks noGrp="1"/>
          </p:cNvSpPr>
          <p:nvPr>
            <p:ph type="body" sz="quarter" idx="11"/>
          </p:nvPr>
        </p:nvSpPr>
        <p:spPr>
          <a:xfrm>
            <a:off x="771345" y="1566250"/>
            <a:ext cx="8197114" cy="4137433"/>
          </a:xfrm>
        </p:spPr>
        <p:txBody>
          <a:bodyPr/>
          <a:lstStyle/>
          <a:p>
            <a:r>
              <a:rPr lang="en-US" sz="2000" dirty="0" smtClean="0"/>
              <a:t>Just like we sometimes won’t have enough data points for a mean/standard deviation, we sometimes don’t have enough points to find the error in fitting a line.</a:t>
            </a:r>
          </a:p>
          <a:p>
            <a:r>
              <a:rPr lang="en-US" sz="2000" dirty="0" smtClean="0"/>
              <a:t>Two methods:</a:t>
            </a:r>
          </a:p>
          <a:p>
            <a:pPr lvl="1"/>
            <a:r>
              <a:rPr lang="en-US" sz="1800" dirty="0" smtClean="0"/>
              <a:t>Bootstrapping the selection of points. (Parametric)</a:t>
            </a:r>
          </a:p>
          <a:p>
            <a:pPr lvl="1"/>
            <a:r>
              <a:rPr lang="en-US" sz="1800" dirty="0" smtClean="0"/>
              <a:t>Bootstrapping the residuals. (non-Parametric)</a:t>
            </a:r>
          </a:p>
          <a:p>
            <a:endParaRPr lang="en-US" sz="2000" dirty="0"/>
          </a:p>
          <a:p>
            <a:endParaRPr lang="en-US" sz="2000" dirty="0" smtClean="0"/>
          </a:p>
          <a:p>
            <a:endParaRPr lang="en-US" sz="2000" dirty="0"/>
          </a:p>
          <a:p>
            <a:r>
              <a:rPr lang="en-US" sz="2000" dirty="0" smtClean="0"/>
              <a:t>R demo</a:t>
            </a:r>
          </a:p>
        </p:txBody>
      </p:sp>
    </p:spTree>
    <p:extLst>
      <p:ext uri="{BB962C8B-B14F-4D97-AF65-F5344CB8AC3E}">
        <p14:creationId xmlns:p14="http://schemas.microsoft.com/office/powerpoint/2010/main" val="1054099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Topics</a:t>
            </a:r>
            <a:endParaRPr lang="en-US" dirty="0"/>
          </a:p>
        </p:txBody>
      </p:sp>
      <p:sp>
        <p:nvSpPr>
          <p:cNvPr id="3" name="Text Placeholder 2"/>
          <p:cNvSpPr>
            <a:spLocks noGrp="1"/>
          </p:cNvSpPr>
          <p:nvPr>
            <p:ph type="body" sz="quarter" idx="11"/>
          </p:nvPr>
        </p:nvSpPr>
        <p:spPr>
          <a:xfrm>
            <a:off x="659305" y="1683945"/>
            <a:ext cx="8197114" cy="3754157"/>
          </a:xfrm>
        </p:spPr>
        <p:txBody>
          <a:bodyPr/>
          <a:lstStyle/>
          <a:p>
            <a:r>
              <a:rPr lang="en-US" dirty="0" smtClean="0"/>
              <a:t>Review</a:t>
            </a:r>
          </a:p>
          <a:p>
            <a:r>
              <a:rPr lang="en-US" dirty="0" smtClean="0"/>
              <a:t>More on Bayesian Statistics</a:t>
            </a:r>
          </a:p>
          <a:p>
            <a:r>
              <a:rPr lang="en-US" dirty="0" smtClean="0"/>
              <a:t>Computational Statistics</a:t>
            </a:r>
            <a:endParaRPr lang="en-US" dirty="0"/>
          </a:p>
        </p:txBody>
      </p:sp>
    </p:spTree>
    <p:extLst>
      <p:ext uri="{BB962C8B-B14F-4D97-AF65-F5344CB8AC3E}">
        <p14:creationId xmlns:p14="http://schemas.microsoft.com/office/powerpoint/2010/main" val="3206754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Estimating Probabilities With Sampling</a:t>
            </a:r>
            <a:endParaRPr lang="en-US" dirty="0"/>
          </a:p>
        </p:txBody>
      </p:sp>
      <p:sp>
        <p:nvSpPr>
          <p:cNvPr id="3" name="Text Placeholder 2"/>
          <p:cNvSpPr>
            <a:spLocks noGrp="1"/>
          </p:cNvSpPr>
          <p:nvPr>
            <p:ph type="body" sz="quarter" idx="11"/>
          </p:nvPr>
        </p:nvSpPr>
        <p:spPr>
          <a:xfrm>
            <a:off x="771345" y="1566250"/>
            <a:ext cx="8197114" cy="4137433"/>
          </a:xfrm>
        </p:spPr>
        <p:txBody>
          <a:bodyPr/>
          <a:lstStyle/>
          <a:p>
            <a:r>
              <a:rPr lang="en-US" sz="2000" dirty="0" smtClean="0"/>
              <a:t>If we can generate or sample large enough data sets, we should be able to use that data, as is, to estimate </a:t>
            </a:r>
            <a:r>
              <a:rPr lang="en-US" sz="2000" smtClean="0"/>
              <a:t>p-values.</a:t>
            </a:r>
          </a:p>
          <a:p>
            <a:r>
              <a:rPr lang="en-US" sz="2000" smtClean="0"/>
              <a:t>We can simulate hypothesis testing as well.</a:t>
            </a:r>
          </a:p>
          <a:p>
            <a:pPr lvl="1"/>
            <a:r>
              <a:rPr lang="en-US" sz="1800" smtClean="0"/>
              <a:t>Simulate the null hypothesis many times and arrive at a null-hypothesis distribution for comparison.</a:t>
            </a:r>
            <a:endParaRPr lang="en-US" sz="1800"/>
          </a:p>
          <a:p>
            <a:r>
              <a:rPr lang="en-US" sz="2000" smtClean="0"/>
              <a:t>R-demo</a:t>
            </a:r>
            <a:endParaRPr lang="en-US" sz="2000" dirty="0"/>
          </a:p>
        </p:txBody>
      </p:sp>
    </p:spTree>
    <p:extLst>
      <p:ext uri="{BB962C8B-B14F-4D97-AF65-F5344CB8AC3E}">
        <p14:creationId xmlns:p14="http://schemas.microsoft.com/office/powerpoint/2010/main" val="1692819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Evaluating Binary Classifiers (Logistic Regression)</a:t>
            </a:r>
            <a:endParaRPr lang="en-US" dirty="0"/>
          </a:p>
        </p:txBody>
      </p:sp>
      <p:sp>
        <p:nvSpPr>
          <p:cNvPr id="3" name="Text Placeholder 2"/>
          <p:cNvSpPr>
            <a:spLocks noGrp="1"/>
          </p:cNvSpPr>
          <p:nvPr>
            <p:ph type="body" sz="quarter" idx="11"/>
          </p:nvPr>
        </p:nvSpPr>
        <p:spPr>
          <a:xfrm>
            <a:off x="771345" y="1566250"/>
            <a:ext cx="8197114" cy="3666653"/>
          </a:xfrm>
        </p:spPr>
        <p:txBody>
          <a:bodyPr/>
          <a:lstStyle/>
          <a:p>
            <a:r>
              <a:rPr lang="en-US" sz="2000" dirty="0" smtClean="0"/>
              <a:t>Logistic Regression outputs a probability of success between 0 – 1.</a:t>
            </a:r>
          </a:p>
          <a:p>
            <a:r>
              <a:rPr lang="en-US" sz="2000" dirty="0" smtClean="0"/>
              <a:t>The usual cutoff we have been using is 0.5:</a:t>
            </a:r>
          </a:p>
          <a:p>
            <a:pPr lvl="1"/>
            <a:r>
              <a:rPr lang="en-US" sz="1800" dirty="0" smtClean="0"/>
              <a:t>If f(y) &gt; 0.5, predict success or 1</a:t>
            </a:r>
          </a:p>
          <a:p>
            <a:pPr lvl="1"/>
            <a:r>
              <a:rPr lang="en-US" sz="1800" dirty="0" smtClean="0"/>
              <a:t>If f(y) &lt; 0.5, predict failure or 0</a:t>
            </a:r>
          </a:p>
          <a:p>
            <a:r>
              <a:rPr lang="en-US" sz="2000" dirty="0" smtClean="0"/>
              <a:t>Remember that:</a:t>
            </a:r>
          </a:p>
          <a:p>
            <a:pPr lvl="1"/>
            <a:r>
              <a:rPr lang="en-US" sz="1800" dirty="0" smtClean="0"/>
              <a:t>True Positives:  Predict 1 and Actual 1</a:t>
            </a:r>
          </a:p>
          <a:p>
            <a:pPr lvl="1"/>
            <a:r>
              <a:rPr lang="en-US" sz="1800" dirty="0" smtClean="0"/>
              <a:t>True Negatives: Predict 0 and Actual 0</a:t>
            </a:r>
          </a:p>
          <a:p>
            <a:pPr lvl="1"/>
            <a:r>
              <a:rPr lang="en-US" sz="1800" dirty="0" smtClean="0"/>
              <a:t>False Negatives: Predict 0 and Actual 1</a:t>
            </a:r>
          </a:p>
          <a:p>
            <a:pPr lvl="1"/>
            <a:r>
              <a:rPr lang="en-US" sz="1800" dirty="0" smtClean="0"/>
              <a:t>False Positives: Predict 1 and Actual 0</a:t>
            </a:r>
          </a:p>
          <a:p>
            <a:r>
              <a:rPr lang="en-US" sz="2000" dirty="0" smtClean="0"/>
              <a:t>We compose results in a ‘Confusion Matrix’:</a:t>
            </a:r>
            <a:endParaRPr lang="en-US" sz="2200" dirty="0" smtClean="0"/>
          </a:p>
        </p:txBody>
      </p:sp>
      <p:graphicFrame>
        <p:nvGraphicFramePr>
          <p:cNvPr id="4" name="Table 3"/>
          <p:cNvGraphicFramePr>
            <a:graphicFrameLocks noGrp="1"/>
          </p:cNvGraphicFramePr>
          <p:nvPr>
            <p:extLst>
              <p:ext uri="{D42A27DB-BD31-4B8C-83A1-F6EECF244321}">
                <p14:modId xmlns:p14="http://schemas.microsoft.com/office/powerpoint/2010/main" val="33343953"/>
              </p:ext>
            </p:extLst>
          </p:nvPr>
        </p:nvGraphicFramePr>
        <p:xfrm>
          <a:off x="1533054" y="5254576"/>
          <a:ext cx="6096000" cy="1112520"/>
        </p:xfrm>
        <a:graphic>
          <a:graphicData uri="http://schemas.openxmlformats.org/drawingml/2006/table">
            <a:tbl>
              <a:tblPr firstRow="1" firstCol="1" bandRow="1">
                <a:tableStyleId>{21E4AEA4-8DFA-4A89-87EB-49C32662AFE0}</a:tableStyleId>
              </a:tblPr>
              <a:tblGrid>
                <a:gridCol w="2032000"/>
                <a:gridCol w="2032000"/>
                <a:gridCol w="2032000"/>
              </a:tblGrid>
              <a:tr h="370840">
                <a:tc>
                  <a:txBody>
                    <a:bodyPr/>
                    <a:lstStyle/>
                    <a:p>
                      <a:endParaRPr lang="en-US" dirty="0"/>
                    </a:p>
                  </a:txBody>
                  <a:tcPr/>
                </a:tc>
                <a:tc>
                  <a:txBody>
                    <a:bodyPr/>
                    <a:lstStyle/>
                    <a:p>
                      <a:r>
                        <a:rPr lang="en-US" dirty="0" smtClean="0">
                          <a:solidFill>
                            <a:srgbClr val="000000"/>
                          </a:solidFill>
                        </a:rPr>
                        <a:t>Predicted</a:t>
                      </a:r>
                      <a:r>
                        <a:rPr lang="en-US" baseline="0" dirty="0" smtClean="0">
                          <a:solidFill>
                            <a:srgbClr val="000000"/>
                          </a:solidFill>
                        </a:rPr>
                        <a:t> Success</a:t>
                      </a:r>
                      <a:endParaRPr lang="en-US" dirty="0">
                        <a:solidFill>
                          <a:srgbClr val="000000"/>
                        </a:solidFill>
                      </a:endParaRPr>
                    </a:p>
                  </a:txBody>
                  <a:tcPr/>
                </a:tc>
                <a:tc>
                  <a:txBody>
                    <a:bodyPr/>
                    <a:lstStyle/>
                    <a:p>
                      <a:r>
                        <a:rPr lang="en-US" dirty="0" smtClean="0">
                          <a:solidFill>
                            <a:srgbClr val="000000"/>
                          </a:solidFill>
                        </a:rPr>
                        <a:t>Predicted Failure</a:t>
                      </a:r>
                      <a:endParaRPr lang="en-US" dirty="0">
                        <a:solidFill>
                          <a:srgbClr val="000000"/>
                        </a:solidFill>
                      </a:endParaRPr>
                    </a:p>
                  </a:txBody>
                  <a:tcPr/>
                </a:tc>
              </a:tr>
              <a:tr h="370840">
                <a:tc>
                  <a:txBody>
                    <a:bodyPr/>
                    <a:lstStyle/>
                    <a:p>
                      <a:r>
                        <a:rPr lang="en-US" dirty="0" smtClean="0">
                          <a:solidFill>
                            <a:srgbClr val="000000"/>
                          </a:solidFill>
                        </a:rPr>
                        <a:t>Actual Success</a:t>
                      </a:r>
                      <a:endParaRPr lang="en-US" dirty="0">
                        <a:solidFill>
                          <a:srgbClr val="000000"/>
                        </a:solidFill>
                      </a:endParaRPr>
                    </a:p>
                  </a:txBody>
                  <a:tcPr/>
                </a:tc>
                <a:tc>
                  <a:txBody>
                    <a:bodyPr/>
                    <a:lstStyle/>
                    <a:p>
                      <a:r>
                        <a:rPr lang="en-US" dirty="0" smtClean="0">
                          <a:solidFill>
                            <a:srgbClr val="000000"/>
                          </a:solidFill>
                        </a:rPr>
                        <a:t>True Positives</a:t>
                      </a:r>
                      <a:endParaRPr lang="en-US" dirty="0">
                        <a:solidFill>
                          <a:srgbClr val="000000"/>
                        </a:solidFill>
                      </a:endParaRPr>
                    </a:p>
                  </a:txBody>
                  <a:tcPr/>
                </a:tc>
                <a:tc>
                  <a:txBody>
                    <a:bodyPr/>
                    <a:lstStyle/>
                    <a:p>
                      <a:r>
                        <a:rPr lang="en-US" dirty="0" smtClean="0">
                          <a:solidFill>
                            <a:srgbClr val="000000"/>
                          </a:solidFill>
                        </a:rPr>
                        <a:t>False</a:t>
                      </a:r>
                      <a:r>
                        <a:rPr lang="en-US" baseline="0" dirty="0" smtClean="0">
                          <a:solidFill>
                            <a:srgbClr val="000000"/>
                          </a:solidFill>
                        </a:rPr>
                        <a:t> Negatives</a:t>
                      </a:r>
                      <a:endParaRPr lang="en-US" dirty="0">
                        <a:solidFill>
                          <a:srgbClr val="000000"/>
                        </a:solidFill>
                      </a:endParaRPr>
                    </a:p>
                  </a:txBody>
                  <a:tcPr/>
                </a:tc>
              </a:tr>
              <a:tr h="370840">
                <a:tc>
                  <a:txBody>
                    <a:bodyPr/>
                    <a:lstStyle/>
                    <a:p>
                      <a:r>
                        <a:rPr lang="en-US" dirty="0" smtClean="0">
                          <a:solidFill>
                            <a:srgbClr val="000000"/>
                          </a:solidFill>
                        </a:rPr>
                        <a:t>Actual Failure</a:t>
                      </a:r>
                      <a:endParaRPr lang="en-US" dirty="0">
                        <a:solidFill>
                          <a:srgbClr val="000000"/>
                        </a:solidFill>
                      </a:endParaRPr>
                    </a:p>
                  </a:txBody>
                  <a:tcPr/>
                </a:tc>
                <a:tc>
                  <a:txBody>
                    <a:bodyPr/>
                    <a:lstStyle/>
                    <a:p>
                      <a:r>
                        <a:rPr lang="en-US" dirty="0" smtClean="0">
                          <a:solidFill>
                            <a:srgbClr val="000000"/>
                          </a:solidFill>
                        </a:rPr>
                        <a:t>False Positives</a:t>
                      </a:r>
                      <a:endParaRPr lang="en-US" dirty="0">
                        <a:solidFill>
                          <a:srgbClr val="000000"/>
                        </a:solidFill>
                      </a:endParaRPr>
                    </a:p>
                  </a:txBody>
                  <a:tcPr/>
                </a:tc>
                <a:tc>
                  <a:txBody>
                    <a:bodyPr/>
                    <a:lstStyle/>
                    <a:p>
                      <a:r>
                        <a:rPr lang="en-US" dirty="0" smtClean="0">
                          <a:solidFill>
                            <a:srgbClr val="000000"/>
                          </a:solidFill>
                        </a:rPr>
                        <a:t>True</a:t>
                      </a:r>
                      <a:r>
                        <a:rPr lang="en-US" baseline="0" dirty="0" smtClean="0">
                          <a:solidFill>
                            <a:srgbClr val="000000"/>
                          </a:solidFill>
                        </a:rPr>
                        <a:t> Negatives</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1273652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12314" y="2375356"/>
            <a:ext cx="7115175" cy="3248025"/>
          </a:xfrm>
          <a:prstGeom prst="rect">
            <a:avLst/>
          </a:prstGeom>
        </p:spPr>
      </p:pic>
      <p:sp>
        <p:nvSpPr>
          <p:cNvPr id="2" name="Text Placeholder 1"/>
          <p:cNvSpPr>
            <a:spLocks noGrp="1"/>
          </p:cNvSpPr>
          <p:nvPr>
            <p:ph type="body" sz="quarter" idx="10"/>
          </p:nvPr>
        </p:nvSpPr>
        <p:spPr/>
        <p:txBody>
          <a:bodyPr/>
          <a:lstStyle/>
          <a:p>
            <a:r>
              <a:rPr lang="en-US" dirty="0" smtClean="0"/>
              <a:t>Confusion Matrix</a:t>
            </a:r>
            <a:endParaRPr lang="en-US" dirty="0"/>
          </a:p>
        </p:txBody>
      </p:sp>
      <p:sp>
        <p:nvSpPr>
          <p:cNvPr id="3" name="Text Placeholder 2"/>
          <p:cNvSpPr>
            <a:spLocks noGrp="1"/>
          </p:cNvSpPr>
          <p:nvPr>
            <p:ph type="body" sz="quarter" idx="11"/>
          </p:nvPr>
        </p:nvSpPr>
        <p:spPr>
          <a:xfrm>
            <a:off x="771345" y="1566251"/>
            <a:ext cx="8197114" cy="941560"/>
          </a:xfrm>
        </p:spPr>
        <p:txBody>
          <a:bodyPr/>
          <a:lstStyle/>
          <a:p>
            <a:r>
              <a:rPr lang="en-US" sz="2000" dirty="0" smtClean="0"/>
              <a:t>We are also interested in the Specificity, Sensitivity and Predictive Values:</a:t>
            </a:r>
            <a:endParaRPr lang="en-US" sz="2200" dirty="0" smtClean="0"/>
          </a:p>
        </p:txBody>
      </p:sp>
      <p:sp>
        <p:nvSpPr>
          <p:cNvPr id="6" name="TextBox 5"/>
          <p:cNvSpPr txBox="1"/>
          <p:nvPr/>
        </p:nvSpPr>
        <p:spPr>
          <a:xfrm>
            <a:off x="2194361" y="6464153"/>
            <a:ext cx="5351080" cy="307777"/>
          </a:xfrm>
          <a:prstGeom prst="rect">
            <a:avLst/>
          </a:prstGeom>
          <a:noFill/>
        </p:spPr>
        <p:txBody>
          <a:bodyPr wrap="none" rtlCol="0">
            <a:spAutoFit/>
          </a:bodyPr>
          <a:lstStyle/>
          <a:p>
            <a:r>
              <a:rPr lang="en-US" sz="1400" dirty="0" smtClean="0"/>
              <a:t>Image Source</a:t>
            </a:r>
            <a:r>
              <a:rPr lang="en-US" sz="1400" dirty="0"/>
              <a:t>: https://en.wikipedia.org/wiki/Sensitivity_and_specificity</a:t>
            </a:r>
          </a:p>
        </p:txBody>
      </p:sp>
      <p:sp>
        <p:nvSpPr>
          <p:cNvPr id="7" name="TextBox 6"/>
          <p:cNvSpPr txBox="1"/>
          <p:nvPr/>
        </p:nvSpPr>
        <p:spPr>
          <a:xfrm>
            <a:off x="1149790" y="5830432"/>
            <a:ext cx="1027845" cy="400110"/>
          </a:xfrm>
          <a:prstGeom prst="rect">
            <a:avLst/>
          </a:prstGeom>
          <a:noFill/>
        </p:spPr>
        <p:txBody>
          <a:bodyPr wrap="none" rtlCol="0">
            <a:spAutoFit/>
          </a:bodyPr>
          <a:lstStyle/>
          <a:p>
            <a:r>
              <a:rPr lang="en-US" sz="2000" dirty="0" smtClean="0"/>
              <a:t>R-Demo</a:t>
            </a:r>
            <a:endParaRPr lang="en-US" sz="2000" dirty="0"/>
          </a:p>
        </p:txBody>
      </p:sp>
    </p:spTree>
    <p:extLst>
      <p:ext uri="{BB962C8B-B14F-4D97-AF65-F5344CB8AC3E}">
        <p14:creationId xmlns:p14="http://schemas.microsoft.com/office/powerpoint/2010/main" val="826301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12314" y="2375356"/>
            <a:ext cx="7115175" cy="3248025"/>
          </a:xfrm>
          <a:prstGeom prst="rect">
            <a:avLst/>
          </a:prstGeom>
        </p:spPr>
      </p:pic>
      <p:sp>
        <p:nvSpPr>
          <p:cNvPr id="2" name="Text Placeholder 1"/>
          <p:cNvSpPr>
            <a:spLocks noGrp="1"/>
          </p:cNvSpPr>
          <p:nvPr>
            <p:ph type="body" sz="quarter" idx="10"/>
          </p:nvPr>
        </p:nvSpPr>
        <p:spPr/>
        <p:txBody>
          <a:bodyPr/>
          <a:lstStyle/>
          <a:p>
            <a:r>
              <a:rPr lang="en-US" dirty="0" smtClean="0"/>
              <a:t>Confusion Matrix</a:t>
            </a:r>
            <a:endParaRPr lang="en-US" dirty="0"/>
          </a:p>
        </p:txBody>
      </p:sp>
      <p:sp>
        <p:nvSpPr>
          <p:cNvPr id="3" name="Text Placeholder 2"/>
          <p:cNvSpPr>
            <a:spLocks noGrp="1"/>
          </p:cNvSpPr>
          <p:nvPr>
            <p:ph type="body" sz="quarter" idx="11"/>
          </p:nvPr>
        </p:nvSpPr>
        <p:spPr>
          <a:xfrm>
            <a:off x="771345" y="1566251"/>
            <a:ext cx="8197114" cy="941560"/>
          </a:xfrm>
        </p:spPr>
        <p:txBody>
          <a:bodyPr/>
          <a:lstStyle/>
          <a:p>
            <a:r>
              <a:rPr lang="en-US" sz="2000" dirty="0" smtClean="0"/>
              <a:t>We are also interested in the Specificity, Sensitivity and Predictive Values:</a:t>
            </a:r>
            <a:endParaRPr lang="en-US" sz="2200" dirty="0" smtClean="0"/>
          </a:p>
        </p:txBody>
      </p:sp>
      <p:sp>
        <p:nvSpPr>
          <p:cNvPr id="6" name="TextBox 5"/>
          <p:cNvSpPr txBox="1"/>
          <p:nvPr/>
        </p:nvSpPr>
        <p:spPr>
          <a:xfrm>
            <a:off x="2194361" y="6464153"/>
            <a:ext cx="5351080" cy="307777"/>
          </a:xfrm>
          <a:prstGeom prst="rect">
            <a:avLst/>
          </a:prstGeom>
          <a:noFill/>
        </p:spPr>
        <p:txBody>
          <a:bodyPr wrap="none" rtlCol="0">
            <a:spAutoFit/>
          </a:bodyPr>
          <a:lstStyle/>
          <a:p>
            <a:r>
              <a:rPr lang="en-US" sz="1400" dirty="0" smtClean="0"/>
              <a:t>Image Source</a:t>
            </a:r>
            <a:r>
              <a:rPr lang="en-US" sz="1400" dirty="0"/>
              <a:t>: https://en.wikipedia.org/wiki/Sensitivity_and_specificity</a:t>
            </a:r>
          </a:p>
        </p:txBody>
      </p:sp>
      <p:sp>
        <p:nvSpPr>
          <p:cNvPr id="7" name="TextBox 6"/>
          <p:cNvSpPr txBox="1"/>
          <p:nvPr/>
        </p:nvSpPr>
        <p:spPr>
          <a:xfrm>
            <a:off x="1149790" y="5830432"/>
            <a:ext cx="1027845" cy="400110"/>
          </a:xfrm>
          <a:prstGeom prst="rect">
            <a:avLst/>
          </a:prstGeom>
          <a:noFill/>
        </p:spPr>
        <p:txBody>
          <a:bodyPr wrap="none" rtlCol="0">
            <a:spAutoFit/>
          </a:bodyPr>
          <a:lstStyle/>
          <a:p>
            <a:r>
              <a:rPr lang="en-US" sz="2000" dirty="0" smtClean="0"/>
              <a:t>R-Demo</a:t>
            </a:r>
            <a:endParaRPr lang="en-US" sz="2000" dirty="0"/>
          </a:p>
        </p:txBody>
      </p:sp>
    </p:spTree>
    <p:extLst>
      <p:ext uri="{BB962C8B-B14F-4D97-AF65-F5344CB8AC3E}">
        <p14:creationId xmlns:p14="http://schemas.microsoft.com/office/powerpoint/2010/main" val="89265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Model Validation</a:t>
            </a:r>
            <a:endParaRPr lang="en-US" dirty="0"/>
          </a:p>
        </p:txBody>
      </p:sp>
      <p:sp>
        <p:nvSpPr>
          <p:cNvPr id="3" name="Text Placeholder 2"/>
          <p:cNvSpPr>
            <a:spLocks noGrp="1"/>
          </p:cNvSpPr>
          <p:nvPr>
            <p:ph type="body" sz="quarter" idx="11"/>
          </p:nvPr>
        </p:nvSpPr>
        <p:spPr>
          <a:xfrm>
            <a:off x="771345" y="1566250"/>
            <a:ext cx="8197114" cy="3612332"/>
          </a:xfrm>
        </p:spPr>
        <p:txBody>
          <a:bodyPr/>
          <a:lstStyle/>
          <a:p>
            <a:r>
              <a:rPr lang="en-US" sz="2000" dirty="0" smtClean="0"/>
              <a:t>So far we have only evaluated predictions on the same set of data we have been training our models on.</a:t>
            </a:r>
            <a:endParaRPr lang="en-US" sz="2200" dirty="0"/>
          </a:p>
          <a:p>
            <a:r>
              <a:rPr lang="en-US" sz="2000" dirty="0" smtClean="0"/>
              <a:t>Normally, a smaller set is held out, and the prediction on that set is compared to the actuals.</a:t>
            </a:r>
          </a:p>
          <a:p>
            <a:r>
              <a:rPr lang="en-US" sz="2000" dirty="0" smtClean="0"/>
              <a:t>This is called a train-test split.</a:t>
            </a:r>
          </a:p>
          <a:p>
            <a:pPr lvl="1"/>
            <a:r>
              <a:rPr lang="en-US" sz="1800" dirty="0" smtClean="0"/>
              <a:t>90-10 Split (90% of data randomly used in training, rest for testing)</a:t>
            </a:r>
          </a:p>
          <a:p>
            <a:pPr lvl="1"/>
            <a:r>
              <a:rPr lang="en-US" sz="1800" dirty="0" smtClean="0"/>
              <a:t>80-20 Split</a:t>
            </a:r>
          </a:p>
          <a:p>
            <a:pPr lvl="1"/>
            <a:r>
              <a:rPr lang="en-US" sz="1800" dirty="0" smtClean="0"/>
              <a:t>70-30 Split</a:t>
            </a:r>
          </a:p>
          <a:p>
            <a:pPr lvl="1"/>
            <a:r>
              <a:rPr lang="en-US" sz="1800" dirty="0" smtClean="0"/>
              <a:t>…</a:t>
            </a:r>
          </a:p>
          <a:p>
            <a:pPr lvl="1"/>
            <a:endParaRPr lang="en-US" sz="1800" dirty="0" smtClean="0"/>
          </a:p>
          <a:p>
            <a:r>
              <a:rPr lang="en-US" sz="2000" dirty="0" smtClean="0"/>
              <a:t>R-demo</a:t>
            </a:r>
          </a:p>
        </p:txBody>
      </p:sp>
    </p:spTree>
    <p:extLst>
      <p:ext uri="{BB962C8B-B14F-4D97-AF65-F5344CB8AC3E}">
        <p14:creationId xmlns:p14="http://schemas.microsoft.com/office/powerpoint/2010/main" val="16871413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Cross Validation</a:t>
            </a:r>
            <a:endParaRPr lang="en-US" dirty="0"/>
          </a:p>
        </p:txBody>
      </p:sp>
      <p:sp>
        <p:nvSpPr>
          <p:cNvPr id="3" name="Text Placeholder 2"/>
          <p:cNvSpPr>
            <a:spLocks noGrp="1"/>
          </p:cNvSpPr>
          <p:nvPr>
            <p:ph type="body" sz="quarter" idx="11"/>
          </p:nvPr>
        </p:nvSpPr>
        <p:spPr>
          <a:xfrm>
            <a:off x="771345" y="1566249"/>
            <a:ext cx="8197114" cy="4680641"/>
          </a:xfrm>
        </p:spPr>
        <p:txBody>
          <a:bodyPr/>
          <a:lstStyle/>
          <a:p>
            <a:r>
              <a:rPr lang="en-US" sz="2000" dirty="0" smtClean="0"/>
              <a:t>Concerns with Train-Test split:</a:t>
            </a:r>
          </a:p>
          <a:p>
            <a:pPr lvl="1"/>
            <a:r>
              <a:rPr lang="en-US" sz="1800" dirty="0" smtClean="0"/>
              <a:t>Exact test results could be dependent on which random 10% we chose.</a:t>
            </a:r>
          </a:p>
          <a:p>
            <a:pPr lvl="1"/>
            <a:r>
              <a:rPr lang="en-US" sz="1800" dirty="0" smtClean="0"/>
              <a:t>Cannot estimate error of accuracy.</a:t>
            </a:r>
          </a:p>
          <a:p>
            <a:r>
              <a:rPr lang="en-US" sz="2000" dirty="0" smtClean="0"/>
              <a:t>Types of Cross Validation:</a:t>
            </a:r>
          </a:p>
          <a:p>
            <a:pPr lvl="1"/>
            <a:r>
              <a:rPr lang="en-US" sz="1800" dirty="0" smtClean="0"/>
              <a:t>K-fold cross validation: (1) Partition your data randomly into k-subsets. (2) Create k-models, testing on a different subset each time.</a:t>
            </a:r>
          </a:p>
          <a:p>
            <a:pPr lvl="2"/>
            <a:r>
              <a:rPr lang="en-US" sz="1600" dirty="0" smtClean="0"/>
              <a:t>Note that k is bounded:    2 &lt; k &lt; N</a:t>
            </a:r>
          </a:p>
          <a:p>
            <a:pPr lvl="2"/>
            <a:r>
              <a:rPr lang="en-US" sz="1600" dirty="0" smtClean="0"/>
              <a:t>K=2:  is the same as a 50-50 test-train split.</a:t>
            </a:r>
          </a:p>
          <a:p>
            <a:pPr lvl="2"/>
            <a:r>
              <a:rPr lang="en-US" sz="1600" dirty="0" smtClean="0"/>
              <a:t>K=N:  is the same as….</a:t>
            </a:r>
          </a:p>
          <a:p>
            <a:pPr lvl="1"/>
            <a:r>
              <a:rPr lang="en-US" sz="1800" dirty="0" smtClean="0"/>
              <a:t>Leave-One-Out-Cross-Validation (LOOCV).</a:t>
            </a:r>
          </a:p>
          <a:p>
            <a:pPr lvl="1"/>
            <a:endParaRPr lang="en-US" sz="1800" dirty="0" smtClean="0"/>
          </a:p>
          <a:p>
            <a:r>
              <a:rPr lang="en-US" sz="2000" dirty="0" smtClean="0"/>
              <a:t>R-demo</a:t>
            </a:r>
          </a:p>
        </p:txBody>
      </p:sp>
    </p:spTree>
    <p:extLst>
      <p:ext uri="{BB962C8B-B14F-4D97-AF65-F5344CB8AC3E}">
        <p14:creationId xmlns:p14="http://schemas.microsoft.com/office/powerpoint/2010/main" val="1956593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Cross Validation</a:t>
            </a:r>
            <a:endParaRPr lang="en-US" dirty="0"/>
          </a:p>
        </p:txBody>
      </p:sp>
      <p:sp>
        <p:nvSpPr>
          <p:cNvPr id="3" name="Text Placeholder 2"/>
          <p:cNvSpPr>
            <a:spLocks noGrp="1"/>
          </p:cNvSpPr>
          <p:nvPr>
            <p:ph type="body" sz="quarter" idx="11"/>
          </p:nvPr>
        </p:nvSpPr>
        <p:spPr>
          <a:xfrm>
            <a:off x="771345" y="1566249"/>
            <a:ext cx="8197114" cy="4680641"/>
          </a:xfrm>
        </p:spPr>
        <p:txBody>
          <a:bodyPr/>
          <a:lstStyle/>
          <a:p>
            <a:r>
              <a:rPr lang="en-US" sz="2000" dirty="0" smtClean="0"/>
              <a:t>How to choose k? Arbitrary recommendations put it at k=5 or 10.</a:t>
            </a:r>
          </a:p>
          <a:p>
            <a:r>
              <a:rPr lang="en-US" sz="2000" dirty="0" smtClean="0"/>
              <a:t>There is a bias-variance trade off in the results.</a:t>
            </a:r>
          </a:p>
          <a:p>
            <a:pPr lvl="1"/>
            <a:r>
              <a:rPr lang="en-US" sz="1800" dirty="0" smtClean="0"/>
              <a:t>If k is large, the training set is large and the model will have less bias in the outcomes.  But the predictions will have larger variance.</a:t>
            </a:r>
          </a:p>
          <a:p>
            <a:pPr lvl="1"/>
            <a:r>
              <a:rPr lang="en-US" sz="1800" dirty="0" smtClean="0"/>
              <a:t>If k is small, the training set is smaller and the model will have more bias in the outcomes.  But we will be more confident in the predictions.</a:t>
            </a:r>
          </a:p>
          <a:p>
            <a:r>
              <a:rPr lang="en-US" sz="2000" dirty="0" smtClean="0"/>
              <a:t>Also, there is a computational consideration when k gets larger, we have to compute k models.</a:t>
            </a:r>
          </a:p>
        </p:txBody>
      </p:sp>
    </p:spTree>
    <p:extLst>
      <p:ext uri="{BB962C8B-B14F-4D97-AF65-F5344CB8AC3E}">
        <p14:creationId xmlns:p14="http://schemas.microsoft.com/office/powerpoint/2010/main" val="780920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r>
              <a:rPr lang="en-US" dirty="0" smtClean="0"/>
              <a:t>Another Application of Bayes Theorem</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1"/>
              </p:nvPr>
            </p:nvSpPr>
            <p:spPr>
              <a:xfrm>
                <a:off x="771345" y="1566249"/>
                <a:ext cx="8197114" cy="4680641"/>
              </a:xfrm>
            </p:spPr>
            <p:txBody>
              <a:bodyPr/>
              <a:lstStyle/>
              <a:p>
                <a:r>
                  <a:rPr lang="en-US" sz="2000" dirty="0" smtClean="0"/>
                  <a:t>Naïve Bayes Classification.</a:t>
                </a:r>
              </a:p>
              <a:p>
                <a:r>
                  <a:rPr lang="en-US" sz="2000" dirty="0" smtClean="0"/>
                  <a:t>Let’s say we want to test a hypothesis,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0</m:t>
                        </m:r>
                      </m:sub>
                    </m:sSub>
                  </m:oMath>
                </a14:m>
                <a:r>
                  <a:rPr lang="en-US" sz="2000" dirty="0" smtClean="0"/>
                  <a:t>:</a:t>
                </a:r>
              </a:p>
              <a:p>
                <a:endParaRPr lang="en-US" sz="2000" dirty="0" smtClean="0"/>
              </a:p>
              <a:p>
                <a:endParaRPr lang="en-US" sz="2000" dirty="0"/>
              </a:p>
              <a:p>
                <a:endParaRPr lang="en-US" sz="2000" dirty="0" smtClean="0"/>
              </a:p>
              <a:p>
                <a:endParaRPr lang="en-US" sz="2000" dirty="0"/>
              </a:p>
              <a:p>
                <a:r>
                  <a:rPr lang="en-US" sz="2000" dirty="0" smtClean="0"/>
                  <a:t>We pick either the null or alternative, based on which has the highest probab</a:t>
                </a:r>
                <a:r>
                  <a:rPr lang="en-US" sz="2000" dirty="0" smtClean="0"/>
                  <a:t>ility given the data.</a:t>
                </a:r>
                <a:endParaRPr lang="en-US" sz="2000" dirty="0" smtClean="0"/>
              </a:p>
            </p:txBody>
          </p:sp>
        </mc:Choice>
        <mc:Fallback>
          <p:sp>
            <p:nvSpPr>
              <p:cNvPr id="3" name="Text Placeholder 2"/>
              <p:cNvSpPr>
                <a:spLocks noGrp="1" noRot="1" noChangeAspect="1" noMove="1" noResize="1" noEditPoints="1" noAdjustHandles="1" noChangeArrowheads="1" noChangeShapeType="1" noTextEdit="1"/>
              </p:cNvSpPr>
              <p:nvPr>
                <p:ph type="body" sz="quarter" idx="11"/>
              </p:nvPr>
            </p:nvSpPr>
            <p:spPr>
              <a:xfrm>
                <a:off x="771345" y="1566249"/>
                <a:ext cx="8197114" cy="4680641"/>
              </a:xfrm>
              <a:blipFill rotWithShape="0">
                <a:blip r:embed="rId2"/>
                <a:stretch>
                  <a:fillRect l="-670" t="-6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977445" y="2471596"/>
                <a:ext cx="3573286" cy="5767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e>
                        <m:e>
                          <m:r>
                            <a:rPr lang="en-US" b="0" i="1" smtClean="0">
                              <a:latin typeface="Cambria Math" panose="02040503050406030204" pitchFamily="18" charset="0"/>
                            </a:rPr>
                            <m:t>𝐷𝑎𝑡𝑎</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𝐷𝑎𝑡𝑎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𝐷𝑎𝑡𝑎</m:t>
                          </m:r>
                          <m:r>
                            <a:rPr lang="en-US" b="0" i="1" smtClean="0">
                              <a:latin typeface="Cambria Math" panose="02040503050406030204" pitchFamily="18" charset="0"/>
                            </a:rPr>
                            <m:t>)</m:t>
                          </m:r>
                        </m:den>
                      </m:f>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977445" y="2471596"/>
                <a:ext cx="3573286" cy="57676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2109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r>
              <a:rPr lang="en-US" dirty="0" smtClean="0"/>
              <a:t>Another Application of Bayes Theorem</a:t>
            </a:r>
            <a:endParaRPr lang="en-US" dirty="0"/>
          </a:p>
        </p:txBody>
      </p:sp>
      <p:sp>
        <p:nvSpPr>
          <p:cNvPr id="3" name="Text Placeholder 2"/>
          <p:cNvSpPr>
            <a:spLocks noGrp="1"/>
          </p:cNvSpPr>
          <p:nvPr>
            <p:ph type="body" sz="quarter" idx="11"/>
          </p:nvPr>
        </p:nvSpPr>
        <p:spPr>
          <a:xfrm>
            <a:off x="771345" y="1566249"/>
            <a:ext cx="8197114" cy="4680641"/>
          </a:xfrm>
        </p:spPr>
        <p:txBody>
          <a:bodyPr/>
          <a:lstStyle/>
          <a:p>
            <a:r>
              <a:rPr lang="en-US" sz="2000" dirty="0" smtClean="0"/>
              <a:t>We want to predict if a </a:t>
            </a:r>
            <a:r>
              <a:rPr lang="en-US" sz="2000" dirty="0" smtClean="0"/>
              <a:t>consumer will buy an ad:</a:t>
            </a:r>
          </a:p>
          <a:p>
            <a:r>
              <a:rPr lang="en-US" sz="2000" dirty="0" smtClean="0"/>
              <a:t>Null hypothesis is yes (or could be no)</a:t>
            </a:r>
          </a:p>
          <a:p>
            <a:r>
              <a:rPr lang="en-US" sz="2000" dirty="0" smtClean="0"/>
              <a:t>We have observed 10 outcomes in the past:</a:t>
            </a:r>
            <a:endParaRPr lang="en-US" sz="2000" dirty="0" smtClean="0"/>
          </a:p>
          <a:p>
            <a:endParaRPr lang="en-US" sz="2000" dirty="0" smtClean="0"/>
          </a:p>
        </p:txBody>
      </p:sp>
      <mc:AlternateContent xmlns:mc="http://schemas.openxmlformats.org/markup-compatibility/2006">
        <mc:Choice xmlns:a14="http://schemas.microsoft.com/office/drawing/2010/main" Requires="a14">
          <p:sp>
            <p:nvSpPr>
              <p:cNvPr id="4" name="TextBox 3"/>
              <p:cNvSpPr txBox="1"/>
              <p:nvPr/>
            </p:nvSpPr>
            <p:spPr>
              <a:xfrm>
                <a:off x="2977445" y="971381"/>
                <a:ext cx="3573286" cy="5767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e>
                        <m:e>
                          <m:r>
                            <a:rPr lang="en-US" b="0" i="1" smtClean="0">
                              <a:latin typeface="Cambria Math" panose="02040503050406030204" pitchFamily="18" charset="0"/>
                            </a:rPr>
                            <m:t>𝐷𝑎𝑡𝑎</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𝐷𝑎𝑡𝑎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𝐷𝑎𝑡𝑎</m:t>
                          </m:r>
                          <m:r>
                            <a:rPr lang="en-US" b="0" i="1" smtClean="0">
                              <a:latin typeface="Cambria Math" panose="02040503050406030204" pitchFamily="18" charset="0"/>
                            </a:rPr>
                            <m:t>)</m:t>
                          </m:r>
                        </m:den>
                      </m:f>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977445" y="971381"/>
                <a:ext cx="3573286" cy="576761"/>
              </a:xfrm>
              <a:prstGeom prst="rect">
                <a:avLst/>
              </a:prstGeom>
              <a:blipFill rotWithShape="0">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425399" y="2739959"/>
            <a:ext cx="4414906" cy="3108580"/>
          </a:xfrm>
          <a:prstGeom prst="rect">
            <a:avLst/>
          </a:prstGeom>
        </p:spPr>
      </p:pic>
    </p:spTree>
    <p:extLst>
      <p:ext uri="{BB962C8B-B14F-4D97-AF65-F5344CB8AC3E}">
        <p14:creationId xmlns:p14="http://schemas.microsoft.com/office/powerpoint/2010/main" val="1288739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r>
              <a:rPr lang="en-US" dirty="0" smtClean="0"/>
              <a:t>Another Application of Bayes Theorem</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1"/>
              </p:nvPr>
            </p:nvSpPr>
            <p:spPr>
              <a:xfrm>
                <a:off x="771345" y="3141551"/>
                <a:ext cx="8197114" cy="3485585"/>
              </a:xfrm>
            </p:spPr>
            <p:txBody>
              <a:bodyPr/>
              <a:lstStyle/>
              <a:p>
                <a:r>
                  <a:rPr lang="en-US" sz="2000" dirty="0" smtClean="0"/>
                  <a:t>P(buys Ad)=0.5, P(not buy Ad) = 0.5</a:t>
                </a:r>
              </a:p>
              <a:p>
                <a:r>
                  <a:rPr lang="en-US" sz="2000" dirty="0" smtClean="0"/>
                  <a:t>P(35yrs &amp; med income) = 4/10 = 0.4</a:t>
                </a:r>
              </a:p>
              <a:p>
                <a:r>
                  <a:rPr lang="en-US" sz="2000" dirty="0" smtClean="0"/>
                  <a:t>P(35yrs &amp; med income | buys ad) = 3/5 = 0.6</a:t>
                </a:r>
              </a:p>
              <a:p>
                <a:r>
                  <a:rPr lang="en-US" sz="2000" dirty="0"/>
                  <a:t>P(35yrs &amp; med income | </a:t>
                </a:r>
                <a:r>
                  <a:rPr lang="en-US" sz="2000" dirty="0" smtClean="0"/>
                  <a:t>not buy </a:t>
                </a:r>
                <a:r>
                  <a:rPr lang="en-US" sz="2000" dirty="0"/>
                  <a:t>ad) = </a:t>
                </a:r>
                <a:r>
                  <a:rPr lang="en-US" sz="2000" dirty="0" smtClean="0"/>
                  <a:t>1/5 </a:t>
                </a:r>
                <a:r>
                  <a:rPr lang="en-US" sz="2000" dirty="0"/>
                  <a:t>= </a:t>
                </a:r>
                <a:r>
                  <a:rPr lang="en-US" sz="2000" dirty="0" smtClean="0"/>
                  <a:t>0.2</a:t>
                </a:r>
              </a:p>
              <a:p>
                <a:endParaRPr lang="en-US" sz="2000" dirty="0"/>
              </a:p>
              <a:p>
                <a:r>
                  <a:rPr lang="en-US" sz="2000" dirty="0" smtClean="0"/>
                  <a:t>P(buy | demographics) = </a:t>
                </a:r>
                <a14:m>
                  <m:oMath xmlns:m="http://schemas.openxmlformats.org/officeDocument/2006/math">
                    <m:r>
                      <a:rPr lang="en-US" sz="2000" b="0" i="1" smtClean="0">
                        <a:latin typeface="Cambria Math" panose="02040503050406030204" pitchFamily="18" charset="0"/>
                      </a:rPr>
                      <m:t>𝑃</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𝑑𝑒𝑚𝑜𝑔𝑟𝑎𝑝h𝑖𝑐𝑠</m:t>
                        </m:r>
                      </m:e>
                    </m:d>
                    <m:r>
                      <a:rPr lang="en-US" sz="2000" b="0" i="1" smtClean="0">
                        <a:latin typeface="Cambria Math" panose="02040503050406030204" pitchFamily="18" charset="0"/>
                      </a:rPr>
                      <m:t>𝑏𝑢𝑦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𝑏𝑢𝑦</m:t>
                        </m:r>
                        <m:r>
                          <a:rPr lang="en-US" sz="2000" b="0" i="1" smtClean="0">
                            <a:latin typeface="Cambria Math" panose="02040503050406030204" pitchFamily="18" charset="0"/>
                          </a:rPr>
                          <m:t>)</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𝑑𝑒𝑚𝑜𝑔𝑟𝑎𝑝h𝑖𝑐𝑠</m:t>
                        </m:r>
                        <m:r>
                          <a:rPr lang="en-US" sz="2000" b="0" i="1" smtClean="0">
                            <a:latin typeface="Cambria Math" panose="02040503050406030204" pitchFamily="18" charset="0"/>
                          </a:rPr>
                          <m:t>)</m:t>
                        </m:r>
                      </m:den>
                    </m:f>
                  </m:oMath>
                </a14:m>
                <a:endParaRPr lang="en-US" sz="2000" dirty="0" smtClean="0"/>
              </a:p>
              <a:p>
                <a:r>
                  <a:rPr lang="en-US" sz="2000" dirty="0" smtClean="0"/>
                  <a:t>=0.6 * (0.5 / 0.4) = 0.75</a:t>
                </a:r>
              </a:p>
              <a:p>
                <a:r>
                  <a:rPr lang="en-US" sz="2000" dirty="0" smtClean="0"/>
                  <a:t>Similarly, P(not buy | demographics) = 0.2 * (0.5 / 0.4)=0.25</a:t>
                </a:r>
                <a:endParaRPr lang="en-US" sz="2000" dirty="0"/>
              </a:p>
              <a:p>
                <a:endParaRPr lang="en-US" sz="2000" dirty="0" smtClean="0"/>
              </a:p>
              <a:p>
                <a:endParaRPr lang="en-US" sz="2000" dirty="0" smtClean="0"/>
              </a:p>
            </p:txBody>
          </p:sp>
        </mc:Choice>
        <mc:Fallback>
          <p:sp>
            <p:nvSpPr>
              <p:cNvPr id="3" name="Text Placeholder 2"/>
              <p:cNvSpPr>
                <a:spLocks noGrp="1" noRot="1" noChangeAspect="1" noMove="1" noResize="1" noEditPoints="1" noAdjustHandles="1" noChangeArrowheads="1" noChangeShapeType="1" noTextEdit="1"/>
              </p:cNvSpPr>
              <p:nvPr>
                <p:ph type="body" sz="quarter" idx="11"/>
              </p:nvPr>
            </p:nvSpPr>
            <p:spPr>
              <a:xfrm>
                <a:off x="771345" y="3141551"/>
                <a:ext cx="8197114" cy="3485585"/>
              </a:xfrm>
              <a:blipFill rotWithShape="0">
                <a:blip r:embed="rId2"/>
                <a:stretch>
                  <a:fillRect l="-670" t="-6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467148" y="879064"/>
                <a:ext cx="3573286" cy="5767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e>
                        <m:e>
                          <m:r>
                            <a:rPr lang="en-US" b="0" i="1" smtClean="0">
                              <a:latin typeface="Cambria Math" panose="02040503050406030204" pitchFamily="18" charset="0"/>
                            </a:rPr>
                            <m:t>𝐷𝑎𝑡𝑎</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𝐷𝑎𝑡𝑎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𝐷𝑎𝑡𝑎</m:t>
                          </m:r>
                          <m:r>
                            <a:rPr lang="en-US" b="0" i="1" smtClean="0">
                              <a:latin typeface="Cambria Math" panose="02040503050406030204" pitchFamily="18" charset="0"/>
                            </a:rPr>
                            <m:t>)</m:t>
                          </m:r>
                        </m:den>
                      </m:f>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5467148" y="879064"/>
                <a:ext cx="3573286" cy="576761"/>
              </a:xfrm>
              <a:prstGeom prst="rect">
                <a:avLst/>
              </a:prstGeom>
              <a:blipFill rotWithShape="0">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979264" y="879064"/>
            <a:ext cx="3029432" cy="2133054"/>
          </a:xfrm>
          <a:prstGeom prst="rect">
            <a:avLst/>
          </a:prstGeom>
        </p:spPr>
      </p:pic>
      <p:sp>
        <p:nvSpPr>
          <p:cNvPr id="6" name="TextBox 5"/>
          <p:cNvSpPr txBox="1"/>
          <p:nvPr/>
        </p:nvSpPr>
        <p:spPr>
          <a:xfrm>
            <a:off x="5540721" y="2118511"/>
            <a:ext cx="3554114" cy="646331"/>
          </a:xfrm>
          <a:prstGeom prst="rect">
            <a:avLst/>
          </a:prstGeom>
          <a:noFill/>
          <a:ln>
            <a:solidFill>
              <a:srgbClr val="000000"/>
            </a:solidFill>
          </a:ln>
        </p:spPr>
        <p:txBody>
          <a:bodyPr wrap="none" rtlCol="0">
            <a:spAutoFit/>
          </a:bodyPr>
          <a:lstStyle/>
          <a:p>
            <a:r>
              <a:rPr lang="en-US" dirty="0" smtClean="0"/>
              <a:t>New Data: Consumer is 35 years old</a:t>
            </a:r>
          </a:p>
          <a:p>
            <a:r>
              <a:rPr lang="en-US" dirty="0" smtClean="0"/>
              <a:t>And has a medium income</a:t>
            </a:r>
            <a:endParaRPr lang="en-US" dirty="0"/>
          </a:p>
        </p:txBody>
      </p:sp>
    </p:spTree>
    <p:extLst>
      <p:ext uri="{BB962C8B-B14F-4D97-AF65-F5344CB8AC3E}">
        <p14:creationId xmlns:p14="http://schemas.microsoft.com/office/powerpoint/2010/main" val="1712094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Review</a:t>
            </a:r>
            <a:endParaRPr lang="en-US" dirty="0"/>
          </a:p>
        </p:txBody>
      </p:sp>
      <p:sp>
        <p:nvSpPr>
          <p:cNvPr id="3" name="Text Placeholder 2"/>
          <p:cNvSpPr>
            <a:spLocks noGrp="1"/>
          </p:cNvSpPr>
          <p:nvPr>
            <p:ph type="body" sz="quarter" idx="11"/>
          </p:nvPr>
        </p:nvSpPr>
        <p:spPr>
          <a:xfrm>
            <a:off x="771345" y="1363508"/>
            <a:ext cx="8197114" cy="5245522"/>
          </a:xfrm>
        </p:spPr>
        <p:txBody>
          <a:bodyPr/>
          <a:lstStyle/>
          <a:p>
            <a:r>
              <a:rPr lang="en-US" dirty="0" smtClean="0"/>
              <a:t>Time Series</a:t>
            </a:r>
          </a:p>
          <a:p>
            <a:pPr lvl="1"/>
            <a:r>
              <a:rPr lang="en-US" dirty="0" smtClean="0"/>
              <a:t>MA: Moving Average</a:t>
            </a:r>
          </a:p>
          <a:p>
            <a:pPr lvl="1"/>
            <a:r>
              <a:rPr lang="en-US" dirty="0" smtClean="0"/>
              <a:t>AR: Auto Regressive</a:t>
            </a:r>
          </a:p>
          <a:p>
            <a:pPr lvl="1"/>
            <a:r>
              <a:rPr lang="en-US" dirty="0" smtClean="0"/>
              <a:t>ARIMA: Auto Regressive Integrated Moving Average</a:t>
            </a:r>
          </a:p>
          <a:p>
            <a:pPr lvl="1"/>
            <a:r>
              <a:rPr lang="en-US" dirty="0" smtClean="0"/>
              <a:t>Time Series Regression</a:t>
            </a:r>
          </a:p>
          <a:p>
            <a:r>
              <a:rPr lang="en-US" dirty="0" smtClean="0"/>
              <a:t>Spatial Statistics:</a:t>
            </a:r>
          </a:p>
          <a:p>
            <a:pPr lvl="1"/>
            <a:r>
              <a:rPr lang="en-US" dirty="0" smtClean="0"/>
              <a:t>Global and point estimation</a:t>
            </a:r>
          </a:p>
          <a:p>
            <a:pPr lvl="1"/>
            <a:r>
              <a:rPr lang="en-US" dirty="0" err="1" smtClean="0"/>
              <a:t>Variograms</a:t>
            </a:r>
            <a:endParaRPr lang="en-US" dirty="0" smtClean="0"/>
          </a:p>
          <a:p>
            <a:pPr lvl="1"/>
            <a:r>
              <a:rPr lang="en-US" dirty="0" smtClean="0"/>
              <a:t>Kriging</a:t>
            </a:r>
          </a:p>
          <a:p>
            <a:pPr lvl="1"/>
            <a:r>
              <a:rPr lang="en-US" dirty="0" smtClean="0"/>
              <a:t>Clustering with Ripley’s K and Ripley’s L</a:t>
            </a:r>
          </a:p>
        </p:txBody>
      </p:sp>
    </p:spTree>
    <p:extLst>
      <p:ext uri="{BB962C8B-B14F-4D97-AF65-F5344CB8AC3E}">
        <p14:creationId xmlns:p14="http://schemas.microsoft.com/office/powerpoint/2010/main" val="1870823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Further interesting links</a:t>
            </a:r>
            <a:endParaRPr lang="en-US" dirty="0"/>
          </a:p>
        </p:txBody>
      </p:sp>
      <p:sp>
        <p:nvSpPr>
          <p:cNvPr id="3" name="Text Placeholder 2"/>
          <p:cNvSpPr>
            <a:spLocks noGrp="1"/>
          </p:cNvSpPr>
          <p:nvPr>
            <p:ph type="body" sz="quarter" idx="11"/>
          </p:nvPr>
        </p:nvSpPr>
        <p:spPr>
          <a:xfrm>
            <a:off x="659305" y="1777031"/>
            <a:ext cx="8197114" cy="4397431"/>
          </a:xfrm>
        </p:spPr>
        <p:txBody>
          <a:bodyPr/>
          <a:lstStyle/>
          <a:p>
            <a:r>
              <a:rPr lang="en-US" sz="2000" dirty="0" smtClean="0"/>
              <a:t>Microsoft Research 2008</a:t>
            </a:r>
            <a:r>
              <a:rPr lang="en-US" sz="2000" dirty="0"/>
              <a:t>:  </a:t>
            </a:r>
            <a:r>
              <a:rPr lang="en-US" sz="2000" dirty="0" smtClean="0"/>
              <a:t>Bayesian Inference in Traffic Patterns. </a:t>
            </a:r>
            <a:r>
              <a:rPr lang="en-US" sz="2000" dirty="0" smtClean="0">
                <a:hlinkClick r:id="rId2"/>
              </a:rPr>
              <a:t>http</a:t>
            </a:r>
            <a:r>
              <a:rPr lang="en-US" sz="2000" dirty="0">
                <a:hlinkClick r:id="rId2"/>
              </a:rPr>
              <a:t>://</a:t>
            </a:r>
            <a:r>
              <a:rPr lang="en-US" sz="2000" dirty="0" smtClean="0">
                <a:hlinkClick r:id="rId2"/>
              </a:rPr>
              <a:t>research.microsoft.com/pubs/101948/TAinfer.pdf</a:t>
            </a:r>
            <a:endParaRPr lang="en-US" sz="2000" dirty="0" smtClean="0"/>
          </a:p>
          <a:p>
            <a:r>
              <a:rPr lang="en-US" sz="2000" dirty="0" smtClean="0"/>
              <a:t>Google Analytics (Multi armed bandit experiments for AB testing):</a:t>
            </a:r>
            <a:r>
              <a:rPr lang="en-US" sz="2000" dirty="0"/>
              <a:t> </a:t>
            </a:r>
            <a:r>
              <a:rPr lang="en-US" sz="2000" dirty="0">
                <a:hlinkClick r:id="rId3"/>
              </a:rPr>
              <a:t>https://</a:t>
            </a:r>
            <a:r>
              <a:rPr lang="en-US" sz="2000" dirty="0" smtClean="0">
                <a:hlinkClick r:id="rId3"/>
              </a:rPr>
              <a:t>support.google.com/analytics/answer/2844870?hl=en</a:t>
            </a:r>
            <a:endParaRPr lang="en-US" sz="2000" dirty="0" smtClean="0"/>
          </a:p>
          <a:p>
            <a:r>
              <a:rPr lang="en-US" sz="2000" dirty="0" smtClean="0"/>
              <a:t>Google Research: </a:t>
            </a:r>
            <a:r>
              <a:rPr lang="en-US" sz="2000" dirty="0"/>
              <a:t>Voice recognition: </a:t>
            </a:r>
            <a:r>
              <a:rPr lang="en-US" sz="2000" dirty="0">
                <a:hlinkClick r:id="rId4"/>
              </a:rPr>
              <a:t>http://static.googleusercontent.com/media/research.google.com/en//</a:t>
            </a:r>
            <a:r>
              <a:rPr lang="en-US" sz="2000" dirty="0" smtClean="0">
                <a:hlinkClick r:id="rId4"/>
              </a:rPr>
              <a:t>pubs/archive/37567.pdf</a:t>
            </a:r>
            <a:endParaRPr lang="en-US" sz="2000" dirty="0" smtClean="0"/>
          </a:p>
          <a:p>
            <a:r>
              <a:rPr lang="en-US" sz="2000" dirty="0" smtClean="0"/>
              <a:t>CNA: Forecasting </a:t>
            </a:r>
            <a:r>
              <a:rPr lang="en-US" sz="2000" dirty="0"/>
              <a:t>insurance loss: </a:t>
            </a:r>
            <a:r>
              <a:rPr lang="en-US" sz="2000" dirty="0">
                <a:hlinkClick r:id="rId5"/>
              </a:rPr>
              <a:t>http://</a:t>
            </a:r>
            <a:r>
              <a:rPr lang="en-US" sz="2000" dirty="0" smtClean="0">
                <a:hlinkClick r:id="rId5"/>
              </a:rPr>
              <a:t>www.casact.org/education/annual/2010/handouts/C4-Zhang.pdf</a:t>
            </a:r>
            <a:endParaRPr lang="en-US" sz="2000" dirty="0" smtClean="0"/>
          </a:p>
          <a:p>
            <a:r>
              <a:rPr lang="en-US" sz="2000" dirty="0"/>
              <a:t>Swype texting: </a:t>
            </a:r>
            <a:r>
              <a:rPr lang="en-US" sz="2000" dirty="0">
                <a:hlinkClick r:id="rId6"/>
              </a:rPr>
              <a:t>http://static.googleusercontent.com/media/research.google.com/en//</a:t>
            </a:r>
            <a:r>
              <a:rPr lang="en-US" sz="2000" dirty="0" smtClean="0">
                <a:hlinkClick r:id="rId6"/>
              </a:rPr>
              <a:t>pubs/archive/39190.pdf</a:t>
            </a:r>
            <a:endParaRPr lang="en-US" sz="2000" dirty="0" smtClean="0"/>
          </a:p>
        </p:txBody>
      </p:sp>
    </p:spTree>
    <p:extLst>
      <p:ext uri="{BB962C8B-B14F-4D97-AF65-F5344CB8AC3E}">
        <p14:creationId xmlns:p14="http://schemas.microsoft.com/office/powerpoint/2010/main" val="4279206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Assignment</a:t>
            </a:r>
            <a:endParaRPr lang="en-US" dirty="0"/>
          </a:p>
        </p:txBody>
      </p:sp>
      <p:sp>
        <p:nvSpPr>
          <p:cNvPr id="3" name="Text Placeholder 2"/>
          <p:cNvSpPr>
            <a:spLocks noGrp="1"/>
          </p:cNvSpPr>
          <p:nvPr>
            <p:ph type="body" sz="quarter" idx="11"/>
          </p:nvPr>
        </p:nvSpPr>
        <p:spPr>
          <a:xfrm>
            <a:off x="659305" y="1777031"/>
            <a:ext cx="8197114" cy="4397431"/>
          </a:xfrm>
        </p:spPr>
        <p:txBody>
          <a:bodyPr/>
          <a:lstStyle/>
          <a:p>
            <a:r>
              <a:rPr lang="en-US" dirty="0" smtClean="0"/>
              <a:t>Finish your project. </a:t>
            </a:r>
          </a:p>
          <a:p>
            <a:pPr lvl="1"/>
            <a:r>
              <a:rPr lang="en-US" dirty="0" smtClean="0"/>
              <a:t>No extensions.</a:t>
            </a:r>
          </a:p>
        </p:txBody>
      </p:sp>
    </p:spTree>
    <p:extLst>
      <p:ext uri="{BB962C8B-B14F-4D97-AF65-F5344CB8AC3E}">
        <p14:creationId xmlns:p14="http://schemas.microsoft.com/office/powerpoint/2010/main" val="1875984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Remember Bayes Law:</a:t>
            </a:r>
            <a:endParaRPr lang="en-US" dirty="0"/>
          </a:p>
        </p:txBody>
      </p:sp>
      <p:sp>
        <p:nvSpPr>
          <p:cNvPr id="3" name="Text Placeholder 2"/>
          <p:cNvSpPr>
            <a:spLocks noGrp="1"/>
          </p:cNvSpPr>
          <p:nvPr>
            <p:ph type="body" sz="quarter" idx="11"/>
          </p:nvPr>
        </p:nvSpPr>
        <p:spPr>
          <a:xfrm>
            <a:off x="771345" y="1363508"/>
            <a:ext cx="8197114" cy="5245522"/>
          </a:xfrm>
        </p:spPr>
        <p:txBody>
          <a:bodyPr/>
          <a:lstStyle/>
          <a:p>
            <a:r>
              <a:rPr lang="en-US" sz="2000" dirty="0" smtClean="0"/>
              <a:t>Important points to make:</a:t>
            </a:r>
          </a:p>
          <a:p>
            <a:pPr lvl="1"/>
            <a:r>
              <a:rPr lang="en-US" sz="1800" dirty="0" smtClean="0"/>
              <a:t>Tests are not the event.  We have a disease test, which is different than the event of actually having the disease.</a:t>
            </a:r>
          </a:p>
          <a:p>
            <a:pPr lvl="1"/>
            <a:r>
              <a:rPr lang="en-US" sz="1800" dirty="0" smtClean="0"/>
              <a:t>Tests are flawed.  Tests have false positives and false negatives.</a:t>
            </a:r>
          </a:p>
          <a:p>
            <a:pPr lvl="1"/>
            <a:r>
              <a:rPr lang="en-US" sz="1800" dirty="0" smtClean="0"/>
              <a:t>Tests return test probabilities, not the event probabilities.</a:t>
            </a:r>
          </a:p>
          <a:p>
            <a:pPr lvl="1"/>
            <a:r>
              <a:rPr lang="en-US" sz="1800" dirty="0" smtClean="0"/>
              <a:t>False positives skew results.</a:t>
            </a:r>
          </a:p>
          <a:p>
            <a:pPr lvl="2"/>
            <a:r>
              <a:rPr lang="en-US" sz="1600" dirty="0" smtClean="0"/>
              <a:t>E.g. If fraud is rare, then the likelihood of a positive result of fraud is probably due to a false positive</a:t>
            </a:r>
          </a:p>
          <a:p>
            <a:pPr lvl="1"/>
            <a:endParaRPr lang="en-US" sz="1800" dirty="0" smtClean="0"/>
          </a:p>
        </p:txBody>
      </p:sp>
      <mc:AlternateContent xmlns:mc="http://schemas.openxmlformats.org/markup-compatibility/2006" xmlns:a14="http://schemas.microsoft.com/office/drawing/2010/main">
        <mc:Choice Requires="a14">
          <p:sp>
            <p:nvSpPr>
              <p:cNvPr id="4" name="TextBox 3"/>
              <p:cNvSpPr txBox="1"/>
              <p:nvPr/>
            </p:nvSpPr>
            <p:spPr>
              <a:xfrm>
                <a:off x="5486399" y="310481"/>
                <a:ext cx="2583592"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den>
                      </m:f>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486399" y="310481"/>
                <a:ext cx="2583592" cy="640816"/>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9249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79810" y="452674"/>
            <a:ext cx="2064190" cy="1147354"/>
          </a:xfrm>
          <a:prstGeom prst="rect">
            <a:avLst/>
          </a:prstGeom>
          <a:solidFill>
            <a:schemeClr val="accent3"/>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0" y="586825"/>
            <a:ext cx="8184662" cy="991998"/>
          </a:xfrm>
        </p:spPr>
        <p:txBody>
          <a:bodyPr/>
          <a:lstStyle/>
          <a:p>
            <a:r>
              <a:rPr lang="en-US" dirty="0" smtClean="0"/>
              <a:t>Revisiting Conditional Probability</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2098966" y="1578832"/>
                <a:ext cx="51989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𝑛𝑜𝑡</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098966" y="1578832"/>
                <a:ext cx="5198987"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16443" y="5068665"/>
                <a:ext cx="676403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e>
                          <m:r>
                            <a:rPr lang="en-US" sz="2800" b="0" i="1" smtClean="0">
                              <a:latin typeface="Cambria Math" panose="02040503050406030204" pitchFamily="18" charset="0"/>
                            </a:rPr>
                            <m:t>𝐴</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e>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1316443" y="5068665"/>
                <a:ext cx="6764031"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764203" y="2600743"/>
                <a:ext cx="26511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𝐸</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smtClean="0">
                              <a:latin typeface="Cambria Math" panose="02040503050406030204" pitchFamily="18" charset="0"/>
                            </a:rPr>
                            <m:t>)</m:t>
                          </m:r>
                        </m:den>
                      </m:f>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764203" y="2600743"/>
                <a:ext cx="2651110" cy="768993"/>
              </a:xfrm>
              <a:prstGeom prst="rect">
                <a:avLst/>
              </a:prstGeom>
              <a:blipFill rotWithShape="0">
                <a:blip r:embed="rId4"/>
                <a:stretch>
                  <a:fillRect/>
                </a:stretch>
              </a:blipFill>
            </p:spPr>
            <p:txBody>
              <a:bodyPr/>
              <a:lstStyle/>
              <a:p>
                <a:r>
                  <a:rPr lang="en-US">
                    <a:noFill/>
                  </a:rPr>
                  <a:t> </a:t>
                </a:r>
              </a:p>
            </p:txBody>
          </p:sp>
        </mc:Fallback>
      </mc:AlternateContent>
      <p:cxnSp>
        <p:nvCxnSpPr>
          <p:cNvPr id="10" name="Straight Connector 9"/>
          <p:cNvCxnSpPr/>
          <p:nvPr/>
        </p:nvCxnSpPr>
        <p:spPr>
          <a:xfrm flipV="1">
            <a:off x="0" y="2205879"/>
            <a:ext cx="9144000" cy="39384"/>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5227355" y="2791984"/>
                <a:ext cx="33102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𝐸</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227355" y="2791984"/>
                <a:ext cx="3310265" cy="369332"/>
              </a:xfrm>
              <a:prstGeom prst="rect">
                <a:avLst/>
              </a:prstGeom>
              <a:blipFill rotWithShape="0">
                <a:blip r:embed="rId5"/>
                <a:stretch>
                  <a:fillRect l="-1842" r="-2762" b="-34426"/>
                </a:stretch>
              </a:blipFill>
            </p:spPr>
            <p:txBody>
              <a:bodyPr/>
              <a:lstStyle/>
              <a:p>
                <a:r>
                  <a:rPr lang="en-US">
                    <a:noFill/>
                  </a:rPr>
                  <a:t> </a:t>
                </a:r>
              </a:p>
            </p:txBody>
          </p:sp>
        </mc:Fallback>
      </mc:AlternateContent>
      <p:sp>
        <p:nvSpPr>
          <p:cNvPr id="14" name="TextBox 13"/>
          <p:cNvSpPr txBox="1"/>
          <p:nvPr/>
        </p:nvSpPr>
        <p:spPr>
          <a:xfrm>
            <a:off x="4590341" y="2791984"/>
            <a:ext cx="461986" cy="369332"/>
          </a:xfrm>
          <a:prstGeom prst="rect">
            <a:avLst/>
          </a:prstGeom>
          <a:noFill/>
        </p:spPr>
        <p:txBody>
          <a:bodyPr wrap="none" rtlCol="0">
            <a:spAutoFit/>
          </a:bodyPr>
          <a:lstStyle/>
          <a:p>
            <a:r>
              <a:rPr lang="en-US" dirty="0" smtClean="0"/>
              <a:t>OR</a:t>
            </a:r>
            <a:endParaRPr lang="en-US" dirty="0"/>
          </a:p>
        </p:txBody>
      </p:sp>
      <p:sp>
        <p:nvSpPr>
          <p:cNvPr id="15" name="TextBox 14"/>
          <p:cNvSpPr txBox="1"/>
          <p:nvPr/>
        </p:nvSpPr>
        <p:spPr>
          <a:xfrm>
            <a:off x="254567" y="1600027"/>
            <a:ext cx="1257267" cy="369332"/>
          </a:xfrm>
          <a:prstGeom prst="rect">
            <a:avLst/>
          </a:prstGeom>
          <a:noFill/>
        </p:spPr>
        <p:txBody>
          <a:bodyPr wrap="none" rtlCol="0">
            <a:spAutoFit/>
          </a:bodyPr>
          <a:lstStyle/>
          <a:p>
            <a:r>
              <a:rPr lang="en-US" dirty="0" smtClean="0"/>
              <a:t>Fun Fact #1</a:t>
            </a:r>
            <a:endParaRPr lang="en-US" dirty="0"/>
          </a:p>
        </p:txBody>
      </p:sp>
      <p:sp>
        <p:nvSpPr>
          <p:cNvPr id="16" name="TextBox 15"/>
          <p:cNvSpPr txBox="1"/>
          <p:nvPr/>
        </p:nvSpPr>
        <p:spPr>
          <a:xfrm>
            <a:off x="254566" y="2815634"/>
            <a:ext cx="1257267" cy="369332"/>
          </a:xfrm>
          <a:prstGeom prst="rect">
            <a:avLst/>
          </a:prstGeom>
          <a:noFill/>
        </p:spPr>
        <p:txBody>
          <a:bodyPr wrap="none" rtlCol="0">
            <a:spAutoFit/>
          </a:bodyPr>
          <a:lstStyle/>
          <a:p>
            <a:r>
              <a:rPr lang="en-US" dirty="0" smtClean="0"/>
              <a:t>Fun Fact #2</a:t>
            </a:r>
            <a:endParaRPr lang="en-US" dirty="0"/>
          </a:p>
        </p:txBody>
      </p:sp>
      <p:cxnSp>
        <p:nvCxnSpPr>
          <p:cNvPr id="17" name="Straight Connector 16"/>
          <p:cNvCxnSpPr/>
          <p:nvPr/>
        </p:nvCxnSpPr>
        <p:spPr>
          <a:xfrm flipV="1">
            <a:off x="0" y="3744994"/>
            <a:ext cx="9144000" cy="39384"/>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4567" y="4265413"/>
            <a:ext cx="2733633" cy="369332"/>
          </a:xfrm>
          <a:prstGeom prst="rect">
            <a:avLst/>
          </a:prstGeom>
          <a:noFill/>
        </p:spPr>
        <p:txBody>
          <a:bodyPr wrap="none" rtlCol="0">
            <a:spAutoFit/>
          </a:bodyPr>
          <a:lstStyle/>
          <a:p>
            <a:r>
              <a:rPr lang="en-US" dirty="0" smtClean="0"/>
              <a:t>Combining these results in:</a:t>
            </a:r>
            <a:endParaRPr lang="en-US" dirty="0"/>
          </a:p>
        </p:txBody>
      </p:sp>
      <p:sp>
        <p:nvSpPr>
          <p:cNvPr id="5" name="Oval 4"/>
          <p:cNvSpPr/>
          <p:nvPr/>
        </p:nvSpPr>
        <p:spPr>
          <a:xfrm>
            <a:off x="7243959" y="514396"/>
            <a:ext cx="995021" cy="99502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sp>
        <p:nvSpPr>
          <p:cNvPr id="19" name="Oval 18"/>
          <p:cNvSpPr/>
          <p:nvPr/>
        </p:nvSpPr>
        <p:spPr>
          <a:xfrm>
            <a:off x="8040109" y="512676"/>
            <a:ext cx="995021" cy="99502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a:t>
            </a:r>
            <a:endParaRPr lang="en-US" dirty="0">
              <a:solidFill>
                <a:srgbClr val="000000"/>
              </a:solidFill>
            </a:endParaRPr>
          </a:p>
        </p:txBody>
      </p:sp>
    </p:spTree>
    <p:extLst>
      <p:ext uri="{BB962C8B-B14F-4D97-AF65-F5344CB8AC3E}">
        <p14:creationId xmlns:p14="http://schemas.microsoft.com/office/powerpoint/2010/main" val="760120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Another way to write Bayes Law:</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186819" y="1432520"/>
                <a:ext cx="2583592"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den>
                      </m:f>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3186819" y="1432520"/>
                <a:ext cx="2583592" cy="64081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186819" y="2413983"/>
                <a:ext cx="2530052"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den>
                      </m:f>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186819" y="2413983"/>
                <a:ext cx="2530052" cy="640816"/>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1865014" y="3385116"/>
            <a:ext cx="327334" cy="400110"/>
          </a:xfrm>
          <a:prstGeom prst="rect">
            <a:avLst/>
          </a:prstGeom>
          <a:noFill/>
        </p:spPr>
        <p:txBody>
          <a:bodyPr wrap="none" rtlCol="0">
            <a:spAutoFit/>
          </a:bodyPr>
          <a:lstStyle/>
          <a:p>
            <a:r>
              <a:rPr lang="en-US" sz="2000" dirty="0" smtClean="0"/>
              <a:t>If</a:t>
            </a:r>
            <a:endParaRPr lang="en-US" sz="2000" dirty="0"/>
          </a:p>
        </p:txBody>
      </p:sp>
      <mc:AlternateContent xmlns:mc="http://schemas.openxmlformats.org/markup-compatibility/2006" xmlns:a14="http://schemas.microsoft.com/office/drawing/2010/main">
        <mc:Choice Requires="a14">
          <p:sp>
            <p:nvSpPr>
              <p:cNvPr id="8" name="TextBox 7"/>
              <p:cNvSpPr txBox="1"/>
              <p:nvPr/>
            </p:nvSpPr>
            <p:spPr>
              <a:xfrm>
                <a:off x="2515354" y="3431283"/>
                <a:ext cx="48266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e>
                          <m:r>
                            <a:rPr lang="en-US" sz="2000" b="0" i="1" smtClean="0">
                              <a:latin typeface="Cambria Math" panose="02040503050406030204" pitchFamily="18" charset="0"/>
                            </a:rPr>
                            <m:t>𝐴</m:t>
                          </m:r>
                        </m:e>
                      </m:d>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e>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𝐴</m:t>
                          </m:r>
                        </m:e>
                      </m:d>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𝑛𝑜𝑡</m:t>
                      </m:r>
                      <m:r>
                        <a:rPr lang="en-US" sz="2000" b="0" i="1" smtClean="0">
                          <a:latin typeface="Cambria Math" panose="02040503050406030204" pitchFamily="18" charset="0"/>
                        </a:rPr>
                        <m:t> </m:t>
                      </m:r>
                      <m:r>
                        <a:rPr lang="en-US" sz="2000" b="0" i="1" smtClean="0">
                          <a:latin typeface="Cambria Math" panose="02040503050406030204" pitchFamily="18" charset="0"/>
                        </a:rPr>
                        <m:t>𝐴</m:t>
                      </m:r>
                      <m:r>
                        <a:rPr lang="en-US" sz="2000" b="0" i="1" smtClean="0">
                          <a:latin typeface="Cambria Math" panose="02040503050406030204" pitchFamily="18" charset="0"/>
                        </a:rPr>
                        <m:t>)</m:t>
                      </m:r>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2515354" y="3431283"/>
                <a:ext cx="4826642" cy="307777"/>
              </a:xfrm>
              <a:prstGeom prst="rect">
                <a:avLst/>
              </a:prstGeom>
              <a:blipFill rotWithShape="0">
                <a:blip r:embed="rId4"/>
                <a:stretch>
                  <a:fillRect l="-885" t="-2000" r="-1517" b="-36000"/>
                </a:stretch>
              </a:blipFill>
            </p:spPr>
            <p:txBody>
              <a:bodyPr/>
              <a:lstStyle/>
              <a:p>
                <a:r>
                  <a:rPr lang="en-US">
                    <a:noFill/>
                  </a:rPr>
                  <a:t> </a:t>
                </a:r>
              </a:p>
            </p:txBody>
          </p:sp>
        </mc:Fallback>
      </mc:AlternateContent>
      <p:sp>
        <p:nvSpPr>
          <p:cNvPr id="9" name="TextBox 8"/>
          <p:cNvSpPr txBox="1"/>
          <p:nvPr/>
        </p:nvSpPr>
        <p:spPr>
          <a:xfrm>
            <a:off x="1184057" y="4708705"/>
            <a:ext cx="707245" cy="400110"/>
          </a:xfrm>
          <a:prstGeom prst="rect">
            <a:avLst/>
          </a:prstGeom>
          <a:noFill/>
        </p:spPr>
        <p:txBody>
          <a:bodyPr wrap="none" rtlCol="0">
            <a:spAutoFit/>
          </a:bodyPr>
          <a:lstStyle/>
          <a:p>
            <a:r>
              <a:rPr lang="en-US" sz="2000" dirty="0" smtClean="0"/>
              <a:t>Then</a:t>
            </a:r>
            <a:endParaRPr lang="en-US" sz="2000" dirty="0"/>
          </a:p>
        </p:txBody>
      </p:sp>
      <mc:AlternateContent xmlns:mc="http://schemas.openxmlformats.org/markup-compatibility/2006" xmlns:a14="http://schemas.microsoft.com/office/drawing/2010/main">
        <mc:Choice Requires="a14">
          <p:sp>
            <p:nvSpPr>
              <p:cNvPr id="10" name="TextBox 9"/>
              <p:cNvSpPr txBox="1"/>
              <p:nvPr/>
            </p:nvSpPr>
            <p:spPr>
              <a:xfrm>
                <a:off x="2244925" y="4588352"/>
                <a:ext cx="5129930"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𝐵</m:t>
                              </m:r>
                            </m:e>
                            <m:e>
                              <m:r>
                                <a:rPr lang="en-US" sz="2000" i="1">
                                  <a:latin typeface="Cambria Math" panose="02040503050406030204" pitchFamily="18" charset="0"/>
                                </a:rPr>
                                <m:t>𝐴</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𝐴</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𝐵</m:t>
                              </m:r>
                            </m:e>
                            <m:e>
                              <m:r>
                                <a:rPr lang="en-US" sz="2000" i="1">
                                  <a:latin typeface="Cambria Math" panose="02040503050406030204" pitchFamily="18" charset="0"/>
                                </a:rPr>
                                <m:t>𝑛𝑜𝑡</m:t>
                              </m:r>
                              <m:r>
                                <a:rPr lang="en-US" sz="2000" i="1">
                                  <a:latin typeface="Cambria Math" panose="02040503050406030204" pitchFamily="18" charset="0"/>
                                </a:rPr>
                                <m:t> </m:t>
                              </m:r>
                              <m:r>
                                <a:rPr lang="en-US" sz="2000" i="1">
                                  <a:latin typeface="Cambria Math" panose="02040503050406030204" pitchFamily="18" charset="0"/>
                                </a:rPr>
                                <m:t>𝐴</m:t>
                              </m:r>
                            </m:e>
                          </m:d>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𝑛𝑜𝑡</m:t>
                          </m:r>
                          <m:r>
                            <a:rPr lang="en-US" sz="2000" i="1">
                              <a:latin typeface="Cambria Math" panose="02040503050406030204" pitchFamily="18" charset="0"/>
                            </a:rPr>
                            <m:t> </m:t>
                          </m:r>
                          <m:r>
                            <a:rPr lang="en-US" sz="2000" i="1">
                              <a:latin typeface="Cambria Math" panose="02040503050406030204" pitchFamily="18" charset="0"/>
                            </a:rPr>
                            <m:t>𝐴</m:t>
                          </m:r>
                          <m:r>
                            <a:rPr lang="en-US" sz="2000" i="1">
                              <a:latin typeface="Cambria Math" panose="02040503050406030204" pitchFamily="18" charset="0"/>
                            </a:rPr>
                            <m:t>)</m:t>
                          </m:r>
                          <m:r>
                            <m:rPr>
                              <m:nor/>
                            </m:rPr>
                            <a:rPr lang="en-US" sz="2000" dirty="0"/>
                            <m:t> </m:t>
                          </m:r>
                        </m:den>
                      </m:f>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2244925" y="4588352"/>
                <a:ext cx="5129930" cy="640816"/>
              </a:xfrm>
              <a:prstGeom prst="rect">
                <a:avLst/>
              </a:prstGeom>
              <a:blipFill rotWithShape="0">
                <a:blip r:embed="rId5"/>
                <a:stretch>
                  <a:fillRect/>
                </a:stretch>
              </a:blipFill>
            </p:spPr>
            <p:txBody>
              <a:bodyPr/>
              <a:lstStyle/>
              <a:p>
                <a:r>
                  <a:rPr lang="en-US">
                    <a:noFill/>
                  </a:rPr>
                  <a:t> </a:t>
                </a:r>
              </a:p>
            </p:txBody>
          </p:sp>
        </mc:Fallback>
      </mc:AlternateContent>
      <p:sp>
        <p:nvSpPr>
          <p:cNvPr id="14" name="Arc 13"/>
          <p:cNvSpPr/>
          <p:nvPr/>
        </p:nvSpPr>
        <p:spPr>
          <a:xfrm>
            <a:off x="6989282" y="3630435"/>
            <a:ext cx="1195058" cy="1439187"/>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p:cNvSpPr/>
          <p:nvPr/>
        </p:nvSpPr>
        <p:spPr>
          <a:xfrm rot="5400000">
            <a:off x="6857170" y="3781645"/>
            <a:ext cx="1530805" cy="112353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flipH="1">
            <a:off x="7260890" y="5108815"/>
            <a:ext cx="3616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1908" y="3129312"/>
            <a:ext cx="9144000" cy="3938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612078" y="6228728"/>
            <a:ext cx="3733073" cy="369332"/>
          </a:xfrm>
          <a:prstGeom prst="rect">
            <a:avLst/>
          </a:prstGeom>
          <a:noFill/>
        </p:spPr>
        <p:txBody>
          <a:bodyPr wrap="none" rtlCol="0">
            <a:spAutoFit/>
          </a:bodyPr>
          <a:lstStyle/>
          <a:p>
            <a:r>
              <a:rPr lang="en-US" dirty="0" smtClean="0"/>
              <a:t>Note: Usually P(B) is hard to estimate.</a:t>
            </a:r>
            <a:endParaRPr lang="en-US" dirty="0"/>
          </a:p>
        </p:txBody>
      </p:sp>
    </p:spTree>
    <p:extLst>
      <p:ext uri="{BB962C8B-B14F-4D97-AF65-F5344CB8AC3E}">
        <p14:creationId xmlns:p14="http://schemas.microsoft.com/office/powerpoint/2010/main" val="3033514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 Simpler Way to Write Bayes Law:</a:t>
            </a:r>
            <a:endParaRPr lang="en-US" dirty="0"/>
          </a:p>
        </p:txBody>
      </p:sp>
      <p:sp>
        <p:nvSpPr>
          <p:cNvPr id="9" name="TextBox 8"/>
          <p:cNvSpPr txBox="1"/>
          <p:nvPr/>
        </p:nvSpPr>
        <p:spPr>
          <a:xfrm>
            <a:off x="2641668" y="2889118"/>
            <a:ext cx="444352" cy="400110"/>
          </a:xfrm>
          <a:prstGeom prst="rect">
            <a:avLst/>
          </a:prstGeom>
          <a:noFill/>
        </p:spPr>
        <p:txBody>
          <a:bodyPr wrap="none" rtlCol="0">
            <a:spAutoFit/>
          </a:bodyPr>
          <a:lstStyle/>
          <a:p>
            <a:r>
              <a:rPr lang="en-US" sz="2000" dirty="0" smtClean="0"/>
              <a:t>Or</a:t>
            </a:r>
            <a:endParaRPr lang="en-US" sz="2000" dirty="0"/>
          </a:p>
        </p:txBody>
      </p:sp>
      <mc:AlternateContent xmlns:mc="http://schemas.openxmlformats.org/markup-compatibility/2006" xmlns:a14="http://schemas.microsoft.com/office/drawing/2010/main">
        <mc:Choice Requires="a14">
          <p:sp>
            <p:nvSpPr>
              <p:cNvPr id="10" name="TextBox 9"/>
              <p:cNvSpPr txBox="1"/>
              <p:nvPr/>
            </p:nvSpPr>
            <p:spPr>
              <a:xfrm>
                <a:off x="2199123" y="1428693"/>
                <a:ext cx="5129930"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𝐵</m:t>
                              </m:r>
                            </m:e>
                            <m:e>
                              <m:r>
                                <a:rPr lang="en-US" sz="2000" i="1">
                                  <a:latin typeface="Cambria Math" panose="02040503050406030204" pitchFamily="18" charset="0"/>
                                </a:rPr>
                                <m:t>𝐴</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𝐴</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𝐵</m:t>
                              </m:r>
                            </m:e>
                            <m:e>
                              <m:r>
                                <a:rPr lang="en-US" sz="2000" i="1">
                                  <a:latin typeface="Cambria Math" panose="02040503050406030204" pitchFamily="18" charset="0"/>
                                </a:rPr>
                                <m:t>𝑛𝑜𝑡</m:t>
                              </m:r>
                              <m:r>
                                <a:rPr lang="en-US" sz="2000" i="1">
                                  <a:latin typeface="Cambria Math" panose="02040503050406030204" pitchFamily="18" charset="0"/>
                                </a:rPr>
                                <m:t> </m:t>
                              </m:r>
                              <m:r>
                                <a:rPr lang="en-US" sz="2000" i="1">
                                  <a:latin typeface="Cambria Math" panose="02040503050406030204" pitchFamily="18" charset="0"/>
                                </a:rPr>
                                <m:t>𝐴</m:t>
                              </m:r>
                            </m:e>
                          </m:d>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𝑛𝑜𝑡</m:t>
                          </m:r>
                          <m:r>
                            <a:rPr lang="en-US" sz="2000" i="1">
                              <a:latin typeface="Cambria Math" panose="02040503050406030204" pitchFamily="18" charset="0"/>
                            </a:rPr>
                            <m:t> </m:t>
                          </m:r>
                          <m:r>
                            <a:rPr lang="en-US" sz="2000" i="1">
                              <a:latin typeface="Cambria Math" panose="02040503050406030204" pitchFamily="18" charset="0"/>
                            </a:rPr>
                            <m:t>𝐴</m:t>
                          </m:r>
                          <m:r>
                            <a:rPr lang="en-US" sz="2000" i="1">
                              <a:latin typeface="Cambria Math" panose="02040503050406030204" pitchFamily="18" charset="0"/>
                            </a:rPr>
                            <m:t>)</m:t>
                          </m:r>
                          <m:r>
                            <m:rPr>
                              <m:nor/>
                            </m:rPr>
                            <a:rPr lang="en-US" sz="2000" dirty="0"/>
                            <m:t> </m:t>
                          </m:r>
                        </m:den>
                      </m:f>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2199123" y="1428693"/>
                <a:ext cx="5129930" cy="64081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499062" y="2935285"/>
                <a:ext cx="286475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499062" y="2935285"/>
                <a:ext cx="2864759" cy="307777"/>
              </a:xfrm>
              <a:prstGeom prst="rect">
                <a:avLst/>
              </a:prstGeom>
              <a:blipFill rotWithShape="0">
                <a:blip r:embed="rId3"/>
                <a:stretch>
                  <a:fillRect l="-1702" t="-4000" r="-2766"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499062" y="4108838"/>
                <a:ext cx="25751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oMath>
                  </m:oMathPara>
                </a14:m>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499062" y="4108838"/>
                <a:ext cx="2575128" cy="307777"/>
              </a:xfrm>
              <a:prstGeom prst="rect">
                <a:avLst/>
              </a:prstGeom>
              <a:blipFill rotWithShape="0">
                <a:blip r:embed="rId4"/>
                <a:stretch>
                  <a:fillRect l="-948" t="-1961" r="-2133" b="-33333"/>
                </a:stretch>
              </a:blipFill>
            </p:spPr>
            <p:txBody>
              <a:bodyPr/>
              <a:lstStyle/>
              <a:p>
                <a:r>
                  <a:rPr lang="en-US">
                    <a:noFill/>
                  </a:rPr>
                  <a:t> </a:t>
                </a:r>
              </a:p>
            </p:txBody>
          </p:sp>
        </mc:Fallback>
      </mc:AlternateContent>
      <p:sp>
        <p:nvSpPr>
          <p:cNvPr id="21" name="TextBox 20"/>
          <p:cNvSpPr txBox="1"/>
          <p:nvPr/>
        </p:nvSpPr>
        <p:spPr>
          <a:xfrm>
            <a:off x="2641668" y="4062671"/>
            <a:ext cx="444352" cy="400110"/>
          </a:xfrm>
          <a:prstGeom prst="rect">
            <a:avLst/>
          </a:prstGeom>
          <a:noFill/>
        </p:spPr>
        <p:txBody>
          <a:bodyPr wrap="none" rtlCol="0">
            <a:spAutoFit/>
          </a:bodyPr>
          <a:lstStyle/>
          <a:p>
            <a:r>
              <a:rPr lang="en-US" sz="2000" dirty="0" smtClean="0"/>
              <a:t>Or</a:t>
            </a:r>
            <a:endParaRPr lang="en-US" sz="2000" dirty="0"/>
          </a:p>
        </p:txBody>
      </p:sp>
      <p:sp>
        <p:nvSpPr>
          <p:cNvPr id="3" name="TextBox 2"/>
          <p:cNvSpPr txBox="1"/>
          <p:nvPr/>
        </p:nvSpPr>
        <p:spPr>
          <a:xfrm>
            <a:off x="1766139" y="5328557"/>
            <a:ext cx="2195409" cy="369332"/>
          </a:xfrm>
          <a:prstGeom prst="rect">
            <a:avLst/>
          </a:prstGeom>
          <a:noFill/>
        </p:spPr>
        <p:txBody>
          <a:bodyPr wrap="none" rtlCol="0">
            <a:spAutoFit/>
          </a:bodyPr>
          <a:lstStyle/>
          <a:p>
            <a:r>
              <a:rPr lang="en-US" dirty="0" smtClean="0"/>
              <a:t>Posterior Distribution</a:t>
            </a:r>
            <a:endParaRPr lang="en-US" dirty="0"/>
          </a:p>
        </p:txBody>
      </p:sp>
      <p:sp>
        <p:nvSpPr>
          <p:cNvPr id="22" name="TextBox 21"/>
          <p:cNvSpPr txBox="1"/>
          <p:nvPr/>
        </p:nvSpPr>
        <p:spPr>
          <a:xfrm>
            <a:off x="5735794" y="5272100"/>
            <a:ext cx="1801134" cy="369332"/>
          </a:xfrm>
          <a:prstGeom prst="rect">
            <a:avLst/>
          </a:prstGeom>
          <a:noFill/>
        </p:spPr>
        <p:txBody>
          <a:bodyPr wrap="none" rtlCol="0">
            <a:spAutoFit/>
          </a:bodyPr>
          <a:lstStyle/>
          <a:p>
            <a:r>
              <a:rPr lang="en-US" dirty="0" smtClean="0"/>
              <a:t>Prior Distribution</a:t>
            </a:r>
            <a:endParaRPr lang="en-US" dirty="0"/>
          </a:p>
        </p:txBody>
      </p:sp>
      <p:cxnSp>
        <p:nvCxnSpPr>
          <p:cNvPr id="11" name="Straight Arrow Connector 10"/>
          <p:cNvCxnSpPr>
            <a:stCxn id="22" idx="0"/>
          </p:cNvCxnSpPr>
          <p:nvPr/>
        </p:nvCxnSpPr>
        <p:spPr>
          <a:xfrm flipH="1" flipV="1">
            <a:off x="5839485" y="4416615"/>
            <a:ext cx="796876" cy="8554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3" idx="0"/>
          </p:cNvCxnSpPr>
          <p:nvPr/>
        </p:nvCxnSpPr>
        <p:spPr>
          <a:xfrm flipV="1">
            <a:off x="2863844" y="4416615"/>
            <a:ext cx="1001986" cy="911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077177" y="5597915"/>
            <a:ext cx="1542987" cy="369332"/>
          </a:xfrm>
          <a:prstGeom prst="rect">
            <a:avLst/>
          </a:prstGeom>
          <a:noFill/>
        </p:spPr>
        <p:txBody>
          <a:bodyPr wrap="none" rtlCol="0">
            <a:spAutoFit/>
          </a:bodyPr>
          <a:lstStyle/>
          <a:p>
            <a:r>
              <a:rPr lang="en-US" dirty="0" smtClean="0"/>
              <a:t>The Likelihood</a:t>
            </a:r>
            <a:endParaRPr lang="en-US" dirty="0"/>
          </a:p>
        </p:txBody>
      </p:sp>
      <p:cxnSp>
        <p:nvCxnSpPr>
          <p:cNvPr id="30" name="Straight Arrow Connector 29"/>
          <p:cNvCxnSpPr>
            <a:stCxn id="29" idx="0"/>
          </p:cNvCxnSpPr>
          <p:nvPr/>
        </p:nvCxnSpPr>
        <p:spPr>
          <a:xfrm flipV="1">
            <a:off x="4848671" y="4416615"/>
            <a:ext cx="210582" cy="11813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470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Interpretation with Modeling</a:t>
            </a:r>
            <a:endParaRPr lang="en-US" dirty="0"/>
          </a:p>
        </p:txBody>
      </p:sp>
      <p:sp>
        <p:nvSpPr>
          <p:cNvPr id="3" name="Text Placeholder 2"/>
          <p:cNvSpPr>
            <a:spLocks noGrp="1"/>
          </p:cNvSpPr>
          <p:nvPr>
            <p:ph type="body" sz="quarter" idx="11"/>
          </p:nvPr>
        </p:nvSpPr>
        <p:spPr>
          <a:xfrm>
            <a:off x="771345" y="1815076"/>
            <a:ext cx="8197114" cy="4793954"/>
          </a:xfrm>
        </p:spPr>
        <p:txBody>
          <a:bodyPr/>
          <a:lstStyle/>
          <a:p>
            <a:r>
              <a:rPr lang="en-US" sz="2000" dirty="0" smtClean="0"/>
              <a:t>As this applies to parameters in a model (partial slopes, intercept, error distributions, lasso constant,…) and the observed data:</a:t>
            </a:r>
          </a:p>
          <a:p>
            <a:endParaRPr lang="en-US" sz="2000" dirty="0"/>
          </a:p>
          <a:p>
            <a:endParaRPr lang="en-US" sz="2000" dirty="0" smtClean="0"/>
          </a:p>
          <a:p>
            <a:r>
              <a:rPr lang="en-US" sz="2000" dirty="0" smtClean="0"/>
              <a:t>The idea is that we have a prior assumption about the behavior of the parameters (the prior), we then produce a model which tells us the probability of observing our data, and then we come up with a new probability of our parameters.</a:t>
            </a:r>
            <a:endParaRPr lang="en-US" sz="1600" dirty="0" smtClean="0"/>
          </a:p>
          <a:p>
            <a:pPr lvl="1"/>
            <a:endParaRPr lang="en-US" sz="1800" dirty="0" smtClean="0"/>
          </a:p>
        </p:txBody>
      </p:sp>
      <mc:AlternateContent xmlns:mc="http://schemas.openxmlformats.org/markup-compatibility/2006" xmlns:a14="http://schemas.microsoft.com/office/drawing/2010/main">
        <mc:Choice Requires="a14">
          <p:sp>
            <p:nvSpPr>
              <p:cNvPr id="5" name="TextBox 4"/>
              <p:cNvSpPr txBox="1"/>
              <p:nvPr/>
            </p:nvSpPr>
            <p:spPr>
              <a:xfrm>
                <a:off x="5585984" y="973434"/>
                <a:ext cx="25751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585984" y="973434"/>
                <a:ext cx="2575128" cy="307777"/>
              </a:xfrm>
              <a:prstGeom prst="rect">
                <a:avLst/>
              </a:prstGeom>
              <a:blipFill rotWithShape="0">
                <a:blip r:embed="rId2"/>
                <a:stretch>
                  <a:fillRect l="-709" t="-4000" r="-1891"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504507" y="1363477"/>
                <a:ext cx="2931123" cy="369332"/>
              </a:xfrm>
              <a:prstGeom prst="rect">
                <a:avLst/>
              </a:prstGeom>
              <a:noFill/>
            </p:spPr>
            <p:txBody>
              <a:bodyPr wrap="none" rtlCol="0">
                <a:spAutoFit/>
              </a:bodyPr>
              <a:lstStyle/>
              <a:p>
                <a:r>
                  <a:rPr lang="en-US" dirty="0" smtClean="0"/>
                  <a:t>Posterior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Likelihood * Prior</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504507" y="1363477"/>
                <a:ext cx="2931123" cy="369332"/>
              </a:xfrm>
              <a:prstGeom prst="rect">
                <a:avLst/>
              </a:prstGeom>
              <a:blipFill rotWithShape="0">
                <a:blip r:embed="rId3"/>
                <a:stretch>
                  <a:fillRect l="-1871" t="-10000" r="-83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338663" y="2809440"/>
                <a:ext cx="68508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𝑝𝑎𝑟𝑎𝑚𝑒𝑡𝑒𝑟𝑠</m:t>
                          </m:r>
                        </m:e>
                        <m:e>
                          <m:r>
                            <a:rPr lang="en-US" sz="2000" b="0" i="1" smtClean="0">
                              <a:latin typeface="Cambria Math" panose="02040503050406030204" pitchFamily="18" charset="0"/>
                            </a:rPr>
                            <m:t>𝑑𝑎𝑡𝑎</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𝑑𝑎𝑡𝑎</m:t>
                      </m:r>
                      <m:r>
                        <a:rPr lang="en-US" sz="2000" i="1">
                          <a:latin typeface="Cambria Math" panose="02040503050406030204" pitchFamily="18" charset="0"/>
                        </a:rPr>
                        <m:t>|</m:t>
                      </m:r>
                      <m:r>
                        <a:rPr lang="en-US" sz="2000" b="0" i="1" smtClean="0">
                          <a:latin typeface="Cambria Math" panose="02040503050406030204" pitchFamily="18" charset="0"/>
                        </a:rPr>
                        <m:t>𝑝𝑎𝑟𝑎𝑚𝑒𝑡𝑒𝑟𝑠</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𝑝𝑎𝑟𝑎𝑚𝑒𝑡𝑒𝑟𝑠</m:t>
                      </m:r>
                      <m:r>
                        <a:rPr lang="en-US" sz="2000" i="1">
                          <a:latin typeface="Cambria Math" panose="02040503050406030204" pitchFamily="18" charset="0"/>
                        </a:rPr>
                        <m:t>)</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338663" y="2809440"/>
                <a:ext cx="6850850" cy="307777"/>
              </a:xfrm>
              <a:prstGeom prst="rect">
                <a:avLst/>
              </a:prstGeom>
              <a:blipFill rotWithShape="0">
                <a:blip r:embed="rId4"/>
                <a:stretch>
                  <a:fillRect l="-445" t="-2000" r="-890" b="-36000"/>
                </a:stretch>
              </a:blipFill>
            </p:spPr>
            <p:txBody>
              <a:bodyPr/>
              <a:lstStyle/>
              <a:p>
                <a:r>
                  <a:rPr lang="en-US">
                    <a:noFill/>
                  </a:rPr>
                  <a:t> </a:t>
                </a:r>
              </a:p>
            </p:txBody>
          </p:sp>
        </mc:Fallback>
      </mc:AlternateContent>
    </p:spTree>
    <p:extLst>
      <p:ext uri="{BB962C8B-B14F-4D97-AF65-F5344CB8AC3E}">
        <p14:creationId xmlns:p14="http://schemas.microsoft.com/office/powerpoint/2010/main" val="1558945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42197</TotalTime>
  <Words>2102</Words>
  <Application>Microsoft Office PowerPoint</Application>
  <PresentationFormat>On-screen Show (4:3)</PresentationFormat>
  <Paragraphs>286</Paragraphs>
  <Slides>41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Cambria Math</vt:lpstr>
      <vt:lpstr>Encode Sans Normal Black</vt:lpstr>
      <vt:lpstr>Lucida Grande</vt:lpstr>
      <vt:lpstr>Open Sans Light</vt:lpstr>
      <vt:lpstr>Uni Sans Regular</vt:lpstr>
      <vt:lpstr>1_Custom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Nicholas McClure</cp:lastModifiedBy>
  <cp:revision>477</cp:revision>
  <dcterms:created xsi:type="dcterms:W3CDTF">2014-10-14T00:51:43Z</dcterms:created>
  <dcterms:modified xsi:type="dcterms:W3CDTF">2015-08-17T14:04:33Z</dcterms:modified>
</cp:coreProperties>
</file>