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22"/>
  </p:notesMasterIdLst>
  <p:sldIdLst>
    <p:sldId id="259" r:id="rId3"/>
    <p:sldId id="264" r:id="rId4"/>
    <p:sldId id="262" r:id="rId5"/>
    <p:sldId id="267" r:id="rId6"/>
    <p:sldId id="268" r:id="rId7"/>
    <p:sldId id="283" r:id="rId8"/>
    <p:sldId id="284" r:id="rId9"/>
    <p:sldId id="282" r:id="rId10"/>
    <p:sldId id="285" r:id="rId11"/>
    <p:sldId id="290" r:id="rId12"/>
    <p:sldId id="286" r:id="rId13"/>
    <p:sldId id="287" r:id="rId14"/>
    <p:sldId id="288" r:id="rId15"/>
    <p:sldId id="289" r:id="rId16"/>
    <p:sldId id="291" r:id="rId17"/>
    <p:sldId id="292" r:id="rId18"/>
    <p:sldId id="281" r:id="rId19"/>
    <p:sldId id="263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231E13"/>
    <a:srgbClr val="FD13C0"/>
    <a:srgbClr val="00B050"/>
    <a:srgbClr val="DEA900"/>
    <a:srgbClr val="05FBFB"/>
    <a:srgbClr val="0070C0"/>
    <a:srgbClr val="84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480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nalytics/answer/2844870?hl=en" TargetMode="External"/><Relationship Id="rId2" Type="http://schemas.openxmlformats.org/officeDocument/2006/relationships/hyperlink" Target="http://research.microsoft.com/pubs/101948/TAinf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googleusercontent.com/media/research.google.com/en/pubs/archive/39190.pdf" TargetMode="External"/><Relationship Id="rId5" Type="http://schemas.openxmlformats.org/officeDocument/2006/relationships/hyperlink" Target="http://www.casact.org/education/annual/2010/handouts/C4-Zhang.pdf" TargetMode="External"/><Relationship Id="rId4" Type="http://schemas.openxmlformats.org/officeDocument/2006/relationships/hyperlink" Target="http://static.googleusercontent.com/media/research.google.com/en/pubs/archive/37567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twitter-stat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628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 to </a:t>
            </a:r>
            <a:r>
              <a:rPr lang="en-US" dirty="0" smtClean="0"/>
              <a:t>Natural Language Processing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 smtClean="0"/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Naïve Bayes!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Now we have a numeric representation of key words in our documents.</a:t>
            </a:r>
          </a:p>
          <a:p>
            <a:r>
              <a:rPr lang="en-US" sz="2000" dirty="0" smtClean="0"/>
              <a:t>We can use this in our Naïve Bayes algorithm to classify documents.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R-demo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161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1108088"/>
          </a:xfrm>
        </p:spPr>
        <p:txBody>
          <a:bodyPr/>
          <a:lstStyle/>
          <a:p>
            <a:r>
              <a:rPr lang="en-US" sz="2000" dirty="0" smtClean="0"/>
              <a:t>Completely useless display of information that people love to see.</a:t>
            </a:r>
          </a:p>
          <a:p>
            <a:endParaRPr lang="en-US" sz="2000" dirty="0"/>
          </a:p>
          <a:p>
            <a:r>
              <a:rPr lang="en-US" sz="2000" dirty="0" smtClean="0"/>
              <a:t>R demo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9" y="2471596"/>
            <a:ext cx="4782217" cy="325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2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0378"/>
          </a:xfrm>
        </p:spPr>
        <p:txBody>
          <a:bodyPr/>
          <a:lstStyle/>
          <a:p>
            <a:r>
              <a:rPr lang="en-US" sz="2000" dirty="0" smtClean="0"/>
              <a:t>Text Frequency: Word frequency or TF</a:t>
            </a:r>
          </a:p>
          <a:p>
            <a:pPr lvl="1"/>
            <a:r>
              <a:rPr lang="en-US" sz="1800" dirty="0" smtClean="0"/>
              <a:t>Count how many times a word appears in a single document.</a:t>
            </a:r>
          </a:p>
          <a:p>
            <a:pPr lvl="1"/>
            <a:r>
              <a:rPr lang="en-US" sz="1800" dirty="0" smtClean="0"/>
              <a:t>Terms that occur in fewer documents are more descriptive and may contain more information (Rarity matters).</a:t>
            </a:r>
          </a:p>
          <a:p>
            <a:r>
              <a:rPr lang="en-US" sz="2000" dirty="0" smtClean="0"/>
              <a:t>Inverse Document Frequency (IDF)</a:t>
            </a:r>
          </a:p>
          <a:p>
            <a:pPr lvl="1"/>
            <a:r>
              <a:rPr lang="en-US" sz="1800" dirty="0" smtClean="0"/>
              <a:t>Inverse of the proportion of documents containing term in the whole collection.</a:t>
            </a:r>
          </a:p>
          <a:p>
            <a:pPr lvl="1"/>
            <a:r>
              <a:rPr lang="en-US" sz="1800" dirty="0" smtClean="0"/>
              <a:t>#documents / #documents with word might be too severe.</a:t>
            </a:r>
          </a:p>
          <a:p>
            <a:pPr lvl="2"/>
            <a:r>
              <a:rPr lang="en-US" sz="1600" dirty="0" smtClean="0"/>
              <a:t>A word appearing twice instead of once shouldn’t have twice the impact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Maybe we should tie these together:</a:t>
            </a:r>
          </a:p>
          <a:p>
            <a:r>
              <a:rPr lang="en-US" sz="2000" dirty="0" smtClean="0"/>
              <a:t>TF-IDF:  Rare terms in whole collection that appear frequently in some documents maybe very important!</a:t>
            </a:r>
          </a:p>
          <a:p>
            <a:pPr lvl="1"/>
            <a:r>
              <a:rPr lang="en-US" sz="1800" dirty="0" smtClean="0"/>
              <a:t>Multiply these two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73243" y="4363770"/>
                <a:ext cx="3789435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𝐷𝑜𝑐𝑢𝑚𝑒𝑛𝑡𝑠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𝐷𝑜𝑐𝑢𝑚𝑒𝑛𝑡𝑠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𝑊𝑜𝑟𝑑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43" y="4363770"/>
                <a:ext cx="3789435" cy="5245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Use 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0378"/>
          </a:xfrm>
        </p:spPr>
        <p:txBody>
          <a:bodyPr/>
          <a:lstStyle/>
          <a:p>
            <a:r>
              <a:rPr lang="en-US" sz="2000" dirty="0" smtClean="0"/>
              <a:t>Finding important words to describe the document collections or subgroups of collections.</a:t>
            </a:r>
          </a:p>
          <a:p>
            <a:r>
              <a:rPr lang="en-US" sz="2000" dirty="0" smtClean="0"/>
              <a:t>Using the count of important words as a feature in a model.</a:t>
            </a:r>
          </a:p>
          <a:p>
            <a:r>
              <a:rPr lang="en-US" sz="2000" dirty="0" smtClean="0"/>
              <a:t>Using the distribution of a document’s TF-IDF values.</a:t>
            </a:r>
          </a:p>
          <a:p>
            <a:pPr lvl="1"/>
            <a:r>
              <a:rPr lang="en-US" sz="1800" dirty="0" smtClean="0"/>
              <a:t>Characterize writing styles</a:t>
            </a:r>
          </a:p>
          <a:p>
            <a:pPr lvl="1"/>
            <a:r>
              <a:rPr lang="en-US" sz="1800" dirty="0" smtClean="0"/>
              <a:t>Comparing authors</a:t>
            </a:r>
          </a:p>
          <a:p>
            <a:pPr lvl="1"/>
            <a:r>
              <a:rPr lang="en-US" sz="1800" dirty="0" smtClean="0"/>
              <a:t>Determining original authors</a:t>
            </a:r>
          </a:p>
          <a:p>
            <a:pPr lvl="1"/>
            <a:r>
              <a:rPr lang="en-US" sz="1800" dirty="0" smtClean="0"/>
              <a:t>Finding plagiarism</a:t>
            </a:r>
          </a:p>
          <a:p>
            <a:endParaRPr lang="en-US" sz="2000" dirty="0" smtClean="0"/>
          </a:p>
          <a:p>
            <a:r>
              <a:rPr lang="en-US" sz="2000" dirty="0" smtClean="0"/>
              <a:t>R-demo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95873" y="838939"/>
                <a:ext cx="5538952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𝐷𝑜𝑐𝑢𝑚𝑒𝑛𝑡𝑠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𝐷𝑜𝑐𝑢𝑚𝑒𝑛𝑡𝑠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𝑊𝑜𝑟𝑑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𝑊𝑜𝑟𝑑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873" y="838939"/>
                <a:ext cx="5538952" cy="5245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Latent Dirichlet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0378"/>
          </a:xfrm>
        </p:spPr>
        <p:txBody>
          <a:bodyPr/>
          <a:lstStyle/>
          <a:p>
            <a:r>
              <a:rPr lang="en-US" sz="2000" dirty="0" smtClean="0"/>
              <a:t>Creates k-subtopics and determines which topics apply to which document (multiple allowed) with a probability.</a:t>
            </a:r>
          </a:p>
          <a:p>
            <a:r>
              <a:rPr lang="en-US" sz="2000" dirty="0" smtClean="0"/>
              <a:t>In other words, each document is considered to be generated by drawing words from a mixture of topics.</a:t>
            </a:r>
          </a:p>
          <a:p>
            <a:r>
              <a:rPr lang="en-US" sz="2000" dirty="0" smtClean="0"/>
              <a:t>Steps:</a:t>
            </a:r>
          </a:p>
          <a:p>
            <a:pPr lvl="1"/>
            <a:r>
              <a:rPr lang="en-US" sz="1800" dirty="0" smtClean="0"/>
              <a:t>Initialize the number of topics. Use informed estimate or use trial-and error, choosing the number that results in the most interpretable topics.</a:t>
            </a:r>
          </a:p>
          <a:p>
            <a:pPr lvl="1"/>
            <a:r>
              <a:rPr lang="en-US" sz="1800" dirty="0" smtClean="0"/>
              <a:t>Assign every word to a random topic in each document.</a:t>
            </a:r>
          </a:p>
          <a:p>
            <a:pPr lvl="1"/>
            <a:r>
              <a:rPr lang="en-US" sz="1800" dirty="0" smtClean="0"/>
              <a:t>Iterate and update topic assignments via:</a:t>
            </a:r>
          </a:p>
          <a:p>
            <a:pPr lvl="2"/>
            <a:r>
              <a:rPr lang="en-US" sz="1600" dirty="0" smtClean="0"/>
              <a:t>How common is that word across topics (for all documents)?</a:t>
            </a:r>
          </a:p>
          <a:p>
            <a:pPr lvl="2"/>
            <a:r>
              <a:rPr lang="en-US" sz="1600" dirty="0" smtClean="0"/>
              <a:t>How common is that topic in that document.</a:t>
            </a:r>
          </a:p>
          <a:p>
            <a:r>
              <a:rPr lang="en-US" sz="2000" dirty="0" smtClean="0"/>
              <a:t>We are trying to estimate the distribution of topics…</a:t>
            </a:r>
          </a:p>
          <a:p>
            <a:pPr lvl="1"/>
            <a:r>
              <a:rPr lang="en-US" sz="1800" dirty="0" smtClean="0"/>
              <a:t>Via MCMC!!!! (prior = Dirichlet distribution)</a:t>
            </a:r>
          </a:p>
          <a:p>
            <a:endParaRPr lang="en-US" sz="2000" dirty="0"/>
          </a:p>
          <a:p>
            <a:r>
              <a:rPr lang="en-US" sz="2000" dirty="0" smtClean="0"/>
              <a:t>R-demo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95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RAKE: Rapid Automatic Keyword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8197114" cy="5390378"/>
          </a:xfrm>
        </p:spPr>
        <p:txBody>
          <a:bodyPr/>
          <a:lstStyle/>
          <a:p>
            <a:r>
              <a:rPr lang="en-US" sz="2000" dirty="0" smtClean="0"/>
              <a:t>LDA is computationally hard and to apply this to many documents is quite time and memory consuming.</a:t>
            </a:r>
          </a:p>
          <a:p>
            <a:r>
              <a:rPr lang="en-US" sz="2000" dirty="0" smtClean="0"/>
              <a:t>Tweets come in at up to 500k per minute.</a:t>
            </a:r>
          </a:p>
          <a:p>
            <a:r>
              <a:rPr lang="en-US" sz="2000" dirty="0" smtClean="0"/>
              <a:t>If we can give our algorithm an idea of what to look for:</a:t>
            </a:r>
          </a:p>
          <a:p>
            <a:pPr lvl="1"/>
            <a:r>
              <a:rPr lang="en-US" sz="1800" dirty="0" smtClean="0"/>
              <a:t>TF-IDF: Keywords will have higher TF-IDF values.</a:t>
            </a:r>
          </a:p>
          <a:p>
            <a:pPr lvl="1"/>
            <a:r>
              <a:rPr lang="en-US" sz="1800" dirty="0" smtClean="0"/>
              <a:t>First occurrence: Keywords will tend to appear in the beginning of the document, so we calculate the % of document before the first occurrence.</a:t>
            </a:r>
          </a:p>
          <a:p>
            <a:pPr lvl="1"/>
            <a:r>
              <a:rPr lang="en-US" sz="1800" dirty="0" smtClean="0"/>
              <a:t>Length:  Long keywords are not preferred, we know that in English, 3-8 letter words are preferred.</a:t>
            </a:r>
          </a:p>
          <a:p>
            <a:pPr lvl="1"/>
            <a:r>
              <a:rPr lang="en-US" sz="1800" dirty="0" smtClean="0"/>
              <a:t>Node Degree:  Number of phrases (synonyms, rearrangements, stems) that are related to other candidate phrases.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445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RAKE: Rapid Automatic Keyword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6"/>
            <a:ext cx="8197114" cy="5345111"/>
          </a:xfrm>
        </p:spPr>
        <p:txBody>
          <a:bodyPr/>
          <a:lstStyle/>
          <a:p>
            <a:r>
              <a:rPr lang="en-US" sz="2000" dirty="0" smtClean="0"/>
              <a:t>After candidates are computed, we use a Naïve Bayes model to predict other keywords in the model.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R-demo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034861"/>
            <a:ext cx="5667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interesting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sz="2000" dirty="0" smtClean="0"/>
              <a:t>Microsoft Research 2008</a:t>
            </a:r>
            <a:r>
              <a:rPr lang="en-US" sz="2000" dirty="0"/>
              <a:t>:  </a:t>
            </a:r>
            <a:r>
              <a:rPr lang="en-US" sz="2000" dirty="0" smtClean="0"/>
              <a:t>Bayesian Inference in Traffic Patterns.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research.microsoft.com/pubs/101948/TAinfer.pdf</a:t>
            </a:r>
            <a:endParaRPr lang="en-US" sz="2000" dirty="0" smtClean="0"/>
          </a:p>
          <a:p>
            <a:r>
              <a:rPr lang="en-US" sz="2000" dirty="0" smtClean="0"/>
              <a:t>Google Analytics (Multi armed bandit experiments for AB testing):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support.google.com/analytics/answer/2844870?hl=en</a:t>
            </a:r>
            <a:endParaRPr lang="en-US" sz="2000" dirty="0" smtClean="0"/>
          </a:p>
          <a:p>
            <a:r>
              <a:rPr lang="en-US" sz="2000" dirty="0" smtClean="0"/>
              <a:t>Google Research: </a:t>
            </a:r>
            <a:r>
              <a:rPr lang="en-US" sz="2000" dirty="0"/>
              <a:t>Voice recognition: </a:t>
            </a:r>
            <a:r>
              <a:rPr lang="en-US" sz="2000" dirty="0">
                <a:hlinkClick r:id="rId4"/>
              </a:rPr>
              <a:t>http://static.googleusercontent.com/media/research.google.com/en//</a:t>
            </a:r>
            <a:r>
              <a:rPr lang="en-US" sz="2000" dirty="0" smtClean="0">
                <a:hlinkClick r:id="rId4"/>
              </a:rPr>
              <a:t>pubs/archive/37567.pdf</a:t>
            </a:r>
            <a:endParaRPr lang="en-US" sz="2000" dirty="0" smtClean="0"/>
          </a:p>
          <a:p>
            <a:r>
              <a:rPr lang="en-US" sz="2000" dirty="0" smtClean="0"/>
              <a:t>CNA: Forecasting </a:t>
            </a:r>
            <a:r>
              <a:rPr lang="en-US" sz="2000" dirty="0"/>
              <a:t>insurance loss: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www.casact.org/education/annual/2010/handouts/C4-Zhang.pdf</a:t>
            </a:r>
            <a:endParaRPr lang="en-US" sz="2000" dirty="0" smtClean="0"/>
          </a:p>
          <a:p>
            <a:r>
              <a:rPr lang="en-US" sz="2000" dirty="0"/>
              <a:t>Swype texting: </a:t>
            </a:r>
            <a:r>
              <a:rPr lang="en-US" sz="2000" dirty="0">
                <a:hlinkClick r:id="rId6"/>
              </a:rPr>
              <a:t>http://static.googleusercontent.com/media/research.google.com/en//</a:t>
            </a:r>
            <a:r>
              <a:rPr lang="en-US" sz="2000" dirty="0" smtClean="0">
                <a:hlinkClick r:id="rId6"/>
              </a:rPr>
              <a:t>pubs/archive/39190.pdf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79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30037"/>
            <a:ext cx="8197114" cy="4644426"/>
          </a:xfrm>
        </p:spPr>
        <p:txBody>
          <a:bodyPr/>
          <a:lstStyle/>
          <a:p>
            <a:r>
              <a:rPr lang="en-US" sz="2000" dirty="0" smtClean="0"/>
              <a:t>Hypothesis Testing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Linear Regression</a:t>
            </a:r>
          </a:p>
          <a:p>
            <a:pPr lvl="1"/>
            <a:r>
              <a:rPr lang="en-US" sz="1800" dirty="0" smtClean="0"/>
              <a:t>Ordinary Linear Regression, Multiple Linear Regression, Logistic Regression, Ridge Regression, Lasso Regression, SVD</a:t>
            </a:r>
          </a:p>
          <a:p>
            <a:r>
              <a:rPr lang="en-US" sz="2000" dirty="0" smtClean="0"/>
              <a:t>Graph Algorithms, Spatial Statistics and Time Series</a:t>
            </a:r>
          </a:p>
          <a:p>
            <a:r>
              <a:rPr lang="en-US" sz="2000" dirty="0" smtClean="0"/>
              <a:t>Bayesian Statistics and Computational Statistics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N.L.P.</a:t>
            </a:r>
            <a:endParaRPr 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32089" y="2516863"/>
            <a:ext cx="2453489" cy="0"/>
          </a:xfrm>
          <a:prstGeom prst="straightConnector1">
            <a:avLst/>
          </a:prstGeom>
          <a:ln w="47625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890" y="1910343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Parametric/Well Defined</a:t>
            </a:r>
          </a:p>
          <a:p>
            <a:pPr algn="r"/>
            <a:r>
              <a:rPr lang="en-US" dirty="0" smtClean="0"/>
              <a:t>High-Powered</a:t>
            </a:r>
          </a:p>
          <a:p>
            <a:pPr algn="r"/>
            <a:r>
              <a:rPr lang="en-US" dirty="0" smtClean="0"/>
              <a:t>Higher Bias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6523" y="1910343"/>
            <a:ext cx="317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Non-Parametric/Computational</a:t>
            </a:r>
          </a:p>
          <a:p>
            <a:r>
              <a:rPr lang="en-US" dirty="0" smtClean="0"/>
              <a:t>Low-Powered</a:t>
            </a:r>
          </a:p>
          <a:p>
            <a:r>
              <a:rPr lang="en-US" dirty="0" smtClean="0"/>
              <a:t>Higher Variance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23034" y="5457722"/>
            <a:ext cx="2453489" cy="0"/>
          </a:xfrm>
          <a:prstGeom prst="straightConnector1">
            <a:avLst/>
          </a:prstGeom>
          <a:ln w="47625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7807" y="4811391"/>
            <a:ext cx="16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Test/Train</a:t>
            </a:r>
          </a:p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6523" y="5030546"/>
            <a:ext cx="317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Models</a:t>
            </a:r>
          </a:p>
          <a:p>
            <a:r>
              <a:rPr lang="en-US" dirty="0" smtClean="0"/>
              <a:t>Higher Variance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4406" y="5030547"/>
            <a:ext cx="213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Less Models</a:t>
            </a:r>
          </a:p>
          <a:p>
            <a:pPr algn="r"/>
            <a:r>
              <a:rPr lang="en-US" dirty="0" smtClean="0"/>
              <a:t>Higher Bias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1757" y="1910343"/>
            <a:ext cx="8390762" cy="1032033"/>
          </a:xfrm>
          <a:prstGeom prst="rect">
            <a:avLst/>
          </a:prstGeom>
          <a:noFill/>
          <a:ln w="158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11105" y="4792362"/>
            <a:ext cx="5739897" cy="1032033"/>
          </a:xfrm>
          <a:prstGeom prst="rect">
            <a:avLst/>
          </a:prstGeom>
          <a:noFill/>
          <a:ln w="158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03279" y="1867506"/>
            <a:ext cx="16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More-Less</a:t>
            </a:r>
          </a:p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9305" y="1584356"/>
            <a:ext cx="8197114" cy="3853746"/>
          </a:xfrm>
        </p:spPr>
        <p:txBody>
          <a:bodyPr/>
          <a:lstStyle/>
          <a:p>
            <a:r>
              <a:rPr lang="en-US" sz="2000" dirty="0" smtClean="0"/>
              <a:t>Remember this class is an overview of many methods.</a:t>
            </a:r>
          </a:p>
          <a:p>
            <a:r>
              <a:rPr lang="en-US" sz="2000" dirty="0" smtClean="0"/>
              <a:t>Hopefully you will know what and where to lookup subjects that you may need for work, projects, fun dinner party jokes, etc…</a:t>
            </a:r>
          </a:p>
          <a:p>
            <a:r>
              <a:rPr lang="en-US" sz="2000" dirty="0" smtClean="0"/>
              <a:t>This certification class is a great step in the right direction.</a:t>
            </a:r>
          </a:p>
          <a:p>
            <a:pPr lvl="1"/>
            <a:r>
              <a:rPr lang="en-US" sz="1800" dirty="0" smtClean="0"/>
              <a:t>It shows employers and colleagues that you are serious about the analytical field and have had formal training.</a:t>
            </a:r>
          </a:p>
          <a:p>
            <a:r>
              <a:rPr lang="en-US" sz="2000" dirty="0" smtClean="0"/>
              <a:t>You are now (and have been) a resource for others.</a:t>
            </a:r>
            <a:endParaRPr lang="en-US" sz="2000" dirty="0"/>
          </a:p>
          <a:p>
            <a:r>
              <a:rPr lang="en-US" sz="2000" dirty="0" smtClean="0"/>
              <a:t>Last piece of advice:</a:t>
            </a:r>
          </a:p>
          <a:p>
            <a:pPr lvl="1"/>
            <a:r>
              <a:rPr lang="en-US" sz="1800" dirty="0" smtClean="0"/>
              <a:t>Don’t ever stop learning.  The day we stop learning for/at our jobs is the day we should be looking for a new job.</a:t>
            </a:r>
          </a:p>
        </p:txBody>
      </p:sp>
    </p:spTree>
    <p:extLst>
      <p:ext uri="{BB962C8B-B14F-4D97-AF65-F5344CB8AC3E}">
        <p14:creationId xmlns:p14="http://schemas.microsoft.com/office/powerpoint/2010/main" val="12702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1824" y="1801640"/>
            <a:ext cx="7916889" cy="2835102"/>
            <a:chOff x="721824" y="1801640"/>
            <a:chExt cx="7916889" cy="28351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824" y="1801640"/>
              <a:ext cx="7916889" cy="283510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016438" y="2227152"/>
              <a:ext cx="1104520" cy="2987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83945"/>
            <a:ext cx="8197114" cy="3754157"/>
          </a:xfrm>
        </p:spPr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Text Normalization</a:t>
            </a:r>
          </a:p>
          <a:p>
            <a:pPr lvl="1"/>
            <a:r>
              <a:rPr lang="en-US" dirty="0" smtClean="0"/>
              <a:t>Text Distances</a:t>
            </a:r>
          </a:p>
          <a:p>
            <a:pPr lvl="1"/>
            <a:r>
              <a:rPr lang="en-US" dirty="0" smtClean="0"/>
              <a:t>Corpus/Dictionaries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Word Frequencies</a:t>
            </a:r>
          </a:p>
          <a:p>
            <a:pPr lvl="1"/>
            <a:r>
              <a:rPr lang="en-US" dirty="0"/>
              <a:t>Latent </a:t>
            </a:r>
            <a:r>
              <a:rPr lang="en-US" dirty="0" smtClean="0"/>
              <a:t>Dirichlet </a:t>
            </a:r>
            <a:r>
              <a:rPr lang="en-US" dirty="0"/>
              <a:t>Allocation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dirty="0" smtClean="0"/>
              <a:t>Bayesian Statistics</a:t>
            </a:r>
          </a:p>
          <a:p>
            <a:pPr lvl="1"/>
            <a:r>
              <a:rPr lang="en-US" dirty="0" smtClean="0"/>
              <a:t>Bayesian Inference</a:t>
            </a:r>
          </a:p>
          <a:p>
            <a:pPr lvl="1"/>
            <a:r>
              <a:rPr lang="en-US" dirty="0" smtClean="0"/>
              <a:t>MCMC distributions</a:t>
            </a:r>
          </a:p>
          <a:p>
            <a:r>
              <a:rPr lang="en-US" dirty="0" smtClean="0"/>
              <a:t>Computational Statistics</a:t>
            </a:r>
          </a:p>
          <a:p>
            <a:pPr lvl="1"/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Generating P-values via simulating the Null Hypothesis</a:t>
            </a:r>
          </a:p>
          <a:p>
            <a:pPr lvl="1"/>
            <a:r>
              <a:rPr lang="en-US" dirty="0" smtClean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Text?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How much data?</a:t>
            </a:r>
          </a:p>
          <a:p>
            <a:pPr lvl="1"/>
            <a:r>
              <a:rPr lang="en-US" sz="1800" dirty="0" smtClean="0"/>
              <a:t>Twitter has more text data recorded than all that has been written in print in the history of mankind</a:t>
            </a:r>
            <a:r>
              <a:rPr lang="en-US" sz="1800" dirty="0"/>
              <a:t>. (</a:t>
            </a:r>
            <a:r>
              <a:rPr lang="en-US" sz="1800" dirty="0">
                <a:hlinkClick r:id="rId2"/>
              </a:rPr>
              <a:t>http://www.internetlivestats.com/twitter-statistics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Most of the world’s data is unstructured:</a:t>
            </a:r>
          </a:p>
          <a:p>
            <a:pPr lvl="2"/>
            <a:r>
              <a:rPr lang="en-US" sz="1600" dirty="0" smtClean="0"/>
              <a:t>2009 HP Survey: 70%</a:t>
            </a:r>
          </a:p>
          <a:p>
            <a:pPr lvl="2"/>
            <a:r>
              <a:rPr lang="en-US" sz="1600" dirty="0" smtClean="0"/>
              <a:t>Gartner: 80%</a:t>
            </a:r>
          </a:p>
          <a:p>
            <a:pPr lvl="2"/>
            <a:r>
              <a:rPr lang="en-US" sz="1600" dirty="0" smtClean="0"/>
              <a:t>Teradata: 85%</a:t>
            </a:r>
            <a:endParaRPr lang="en-US" sz="1600" dirty="0" smtClean="0"/>
          </a:p>
          <a:p>
            <a:r>
              <a:rPr lang="en-US" sz="2000" dirty="0" smtClean="0"/>
              <a:t>Why use text?</a:t>
            </a:r>
          </a:p>
          <a:p>
            <a:pPr lvl="1"/>
            <a:r>
              <a:rPr lang="en-US" sz="1800" dirty="0" smtClean="0"/>
              <a:t>Structured (numerical/categorical) data very often misses elements critical to modeling.</a:t>
            </a:r>
          </a:p>
          <a:p>
            <a:pPr lvl="2"/>
            <a:r>
              <a:rPr lang="en-US" sz="1600" dirty="0" smtClean="0"/>
              <a:t>Un-transcribed notes, comments, logs</a:t>
            </a:r>
          </a:p>
          <a:p>
            <a:pPr lvl="2"/>
            <a:r>
              <a:rPr lang="en-US" sz="1600" dirty="0" smtClean="0"/>
              <a:t>Surveys, medical charts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192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Measuring Text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Hamming Distance</a:t>
            </a:r>
          </a:p>
          <a:p>
            <a:pPr lvl="1"/>
            <a:r>
              <a:rPr lang="en-US" sz="1800" dirty="0" smtClean="0"/>
              <a:t>Line up strings, count number of positions that are the different.</a:t>
            </a:r>
          </a:p>
          <a:p>
            <a:pPr lvl="1"/>
            <a:r>
              <a:rPr lang="en-US" sz="1800" dirty="0" smtClean="0"/>
              <a:t>Assumes strings are of the same length.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Levenshtein</a:t>
            </a:r>
            <a:r>
              <a:rPr lang="en-US" sz="2000" dirty="0" smtClean="0"/>
              <a:t> distance</a:t>
            </a:r>
          </a:p>
          <a:p>
            <a:pPr lvl="1"/>
            <a:r>
              <a:rPr lang="en-US" sz="1800" dirty="0" smtClean="0"/>
              <a:t>Measures edit distance between two strings (insertion, deletion, substitution only)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35344" y="5721204"/>
                <a:ext cx="2077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344" y="5721204"/>
                <a:ext cx="207755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53" r="-23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25887" y="5721204"/>
                <a:ext cx="2173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𝑏𝑎𝑛𝑎𝑛𝑎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3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887" y="5721204"/>
                <a:ext cx="21732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41" t="-28889" r="-56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68046" y="2955733"/>
                <a:ext cx="2744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46" y="2955733"/>
                <a:ext cx="27448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67" t="-2222" r="-17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45623" y="2955732"/>
                <a:ext cx="3207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𝐻𝑎𝑚𝑚𝑖𝑛𝑔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101101, 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3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23" y="2955732"/>
                <a:ext cx="320760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22" t="-28889" r="-342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3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Measuring Text Differences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794" y="1363508"/>
            <a:ext cx="8197114" cy="5245522"/>
          </a:xfrm>
        </p:spPr>
        <p:txBody>
          <a:bodyPr/>
          <a:lstStyle/>
          <a:p>
            <a:r>
              <a:rPr lang="en-US" sz="2000" dirty="0" err="1" smtClean="0"/>
              <a:t>Jaccard</a:t>
            </a:r>
            <a:r>
              <a:rPr lang="en-US" sz="2000" dirty="0" smtClean="0"/>
              <a:t> index</a:t>
            </a:r>
          </a:p>
          <a:p>
            <a:pPr lvl="1"/>
            <a:r>
              <a:rPr lang="en-US" sz="1800" dirty="0" smtClean="0"/>
              <a:t>Size of intersection of characters divided by size of union of characters.</a:t>
            </a:r>
            <a:endParaRPr lang="en-US" sz="18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Weighted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Index</a:t>
            </a:r>
          </a:p>
          <a:p>
            <a:pPr lvl="1"/>
            <a:r>
              <a:rPr lang="en-US" sz="1800" dirty="0" smtClean="0"/>
              <a:t>For each letter, calculate the minimum times it appears,     and the max,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 demo</a:t>
            </a:r>
            <a:endParaRPr 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90076" y="2089886"/>
                <a:ext cx="2148024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076" y="2089886"/>
                <a:ext cx="2148024" cy="5726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0821" y="2633687"/>
                <a:ext cx="220515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21" y="2633687"/>
                <a:ext cx="2205155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995007" y="2639484"/>
                <a:ext cx="242906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𝑏𝑎𝑛𝑎𝑛𝑎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07" y="2639484"/>
                <a:ext cx="2429063" cy="519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69939" y="3554430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39" y="3554430"/>
                <a:ext cx="32149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665068" y="3554429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68" y="3554429"/>
                <a:ext cx="32149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094" r="-566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780703" y="3840044"/>
                <a:ext cx="1961113" cy="58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3" y="3840044"/>
                <a:ext cx="1961113" cy="582339"/>
              </a:xfrm>
              <a:prstGeom prst="rect">
                <a:avLst/>
              </a:prstGeom>
              <a:blipFill rotWithShape="0"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5575" y="4548673"/>
                <a:ext cx="4073743" cy="549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5" y="4548673"/>
                <a:ext cx="4073743" cy="5499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87772" y="5224557"/>
                <a:ext cx="433394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2" y="5224557"/>
                <a:ext cx="4333943" cy="52501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16382" y="4471318"/>
                <a:ext cx="3790077" cy="549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𝑏𝑎𝑛𝑎𝑛𝑎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82" y="4471318"/>
                <a:ext cx="3790077" cy="5499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351451" y="5098632"/>
                <a:ext cx="32369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𝑏𝑎𝑛𝑎𝑛𝑎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+1+1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51" y="5098632"/>
                <a:ext cx="3236976" cy="5203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6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Text Normalization (Pre processing)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Strip extra white space:</a:t>
            </a:r>
          </a:p>
          <a:p>
            <a:endParaRPr lang="en-US" sz="2000" dirty="0"/>
          </a:p>
          <a:p>
            <a:r>
              <a:rPr lang="en-US" sz="2000" dirty="0" smtClean="0"/>
              <a:t>Remove Unicode text</a:t>
            </a:r>
          </a:p>
          <a:p>
            <a:endParaRPr lang="en-US" sz="2000" dirty="0"/>
          </a:p>
          <a:p>
            <a:r>
              <a:rPr lang="en-US" sz="2000" dirty="0" smtClean="0"/>
              <a:t>Lower case</a:t>
            </a:r>
          </a:p>
          <a:p>
            <a:endParaRPr lang="en-US" sz="2000" dirty="0"/>
          </a:p>
          <a:p>
            <a:r>
              <a:rPr lang="en-US" sz="2000" dirty="0" smtClean="0"/>
              <a:t>Remove punctuation</a:t>
            </a:r>
          </a:p>
          <a:p>
            <a:endParaRPr lang="en-US" sz="2000" dirty="0"/>
          </a:p>
          <a:p>
            <a:r>
              <a:rPr lang="en-US" sz="2000" dirty="0" smtClean="0"/>
              <a:t>Remove numbers</a:t>
            </a:r>
          </a:p>
          <a:p>
            <a:endParaRPr lang="en-US" sz="2000" dirty="0"/>
          </a:p>
          <a:p>
            <a:r>
              <a:rPr lang="en-US" sz="2000" dirty="0" smtClean="0"/>
              <a:t>Remove stop words</a:t>
            </a:r>
          </a:p>
          <a:p>
            <a:endParaRPr lang="en-US" sz="2000" dirty="0"/>
          </a:p>
          <a:p>
            <a:r>
              <a:rPr lang="en-US" sz="2000" dirty="0" smtClean="0"/>
              <a:t>Stem words (optional)</a:t>
            </a:r>
          </a:p>
          <a:p>
            <a:endParaRPr lang="en-US" sz="2000" dirty="0"/>
          </a:p>
          <a:p>
            <a:r>
              <a:rPr lang="en-US" sz="2000" dirty="0" smtClean="0"/>
              <a:t>R-demo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4942" y="1763895"/>
            <a:ext cx="408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&lt;3 statistics, it’s my \u1072      </a:t>
            </a:r>
            <a:r>
              <a:rPr lang="en-US" sz="1600" dirty="0" err="1" smtClean="0"/>
              <a:t>fAvoRitE</a:t>
            </a:r>
            <a:r>
              <a:rPr lang="en-US" sz="1600" dirty="0" smtClean="0"/>
              <a:t>!! 11!!!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4236254" y="1933172"/>
            <a:ext cx="737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3497" y="1763895"/>
            <a:ext cx="388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 &lt;3 statistics, it’s my </a:t>
            </a:r>
            <a:r>
              <a:rPr lang="en-US" sz="1600" dirty="0"/>
              <a:t>\u1072</a:t>
            </a:r>
            <a:r>
              <a:rPr lang="en-US" sz="1600" dirty="0" smtClean="0"/>
              <a:t> </a:t>
            </a:r>
            <a:r>
              <a:rPr lang="en-US" sz="1600" dirty="0" err="1" smtClean="0"/>
              <a:t>fAvoRitE</a:t>
            </a:r>
            <a:r>
              <a:rPr lang="en-US" sz="1600" dirty="0" smtClean="0"/>
              <a:t>!! 11!!!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6259" y="3216462"/>
            <a:ext cx="3168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&lt;3 statistics, it’s my favorite!! 11!!!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4522" y="3216462"/>
            <a:ext cx="3233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 &lt;3 statistics, it’s my </a:t>
            </a:r>
            <a:r>
              <a:rPr lang="en-US" sz="1600" dirty="0" err="1" smtClean="0"/>
              <a:t>fAvoRitE</a:t>
            </a:r>
            <a:r>
              <a:rPr lang="en-US" sz="1600" dirty="0" smtClean="0"/>
              <a:t>!! 11!!!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7" idx="3"/>
            <a:endCxn id="16" idx="1"/>
          </p:cNvCxnSpPr>
          <p:nvPr/>
        </p:nvCxnSpPr>
        <p:spPr>
          <a:xfrm>
            <a:off x="4627651" y="3385739"/>
            <a:ext cx="558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6259" y="3965517"/>
            <a:ext cx="2627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3 statistics its my favorite 11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9091" y="3965517"/>
            <a:ext cx="3168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&lt;3 statistics, it’s my favorite!! 11!!!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3"/>
            <a:endCxn id="20" idx="1"/>
          </p:cNvCxnSpPr>
          <p:nvPr/>
        </p:nvCxnSpPr>
        <p:spPr>
          <a:xfrm>
            <a:off x="4627651" y="4134794"/>
            <a:ext cx="558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6259" y="4708998"/>
            <a:ext cx="226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statistics its my favorite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0329" y="4708998"/>
            <a:ext cx="2627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3 statistics its my favorite 11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6259" y="5398783"/>
            <a:ext cx="1587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statistics favorite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>
            <a:off x="4627651" y="4878275"/>
            <a:ext cx="558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0101" y="6082706"/>
            <a:ext cx="1587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statistics favorite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9401" y="5395852"/>
            <a:ext cx="226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 statistics its my favorite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32" idx="3"/>
            <a:endCxn id="27" idx="1"/>
          </p:cNvCxnSpPr>
          <p:nvPr/>
        </p:nvCxnSpPr>
        <p:spPr>
          <a:xfrm>
            <a:off x="4627651" y="5565129"/>
            <a:ext cx="558608" cy="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6259" y="6084321"/>
            <a:ext cx="125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statisti</a:t>
            </a:r>
            <a:r>
              <a:rPr lang="en-US" sz="1600" dirty="0" smtClean="0"/>
              <a:t> </a:t>
            </a:r>
            <a:r>
              <a:rPr lang="en-US" sz="1600" dirty="0" err="1" smtClean="0"/>
              <a:t>favori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31" idx="3"/>
            <a:endCxn id="37" idx="1"/>
          </p:cNvCxnSpPr>
          <p:nvPr/>
        </p:nvCxnSpPr>
        <p:spPr>
          <a:xfrm>
            <a:off x="4627651" y="6251983"/>
            <a:ext cx="558608" cy="1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1345" y="2477520"/>
            <a:ext cx="388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 &lt;3 statistics, it’s my </a:t>
            </a:r>
            <a:r>
              <a:rPr lang="en-US" sz="1600" dirty="0"/>
              <a:t>\u1072</a:t>
            </a:r>
            <a:r>
              <a:rPr lang="en-US" sz="1600" dirty="0" smtClean="0"/>
              <a:t> </a:t>
            </a:r>
            <a:r>
              <a:rPr lang="en-US" sz="1600" dirty="0" err="1" smtClean="0"/>
              <a:t>fAvoRitE</a:t>
            </a:r>
            <a:r>
              <a:rPr lang="en-US" sz="1600" dirty="0" smtClean="0"/>
              <a:t>!! 11!!!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110740" y="2477520"/>
            <a:ext cx="3233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 &lt;3 statistics, it’s my </a:t>
            </a:r>
            <a:r>
              <a:rPr lang="en-US" sz="1600" dirty="0" err="1" smtClean="0"/>
              <a:t>fAvoRitE</a:t>
            </a:r>
            <a:r>
              <a:rPr lang="en-US" sz="1600" dirty="0" smtClean="0"/>
              <a:t>!! 11!!!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>
            <a:off x="4654267" y="2646797"/>
            <a:ext cx="4564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Dictionary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Usually we have a whole bunch of entries, each entry is a sequence of variable length text.</a:t>
            </a:r>
          </a:p>
          <a:p>
            <a:r>
              <a:rPr lang="en-US" sz="2000" dirty="0" smtClean="0"/>
              <a:t>A </a:t>
            </a:r>
            <a:r>
              <a:rPr lang="en-US" sz="2000" u="sng" dirty="0" smtClean="0"/>
              <a:t>document</a:t>
            </a:r>
            <a:r>
              <a:rPr lang="en-US" sz="2000" dirty="0" smtClean="0"/>
              <a:t> is just one entry.</a:t>
            </a:r>
          </a:p>
          <a:p>
            <a:r>
              <a:rPr lang="en-US" sz="2000" dirty="0" smtClean="0"/>
              <a:t>A collection of documents is called a </a:t>
            </a:r>
            <a:r>
              <a:rPr lang="en-US" sz="2000" u="sng" dirty="0" smtClean="0"/>
              <a:t>corpus.</a:t>
            </a:r>
          </a:p>
          <a:p>
            <a:r>
              <a:rPr lang="en-US" sz="2000" dirty="0" smtClean="0"/>
              <a:t>We can represent that corpus many ways.</a:t>
            </a:r>
          </a:p>
          <a:p>
            <a:r>
              <a:rPr lang="en-US" sz="2000" dirty="0" smtClean="0"/>
              <a:t>Term document matrix (shown below)  or a Document term matrix (transpose).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4" y="3880757"/>
            <a:ext cx="4873096" cy="29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48815</TotalTime>
  <Words>1154</Words>
  <Application>Microsoft Office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516</cp:revision>
  <dcterms:created xsi:type="dcterms:W3CDTF">2014-10-14T00:51:43Z</dcterms:created>
  <dcterms:modified xsi:type="dcterms:W3CDTF">2015-08-23T16:34:41Z</dcterms:modified>
</cp:coreProperties>
</file>