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0" r:id="rId3"/>
    <p:sldId id="269" r:id="rId4"/>
    <p:sldId id="263" r:id="rId5"/>
    <p:sldId id="265" r:id="rId6"/>
    <p:sldId id="266" r:id="rId7"/>
    <p:sldId id="267" r:id="rId8"/>
    <p:sldId id="268" r:id="rId9"/>
    <p:sldId id="271" r:id="rId10"/>
    <p:sldId id="270" r:id="rId11"/>
    <p:sldId id="258" r:id="rId12"/>
    <p:sldId id="262" r:id="rId13"/>
    <p:sldId id="256" r:id="rId14"/>
    <p:sldId id="257" r:id="rId15"/>
    <p:sldId id="259" r:id="rId16"/>
    <p:sldId id="260" r:id="rId17"/>
    <p:sldId id="261" r:id="rId18"/>
    <p:sldId id="272" r:id="rId19"/>
    <p:sldId id="275" r:id="rId20"/>
    <p:sldId id="276" r:id="rId21"/>
    <p:sldId id="277" r:id="rId22"/>
    <p:sldId id="273" r:id="rId23"/>
    <p:sldId id="274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617C-6389-4D6A-BF11-4D63F208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12551-20CB-402B-A866-9F35ADEB8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C674-5427-4A26-AC22-B95B29FA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0C65-ED95-4B4A-82BE-D56B6447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550F-2254-4A6D-B3E3-91502874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8A71-5E23-44E5-8F01-5F79BFC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88853-18FF-435A-A794-31017C8B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366E-8938-47A0-BA9E-B1136420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A7AD8-5034-4E81-8ACF-EB01ED1C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381F-6808-4C26-86F8-7C91450C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AEF3A-6694-4391-8A7D-79AB81B1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6B36E-EB70-46A9-B584-776B3E78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9DCC-FBEB-47C0-8C0E-8FE07283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14C5-C71B-46A2-893C-83401E8D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9914-D642-4B1F-8099-46AF0AAC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A06F-32ED-438F-8A9C-79B8A765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CC29-F087-445A-B450-F3148183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F5D1-C11F-48F7-B1F7-6A7AADBF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A355-9F2C-49CA-81C8-564BF7D6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68F76-4404-4208-AC2B-775224C3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7B4A-5F8B-40D5-BE91-1D8DA300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1AA6-D2D5-4E33-AB8B-56B51B40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6CEB-FCE7-44B9-8F30-F753B33C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08D1-9A20-4F9A-8A60-F5393AA3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BAB6-01C9-47E9-B98E-29D895BE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B37D-6DE7-4739-8823-E5A83E94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32F8-7CAC-4303-8E2C-01DF4176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0BDF-0D79-45A1-A5EC-F206CB63E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0095-E7B0-4624-9F73-E3AA9545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01DD-A07E-4A53-A66D-674E227B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38FE-F4B5-4FB0-8C91-359C9B17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1FB0-78C7-4DE5-ADFE-3AD20308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33CE9-C6B1-4BBD-A2B3-D4BF0343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B2E8-28D0-4EC6-A3E1-451AAD3DB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D1D7A-FC6D-4660-94FB-3F41F6E3F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F1EA3-2978-4D4E-B0FF-67F6B5F14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2F255-AABA-4C61-B44E-7E2C69FF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9CBFE-9F27-4F37-8271-1901E535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3161F-49A5-4F00-A496-512AC4A5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E8C3-E2B2-4226-A4AE-B2352F61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F53E6-9A03-458D-91DC-9C95212F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707A8-43A2-4ED6-A8A7-C5004331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846A0-932A-44DC-BA9A-8E630C2E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67D35-EF60-4E27-B103-3C7FEFDE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CA94A-3308-4F6B-8C3F-B9828746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17140-5924-420D-A534-9216010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9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7AAB-F8C5-4058-ADFE-01E28F42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3F8C-361F-4F64-B708-B4D93C34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AA4AE-B4AD-431A-9CC3-4F3DA2F0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DD6D-EDFF-4D68-A652-1B7C5854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5313F-1B6E-48A8-813D-0459F688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31E75-877A-4F2E-A49E-349354C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FD0B-288E-4E11-86D5-2FEE37FB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F6F1C-BB36-425A-A3FD-80EC70CC5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5343F-C4BE-4306-8E7B-FAB49187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3719B-EDE9-4D30-A754-00B358D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DE3A-B2EB-4932-A4DB-F79B3A9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086C-5A74-4F0F-871D-7DF5EC42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3BB29-F7E1-4FF2-86EF-BC2B607F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AF24C-C1DA-43EF-8F9C-A2B196E9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0C21-8F81-4007-8CD4-BFB9FCE3C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2144-5A28-4E6B-9C76-B04DAB66C44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8948-17C8-408A-956E-681513DD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6A6C-B407-438E-BD41-3514B69CC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502B-29D6-457C-BCFB-7D4297AB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F950-FC63-4254-8551-5CB8BB425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Slash pine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E8867-9585-4D64-A6D6-5423006AF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74A7B0-86EE-41C6-8852-CEC907A9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7" y="812657"/>
            <a:ext cx="4367814" cy="332398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(formula = log10(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Observed_Diameter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Modeled_Diameter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 ~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Tree_Density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   data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final_list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Residuals: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    Min       1Q   Median       3Q 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-0.12481 -0.06965  0.02598  0.06000  0.12071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              Estimate Std. Error t value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(&gt;|t|)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(Intercept)   7.165e-02  3.473e-02   2.063   0.0538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Tree_Density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-2.701e-05  9.576e-06  -2.821   0.0113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Residual standard error: 0.08189 on 18 degrees of freedom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Multiple R-squared:  0.3065,	Adjusted R-squared:  0.268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F-statistic: 7.956 on 1 and 18 DF,  p-value: 0.01132 ‘***’ 0.001 ‘**’ 0.01 ‘*’ 0.05 ‘.’ 0.1 ‘ ’ 1 Residual standard error: 0.08189 on 18 degrees of freedom Multiple R-squared: 0.3065, Adjusted R-squared: 0.268 F-statistic: 7.956 on 1 and 18 DF, p-value: 0.01132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D0E56-EA23-4390-A6CC-6998F936F328}"/>
              </a:ext>
            </a:extLst>
          </p:cNvPr>
          <p:cNvSpPr txBox="1"/>
          <p:nvPr/>
        </p:nvSpPr>
        <p:spPr>
          <a:xfrm>
            <a:off x="4722921" y="559690"/>
            <a:ext cx="21031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log10(</a:t>
            </a:r>
            <a:r>
              <a:rPr lang="en-US" dirty="0" err="1"/>
              <a:t>Observed_Diameter</a:t>
            </a:r>
            <a:r>
              <a:rPr lang="en-US" dirty="0"/>
              <a:t>/</a:t>
            </a:r>
            <a:r>
              <a:rPr lang="en-US" dirty="0" err="1"/>
              <a:t>Modeled_Diameter</a:t>
            </a:r>
            <a:r>
              <a:rPr lang="en-US" dirty="0"/>
              <a:t>) ~ </a:t>
            </a:r>
            <a:r>
              <a:rPr lang="en-US" dirty="0" err="1"/>
              <a:t>Tree_Density</a:t>
            </a:r>
            <a:r>
              <a:rPr lang="en-US" dirty="0"/>
              <a:t> + </a:t>
            </a:r>
          </a:p>
          <a:p>
            <a:r>
              <a:rPr lang="en-US" dirty="0"/>
              <a:t>    Temperature, data = </a:t>
            </a:r>
            <a:r>
              <a:rPr lang="en-US" dirty="0" err="1"/>
              <a:t>final_list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Residuals:</a:t>
            </a:r>
          </a:p>
          <a:p>
            <a:r>
              <a:rPr lang="en-US" dirty="0"/>
              <a:t>     Min       1Q   Median       3Q      Max </a:t>
            </a:r>
          </a:p>
          <a:p>
            <a:r>
              <a:rPr lang="en-US" dirty="0"/>
              <a:t>-0.12017 -0.04401  0.00813  0.04477  0.13808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  Estimate     Std. Error     t value     </a:t>
            </a:r>
            <a:r>
              <a:rPr lang="en-US" dirty="0" err="1"/>
              <a:t>Pr</a:t>
            </a:r>
            <a:r>
              <a:rPr lang="en-US" dirty="0"/>
              <a:t>(&gt;|t|)   </a:t>
            </a:r>
          </a:p>
          <a:p>
            <a:r>
              <a:rPr lang="en-US" dirty="0"/>
              <a:t>(Intercept)      6.407e-01  2.394e-01    2.677       0.01594 * </a:t>
            </a:r>
          </a:p>
          <a:p>
            <a:r>
              <a:rPr lang="en-US" dirty="0" err="1"/>
              <a:t>Tree_Density</a:t>
            </a:r>
            <a:r>
              <a:rPr lang="en-US" dirty="0"/>
              <a:t> -2.924e-05  9.239e-06  -3.165       0.00566 **</a:t>
            </a:r>
          </a:p>
          <a:p>
            <a:r>
              <a:rPr lang="en-US" dirty="0"/>
              <a:t>Temperature  -2.769e-02  1.123e-02  -2.465      0.02464 *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0.07852 on 17 degrees of freedom</a:t>
            </a:r>
          </a:p>
          <a:p>
            <a:r>
              <a:rPr lang="en-US" dirty="0"/>
              <a:t>Multiple R-squared:  0.461,	Adjusted R-squared:  0.3976 </a:t>
            </a:r>
          </a:p>
          <a:p>
            <a:r>
              <a:rPr lang="en-US" dirty="0"/>
              <a:t>F-statistic:  7.27 on 2 and 17 DF,  p-value: 0.005231</a:t>
            </a:r>
          </a:p>
        </p:txBody>
      </p:sp>
    </p:spTree>
    <p:extLst>
      <p:ext uri="{BB962C8B-B14F-4D97-AF65-F5344CB8AC3E}">
        <p14:creationId xmlns:p14="http://schemas.microsoft.com/office/powerpoint/2010/main" val="17093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A466-B4C9-4F75-86C0-7F5CF5362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Longleaf pine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7F6AB-5133-447A-92C6-1BB90279D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4EA0C-A2E7-4785-B5FD-59669E7E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36" y="1436197"/>
            <a:ext cx="7018628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64D1B-7168-495C-82F4-CD14C2FC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41" y="366712"/>
            <a:ext cx="86963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95818-08F3-4C93-ACE9-A16BFFC0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29" y="3229437"/>
            <a:ext cx="1914525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D1912-5016-4B5F-8839-FA882C341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81" y="3229437"/>
            <a:ext cx="178117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4D4BF-571C-4513-8660-01EB89A7D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030" y="3148474"/>
            <a:ext cx="1857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2502B-DE11-4B37-914E-B376841D9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156" y="3191336"/>
            <a:ext cx="1962150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0F469-643D-4E01-A28D-DA9D2DA33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267" y="3219912"/>
            <a:ext cx="1905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F451C-0F42-49EE-8B0C-CCB0845D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41" y="461547"/>
            <a:ext cx="8543925" cy="2419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811FD-1048-458E-B9B2-A0F0D1E3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22" y="3360428"/>
            <a:ext cx="1827830" cy="2409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D09B2-889A-46AE-8781-C1A23B1E3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20" y="3303279"/>
            <a:ext cx="1924050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8383F-C81C-4BEB-8014-15D05014C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295" y="3303279"/>
            <a:ext cx="1800225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C0A58-8F17-4C18-B6CB-3358FEE1D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547" y="3241366"/>
            <a:ext cx="1819275" cy="240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0ABF0-9816-4DC3-99FC-B54377D6E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6795" y="3303279"/>
            <a:ext cx="1981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4A826-D0CA-42ED-9981-77EF6078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36" y="400050"/>
            <a:ext cx="8715375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A35EF-CA8A-4439-BB10-B2235D95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73" y="3324688"/>
            <a:ext cx="20955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648A9E-6F7E-4A32-86F3-2015BAE75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45" y="3296113"/>
            <a:ext cx="1724025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B2125-1426-4F9A-8742-92821BCA7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670" y="3277618"/>
            <a:ext cx="1895475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916E0-D080-4731-A113-9736B2175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5934" y="3277618"/>
            <a:ext cx="18288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A6F2D-9BB2-418B-B6DA-3E3C264B8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021" y="3324688"/>
            <a:ext cx="19145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6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F3A93-7616-45D4-A738-24E125CA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81" y="354367"/>
            <a:ext cx="8715375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8F066F-4F6A-4D8F-BA37-3DE64387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7" y="3271005"/>
            <a:ext cx="1990725" cy="242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77D94A-FD5D-41FB-A5F8-643AC2ADA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2" y="3244928"/>
            <a:ext cx="1962150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CD1178-8AEB-42E3-8DEA-FF5A2F4DF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725" y="3246499"/>
            <a:ext cx="1914525" cy="235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D39096-E8E1-4854-A859-E2E31406F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637" y="3225878"/>
            <a:ext cx="1933575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4FCBF-F9C9-49D8-989D-7725F6DA4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731" y="3265548"/>
            <a:ext cx="19621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8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4DD17F-ACB3-4DAD-88B9-54E91CD4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03" y="944455"/>
            <a:ext cx="4791075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0EE97-1E39-43E8-825A-A7F6746D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24" y="944455"/>
            <a:ext cx="4657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F48DB-05B5-41EA-8A8F-CE4E36DE9FA4}"/>
              </a:ext>
            </a:extLst>
          </p:cNvPr>
          <p:cNvSpPr txBox="1"/>
          <p:nvPr/>
        </p:nvSpPr>
        <p:spPr>
          <a:xfrm>
            <a:off x="477982" y="633581"/>
            <a:ext cx="726209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log10(</a:t>
            </a:r>
            <a:r>
              <a:rPr lang="en-US" dirty="0" err="1"/>
              <a:t>Observed_Diameter</a:t>
            </a:r>
            <a:r>
              <a:rPr lang="en-US" dirty="0"/>
              <a:t>/</a:t>
            </a:r>
            <a:r>
              <a:rPr lang="en-US" dirty="0" err="1"/>
              <a:t>Modeled_Diameter</a:t>
            </a:r>
            <a:r>
              <a:rPr lang="en-US" dirty="0"/>
              <a:t>) ~ log10(Age) + </a:t>
            </a:r>
          </a:p>
          <a:p>
            <a:r>
              <a:rPr lang="en-US" dirty="0"/>
              <a:t>    </a:t>
            </a:r>
            <a:r>
              <a:rPr lang="en-US" dirty="0" err="1"/>
              <a:t>Tree_Density</a:t>
            </a:r>
            <a:r>
              <a:rPr lang="en-US" dirty="0"/>
              <a:t>, data = </a:t>
            </a:r>
            <a:r>
              <a:rPr lang="en-US" dirty="0" err="1"/>
              <a:t>final_list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Residuals:</a:t>
            </a:r>
          </a:p>
          <a:p>
            <a:r>
              <a:rPr lang="en-US" dirty="0"/>
              <a:t>      Min        1Q    Median        3Q       Max </a:t>
            </a:r>
          </a:p>
          <a:p>
            <a:r>
              <a:rPr lang="en-US" dirty="0"/>
              <a:t>-0.091116 -0.019649  0.002529  0.027291  0.082152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</a:t>
            </a:r>
          </a:p>
          <a:p>
            <a:r>
              <a:rPr lang="en-US" dirty="0"/>
              <a:t>(Intercept)  -2.013e-01  7.914e-02  -2.544  0.02098 * </a:t>
            </a:r>
          </a:p>
          <a:p>
            <a:r>
              <a:rPr lang="en-US" dirty="0"/>
              <a:t>log10(Age)    1.116e-01  4.598e-02   2.426  0.02667 * </a:t>
            </a:r>
          </a:p>
          <a:p>
            <a:r>
              <a:rPr lang="en-US" dirty="0" err="1"/>
              <a:t>Tree_Density</a:t>
            </a:r>
            <a:r>
              <a:rPr lang="en-US" dirty="0"/>
              <a:t> -4.574e-05  1.347e-05  -3.396  0.00344 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0.04236 on 17 degrees of freedom</a:t>
            </a:r>
          </a:p>
          <a:p>
            <a:r>
              <a:rPr lang="en-US" dirty="0"/>
              <a:t>Multiple R-squared:  0.4799,	Adjusted R-squared:  0.4188 </a:t>
            </a:r>
          </a:p>
          <a:p>
            <a:r>
              <a:rPr lang="en-US" dirty="0"/>
              <a:t>F-statistic: 7.845 on 2 and 17 DF,  p-value: 0.003858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EE74D-83BE-4BE5-AC16-65561F37BE5D}"/>
              </a:ext>
            </a:extLst>
          </p:cNvPr>
          <p:cNvSpPr txBox="1"/>
          <p:nvPr/>
        </p:nvSpPr>
        <p:spPr>
          <a:xfrm>
            <a:off x="5619498" y="15953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10</a:t>
            </a:r>
            <a:r>
              <a:rPr lang="en-US" sz="1800" baseline="30000"/>
              <a:t>(0.9333 - 0.009259</a:t>
            </a:r>
            <a:r>
              <a:rPr lang="en-US" sz="1800" baseline="30000">
                <a:solidFill>
                  <a:srgbClr val="70B4BD"/>
                </a:solidFill>
              </a:rPr>
              <a:t>CN</a:t>
            </a:r>
            <a:r>
              <a:rPr lang="en-US" sz="1800" baseline="30000"/>
              <a:t> + 0.011340</a:t>
            </a:r>
            <a:r>
              <a:rPr lang="en-US" sz="1800" baseline="30000">
                <a:solidFill>
                  <a:srgbClr val="70B4BD"/>
                </a:solidFill>
              </a:rPr>
              <a:t>CN*aridity</a:t>
            </a:r>
            <a:r>
              <a:rPr lang="en-US" sz="1800" baseline="30000"/>
              <a:t> - 0.9775</a:t>
            </a:r>
            <a:r>
              <a:rPr lang="en-US" sz="1800" baseline="30000">
                <a:solidFill>
                  <a:srgbClr val="70B4BD"/>
                </a:solidFill>
              </a:rPr>
              <a:t>aridity</a:t>
            </a:r>
            <a:r>
              <a:rPr lang="en-US" sz="1800" baseline="30000"/>
              <a:t>) </a:t>
            </a:r>
            <a:r>
              <a:rPr lang="en-US" sz="1800"/>
              <a:t>* 0.5719</a:t>
            </a:r>
            <a:r>
              <a:rPr lang="en-US" sz="1800">
                <a:solidFill>
                  <a:srgbClr val="70B4BD"/>
                </a:solidFill>
              </a:rPr>
              <a:t>age</a:t>
            </a:r>
            <a:r>
              <a:rPr lang="en-US" sz="1800" baseline="30000"/>
              <a:t>-0.4281</a:t>
            </a:r>
            <a:endParaRPr lang="en-US" sz="18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847A6-222B-4E91-B09E-83D4342ECE7A}"/>
              </a:ext>
            </a:extLst>
          </p:cNvPr>
          <p:cNvSpPr txBox="1"/>
          <p:nvPr/>
        </p:nvSpPr>
        <p:spPr>
          <a:xfrm>
            <a:off x="5619498" y="22700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10</a:t>
            </a:r>
            <a:r>
              <a:rPr lang="en-US" sz="1800" baseline="30000" dirty="0"/>
              <a:t>(0.73 - 0.009CN + 0.011CN*aridity - 0.98aridity - .00046</a:t>
            </a:r>
            <a:r>
              <a:rPr lang="en-US" sz="1800" baseline="30000" dirty="0">
                <a:solidFill>
                  <a:srgbClr val="70B4BD"/>
                </a:solidFill>
              </a:rPr>
              <a:t>tph</a:t>
            </a:r>
            <a:r>
              <a:rPr lang="en-US" sz="1800" baseline="30000" dirty="0"/>
              <a:t>) </a:t>
            </a:r>
            <a:r>
              <a:rPr lang="en-US" sz="1800" dirty="0"/>
              <a:t>* 0.6835</a:t>
            </a:r>
            <a:r>
              <a:rPr lang="en-US" sz="1800" dirty="0">
                <a:solidFill>
                  <a:srgbClr val="70B4BD"/>
                </a:solidFill>
              </a:rPr>
              <a:t>age</a:t>
            </a:r>
            <a:r>
              <a:rPr lang="en-US" sz="1800" baseline="30000" dirty="0"/>
              <a:t>-0.3165</a:t>
            </a:r>
          </a:p>
        </p:txBody>
      </p:sp>
    </p:spTree>
    <p:extLst>
      <p:ext uri="{BB962C8B-B14F-4D97-AF65-F5344CB8AC3E}">
        <p14:creationId xmlns:p14="http://schemas.microsoft.com/office/powerpoint/2010/main" val="27973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7588E-DFB6-4353-9372-9E54F364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73" y="3057293"/>
            <a:ext cx="1666875" cy="2447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C9F8E9-88DC-4A2A-BDFB-C1C9686B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9" y="290512"/>
            <a:ext cx="10191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8BECA-1E67-4057-97B0-6CE4C9E97A46}"/>
              </a:ext>
            </a:extLst>
          </p:cNvPr>
          <p:cNvSpPr txBox="1"/>
          <p:nvPr/>
        </p:nvSpPr>
        <p:spPr>
          <a:xfrm>
            <a:off x="4788180" y="197346"/>
            <a:ext cx="751716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slashresidualssma</a:t>
            </a:r>
            <a:r>
              <a:rPr lang="en-US" dirty="0"/>
              <a:t> ~ aridity * CN_SCALE + </a:t>
            </a:r>
          </a:p>
          <a:p>
            <a:r>
              <a:rPr lang="en-US" dirty="0"/>
              <a:t>                                             </a:t>
            </a:r>
            <a:r>
              <a:rPr lang="en-US" dirty="0" err="1"/>
              <a:t>MAT_bioclim</a:t>
            </a:r>
            <a:r>
              <a:rPr lang="en-US" dirty="0"/>
              <a:t> + temp2, data = </a:t>
            </a:r>
            <a:r>
              <a:rPr lang="en-US" dirty="0" err="1"/>
              <a:t>slashpine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Residuals:</a:t>
            </a:r>
          </a:p>
          <a:p>
            <a:r>
              <a:rPr lang="en-US" dirty="0"/>
              <a:t>     Min       1Q   Median       3Q      Max </a:t>
            </a:r>
          </a:p>
          <a:p>
            <a:r>
              <a:rPr lang="en-US" dirty="0"/>
              <a:t>-0.35729 -0.06458  0.00208  0.06848  0.46388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       Estimate     Std. Error     t value    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       -1.282511   0.952228    -1.347      0.178166    </a:t>
            </a:r>
          </a:p>
          <a:p>
            <a:r>
              <a:rPr lang="en-US" dirty="0"/>
              <a:t>aridity                   -0.625060   0.100780    -6.202      6.63e-10 ***</a:t>
            </a:r>
          </a:p>
          <a:p>
            <a:r>
              <a:rPr lang="en-US" dirty="0"/>
              <a:t>CN_SCALE            -0.005157   0.001555    -3.316      0.000927 ***</a:t>
            </a:r>
          </a:p>
          <a:p>
            <a:r>
              <a:rPr lang="en-US" dirty="0"/>
              <a:t>MAT                       0.180132   0.085428      2.109      0.035094 *  </a:t>
            </a:r>
          </a:p>
          <a:p>
            <a:r>
              <a:rPr lang="en-US" dirty="0"/>
              <a:t>temp2                  -0.004451   0.001988     -2.239      0.025280 *  </a:t>
            </a:r>
          </a:p>
          <a:p>
            <a:r>
              <a:rPr lang="en-US" dirty="0" err="1"/>
              <a:t>aridity:CN_SCALE</a:t>
            </a:r>
            <a:r>
              <a:rPr lang="en-US" dirty="0"/>
              <a:t>  0.006053   0.001719   3.521        0.000438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0.09956 on 2210 degrees of freedom</a:t>
            </a:r>
          </a:p>
          <a:p>
            <a:r>
              <a:rPr lang="en-US" dirty="0"/>
              <a:t>  (69 observations deleted due to missingness)</a:t>
            </a:r>
          </a:p>
          <a:p>
            <a:r>
              <a:rPr lang="en-US" dirty="0"/>
              <a:t>Multiple R-squared:  0.06518,	Adjusted R-squared:  0.06306 </a:t>
            </a:r>
          </a:p>
          <a:p>
            <a:r>
              <a:rPr lang="en-US" dirty="0"/>
              <a:t>F-statistic: 30.82 on 5 and 2210 DF,  p-value: &lt; 2.2e-16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CFC9D-C948-44AF-8B64-07402DAB46F4}"/>
              </a:ext>
            </a:extLst>
          </p:cNvPr>
          <p:cNvSpPr txBox="1"/>
          <p:nvPr/>
        </p:nvSpPr>
        <p:spPr>
          <a:xfrm>
            <a:off x="348672" y="485569"/>
            <a:ext cx="47867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logDIA</a:t>
            </a:r>
            <a:r>
              <a:rPr lang="en-US" dirty="0"/>
              <a:t> ~ </a:t>
            </a:r>
            <a:r>
              <a:rPr lang="en-US" dirty="0" err="1"/>
              <a:t>logAGEDIA</a:t>
            </a:r>
            <a:r>
              <a:rPr lang="en-US" dirty="0"/>
              <a:t>, data = </a:t>
            </a:r>
            <a:r>
              <a:rPr lang="en-US" dirty="0" err="1"/>
              <a:t>slashpine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Fit using Standardized Major Axis 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elevation     slope</a:t>
            </a:r>
          </a:p>
          <a:p>
            <a:r>
              <a:rPr lang="en-US" dirty="0"/>
              <a:t>estimate    0.1493704 0.5784213</a:t>
            </a:r>
          </a:p>
          <a:p>
            <a:r>
              <a:rPr lang="en-US" dirty="0"/>
              <a:t>lower limit 0.1215234 0.5599808</a:t>
            </a:r>
          </a:p>
          <a:p>
            <a:r>
              <a:rPr lang="en-US" dirty="0"/>
              <a:t>upper limit 0.1772174 0.5974689</a:t>
            </a:r>
          </a:p>
          <a:p>
            <a:endParaRPr lang="en-US" dirty="0"/>
          </a:p>
          <a:p>
            <a:r>
              <a:rPr lang="en-US" dirty="0"/>
              <a:t>H0 : variables uncorrelated</a:t>
            </a:r>
          </a:p>
          <a:p>
            <a:r>
              <a:rPr lang="en-US" dirty="0"/>
              <a:t>R-squared : 0.3765698 </a:t>
            </a:r>
          </a:p>
          <a:p>
            <a:r>
              <a:rPr lang="en-US" dirty="0"/>
              <a:t>P-value : &lt; 2.22e-16 </a:t>
            </a:r>
          </a:p>
        </p:txBody>
      </p:sp>
    </p:spTree>
    <p:extLst>
      <p:ext uri="{BB962C8B-B14F-4D97-AF65-F5344CB8AC3E}">
        <p14:creationId xmlns:p14="http://schemas.microsoft.com/office/powerpoint/2010/main" val="378101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7F52A-063C-466A-81E1-F7290197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34" y="3220328"/>
            <a:ext cx="1924050" cy="235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E929F-1626-4DEA-836E-57B2ECA9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5" y="193737"/>
            <a:ext cx="10220325" cy="2724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AEA3C-F7F7-4F6C-B335-DBA509419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184" y="3201278"/>
            <a:ext cx="1790700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28976-5D47-4848-9647-DEC7712EB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909" y="3201278"/>
            <a:ext cx="1819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A6998A-E137-4248-B96C-81A9AC0B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26" y="3169651"/>
            <a:ext cx="1628775" cy="2276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92CF17-C17F-44B1-BFE0-6EB477CD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2" y="158641"/>
            <a:ext cx="9839325" cy="258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A0D24-FE25-4622-99C0-E96DA1A9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280" y="2946510"/>
            <a:ext cx="1600200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77D39-368F-43CE-B66F-4CB7E5391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534" y="2994135"/>
            <a:ext cx="1828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54A29-6BA4-4090-ADE7-6B6FDFC4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41" y="958326"/>
            <a:ext cx="4848225" cy="472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EC181E-3035-4BCD-861D-43EC01F5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5001"/>
            <a:ext cx="4819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B121D-4CB1-46A3-82B3-834988B8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5" y="1063335"/>
            <a:ext cx="6157494" cy="3985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F0118-D3D5-417D-B05E-03C66730BC0D}"/>
              </a:ext>
            </a:extLst>
          </p:cNvPr>
          <p:cNvSpPr txBox="1"/>
          <p:nvPr/>
        </p:nvSpPr>
        <p:spPr>
          <a:xfrm>
            <a:off x="7512729" y="1428383"/>
            <a:ext cx="43922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TASB_Panhandle</a:t>
            </a:r>
            <a:r>
              <a:rPr lang="en-US" dirty="0"/>
              <a:t>  7999.822 (+/- 279.7794)</a:t>
            </a:r>
          </a:p>
          <a:p>
            <a:r>
              <a:rPr lang="en-US" dirty="0" err="1"/>
              <a:t>TASB_North</a:t>
            </a:r>
            <a:r>
              <a:rPr lang="en-US" dirty="0"/>
              <a:t>     11737.635 (+/- 491.0153)</a:t>
            </a:r>
          </a:p>
          <a:p>
            <a:r>
              <a:rPr lang="en-US" dirty="0" err="1"/>
              <a:t>TASB_Central</a:t>
            </a:r>
            <a:r>
              <a:rPr lang="en-US" dirty="0"/>
              <a:t>   16176.855 (+/- 565.0578)</a:t>
            </a:r>
          </a:p>
          <a:p>
            <a:r>
              <a:rPr lang="en-US" dirty="0" err="1"/>
              <a:t>TASB_South</a:t>
            </a:r>
            <a:r>
              <a:rPr lang="en-US" dirty="0"/>
              <a:t>     13673.639 (+/- 475.2070)</a:t>
            </a:r>
          </a:p>
        </p:txBody>
      </p:sp>
    </p:spTree>
    <p:extLst>
      <p:ext uri="{BB962C8B-B14F-4D97-AF65-F5344CB8AC3E}">
        <p14:creationId xmlns:p14="http://schemas.microsoft.com/office/powerpoint/2010/main" val="306052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38D4-2AFC-401C-AB71-400B64047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Loblolly Pine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76152-E656-4CC1-82F8-39FE79A58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DDE13-A6AF-4AF8-8C82-976FA65C88E9}"/>
              </a:ext>
            </a:extLst>
          </p:cNvPr>
          <p:cNvSpPr txBox="1"/>
          <p:nvPr/>
        </p:nvSpPr>
        <p:spPr>
          <a:xfrm>
            <a:off x="538333" y="813714"/>
            <a:ext cx="62264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(formula = </a:t>
            </a:r>
            <a:r>
              <a:rPr lang="en-US" dirty="0" err="1"/>
              <a:t>logDIA</a:t>
            </a:r>
            <a:r>
              <a:rPr lang="en-US" dirty="0"/>
              <a:t> ~ </a:t>
            </a:r>
            <a:r>
              <a:rPr lang="en-US" dirty="0" err="1"/>
              <a:t>logAGEDIA</a:t>
            </a:r>
            <a:r>
              <a:rPr lang="en-US" dirty="0"/>
              <a:t>, data = loblolly, method = "SMA") </a:t>
            </a:r>
          </a:p>
          <a:p>
            <a:endParaRPr lang="en-US" dirty="0"/>
          </a:p>
          <a:p>
            <a:r>
              <a:rPr lang="en-US" dirty="0"/>
              <a:t>Fit using Standardized Major Axis 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elevation     slope</a:t>
            </a:r>
          </a:p>
          <a:p>
            <a:r>
              <a:rPr lang="en-US" dirty="0"/>
              <a:t>estimate     0.002217684 0.7405648</a:t>
            </a:r>
          </a:p>
          <a:p>
            <a:r>
              <a:rPr lang="en-US" dirty="0"/>
              <a:t>lower limit -0.064798077 0.6945966</a:t>
            </a:r>
          </a:p>
          <a:p>
            <a:r>
              <a:rPr lang="en-US" dirty="0"/>
              <a:t>upper limit  0.069233446 0.7895752</a:t>
            </a:r>
          </a:p>
          <a:p>
            <a:endParaRPr lang="en-US" dirty="0"/>
          </a:p>
          <a:p>
            <a:r>
              <a:rPr lang="en-US" dirty="0"/>
              <a:t>H0 : variables uncorrelated</a:t>
            </a:r>
          </a:p>
          <a:p>
            <a:r>
              <a:rPr lang="en-US" dirty="0"/>
              <a:t>R-squared : 0.4149081 </a:t>
            </a:r>
          </a:p>
          <a:p>
            <a:r>
              <a:rPr lang="en-US" dirty="0"/>
              <a:t>P-value : &lt; 2.22e-16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FECC7-62D6-467A-8AF5-A33F1CFE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64" y="1417077"/>
            <a:ext cx="633276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5B2D78-2E44-4AF3-A24E-790D93FC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0" y="760242"/>
            <a:ext cx="6332769" cy="5723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3A91C-217A-49A3-AA5C-B2C4A2B2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08" y="1903593"/>
            <a:ext cx="5460152" cy="34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3E3FCB-B092-42F8-9F55-B6C8B4EA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19" y="1589102"/>
            <a:ext cx="5440947" cy="3424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200325-1C81-4F48-A28C-3EA3899F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0" y="1017061"/>
            <a:ext cx="6332769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12590-5B8C-4205-921A-27F51B4C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26" y="3429000"/>
            <a:ext cx="7772400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933DF-EC68-469A-B6B7-E7F883AF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45" y="691927"/>
            <a:ext cx="8152988" cy="25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31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F52A61-3478-477C-B79E-8E38FF60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05" y="3640168"/>
            <a:ext cx="7781925" cy="2276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F73C7-E897-4B2A-948B-5C64F872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63" y="789790"/>
            <a:ext cx="7188217" cy="25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72B444-76E2-4829-A1AF-5EAC822D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628" y="1217552"/>
            <a:ext cx="7018628" cy="39856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D1F7B8-B598-4200-80DE-3C3932B9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20" y="1217552"/>
            <a:ext cx="7891283" cy="37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42CF68-D9F6-4FC3-B2E6-FDA08661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58" y="3518932"/>
            <a:ext cx="7800975" cy="2447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24263A-858E-4F83-A452-C8D6118A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0" y="423565"/>
            <a:ext cx="8242630" cy="30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8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05AFE5-ABF0-4DA8-BCE1-B4AB1C80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20" y="3587781"/>
            <a:ext cx="7715250" cy="2381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3CA456-BAD7-40C4-9FE0-0A7B7C03D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43" y="809654"/>
            <a:ext cx="7338696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9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F4FC5A-6EFD-41C0-9A08-DF91B28D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1" y="1160989"/>
            <a:ext cx="4823878" cy="39856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3C303E-958B-4660-8028-1A2AB24B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30" y="1160988"/>
            <a:ext cx="4823878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CD695-0317-4F0A-A8AA-3CA79C0F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67" y="512871"/>
            <a:ext cx="862965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44193-18F7-4857-B4BE-BC94485B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66" y="3188054"/>
            <a:ext cx="1695450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3F558-16D6-434A-AAEB-31A71EB8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711" y="3188054"/>
            <a:ext cx="177165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76E16-19D9-486C-8FCB-515690FD1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705" y="3188054"/>
            <a:ext cx="1685925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95F66-AEB9-415B-8667-B59183C50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721" y="3133123"/>
            <a:ext cx="1733550" cy="2314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C426E-B1C5-4707-9CD5-AD618C91D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064" y="3133123"/>
            <a:ext cx="1733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B5C3C-3D83-43EF-B63E-BBBF0289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16" y="304568"/>
            <a:ext cx="8562975" cy="2466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9EA1CD-7C8E-48B8-87B6-25F53C99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901" y="3171178"/>
            <a:ext cx="1800225" cy="2362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6C3C5C-3BA1-4947-9F13-6DF648FD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228" y="3171178"/>
            <a:ext cx="180975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BEE39-DDDF-4323-BA29-C103A9CEA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212" y="3142603"/>
            <a:ext cx="1571625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F30E68-3615-49B3-B7C0-8E1D70D14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953" y="3166415"/>
            <a:ext cx="1819275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45E7C-97CF-4F22-A6C5-1551B9580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344" y="3104502"/>
            <a:ext cx="1676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BEE9A2-12B9-47C9-9056-BA739D14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67" y="449848"/>
            <a:ext cx="8705850" cy="2371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CCEFDC-C329-4A2B-93DC-2955F0D6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49" y="3013553"/>
            <a:ext cx="1685925" cy="242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1AC802-D1CC-47EB-A65E-631240006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666" y="3080227"/>
            <a:ext cx="169545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46B34-9498-4FE1-AD36-B66C42960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503" y="3013553"/>
            <a:ext cx="165735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853E0-561D-4218-AF34-6393C2B41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77" y="2965928"/>
            <a:ext cx="1619250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D5F09-2592-4BAE-B7E9-4CAA8CFC8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398" y="2989740"/>
            <a:ext cx="1752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57589-CB4B-4518-93C9-26F39A1B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56" y="455906"/>
            <a:ext cx="8601075" cy="232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EDC359-2B3A-4028-B454-F34CBA9E5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61" y="3169004"/>
            <a:ext cx="1914525" cy="2295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95B0F-42EA-4E21-B5FC-C0D01AC2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481" y="3121379"/>
            <a:ext cx="1800225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C983A-FFAF-4510-B7AB-FCF97135E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371" y="3083279"/>
            <a:ext cx="1781175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0BCDB-BFFC-43D9-8259-170E5998D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344" y="3121055"/>
            <a:ext cx="1666875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A5C46-DDA3-4EC4-BC21-41BB722D1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455" y="3149630"/>
            <a:ext cx="1666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A9C097-0144-4935-BA92-1992F262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96" y="1095375"/>
            <a:ext cx="4791075" cy="4667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377E4-4733-4EFB-8821-F06FF1A8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70" y="993604"/>
            <a:ext cx="48482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75FF80-1B70-47FB-96DF-31AD8A7C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4" y="822571"/>
            <a:ext cx="4791075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1F911D-A4B1-4CCE-9290-29563FBE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48" y="793996"/>
            <a:ext cx="48196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9467</TotalTime>
  <Words>749</Words>
  <Application>Microsoft Office PowerPoint</Application>
  <PresentationFormat>Widescreen</PresentationFormat>
  <Paragraphs>116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Lucida Console</vt:lpstr>
      <vt:lpstr>Office Theme</vt:lpstr>
      <vt:lpstr>Slash pine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Longleaf pine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Loblolly Pine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Longleaf pine</dc:title>
  <dc:creator>Alicia Formanack</dc:creator>
  <cp:lastModifiedBy>Alicia Formanack</cp:lastModifiedBy>
  <cp:revision>25</cp:revision>
  <dcterms:created xsi:type="dcterms:W3CDTF">2020-06-27T17:00:27Z</dcterms:created>
  <dcterms:modified xsi:type="dcterms:W3CDTF">2020-07-08T00:55:03Z</dcterms:modified>
</cp:coreProperties>
</file>