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73AD4-1AEE-4207-A453-015B5EBF1E4A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5730F8-0D9E-4C8A-8ACB-77B9A42F1426}">
      <dgm:prSet phldrT="[Text]"/>
      <dgm:spPr/>
      <dgm:t>
        <a:bodyPr/>
        <a:lstStyle/>
        <a:p>
          <a:r>
            <a:rPr lang="en-US" dirty="0"/>
            <a:t>Mortality</a:t>
          </a:r>
        </a:p>
      </dgm:t>
    </dgm:pt>
    <dgm:pt modelId="{CD1DBC79-86A1-4927-A651-AC711EE25031}" type="parTrans" cxnId="{6F59D143-E10F-44C0-9DB2-B4E64CF2A072}">
      <dgm:prSet/>
      <dgm:spPr/>
      <dgm:t>
        <a:bodyPr/>
        <a:lstStyle/>
        <a:p>
          <a:endParaRPr lang="en-US"/>
        </a:p>
      </dgm:t>
    </dgm:pt>
    <dgm:pt modelId="{249D2F7B-1C56-4C51-897E-0EE88B495553}" type="sibTrans" cxnId="{6F59D143-E10F-44C0-9DB2-B4E64CF2A072}">
      <dgm:prSet/>
      <dgm:spPr/>
      <dgm:t>
        <a:bodyPr/>
        <a:lstStyle/>
        <a:p>
          <a:endParaRPr lang="en-US"/>
        </a:p>
      </dgm:t>
    </dgm:pt>
    <dgm:pt modelId="{43D78EF7-0597-47CB-B9C4-B3C905A30B32}">
      <dgm:prSet phldrT="[Text]"/>
      <dgm:spPr/>
      <dgm:t>
        <a:bodyPr/>
        <a:lstStyle/>
        <a:p>
          <a:r>
            <a:rPr lang="en-US" dirty="0"/>
            <a:t>Carbon Storage</a:t>
          </a:r>
        </a:p>
      </dgm:t>
    </dgm:pt>
    <dgm:pt modelId="{793F347B-407D-4DFE-A713-9046299DD53C}" type="parTrans" cxnId="{6872475D-1EDD-4580-B4BE-B17BEA4F0B68}">
      <dgm:prSet/>
      <dgm:spPr/>
      <dgm:t>
        <a:bodyPr/>
        <a:lstStyle/>
        <a:p>
          <a:endParaRPr lang="en-US"/>
        </a:p>
      </dgm:t>
    </dgm:pt>
    <dgm:pt modelId="{D88948C0-9CBA-4B59-9351-1104AF69E36D}" type="sibTrans" cxnId="{6872475D-1EDD-4580-B4BE-B17BEA4F0B68}">
      <dgm:prSet/>
      <dgm:spPr/>
      <dgm:t>
        <a:bodyPr/>
        <a:lstStyle/>
        <a:p>
          <a:endParaRPr lang="en-US"/>
        </a:p>
      </dgm:t>
    </dgm:pt>
    <dgm:pt modelId="{83970B3D-9138-4E39-BDD4-2D93895D80A1}">
      <dgm:prSet phldrT="[Text]"/>
      <dgm:spPr/>
      <dgm:t>
        <a:bodyPr/>
        <a:lstStyle/>
        <a:p>
          <a:r>
            <a:rPr lang="en-US" dirty="0"/>
            <a:t>Carbon Loss</a:t>
          </a:r>
        </a:p>
      </dgm:t>
    </dgm:pt>
    <dgm:pt modelId="{AC9DE8D7-7EDF-4457-B390-CAD40A260A37}" type="sibTrans" cxnId="{E2C89351-A1E8-44E3-AA45-F32835CB4FB9}">
      <dgm:prSet/>
      <dgm:spPr/>
      <dgm:t>
        <a:bodyPr/>
        <a:lstStyle/>
        <a:p>
          <a:endParaRPr lang="en-US"/>
        </a:p>
      </dgm:t>
    </dgm:pt>
    <dgm:pt modelId="{3AADB279-9ECB-4CA3-9960-B62BD8832D32}" type="parTrans" cxnId="{E2C89351-A1E8-44E3-AA45-F32835CB4FB9}">
      <dgm:prSet/>
      <dgm:spPr/>
      <dgm:t>
        <a:bodyPr/>
        <a:lstStyle/>
        <a:p>
          <a:endParaRPr lang="en-US"/>
        </a:p>
      </dgm:t>
    </dgm:pt>
    <dgm:pt modelId="{E2261291-D31F-4206-9778-C433024A3354}">
      <dgm:prSet phldrT="[Text]"/>
      <dgm:spPr/>
      <dgm:t>
        <a:bodyPr/>
        <a:lstStyle/>
        <a:p>
          <a:r>
            <a:rPr lang="en-US" dirty="0"/>
            <a:t>Growth</a:t>
          </a:r>
        </a:p>
      </dgm:t>
    </dgm:pt>
    <dgm:pt modelId="{EF68E767-1911-4164-BB27-854EC3B09BB4}" type="sibTrans" cxnId="{EB15F413-A978-4695-BDE8-37EED5C0F197}">
      <dgm:prSet/>
      <dgm:spPr/>
      <dgm:t>
        <a:bodyPr/>
        <a:lstStyle/>
        <a:p>
          <a:endParaRPr lang="en-US"/>
        </a:p>
      </dgm:t>
    </dgm:pt>
    <dgm:pt modelId="{A19FC1F2-27E2-481C-B786-EF9ED0007FC7}" type="parTrans" cxnId="{EB15F413-A978-4695-BDE8-37EED5C0F197}">
      <dgm:prSet/>
      <dgm:spPr/>
      <dgm:t>
        <a:bodyPr/>
        <a:lstStyle/>
        <a:p>
          <a:endParaRPr lang="en-US"/>
        </a:p>
      </dgm:t>
    </dgm:pt>
    <dgm:pt modelId="{1E0C1720-CFFF-4260-A554-075B23016C67}">
      <dgm:prSet/>
      <dgm:spPr/>
      <dgm:t>
        <a:bodyPr/>
        <a:lstStyle/>
        <a:p>
          <a:r>
            <a:rPr lang="en-US" dirty="0"/>
            <a:t>Env variables</a:t>
          </a:r>
        </a:p>
      </dgm:t>
    </dgm:pt>
    <dgm:pt modelId="{34B2B29E-853A-4DED-80D1-13F0F9DFD6F7}" type="sibTrans" cxnId="{4193BE2C-3EA1-4EA8-8EFE-E21C6973069A}">
      <dgm:prSet/>
      <dgm:spPr/>
      <dgm:t>
        <a:bodyPr/>
        <a:lstStyle/>
        <a:p>
          <a:endParaRPr lang="en-US"/>
        </a:p>
      </dgm:t>
    </dgm:pt>
    <dgm:pt modelId="{4765C96E-2AB2-4207-9C7F-EE934B43B0F0}" type="parTrans" cxnId="{4193BE2C-3EA1-4EA8-8EFE-E21C6973069A}">
      <dgm:prSet/>
      <dgm:spPr/>
      <dgm:t>
        <a:bodyPr/>
        <a:lstStyle/>
        <a:p>
          <a:endParaRPr lang="en-US"/>
        </a:p>
      </dgm:t>
    </dgm:pt>
    <dgm:pt modelId="{A6FE36F9-01D2-4CC4-9F4B-2B129F011A44}" type="pres">
      <dgm:prSet presAssocID="{07F73AD4-1AEE-4207-A453-015B5EBF1E4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D2249DCA-1DE9-47B5-AD6B-E1CDA296E20E}" type="pres">
      <dgm:prSet presAssocID="{07F73AD4-1AEE-4207-A453-015B5EBF1E4A}" presName="dummyMaxCanvas" presStyleCnt="0"/>
      <dgm:spPr/>
    </dgm:pt>
    <dgm:pt modelId="{1477EF19-2A64-4DF8-8B8C-B914CF998E02}" type="pres">
      <dgm:prSet presAssocID="{07F73AD4-1AEE-4207-A453-015B5EBF1E4A}" presName="parentComposite" presStyleCnt="0"/>
      <dgm:spPr/>
    </dgm:pt>
    <dgm:pt modelId="{2BF15619-5370-4A06-ADC4-B21B8867A5CD}" type="pres">
      <dgm:prSet presAssocID="{07F73AD4-1AEE-4207-A453-015B5EBF1E4A}" presName="parent1" presStyleLbl="alignAccFollowNode1" presStyleIdx="0" presStyleCnt="4">
        <dgm:presLayoutVars>
          <dgm:chMax val="4"/>
        </dgm:presLayoutVars>
      </dgm:prSet>
      <dgm:spPr/>
    </dgm:pt>
    <dgm:pt modelId="{61B5175C-F9E8-4948-86CD-53C5054FD48F}" type="pres">
      <dgm:prSet presAssocID="{07F73AD4-1AEE-4207-A453-015B5EBF1E4A}" presName="parent2" presStyleLbl="alignAccFollowNode1" presStyleIdx="1" presStyleCnt="4">
        <dgm:presLayoutVars>
          <dgm:chMax val="4"/>
        </dgm:presLayoutVars>
      </dgm:prSet>
      <dgm:spPr/>
    </dgm:pt>
    <dgm:pt modelId="{9E2E3204-3BCB-4E5B-98A0-51668B6DDF2D}" type="pres">
      <dgm:prSet presAssocID="{07F73AD4-1AEE-4207-A453-015B5EBF1E4A}" presName="childrenComposite" presStyleCnt="0"/>
      <dgm:spPr/>
    </dgm:pt>
    <dgm:pt modelId="{67DD2D2D-C3B9-4FB1-A2AA-C9E8243E0E95}" type="pres">
      <dgm:prSet presAssocID="{07F73AD4-1AEE-4207-A453-015B5EBF1E4A}" presName="dummyMaxCanvas_ChildArea" presStyleCnt="0"/>
      <dgm:spPr/>
    </dgm:pt>
    <dgm:pt modelId="{729DC814-5CE4-4027-97C7-A568F3D35B46}" type="pres">
      <dgm:prSet presAssocID="{07F73AD4-1AEE-4207-A453-015B5EBF1E4A}" presName="fulcrum" presStyleLbl="alignAccFollowNode1" presStyleIdx="2" presStyleCnt="4"/>
      <dgm:spPr/>
    </dgm:pt>
    <dgm:pt modelId="{E7801D37-AB4E-44FC-9E76-90D8EE96037D}" type="pres">
      <dgm:prSet presAssocID="{07F73AD4-1AEE-4207-A453-015B5EBF1E4A}" presName="balance_12" presStyleLbl="alignAccFollowNode1" presStyleIdx="3" presStyleCnt="4">
        <dgm:presLayoutVars>
          <dgm:bulletEnabled val="1"/>
        </dgm:presLayoutVars>
      </dgm:prSet>
      <dgm:spPr/>
    </dgm:pt>
    <dgm:pt modelId="{C9FEE4F1-5AC5-42A8-A6BD-0EA4E25512F9}" type="pres">
      <dgm:prSet presAssocID="{07F73AD4-1AEE-4207-A453-015B5EBF1E4A}" presName="right_12_1" presStyleLbl="node1" presStyleIdx="0" presStyleCnt="3">
        <dgm:presLayoutVars>
          <dgm:bulletEnabled val="1"/>
        </dgm:presLayoutVars>
      </dgm:prSet>
      <dgm:spPr/>
    </dgm:pt>
    <dgm:pt modelId="{A6E1CBE3-8CB4-4393-83A8-AF8230905E2B}" type="pres">
      <dgm:prSet presAssocID="{07F73AD4-1AEE-4207-A453-015B5EBF1E4A}" presName="right_12_2" presStyleLbl="node1" presStyleIdx="1" presStyleCnt="3">
        <dgm:presLayoutVars>
          <dgm:bulletEnabled val="1"/>
        </dgm:presLayoutVars>
      </dgm:prSet>
      <dgm:spPr/>
    </dgm:pt>
    <dgm:pt modelId="{3E2DDC1F-82F1-430D-BBE2-A56651DB0B19}" type="pres">
      <dgm:prSet presAssocID="{07F73AD4-1AEE-4207-A453-015B5EBF1E4A}" presName="left_12_1" presStyleLbl="node1" presStyleIdx="2" presStyleCnt="3">
        <dgm:presLayoutVars>
          <dgm:bulletEnabled val="1"/>
        </dgm:presLayoutVars>
      </dgm:prSet>
      <dgm:spPr/>
    </dgm:pt>
  </dgm:ptLst>
  <dgm:cxnLst>
    <dgm:cxn modelId="{EB15F413-A978-4695-BDE8-37EED5C0F197}" srcId="{43D78EF7-0597-47CB-B9C4-B3C905A30B32}" destId="{E2261291-D31F-4206-9778-C433024A3354}" srcOrd="0" destOrd="0" parTransId="{A19FC1F2-27E2-481C-B786-EF9ED0007FC7}" sibTransId="{EF68E767-1911-4164-BB27-854EC3B09BB4}"/>
    <dgm:cxn modelId="{C9608F24-3EEF-4D05-A646-029180344811}" type="presOf" srcId="{E2261291-D31F-4206-9778-C433024A3354}" destId="{C9FEE4F1-5AC5-42A8-A6BD-0EA4E25512F9}" srcOrd="0" destOrd="0" presId="urn:microsoft.com/office/officeart/2005/8/layout/balance1"/>
    <dgm:cxn modelId="{4193BE2C-3EA1-4EA8-8EFE-E21C6973069A}" srcId="{43D78EF7-0597-47CB-B9C4-B3C905A30B32}" destId="{1E0C1720-CFFF-4260-A554-075B23016C67}" srcOrd="1" destOrd="0" parTransId="{4765C96E-2AB2-4207-9C7F-EE934B43B0F0}" sibTransId="{34B2B29E-853A-4DED-80D1-13F0F9DFD6F7}"/>
    <dgm:cxn modelId="{6872475D-1EDD-4580-B4BE-B17BEA4F0B68}" srcId="{07F73AD4-1AEE-4207-A453-015B5EBF1E4A}" destId="{43D78EF7-0597-47CB-B9C4-B3C905A30B32}" srcOrd="1" destOrd="0" parTransId="{793F347B-407D-4DFE-A713-9046299DD53C}" sibTransId="{D88948C0-9CBA-4B59-9351-1104AF69E36D}"/>
    <dgm:cxn modelId="{6F59D143-E10F-44C0-9DB2-B4E64CF2A072}" srcId="{83970B3D-9138-4E39-BDD4-2D93895D80A1}" destId="{AA5730F8-0D9E-4C8A-8ACB-77B9A42F1426}" srcOrd="0" destOrd="0" parTransId="{CD1DBC79-86A1-4927-A651-AC711EE25031}" sibTransId="{249D2F7B-1C56-4C51-897E-0EE88B495553}"/>
    <dgm:cxn modelId="{82CE7866-4A52-4E27-92BB-9D1760A79CF0}" type="presOf" srcId="{83970B3D-9138-4E39-BDD4-2D93895D80A1}" destId="{2BF15619-5370-4A06-ADC4-B21B8867A5CD}" srcOrd="0" destOrd="0" presId="urn:microsoft.com/office/officeart/2005/8/layout/balance1"/>
    <dgm:cxn modelId="{E2C89351-A1E8-44E3-AA45-F32835CB4FB9}" srcId="{07F73AD4-1AEE-4207-A453-015B5EBF1E4A}" destId="{83970B3D-9138-4E39-BDD4-2D93895D80A1}" srcOrd="0" destOrd="0" parTransId="{3AADB279-9ECB-4CA3-9960-B62BD8832D32}" sibTransId="{AC9DE8D7-7EDF-4457-B390-CAD40A260A37}"/>
    <dgm:cxn modelId="{D9D0B688-C652-4C73-84BB-EEEF064622CA}" type="presOf" srcId="{07F73AD4-1AEE-4207-A453-015B5EBF1E4A}" destId="{A6FE36F9-01D2-4CC4-9F4B-2B129F011A44}" srcOrd="0" destOrd="0" presId="urn:microsoft.com/office/officeart/2005/8/layout/balance1"/>
    <dgm:cxn modelId="{3E0C1199-5122-44BB-8D1E-637CF2FFD1D7}" type="presOf" srcId="{43D78EF7-0597-47CB-B9C4-B3C905A30B32}" destId="{61B5175C-F9E8-4948-86CD-53C5054FD48F}" srcOrd="0" destOrd="0" presId="urn:microsoft.com/office/officeart/2005/8/layout/balance1"/>
    <dgm:cxn modelId="{C44FFEAB-2C7D-4D31-B0A2-A2E4039BD2EF}" type="presOf" srcId="{1E0C1720-CFFF-4260-A554-075B23016C67}" destId="{A6E1CBE3-8CB4-4393-83A8-AF8230905E2B}" srcOrd="0" destOrd="0" presId="urn:microsoft.com/office/officeart/2005/8/layout/balance1"/>
    <dgm:cxn modelId="{3E5E83B0-FAB2-4BDB-A89E-8548B83AC165}" type="presOf" srcId="{AA5730F8-0D9E-4C8A-8ACB-77B9A42F1426}" destId="{3E2DDC1F-82F1-430D-BBE2-A56651DB0B19}" srcOrd="0" destOrd="0" presId="urn:microsoft.com/office/officeart/2005/8/layout/balance1"/>
    <dgm:cxn modelId="{DDFB1983-F3AF-485B-96A7-BF118FE48BA0}" type="presParOf" srcId="{A6FE36F9-01D2-4CC4-9F4B-2B129F011A44}" destId="{D2249DCA-1DE9-47B5-AD6B-E1CDA296E20E}" srcOrd="0" destOrd="0" presId="urn:microsoft.com/office/officeart/2005/8/layout/balance1"/>
    <dgm:cxn modelId="{E550F871-65C5-4B23-851B-753EA20588D1}" type="presParOf" srcId="{A6FE36F9-01D2-4CC4-9F4B-2B129F011A44}" destId="{1477EF19-2A64-4DF8-8B8C-B914CF998E02}" srcOrd="1" destOrd="0" presId="urn:microsoft.com/office/officeart/2005/8/layout/balance1"/>
    <dgm:cxn modelId="{40C2EC7B-9037-4778-9B9A-24229209465D}" type="presParOf" srcId="{1477EF19-2A64-4DF8-8B8C-B914CF998E02}" destId="{2BF15619-5370-4A06-ADC4-B21B8867A5CD}" srcOrd="0" destOrd="0" presId="urn:microsoft.com/office/officeart/2005/8/layout/balance1"/>
    <dgm:cxn modelId="{DD9AFDE6-C63A-4630-9A3F-F06EDB6147E5}" type="presParOf" srcId="{1477EF19-2A64-4DF8-8B8C-B914CF998E02}" destId="{61B5175C-F9E8-4948-86CD-53C5054FD48F}" srcOrd="1" destOrd="0" presId="urn:microsoft.com/office/officeart/2005/8/layout/balance1"/>
    <dgm:cxn modelId="{6AEE431F-06AE-44E6-AB6F-31122C1A26DF}" type="presParOf" srcId="{A6FE36F9-01D2-4CC4-9F4B-2B129F011A44}" destId="{9E2E3204-3BCB-4E5B-98A0-51668B6DDF2D}" srcOrd="2" destOrd="0" presId="urn:microsoft.com/office/officeart/2005/8/layout/balance1"/>
    <dgm:cxn modelId="{046D9508-B494-4296-BD88-9E24FB1CB10C}" type="presParOf" srcId="{9E2E3204-3BCB-4E5B-98A0-51668B6DDF2D}" destId="{67DD2D2D-C3B9-4FB1-A2AA-C9E8243E0E95}" srcOrd="0" destOrd="0" presId="urn:microsoft.com/office/officeart/2005/8/layout/balance1"/>
    <dgm:cxn modelId="{0C22B4E8-AEBD-46E5-AA39-7D297CC6BD63}" type="presParOf" srcId="{9E2E3204-3BCB-4E5B-98A0-51668B6DDF2D}" destId="{729DC814-5CE4-4027-97C7-A568F3D35B46}" srcOrd="1" destOrd="0" presId="urn:microsoft.com/office/officeart/2005/8/layout/balance1"/>
    <dgm:cxn modelId="{10EEEEFA-A44D-4B4A-BD5E-68DC4C8E8D8B}" type="presParOf" srcId="{9E2E3204-3BCB-4E5B-98A0-51668B6DDF2D}" destId="{E7801D37-AB4E-44FC-9E76-90D8EE96037D}" srcOrd="2" destOrd="0" presId="urn:microsoft.com/office/officeart/2005/8/layout/balance1"/>
    <dgm:cxn modelId="{73BD5C0D-41F4-48A5-B4F6-30399B3ECEAF}" type="presParOf" srcId="{9E2E3204-3BCB-4E5B-98A0-51668B6DDF2D}" destId="{C9FEE4F1-5AC5-42A8-A6BD-0EA4E25512F9}" srcOrd="3" destOrd="0" presId="urn:microsoft.com/office/officeart/2005/8/layout/balance1"/>
    <dgm:cxn modelId="{4BD5904F-1BC2-4F8B-831F-A9A4C8453A14}" type="presParOf" srcId="{9E2E3204-3BCB-4E5B-98A0-51668B6DDF2D}" destId="{A6E1CBE3-8CB4-4393-83A8-AF8230905E2B}" srcOrd="4" destOrd="0" presId="urn:microsoft.com/office/officeart/2005/8/layout/balance1"/>
    <dgm:cxn modelId="{DAB25EF3-1E38-4DE4-9A38-A26BBF56EC73}" type="presParOf" srcId="{9E2E3204-3BCB-4E5B-98A0-51668B6DDF2D}" destId="{3E2DDC1F-82F1-430D-BBE2-A56651DB0B19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5619-5370-4A06-ADC4-B21B8867A5CD}">
      <dsp:nvSpPr>
        <dsp:cNvPr id="0" name=""/>
        <dsp:cNvSpPr/>
      </dsp:nvSpPr>
      <dsp:spPr>
        <a:xfrm>
          <a:off x="970041" y="0"/>
          <a:ext cx="1314829" cy="730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Carbon Loss</a:t>
          </a:r>
        </a:p>
      </dsp:txBody>
      <dsp:txXfrm>
        <a:off x="991435" y="21394"/>
        <a:ext cx="1272041" cy="687672"/>
      </dsp:txXfrm>
    </dsp:sp>
    <dsp:sp modelId="{61B5175C-F9E8-4948-86CD-53C5054FD48F}">
      <dsp:nvSpPr>
        <dsp:cNvPr id="0" name=""/>
        <dsp:cNvSpPr/>
      </dsp:nvSpPr>
      <dsp:spPr>
        <a:xfrm>
          <a:off x="2869239" y="0"/>
          <a:ext cx="1314829" cy="730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Carbon Storage</a:t>
          </a:r>
        </a:p>
      </dsp:txBody>
      <dsp:txXfrm>
        <a:off x="2890633" y="21394"/>
        <a:ext cx="1272041" cy="687672"/>
      </dsp:txXfrm>
    </dsp:sp>
    <dsp:sp modelId="{729DC814-5CE4-4027-97C7-A568F3D35B46}">
      <dsp:nvSpPr>
        <dsp:cNvPr id="0" name=""/>
        <dsp:cNvSpPr/>
      </dsp:nvSpPr>
      <dsp:spPr>
        <a:xfrm>
          <a:off x="2303132" y="3104458"/>
          <a:ext cx="547845" cy="547845"/>
        </a:xfrm>
        <a:prstGeom prst="triangle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01D37-AB4E-44FC-9E76-90D8EE96037D}">
      <dsp:nvSpPr>
        <dsp:cNvPr id="0" name=""/>
        <dsp:cNvSpPr/>
      </dsp:nvSpPr>
      <dsp:spPr>
        <a:xfrm rot="240000">
          <a:off x="933016" y="2869700"/>
          <a:ext cx="3288077" cy="229924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EE4F1-5AC5-42A8-A6BD-0EA4E25512F9}">
      <dsp:nvSpPr>
        <dsp:cNvPr id="0" name=""/>
        <dsp:cNvSpPr/>
      </dsp:nvSpPr>
      <dsp:spPr>
        <a:xfrm rot="240000">
          <a:off x="2886457" y="1945234"/>
          <a:ext cx="1353439" cy="959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Growth</a:t>
          </a:r>
        </a:p>
      </dsp:txBody>
      <dsp:txXfrm>
        <a:off x="2933310" y="1992087"/>
        <a:ext cx="1259733" cy="866084"/>
      </dsp:txXfrm>
    </dsp:sp>
    <dsp:sp modelId="{A6E1CBE3-8CB4-4393-83A8-AF8230905E2B}">
      <dsp:nvSpPr>
        <dsp:cNvPr id="0" name=""/>
        <dsp:cNvSpPr/>
      </dsp:nvSpPr>
      <dsp:spPr>
        <a:xfrm rot="240000">
          <a:off x="2959503" y="951807"/>
          <a:ext cx="1353439" cy="95979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Env variables</a:t>
          </a:r>
        </a:p>
      </dsp:txBody>
      <dsp:txXfrm>
        <a:off x="3006356" y="998660"/>
        <a:ext cx="1259733" cy="866084"/>
      </dsp:txXfrm>
    </dsp:sp>
    <dsp:sp modelId="{3E2DDC1F-82F1-430D-BBE2-A56651DB0B19}">
      <dsp:nvSpPr>
        <dsp:cNvPr id="0" name=""/>
        <dsp:cNvSpPr/>
      </dsp:nvSpPr>
      <dsp:spPr>
        <a:xfrm rot="240000">
          <a:off x="1005520" y="1813751"/>
          <a:ext cx="1353439" cy="95979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Mortality</a:t>
          </a:r>
        </a:p>
      </dsp:txBody>
      <dsp:txXfrm>
        <a:off x="1052373" y="1860604"/>
        <a:ext cx="1259733" cy="86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6141-9A7F-42B5-88D8-DA93642D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0214-4963-4EE2-8547-AB6114854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5FCB-1E77-4FA5-9CE3-ECE78BD4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CEA0F-BEDB-46F4-BF15-5187CB69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228F-C666-4284-98B1-1D8D34E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F0F6-3983-4DCA-BC58-EDBEF89B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B2521-0417-401C-BAB3-6E145E2B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AE48-56D5-4DD6-8FE2-FA93DC80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3D45-A806-46F0-B245-C61FF621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E35-2753-4C1C-9FC4-2655224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6E60-2661-440F-A688-94252C0A8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43145-7AB7-43D6-B26B-A82DCB81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D789-0A3F-44D1-BBD8-CA2932B7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4DEF-F972-4376-B7EB-1A091D41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547E-9EE9-4343-AD38-1505395E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116-8989-4DCA-86CC-86D0C8A5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8D8B-E1A4-4A5B-81A5-4A6B23EE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2646-420C-470A-BFE7-3B29CC8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38BF-3E43-4F10-BFEE-18F9107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C552-854F-44DE-8D57-3F7BBD10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0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38CE-09A4-4C7D-B405-47720737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B3C0B-67B2-48E3-9512-B6E17245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9002-3D6D-47FC-B383-C5D5A375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EA2F-E168-4A6A-BF18-3E2F2A3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A7CD-95B7-4387-A8B2-2BA4916B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0921-29E7-4518-AE4B-FE6F435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5742-19BC-41C3-B8B0-A917D523E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3A43-F3C0-4DD7-929E-84FC11B2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6C4-E2FA-4E83-83F0-692BFB97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DAF0-DF48-4910-8348-F3855C79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746FD-1EB3-43D8-B9FA-A661E45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88BD-8F2E-4BE9-8603-D47DBC03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AD7F0-6158-493B-A789-1FA154EF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5BC0B-C464-407C-AC1B-887DFA50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FE9-8484-4C48-BC67-CEFC438A5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A65F6-DF16-4472-BE6C-63334DEBB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E586C-7E5C-4EE6-AACD-F3CDA0C3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B4DAB-023D-417A-9250-F3C943A0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2BFDB-019A-4BB3-9BD6-9D04A087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A8AE-99B8-490D-874B-76DB64A5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19D8-EC26-4B9E-A1A3-052F6642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95F64-B84B-4E86-A8FD-1FCAD40E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8E07-0978-475B-A8E3-283BD6DA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784A-6799-4C0B-BBC8-2ACC27E7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BDE39-71D6-4E0C-8638-C5026EE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EC965-5B6B-4E15-8A00-85C006E9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021B-3B57-4990-A43B-66A25121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0BC3-55F7-4ADB-8D4A-D42873F7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7E05-9E6E-412D-9803-35F6266F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2324-12BA-417C-A105-E35A16ED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E3D4-B2C6-4CC0-AE6F-97140F42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9B955-FD82-4169-A1EB-7169526B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7362-7D5E-4F04-97D1-D0F83C8B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68AC3-8B84-4148-804A-3D8831B7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93033-E2A4-47A3-9E9E-047A4F49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EA65-A3EC-41B2-96E9-E8AC611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6D66-2D3E-453C-B53B-3A21619E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51B3-5A33-4E68-B829-5213E233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59B7C-4A56-4986-B217-77E0C7A0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1F3-585A-45E9-93A0-6F7A997C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953D-7940-4921-9EA1-6DB4A9CF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6870-EDB9-4849-BB60-6ECC88110B9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0746-203A-46DF-BBF0-4C4735B23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BEFF-27B9-40D1-AF31-4CF6A7C8F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4FB4-FF9F-4B51-9127-F964CC04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>
            <a:extLst>
              <a:ext uri="{FF2B5EF4-FFF2-40B4-BE49-F238E27FC236}">
                <a16:creationId xmlns:a16="http://schemas.microsoft.com/office/drawing/2014/main" id="{513C532C-C4A1-4225-B3F7-9E2F1011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258" y="1568655"/>
            <a:ext cx="2411118" cy="27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CB732E2-6C3F-4BA9-A4DE-0638FB51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69" y="4409186"/>
            <a:ext cx="2411117" cy="241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72381-58C1-4CF3-A5D4-1FFFF81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0" y="689590"/>
            <a:ext cx="10515600" cy="87906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1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Goal: </a:t>
            </a:r>
            <a:r>
              <a:rPr lang="en-US" sz="27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Evaluate </a:t>
            </a:r>
            <a:r>
              <a:rPr lang="en-US" sz="27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stand-level trade-offs between growth and mortality to assess tree carbon biomass potential for three pine species across </a:t>
            </a:r>
            <a:r>
              <a:rPr lang="en-US" sz="27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environmental gradients in Florida</a:t>
            </a:r>
            <a:r>
              <a:rPr lang="en-US" sz="27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CE9AF-DCBC-4971-BB20-4C70D1B2F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02" y="2249143"/>
            <a:ext cx="6843988" cy="3728870"/>
          </a:xfrm>
          <a:prstGeom prst="rect">
            <a:avLst/>
          </a:prstGeom>
        </p:spPr>
      </p:pic>
      <p:pic>
        <p:nvPicPr>
          <p:cNvPr id="3082" name="Picture 10" descr="Loblolly Pine 3rd Cycle Coastal Premium Family Selection, Containerized">
            <a:extLst>
              <a:ext uri="{FF2B5EF4-FFF2-40B4-BE49-F238E27FC236}">
                <a16:creationId xmlns:a16="http://schemas.microsoft.com/office/drawing/2014/main" id="{C178F55F-99F1-434C-808C-7686CFBF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06" y="1568655"/>
            <a:ext cx="2723536" cy="27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13B4A-0322-4320-82BD-217B2D09BB9E}"/>
              </a:ext>
            </a:extLst>
          </p:cNvPr>
          <p:cNvSpPr txBox="1"/>
          <p:nvPr/>
        </p:nvSpPr>
        <p:spPr>
          <a:xfrm>
            <a:off x="10844479" y="2207175"/>
            <a:ext cx="107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Longleaf Pine</a:t>
            </a:r>
          </a:p>
          <a:p>
            <a:r>
              <a:rPr lang="en-US" sz="10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Pinus </a:t>
            </a:r>
            <a:r>
              <a:rPr lang="en-US" sz="1000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palustris</a:t>
            </a:r>
            <a:endParaRPr lang="en-US" sz="1000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DD292-1FF7-4B26-ABE5-517EC6435BE6}"/>
              </a:ext>
            </a:extLst>
          </p:cNvPr>
          <p:cNvSpPr txBox="1"/>
          <p:nvPr/>
        </p:nvSpPr>
        <p:spPr>
          <a:xfrm>
            <a:off x="8434840" y="2209649"/>
            <a:ext cx="10736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Loblolly Pine</a:t>
            </a:r>
          </a:p>
          <a:p>
            <a:r>
              <a:rPr lang="en-US" sz="10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Pinus </a:t>
            </a:r>
            <a:r>
              <a:rPr lang="en-US" sz="1000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taeda</a:t>
            </a:r>
            <a:endParaRPr lang="en-US" sz="1000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3CBE1-FFD4-443C-9F25-F024CC97F28C}"/>
              </a:ext>
            </a:extLst>
          </p:cNvPr>
          <p:cNvSpPr txBox="1"/>
          <p:nvPr/>
        </p:nvSpPr>
        <p:spPr>
          <a:xfrm>
            <a:off x="9126414" y="4804202"/>
            <a:ext cx="107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Slash Pine</a:t>
            </a:r>
          </a:p>
          <a:p>
            <a:r>
              <a:rPr lang="en-US" sz="1000" i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Pinus </a:t>
            </a:r>
            <a:r>
              <a:rPr lang="en-US" sz="1000" i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elliottii</a:t>
            </a:r>
            <a:endParaRPr lang="en-US" sz="1000" i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3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ACC5-F641-4B9D-951D-4B61592E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Preliminary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2F6D3-B9F8-4324-9CE7-3C8245306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" t="2735"/>
          <a:stretch/>
        </p:blipFill>
        <p:spPr>
          <a:xfrm>
            <a:off x="202063" y="1597381"/>
            <a:ext cx="6941574" cy="491279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7FFAC9-384F-4F50-A6E0-A43D6E0FC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47448"/>
              </p:ext>
            </p:extLst>
          </p:nvPr>
        </p:nvGraphicFramePr>
        <p:xfrm>
          <a:off x="7143637" y="2227626"/>
          <a:ext cx="5154110" cy="365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59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0BE7194-AD97-41F4-BCA1-71B4A3AC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84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Preliminary Results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BEA5E1-9DD5-4995-95D7-DA9B7663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0" y="1710199"/>
            <a:ext cx="5157787" cy="823912"/>
          </a:xfrm>
        </p:spPr>
        <p:txBody>
          <a:bodyPr/>
          <a:lstStyle/>
          <a:p>
            <a:r>
              <a:rPr lang="en-US" dirty="0"/>
              <a:t>Simulations modeling mortality by size class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5E490D5-C52C-479D-99E0-28256B288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79054"/>
            <a:ext cx="5157787" cy="2566358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51EDF10-4C5A-4017-B724-8C4FD815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Mortality using competition index (slash)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E47975-D167-4332-A03A-3BFA36FC1DA9}"/>
              </a:ext>
            </a:extLst>
          </p:cNvPr>
          <p:cNvGrpSpPr/>
          <p:nvPr/>
        </p:nvGrpSpPr>
        <p:grpSpPr>
          <a:xfrm>
            <a:off x="6194427" y="2700396"/>
            <a:ext cx="5501641" cy="2564765"/>
            <a:chOff x="0" y="0"/>
            <a:chExt cx="6077585" cy="287718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5CBEA42-8346-4DB4-815D-965E0F36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1945" cy="2861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A90EC7-7F5D-446E-A864-9E3EE479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640" y="15240"/>
              <a:ext cx="2861945" cy="28619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28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68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Office Theme</vt:lpstr>
      <vt:lpstr>   Goal: Evaluate stand-level trade-offs between growth and mortality to assess tree carbon biomass potential for three pine species across environmental gradients in Florida     </vt:lpstr>
      <vt:lpstr>Preliminary Results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Formanack</dc:creator>
  <cp:lastModifiedBy>Alicia Formanack</cp:lastModifiedBy>
  <cp:revision>14</cp:revision>
  <dcterms:created xsi:type="dcterms:W3CDTF">2020-09-10T01:43:14Z</dcterms:created>
  <dcterms:modified xsi:type="dcterms:W3CDTF">2020-11-05T16:32:01Z</dcterms:modified>
</cp:coreProperties>
</file>