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7562850"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40" d="100"/>
          <a:sy n="40" d="100"/>
        </p:scale>
        <p:origin x="22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lforomeo24/Task1.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57072"/>
            <a:ext cx="3142488" cy="606552"/>
          </a:xfrm>
          <a:prstGeom prst="rect">
            <a:avLst/>
          </a:prstGeom>
        </p:spPr>
        <p:txBody>
          <a:bodyPr lIns="0" tIns="0" rIns="0" bIns="0">
            <a:noAutofit/>
          </a:bodyPr>
          <a:lstStyle/>
          <a:p>
            <a:pPr indent="0">
              <a:spcAft>
                <a:spcPts val="1050"/>
              </a:spcAft>
            </a:pPr>
            <a:r>
              <a:rPr lang="en-US" sz="2000">
                <a:latin typeface="Times New Roman"/>
              </a:rPr>
              <a:t>PROJECT PLAN:</a:t>
            </a:r>
          </a:p>
          <a:p>
            <a:pPr indent="0">
              <a:spcAft>
                <a:spcPts val="3150"/>
              </a:spcAft>
            </a:pPr>
            <a:r>
              <a:rPr lang="en-US" sz="1800" b="1">
                <a:latin typeface="Times New Roman"/>
              </a:rPr>
              <a:t>JOB SEARCH APPLICATION</a:t>
            </a:r>
          </a:p>
        </p:txBody>
      </p:sp>
      <p:sp>
        <p:nvSpPr>
          <p:cNvPr id="3" name="Rectangle 2"/>
          <p:cNvSpPr/>
          <p:nvPr/>
        </p:nvSpPr>
        <p:spPr>
          <a:xfrm>
            <a:off x="896112" y="2136648"/>
            <a:ext cx="5696712" cy="1932432"/>
          </a:xfrm>
          <a:prstGeom prst="rect">
            <a:avLst/>
          </a:prstGeom>
        </p:spPr>
        <p:txBody>
          <a:bodyPr lIns="0" tIns="0" rIns="0" bIns="0">
            <a:noAutofit/>
          </a:bodyPr>
          <a:lstStyle/>
          <a:p>
            <a:pPr indent="0">
              <a:spcBef>
                <a:spcPts val="3150"/>
              </a:spcBef>
              <a:spcAft>
                <a:spcPts val="1050"/>
              </a:spcAft>
            </a:pPr>
            <a:r>
              <a:rPr lang="en-US" sz="2000">
                <a:latin typeface="Times New Roman"/>
              </a:rPr>
              <a:t>Author:</a:t>
            </a:r>
          </a:p>
          <a:p>
            <a:pPr indent="0">
              <a:spcAft>
                <a:spcPts val="2520"/>
              </a:spcAft>
            </a:pPr>
            <a:r>
              <a:rPr lang="en-US" sz="1800" b="1">
                <a:latin typeface="Times New Roman"/>
              </a:rPr>
              <a:t>K.T.VIRENDRA SHEWAG</a:t>
            </a:r>
          </a:p>
          <a:p>
            <a:pPr indent="0">
              <a:spcAft>
                <a:spcPts val="1050"/>
              </a:spcAft>
            </a:pPr>
            <a:r>
              <a:rPr lang="en-US" sz="2000">
                <a:latin typeface="Times New Roman"/>
              </a:rPr>
              <a:t>Affiliation:</a:t>
            </a:r>
          </a:p>
          <a:p>
            <a:pPr indent="0">
              <a:lnSpc>
                <a:spcPts val="1896"/>
              </a:lnSpc>
              <a:spcAft>
                <a:spcPts val="3780"/>
              </a:spcAft>
            </a:pPr>
            <a:r>
              <a:rPr lang="en-US" sz="1400" b="1">
                <a:latin typeface="Times New Roman"/>
              </a:rPr>
              <a:t>Student currently doing My 3</a:t>
            </a:r>
            <a:r>
              <a:rPr lang="en-US" sz="1400" b="1" baseline="30000">
                <a:latin typeface="Times New Roman"/>
              </a:rPr>
              <a:t>rd</a:t>
            </a:r>
            <a:r>
              <a:rPr lang="en-US" sz="1400" b="1">
                <a:latin typeface="Times New Roman"/>
              </a:rPr>
              <a:t> year in ALPHA college of engineering in Computer Science.</a:t>
            </a:r>
          </a:p>
        </p:txBody>
      </p:sp>
      <p:sp>
        <p:nvSpPr>
          <p:cNvPr id="4" name="Rectangle 3"/>
          <p:cNvSpPr/>
          <p:nvPr/>
        </p:nvSpPr>
        <p:spPr>
          <a:xfrm>
            <a:off x="896112" y="4754880"/>
            <a:ext cx="2249424" cy="2980944"/>
          </a:xfrm>
          <a:prstGeom prst="rect">
            <a:avLst/>
          </a:prstGeom>
        </p:spPr>
        <p:txBody>
          <a:bodyPr lIns="0" tIns="0" rIns="0" bIns="0">
            <a:noAutofit/>
          </a:bodyPr>
          <a:lstStyle/>
          <a:p>
            <a:pPr indent="0">
              <a:spcBef>
                <a:spcPts val="3780"/>
              </a:spcBef>
              <a:spcAft>
                <a:spcPts val="1050"/>
              </a:spcAft>
            </a:pPr>
            <a:r>
              <a:rPr lang="en-US" sz="2000">
                <a:latin typeface="Times New Roman"/>
              </a:rPr>
              <a:t>College Address:</a:t>
            </a:r>
          </a:p>
          <a:p>
            <a:pPr indent="0">
              <a:lnSpc>
                <a:spcPts val="2640"/>
              </a:lnSpc>
              <a:spcAft>
                <a:spcPts val="1890"/>
              </a:spcAft>
            </a:pPr>
            <a:r>
              <a:rPr lang="en-US" sz="1500">
                <a:latin typeface="Times New Roman"/>
              </a:rPr>
              <a:t>Alpha college of engineering 34,Udayavar Koil Street, Dr.Grace George Nagar, Thirumazhisai, Chennai-600124. Phone:9884487551</a:t>
            </a:r>
          </a:p>
          <a:p>
            <a:pPr indent="0">
              <a:spcAft>
                <a:spcPts val="4620"/>
              </a:spcAft>
            </a:pPr>
            <a:r>
              <a:rPr lang="en-US" sz="1800" b="1">
                <a:latin typeface="Times New Roman"/>
              </a:rPr>
              <a:t>DATE:10-03-2023</a:t>
            </a:r>
          </a:p>
        </p:txBody>
      </p:sp>
      <p:sp>
        <p:nvSpPr>
          <p:cNvPr id="5" name="Rectangle 4"/>
          <p:cNvSpPr/>
          <p:nvPr/>
        </p:nvSpPr>
        <p:spPr>
          <a:xfrm>
            <a:off x="899160" y="8586216"/>
            <a:ext cx="2157984" cy="195072"/>
          </a:xfrm>
          <a:prstGeom prst="rect">
            <a:avLst/>
          </a:prstGeom>
        </p:spPr>
        <p:txBody>
          <a:bodyPr wrap="none" lIns="0" tIns="0" rIns="0" bIns="0">
            <a:noAutofit/>
          </a:bodyPr>
          <a:lstStyle/>
          <a:p>
            <a:pPr indent="0">
              <a:spcBef>
                <a:spcPts val="4620"/>
              </a:spcBef>
            </a:pPr>
            <a:r>
              <a:rPr lang="en-US" sz="1800" b="1">
                <a:latin typeface="Times New Roman"/>
              </a:rPr>
              <a:t>Document version:1.0</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14400" y="1395984"/>
            <a:ext cx="1584960" cy="213360"/>
          </a:xfrm>
          <a:prstGeom prst="rect">
            <a:avLst/>
          </a:prstGeom>
        </p:spPr>
        <p:txBody>
          <a:bodyPr wrap="none" lIns="0" tIns="0" rIns="0" bIns="0">
            <a:noAutofit/>
          </a:bodyPr>
          <a:lstStyle/>
          <a:p>
            <a:pPr indent="0">
              <a:spcAft>
                <a:spcPts val="1050"/>
              </a:spcAft>
            </a:pPr>
            <a:r>
              <a:rPr lang="en-US" sz="2000" b="1">
                <a:latin typeface="Times New Roman"/>
              </a:rPr>
              <a:t>l.Introduction</a:t>
            </a:r>
          </a:p>
        </p:txBody>
      </p:sp>
      <p:sp>
        <p:nvSpPr>
          <p:cNvPr id="3" name="Rectangle 2"/>
          <p:cNvSpPr/>
          <p:nvPr/>
        </p:nvSpPr>
        <p:spPr>
          <a:xfrm>
            <a:off x="893064" y="1801368"/>
            <a:ext cx="5711952" cy="7778496"/>
          </a:xfrm>
          <a:prstGeom prst="rect">
            <a:avLst/>
          </a:prstGeom>
        </p:spPr>
        <p:txBody>
          <a:bodyPr lIns="0" tIns="0" rIns="0" bIns="0">
            <a:noAutofit/>
          </a:bodyPr>
          <a:lstStyle/>
          <a:p>
            <a:pPr indent="0">
              <a:lnSpc>
                <a:spcPts val="1896"/>
              </a:lnSpc>
              <a:spcBef>
                <a:spcPts val="1050"/>
              </a:spcBef>
            </a:pPr>
            <a:r>
              <a:rPr lang="en-US" sz="1100">
                <a:latin typeface="Times New Roman"/>
              </a:rPr>
              <a:t>The Job Search Application is a web-based platform designed to simplify and streamline the job search process for both employers and job seekers. This Software Requirements Specification (SRS) document outlines the requirements and specifications for the development of the Job Search Application.</a:t>
            </a:r>
          </a:p>
          <a:p>
            <a:pPr indent="0" algn="just">
              <a:spcAft>
                <a:spcPts val="840"/>
              </a:spcAft>
            </a:pPr>
            <a:r>
              <a:rPr lang="en-US" sz="1400" b="1" i="1">
                <a:latin typeface="Times New Roman"/>
              </a:rPr>
              <a:t>1.1    Purpose</a:t>
            </a:r>
          </a:p>
          <a:p>
            <a:pPr indent="0" algn="just">
              <a:lnSpc>
                <a:spcPts val="1896"/>
              </a:lnSpc>
            </a:pPr>
            <a:r>
              <a:rPr lang="en-US" sz="1100">
                <a:latin typeface="Times New Roman"/>
              </a:rPr>
              <a:t>The purpose of this SRS document is to define the functional and non-functional requirements for the Job Search Application, which will serve as the basis for development and testing.</a:t>
            </a:r>
          </a:p>
          <a:p>
            <a:pPr indent="0" algn="just">
              <a:spcAft>
                <a:spcPts val="840"/>
              </a:spcAft>
            </a:pPr>
            <a:r>
              <a:rPr lang="en-US" sz="1400" b="1" i="1">
                <a:latin typeface="Times New Roman"/>
              </a:rPr>
              <a:t>1.2    Document Conventions</a:t>
            </a:r>
          </a:p>
          <a:p>
            <a:pPr indent="0" algn="just">
              <a:lnSpc>
                <a:spcPts val="2040"/>
              </a:lnSpc>
            </a:pPr>
            <a:r>
              <a:rPr lang="en-US" sz="1100">
                <a:latin typeface="Times New Roman"/>
              </a:rPr>
              <a:t>Throughout this document, the following conventions will be used:</a:t>
            </a:r>
          </a:p>
          <a:p>
            <a:pPr indent="0" algn="just">
              <a:lnSpc>
                <a:spcPts val="2040"/>
              </a:lnSpc>
            </a:pPr>
            <a:r>
              <a:rPr lang="en-US" sz="1100">
                <a:solidFill>
                  <a:srgbClr val="374151"/>
                </a:solidFill>
                <a:latin typeface="Times New Roman"/>
              </a:rPr>
              <a:t>♦</a:t>
            </a:r>
            <a:r>
              <a:rPr lang="en-US" sz="1100">
                <a:latin typeface="Times New Roman"/>
              </a:rPr>
              <a:t>Bold text indicates a requirement or specification.</a:t>
            </a:r>
          </a:p>
          <a:p>
            <a:pPr indent="0" algn="just">
              <a:lnSpc>
                <a:spcPts val="2040"/>
              </a:lnSpc>
            </a:pPr>
            <a:r>
              <a:rPr lang="en-US" sz="1100">
                <a:solidFill>
                  <a:srgbClr val="374151"/>
                </a:solidFill>
                <a:latin typeface="Times New Roman"/>
              </a:rPr>
              <a:t>♦</a:t>
            </a:r>
            <a:r>
              <a:rPr lang="en-US" sz="1100">
                <a:latin typeface="Times New Roman"/>
              </a:rPr>
              <a:t>Italics text indicates a term or definition.</a:t>
            </a:r>
          </a:p>
          <a:p>
            <a:pPr indent="0" algn="just">
              <a:lnSpc>
                <a:spcPts val="2040"/>
              </a:lnSpc>
            </a:pPr>
            <a:r>
              <a:rPr lang="en-US" sz="1100">
                <a:solidFill>
                  <a:srgbClr val="374151"/>
                </a:solidFill>
                <a:latin typeface="Times New Roman"/>
              </a:rPr>
              <a:t>♦</a:t>
            </a:r>
            <a:r>
              <a:rPr lang="en-US" sz="1100">
                <a:latin typeface="Times New Roman"/>
              </a:rPr>
              <a:t>Underlined text indicates a hyperlink to a related document or webpage.</a:t>
            </a:r>
          </a:p>
          <a:p>
            <a:pPr indent="0" algn="just">
              <a:spcAft>
                <a:spcPts val="840"/>
              </a:spcAft>
            </a:pPr>
            <a:r>
              <a:rPr lang="en-US" sz="1400" b="1" i="1">
                <a:latin typeface="Times New Roman"/>
              </a:rPr>
              <a:t>1.3    Intended Audience and Reading Suggestions</a:t>
            </a:r>
          </a:p>
          <a:p>
            <a:pPr indent="0">
              <a:lnSpc>
                <a:spcPts val="2064"/>
              </a:lnSpc>
            </a:pPr>
            <a:r>
              <a:rPr lang="en-US" sz="1100">
                <a:solidFill>
                  <a:srgbClr val="374151"/>
                </a:solidFill>
                <a:latin typeface="Times New Roman"/>
              </a:rPr>
              <a:t>♦</a:t>
            </a:r>
            <a:r>
              <a:rPr lang="en-US" sz="1100">
                <a:latin typeface="Times New Roman"/>
              </a:rPr>
              <a:t>The intended audience for this SRS document includes the development team, project stakeholders, and any external parties involved in the development or evaluation of the Job Search Application. </a:t>
            </a:r>
            <a:r>
              <a:rPr lang="en-US" sz="1400" i="1" u="sng">
                <a:latin typeface="Times New Roman"/>
              </a:rPr>
              <a:t>Reading suggestions _ for this document include:</a:t>
            </a:r>
          </a:p>
          <a:p>
            <a:pPr indent="0" algn="just">
              <a:spcAft>
                <a:spcPts val="840"/>
              </a:spcAft>
            </a:pPr>
            <a:r>
              <a:rPr lang="en-US" sz="1100">
                <a:solidFill>
                  <a:srgbClr val="374151"/>
                </a:solidFill>
                <a:latin typeface="Times New Roman"/>
              </a:rPr>
              <a:t>♦</a:t>
            </a:r>
            <a:r>
              <a:rPr lang="en-US" sz="1100">
                <a:latin typeface="Times New Roman"/>
              </a:rPr>
              <a:t>Familiarize yourself with the purpose and scope of the project.</a:t>
            </a:r>
          </a:p>
          <a:p>
            <a:pPr indent="0">
              <a:lnSpc>
                <a:spcPts val="1968"/>
              </a:lnSpc>
            </a:pPr>
            <a:r>
              <a:rPr lang="en-US" sz="1100">
                <a:solidFill>
                  <a:srgbClr val="374151"/>
                </a:solidFill>
                <a:latin typeface="Times New Roman"/>
              </a:rPr>
              <a:t>♦</a:t>
            </a:r>
            <a:r>
              <a:rPr lang="en-US" sz="1100">
                <a:latin typeface="Times New Roman"/>
              </a:rPr>
              <a:t>Read through the requirements and specifications to gain an understanding of the functionality and features of the application.</a:t>
            </a:r>
          </a:p>
          <a:p>
            <a:pPr indent="0">
              <a:lnSpc>
                <a:spcPts val="1968"/>
              </a:lnSpc>
            </a:pPr>
            <a:r>
              <a:rPr lang="en-US" sz="1100">
                <a:solidFill>
                  <a:srgbClr val="374151"/>
                </a:solidFill>
                <a:latin typeface="Times New Roman"/>
              </a:rPr>
              <a:t>♦</a:t>
            </a:r>
            <a:r>
              <a:rPr lang="en-US" sz="1100">
                <a:latin typeface="Times New Roman"/>
              </a:rPr>
              <a:t>Review the non-functional requirements and technical specifications to ensure compatibility with existing systems and infrastructure.</a:t>
            </a:r>
          </a:p>
          <a:p>
            <a:pPr indent="0" algn="just">
              <a:lnSpc>
                <a:spcPts val="1968"/>
              </a:lnSpc>
            </a:pPr>
            <a:r>
              <a:rPr lang="en-US" sz="1100">
                <a:solidFill>
                  <a:srgbClr val="374151"/>
                </a:solidFill>
                <a:latin typeface="Times New Roman"/>
              </a:rPr>
              <a:t>♦</a:t>
            </a:r>
            <a:r>
              <a:rPr lang="en-US" sz="1100">
                <a:latin typeface="Times New Roman"/>
              </a:rPr>
              <a:t>Use the provided references to gain additional information and context where necessary.</a:t>
            </a:r>
          </a:p>
          <a:p>
            <a:pPr indent="0" algn="just">
              <a:lnSpc>
                <a:spcPts val="2064"/>
              </a:lnSpc>
            </a:pPr>
            <a:r>
              <a:rPr lang="en-US" sz="1400" b="1" i="1">
                <a:latin typeface="Times New Roman"/>
              </a:rPr>
              <a:t>1.4    Project Scope</a:t>
            </a:r>
          </a:p>
          <a:p>
            <a:pPr indent="0" algn="just">
              <a:lnSpc>
                <a:spcPts val="2064"/>
              </a:lnSpc>
            </a:pPr>
            <a:r>
              <a:rPr lang="en-US" sz="1100">
                <a:latin typeface="Times New Roman"/>
              </a:rPr>
              <a:t>The Job Search Application will provide the following features and functionality:</a:t>
            </a:r>
          </a:p>
          <a:p>
            <a:pPr marR="3124200" indent="0">
              <a:lnSpc>
                <a:spcPts val="2064"/>
              </a:lnSpc>
            </a:pPr>
            <a:r>
              <a:rPr lang="en-US" sz="1100">
                <a:solidFill>
                  <a:srgbClr val="374151"/>
                </a:solidFill>
                <a:latin typeface="Times New Roman"/>
              </a:rPr>
              <a:t>♦</a:t>
            </a:r>
            <a:r>
              <a:rPr lang="en-US" sz="1100">
                <a:latin typeface="Times New Roman"/>
              </a:rPr>
              <a:t>Employer account creation and management </a:t>
            </a:r>
            <a:r>
              <a:rPr lang="en-US" sz="1100">
                <a:solidFill>
                  <a:srgbClr val="374151"/>
                </a:solidFill>
                <a:latin typeface="Times New Roman"/>
              </a:rPr>
              <a:t>♦</a:t>
            </a:r>
            <a:r>
              <a:rPr lang="en-US" sz="1100">
                <a:latin typeface="Times New Roman"/>
              </a:rPr>
              <a:t>Job posting and management </a:t>
            </a:r>
            <a:r>
              <a:rPr lang="en-US" sz="1100">
                <a:solidFill>
                  <a:srgbClr val="374151"/>
                </a:solidFill>
                <a:latin typeface="Times New Roman"/>
              </a:rPr>
              <a:t>♦</a:t>
            </a:r>
            <a:r>
              <a:rPr lang="en-US" sz="1100">
                <a:latin typeface="Times New Roman"/>
              </a:rPr>
              <a:t>Job search and filtering </a:t>
            </a:r>
            <a:r>
              <a:rPr lang="en-US" sz="1100">
                <a:solidFill>
                  <a:srgbClr val="374151"/>
                </a:solidFill>
                <a:latin typeface="Times New Roman"/>
              </a:rPr>
              <a:t>♦</a:t>
            </a:r>
            <a:r>
              <a:rPr lang="en-US" sz="1100">
                <a:latin typeface="Times New Roman"/>
              </a:rPr>
              <a:t>Job application submission and tracking </a:t>
            </a:r>
            <a:r>
              <a:rPr lang="en-US" sz="1100">
                <a:solidFill>
                  <a:srgbClr val="374151"/>
                </a:solidFill>
                <a:latin typeface="Times New Roman"/>
              </a:rPr>
              <a:t>♦</a:t>
            </a:r>
            <a:r>
              <a:rPr lang="en-US" sz="1100">
                <a:latin typeface="Times New Roman"/>
              </a:rPr>
              <a:t>Resume creation and management </a:t>
            </a:r>
            <a:r>
              <a:rPr lang="en-US" sz="1100">
                <a:solidFill>
                  <a:srgbClr val="374151"/>
                </a:solidFill>
                <a:latin typeface="Times New Roman"/>
              </a:rPr>
              <a:t>♦</a:t>
            </a:r>
            <a:r>
              <a:rPr lang="en-US" sz="1100">
                <a:latin typeface="Times New Roman"/>
              </a:rPr>
              <a:t>Applicant profile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38784"/>
            <a:ext cx="2965704" cy="164592"/>
          </a:xfrm>
          <a:prstGeom prst="rect">
            <a:avLst/>
          </a:prstGeom>
        </p:spPr>
        <p:txBody>
          <a:bodyPr wrap="none" lIns="0" tIns="0" rIns="0" bIns="0">
            <a:noAutofit/>
          </a:bodyPr>
          <a:lstStyle/>
          <a:p>
            <a:pPr indent="0" algn="just">
              <a:spcAft>
                <a:spcPts val="2100"/>
              </a:spcAft>
            </a:pPr>
            <a:r>
              <a:rPr lang="en-US" sz="1100">
                <a:solidFill>
                  <a:srgbClr val="374151"/>
                </a:solidFill>
                <a:latin typeface="Times New Roman"/>
              </a:rPr>
              <a:t>♦</a:t>
            </a:r>
            <a:r>
              <a:rPr lang="en-US" sz="1100">
                <a:latin typeface="Times New Roman"/>
              </a:rPr>
              <a:t>Communication tools for employers and applicants</a:t>
            </a:r>
          </a:p>
        </p:txBody>
      </p:sp>
      <p:sp>
        <p:nvSpPr>
          <p:cNvPr id="3" name="Rectangle 2"/>
          <p:cNvSpPr/>
          <p:nvPr/>
        </p:nvSpPr>
        <p:spPr>
          <a:xfrm>
            <a:off x="883920" y="1444752"/>
            <a:ext cx="5736336" cy="8317992"/>
          </a:xfrm>
          <a:prstGeom prst="rect">
            <a:avLst/>
          </a:prstGeom>
        </p:spPr>
        <p:txBody>
          <a:bodyPr lIns="0" tIns="0" rIns="0" bIns="0">
            <a:noAutofit/>
          </a:bodyPr>
          <a:lstStyle/>
          <a:p>
            <a:pPr indent="0" algn="just">
              <a:spcBef>
                <a:spcPts val="2100"/>
              </a:spcBef>
              <a:spcAft>
                <a:spcPts val="840"/>
              </a:spcAft>
            </a:pPr>
            <a:r>
              <a:rPr lang="en-US" sz="1400" b="1" i="1">
                <a:latin typeface="Times New Roman"/>
              </a:rPr>
              <a:t>1.5 References</a:t>
            </a:r>
          </a:p>
          <a:p>
            <a:pPr indent="0" algn="just">
              <a:lnSpc>
                <a:spcPts val="2016"/>
              </a:lnSpc>
            </a:pPr>
            <a:r>
              <a:rPr lang="en-US" sz="1100">
                <a:latin typeface="Times New Roman"/>
              </a:rPr>
              <a:t>The following documents and resources were used in the creation of this SRS:</a:t>
            </a:r>
          </a:p>
          <a:p>
            <a:pPr indent="0" algn="just">
              <a:lnSpc>
                <a:spcPts val="2016"/>
              </a:lnSpc>
            </a:pPr>
            <a:r>
              <a:rPr lang="en-US" sz="1100">
                <a:solidFill>
                  <a:srgbClr val="374151"/>
                </a:solidFill>
                <a:latin typeface="Times New Roman"/>
              </a:rPr>
              <a:t>♦</a:t>
            </a:r>
            <a:r>
              <a:rPr lang="en-US" sz="1100">
                <a:latin typeface="Times New Roman"/>
              </a:rPr>
              <a:t>Job Search Application project proposal</a:t>
            </a:r>
          </a:p>
          <a:p>
            <a:pPr indent="0" algn="just">
              <a:lnSpc>
                <a:spcPts val="2016"/>
              </a:lnSpc>
            </a:pPr>
            <a:r>
              <a:rPr lang="en-US" sz="1100">
                <a:solidFill>
                  <a:srgbClr val="374151"/>
                </a:solidFill>
                <a:latin typeface="Times New Roman"/>
              </a:rPr>
              <a:t>♦</a:t>
            </a:r>
            <a:r>
              <a:rPr lang="en-US" sz="1100">
                <a:latin typeface="Times New Roman"/>
              </a:rPr>
              <a:t>User stories and use cases provided by project stakeholders</a:t>
            </a:r>
          </a:p>
          <a:p>
            <a:pPr indent="0" algn="just">
              <a:spcAft>
                <a:spcPts val="840"/>
              </a:spcAft>
            </a:pPr>
            <a:r>
              <a:rPr lang="en-US" sz="1100">
                <a:solidFill>
                  <a:srgbClr val="374151"/>
                </a:solidFill>
                <a:latin typeface="Times New Roman"/>
              </a:rPr>
              <a:t>♦</a:t>
            </a:r>
            <a:r>
              <a:rPr lang="en-US" sz="1100">
                <a:latin typeface="Times New Roman"/>
              </a:rPr>
              <a:t>Web development and programming resources and best practices</a:t>
            </a:r>
          </a:p>
          <a:p>
            <a:pPr indent="0" algn="just">
              <a:spcAft>
                <a:spcPts val="2100"/>
              </a:spcAft>
            </a:pPr>
            <a:r>
              <a:rPr lang="en-US" sz="1100">
                <a:solidFill>
                  <a:srgbClr val="374151"/>
                </a:solidFill>
                <a:latin typeface="Times New Roman"/>
              </a:rPr>
              <a:t>♦</a:t>
            </a:r>
            <a:r>
              <a:rPr lang="en-US" sz="1100">
                <a:latin typeface="Times New Roman"/>
              </a:rPr>
              <a:t>Existing job search applications and websites for comparison and analysis.</a:t>
            </a:r>
          </a:p>
          <a:p>
            <a:pPr indent="0">
              <a:spcAft>
                <a:spcPts val="1050"/>
              </a:spcAft>
            </a:pPr>
            <a:r>
              <a:rPr lang="en-US" sz="2000" b="1">
                <a:solidFill>
                  <a:srgbClr val="374151"/>
                </a:solidFill>
                <a:latin typeface="Times New Roman"/>
              </a:rPr>
              <a:t>2.Overall Description</a:t>
            </a:r>
          </a:p>
          <a:p>
            <a:pPr indent="0">
              <a:lnSpc>
                <a:spcPts val="2064"/>
              </a:lnSpc>
            </a:pPr>
            <a:r>
              <a:rPr lang="en-US" sz="1100">
                <a:solidFill>
                  <a:srgbClr val="374151"/>
                </a:solidFill>
                <a:latin typeface="Times New Roman"/>
              </a:rPr>
              <a:t>This section of the Software Requirements Specification (SRS) document provides an overall description of the Job Search Application, including the product perspective, product features, user classes and characteristics, operating environment, design and implementation constraints, as well as any assumptions and dependencies.</a:t>
            </a:r>
          </a:p>
          <a:p>
            <a:pPr indent="0" algn="just">
              <a:spcAft>
                <a:spcPts val="840"/>
              </a:spcAft>
            </a:pPr>
            <a:r>
              <a:rPr lang="en-US" sz="1400" b="1" i="1">
                <a:solidFill>
                  <a:srgbClr val="374151"/>
                </a:solidFill>
                <a:latin typeface="Times New Roman"/>
              </a:rPr>
              <a:t>2.1    Product Perspective</a:t>
            </a:r>
          </a:p>
          <a:p>
            <a:pPr indent="0">
              <a:lnSpc>
                <a:spcPts val="2064"/>
              </a:lnSpc>
            </a:pPr>
            <a:r>
              <a:rPr lang="en-US" sz="1100">
                <a:solidFill>
                  <a:srgbClr val="374151"/>
                </a:solidFill>
                <a:latin typeface="Times New Roman"/>
              </a:rPr>
              <a:t>The Job Search Application is a standalone web-based platform that allows employers and job seekers to connect and interact during the job search process. The application will be developed using modern web development technologies and will leverage cloud-based infrastructure to ensure scalability, reliability, and security.</a:t>
            </a:r>
          </a:p>
          <a:p>
            <a:pPr indent="0" algn="just">
              <a:spcAft>
                <a:spcPts val="840"/>
              </a:spcAft>
            </a:pPr>
            <a:r>
              <a:rPr lang="en-US" sz="1400" b="1" i="1">
                <a:solidFill>
                  <a:srgbClr val="374151"/>
                </a:solidFill>
                <a:latin typeface="Times New Roman"/>
              </a:rPr>
              <a:t>2.2    Product Features</a:t>
            </a:r>
          </a:p>
          <a:p>
            <a:pPr indent="0" algn="just">
              <a:lnSpc>
                <a:spcPts val="2064"/>
              </a:lnSpc>
            </a:pPr>
            <a:r>
              <a:rPr lang="en-US" sz="1100">
                <a:solidFill>
                  <a:srgbClr val="374151"/>
                </a:solidFill>
                <a:latin typeface="Times New Roman"/>
              </a:rPr>
              <a:t>The Job Search Application will provide the following features:</a:t>
            </a:r>
          </a:p>
          <a:p>
            <a:pPr indent="0" algn="just">
              <a:lnSpc>
                <a:spcPts val="2064"/>
              </a:lnSpc>
            </a:pPr>
            <a:r>
              <a:rPr lang="en-US" sz="1200" b="1" u="sng">
                <a:solidFill>
                  <a:srgbClr val="374151"/>
                </a:solidFill>
                <a:latin typeface="Times New Roman"/>
              </a:rPr>
              <a:t>Employer account creation and management:</a:t>
            </a:r>
          </a:p>
          <a:p>
            <a:pPr indent="0">
              <a:lnSpc>
                <a:spcPts val="2064"/>
              </a:lnSpc>
            </a:pPr>
            <a:r>
              <a:rPr lang="en-US" sz="1100">
                <a:solidFill>
                  <a:srgbClr val="374151"/>
                </a:solidFill>
                <a:latin typeface="Times New Roman"/>
              </a:rPr>
              <a:t>♦Employers can create and manage their accounts, post job listings, and view applicant profiles and resumes.</a:t>
            </a:r>
          </a:p>
          <a:p>
            <a:pPr indent="0" algn="just">
              <a:lnSpc>
                <a:spcPts val="2064"/>
              </a:lnSpc>
            </a:pPr>
            <a:r>
              <a:rPr lang="en-US" sz="1200" b="1" u="sng">
                <a:solidFill>
                  <a:srgbClr val="374151"/>
                </a:solidFill>
                <a:latin typeface="Times New Roman"/>
              </a:rPr>
              <a:t>Job posting and management:</a:t>
            </a:r>
          </a:p>
          <a:p>
            <a:pPr indent="0">
              <a:lnSpc>
                <a:spcPts val="2064"/>
              </a:lnSpc>
            </a:pPr>
            <a:r>
              <a:rPr lang="en-US" sz="1100">
                <a:solidFill>
                  <a:srgbClr val="374151"/>
                </a:solidFill>
                <a:latin typeface="Times New Roman"/>
              </a:rPr>
              <a:t>♦Employers can post job listings and manage them, including updating, deleting, and archiving listings.</a:t>
            </a:r>
          </a:p>
          <a:p>
            <a:pPr indent="0" algn="just">
              <a:lnSpc>
                <a:spcPts val="2064"/>
              </a:lnSpc>
            </a:pPr>
            <a:r>
              <a:rPr lang="en-US" sz="1200" b="1" u="sng">
                <a:solidFill>
                  <a:srgbClr val="374151"/>
                </a:solidFill>
                <a:latin typeface="Times New Roman"/>
              </a:rPr>
              <a:t>Job search and filtering:</a:t>
            </a:r>
          </a:p>
          <a:p>
            <a:pPr indent="0">
              <a:lnSpc>
                <a:spcPts val="2064"/>
              </a:lnSpc>
            </a:pPr>
            <a:r>
              <a:rPr lang="en-US" sz="1100">
                <a:solidFill>
                  <a:srgbClr val="374151"/>
                </a:solidFill>
                <a:latin typeface="Times New Roman"/>
              </a:rPr>
              <a:t>♦Job seekers can search and filter job listings based on various criteria, including job title, location, salary, and experience level.</a:t>
            </a:r>
          </a:p>
          <a:p>
            <a:pPr indent="0" algn="just">
              <a:lnSpc>
                <a:spcPts val="2064"/>
              </a:lnSpc>
            </a:pPr>
            <a:r>
              <a:rPr lang="en-US" sz="1200" b="1" u="sng">
                <a:solidFill>
                  <a:srgbClr val="374151"/>
                </a:solidFill>
                <a:latin typeface="Times New Roman"/>
              </a:rPr>
              <a:t>Job application submission and tracking:</a:t>
            </a:r>
          </a:p>
          <a:p>
            <a:pPr indent="0" algn="just">
              <a:lnSpc>
                <a:spcPts val="2064"/>
              </a:lnSpc>
            </a:pPr>
            <a:r>
              <a:rPr lang="en-US" sz="1100">
                <a:solidFill>
                  <a:srgbClr val="374151"/>
                </a:solidFill>
                <a:latin typeface="Times New Roman"/>
              </a:rPr>
              <a:t>♦Job seekers can apply to job listings and track their application status.</a:t>
            </a:r>
          </a:p>
          <a:p>
            <a:pPr indent="0" algn="just">
              <a:lnSpc>
                <a:spcPts val="2064"/>
              </a:lnSpc>
            </a:pPr>
            <a:r>
              <a:rPr lang="en-US" sz="1200" b="1" u="sng">
                <a:solidFill>
                  <a:srgbClr val="374151"/>
                </a:solidFill>
                <a:latin typeface="Times New Roman"/>
              </a:rPr>
              <a:t>Resume creation and management: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9160" y="929640"/>
            <a:ext cx="4477512" cy="176784"/>
          </a:xfrm>
          <a:prstGeom prst="rect">
            <a:avLst/>
          </a:prstGeom>
        </p:spPr>
        <p:txBody>
          <a:bodyPr wrap="none" lIns="0" tIns="0" rIns="0" bIns="0">
            <a:noAutofit/>
          </a:bodyPr>
          <a:lstStyle/>
          <a:p>
            <a:pPr indent="0">
              <a:spcAft>
                <a:spcPts val="2100"/>
              </a:spcAft>
            </a:pPr>
            <a:r>
              <a:rPr lang="en-US" sz="1100">
                <a:solidFill>
                  <a:srgbClr val="374151"/>
                </a:solidFill>
                <a:latin typeface="Times New Roman"/>
              </a:rPr>
              <a:t>♦Job seekers can create and manage their resumes within the application.</a:t>
            </a:r>
          </a:p>
        </p:txBody>
      </p:sp>
      <p:sp>
        <p:nvSpPr>
          <p:cNvPr id="3" name="Rectangle 2"/>
          <p:cNvSpPr/>
          <p:nvPr/>
        </p:nvSpPr>
        <p:spPr>
          <a:xfrm>
            <a:off x="896112" y="1459992"/>
            <a:ext cx="5751576" cy="8189976"/>
          </a:xfrm>
          <a:prstGeom prst="rect">
            <a:avLst/>
          </a:prstGeom>
        </p:spPr>
        <p:txBody>
          <a:bodyPr lIns="0" tIns="0" rIns="0" bIns="0">
            <a:noAutofit/>
          </a:bodyPr>
          <a:lstStyle/>
          <a:p>
            <a:pPr indent="0">
              <a:lnSpc>
                <a:spcPts val="2064"/>
              </a:lnSpc>
              <a:spcBef>
                <a:spcPts val="2100"/>
              </a:spcBef>
            </a:pPr>
            <a:r>
              <a:rPr lang="en-US" sz="1200" b="1" u="sng" dirty="0">
                <a:solidFill>
                  <a:srgbClr val="374151"/>
                </a:solidFill>
                <a:latin typeface="Times New Roman"/>
              </a:rPr>
              <a:t>Applicant profile creation and management:</a:t>
            </a:r>
          </a:p>
          <a:p>
            <a:pPr indent="0">
              <a:lnSpc>
                <a:spcPts val="2064"/>
              </a:lnSpc>
            </a:pPr>
            <a:r>
              <a:rPr lang="en-US" sz="1100" dirty="0">
                <a:solidFill>
                  <a:srgbClr val="374151"/>
                </a:solidFill>
                <a:latin typeface="Times New Roman"/>
              </a:rPr>
              <a:t>♦Job seekers can create and manage their applicant profiles within the application, including personal information, work experience, education, and skills.</a:t>
            </a:r>
          </a:p>
          <a:p>
            <a:pPr indent="0">
              <a:lnSpc>
                <a:spcPts val="2064"/>
              </a:lnSpc>
            </a:pPr>
            <a:r>
              <a:rPr lang="en-US" sz="1200" b="1" u="sng" dirty="0">
                <a:solidFill>
                  <a:srgbClr val="374151"/>
                </a:solidFill>
                <a:latin typeface="Times New Roman"/>
              </a:rPr>
              <a:t>Communication tools for employers and applicants:</a:t>
            </a:r>
          </a:p>
          <a:p>
            <a:pPr indent="0">
              <a:lnSpc>
                <a:spcPts val="2064"/>
              </a:lnSpc>
              <a:spcAft>
                <a:spcPts val="1470"/>
              </a:spcAft>
            </a:pPr>
            <a:r>
              <a:rPr lang="en-US" sz="1100" dirty="0">
                <a:solidFill>
                  <a:srgbClr val="374151"/>
                </a:solidFill>
                <a:latin typeface="Times New Roman"/>
              </a:rPr>
              <a:t>♦The application will provide communication tools for employers and job seekers to interact during the job search process, including messaging and email notifications.</a:t>
            </a:r>
          </a:p>
          <a:p>
            <a:pPr indent="0" algn="just">
              <a:spcAft>
                <a:spcPts val="840"/>
              </a:spcAft>
            </a:pPr>
            <a:r>
              <a:rPr lang="en-US" sz="1400" b="1" i="1" dirty="0">
                <a:solidFill>
                  <a:srgbClr val="374151"/>
                </a:solidFill>
                <a:latin typeface="Times New Roman"/>
              </a:rPr>
              <a:t>2.3    User Classes and Characteristics</a:t>
            </a:r>
          </a:p>
          <a:p>
            <a:pPr indent="0" algn="just">
              <a:lnSpc>
                <a:spcPts val="2064"/>
              </a:lnSpc>
            </a:pPr>
            <a:r>
              <a:rPr lang="en-US" sz="1100" dirty="0">
                <a:solidFill>
                  <a:srgbClr val="374151"/>
                </a:solidFill>
                <a:latin typeface="Times New Roman"/>
              </a:rPr>
              <a:t>The Job Search Application will have two main user classes:</a:t>
            </a:r>
          </a:p>
          <a:p>
            <a:pPr indent="0" algn="just">
              <a:lnSpc>
                <a:spcPts val="2064"/>
              </a:lnSpc>
            </a:pPr>
            <a:r>
              <a:rPr lang="en-US" sz="1200" b="1" u="sng" dirty="0">
                <a:solidFill>
                  <a:srgbClr val="374151"/>
                </a:solidFill>
                <a:latin typeface="Times New Roman"/>
              </a:rPr>
              <a:t>Employers:</a:t>
            </a:r>
          </a:p>
          <a:p>
            <a:pPr indent="0">
              <a:lnSpc>
                <a:spcPts val="2064"/>
              </a:lnSpc>
            </a:pPr>
            <a:r>
              <a:rPr lang="en-US" sz="1100" dirty="0">
                <a:solidFill>
                  <a:srgbClr val="374151"/>
                </a:solidFill>
                <a:latin typeface="Times New Roman"/>
              </a:rPr>
              <a:t>♦These are the users who will be posting job listings, reviewing resumes, and communicating with job seekers. Employers will have a good understanding of the job market and will have experience hiring candidates.</a:t>
            </a:r>
          </a:p>
          <a:p>
            <a:pPr indent="0" algn="just">
              <a:lnSpc>
                <a:spcPts val="2064"/>
              </a:lnSpc>
            </a:pPr>
            <a:r>
              <a:rPr lang="en-US" sz="1200" b="1" u="sng" dirty="0">
                <a:solidFill>
                  <a:srgbClr val="374151"/>
                </a:solidFill>
                <a:latin typeface="Times New Roman"/>
              </a:rPr>
              <a:t>Job seekers:</a:t>
            </a:r>
          </a:p>
          <a:p>
            <a:pPr indent="0">
              <a:lnSpc>
                <a:spcPts val="2064"/>
              </a:lnSpc>
            </a:pPr>
            <a:r>
              <a:rPr lang="en-US" sz="1100" dirty="0">
                <a:solidFill>
                  <a:srgbClr val="374151"/>
                </a:solidFill>
                <a:latin typeface="Times New Roman"/>
              </a:rPr>
              <a:t>♦These are the users who will be searching for job listings, submitting applications, and managing their resumes and applicant profiles. Job seekers will have a range of experience levels, from entry-level to experienced professionals.</a:t>
            </a:r>
          </a:p>
          <a:p>
            <a:pPr indent="0" algn="just">
              <a:spcAft>
                <a:spcPts val="840"/>
              </a:spcAft>
            </a:pPr>
            <a:r>
              <a:rPr lang="en-US" sz="1400" b="1" i="1" dirty="0">
                <a:solidFill>
                  <a:srgbClr val="374151"/>
                </a:solidFill>
                <a:latin typeface="Times New Roman"/>
              </a:rPr>
              <a:t>2.4    Operating Environment</a:t>
            </a:r>
          </a:p>
          <a:p>
            <a:pPr indent="0">
              <a:lnSpc>
                <a:spcPts val="2064"/>
              </a:lnSpc>
            </a:pPr>
            <a:r>
              <a:rPr lang="en-US" sz="1100" dirty="0">
                <a:solidFill>
                  <a:srgbClr val="374151"/>
                </a:solidFill>
                <a:latin typeface="Times New Roman"/>
              </a:rPr>
              <a:t>The Job Search Application will operate in a web-based environment and will be accessible from any modern web browser. The application will be developed using modern web development technologies, including HTML, CSS, JavaScript, and a back-end programming language such as Ruby, Python, or Node.js. The application will be hosted on a cloud-based infrastructure, such as Amazon Web Services (AWS), Google Cloud Platform, or Microsoft Azure.</a:t>
            </a:r>
          </a:p>
          <a:p>
            <a:pPr indent="0" algn="just">
              <a:spcAft>
                <a:spcPts val="840"/>
              </a:spcAft>
            </a:pPr>
            <a:r>
              <a:rPr lang="en-US" sz="1400" b="1" i="1" dirty="0">
                <a:solidFill>
                  <a:srgbClr val="374151"/>
                </a:solidFill>
                <a:latin typeface="Times New Roman"/>
              </a:rPr>
              <a:t>2.5    Design and Implementation Constraints</a:t>
            </a:r>
          </a:p>
          <a:p>
            <a:pPr indent="0">
              <a:lnSpc>
                <a:spcPts val="2064"/>
              </a:lnSpc>
            </a:pPr>
            <a:r>
              <a:rPr lang="en-US" sz="1100" dirty="0">
                <a:solidFill>
                  <a:srgbClr val="374151"/>
                </a:solidFill>
                <a:latin typeface="Times New Roman"/>
              </a:rPr>
              <a:t>The Job Search Application will be designed and implemented with the following constraints in mind:</a:t>
            </a:r>
          </a:p>
          <a:p>
            <a:pPr indent="0">
              <a:lnSpc>
                <a:spcPts val="2064"/>
              </a:lnSpc>
            </a:pPr>
            <a:r>
              <a:rPr lang="en-US" sz="1100" dirty="0">
                <a:solidFill>
                  <a:srgbClr val="374151"/>
                </a:solidFill>
                <a:latin typeface="Times New Roman"/>
              </a:rPr>
              <a:t>♦The application must be responsive and accessible from any modern web browser, including mobile devices and tablets.</a:t>
            </a:r>
          </a:p>
          <a:p>
            <a:pPr indent="0">
              <a:lnSpc>
                <a:spcPts val="2064"/>
              </a:lnSpc>
            </a:pPr>
            <a:r>
              <a:rPr lang="en-US" sz="1100" dirty="0">
                <a:solidFill>
                  <a:srgbClr val="374151"/>
                </a:solidFill>
                <a:latin typeface="Times New Roman"/>
              </a:rPr>
              <a:t>♦The application must be scalable and able to handle a large volume of job listings and applicants.</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83920" y="929640"/>
            <a:ext cx="5718048" cy="4733544"/>
          </a:xfrm>
          <a:prstGeom prst="rect">
            <a:avLst/>
          </a:prstGeom>
        </p:spPr>
        <p:txBody>
          <a:bodyPr lIns="0" tIns="0" rIns="0" bIns="0">
            <a:noAutofit/>
          </a:bodyPr>
          <a:lstStyle/>
          <a:p>
            <a:pPr indent="0">
              <a:lnSpc>
                <a:spcPts val="2064"/>
              </a:lnSpc>
            </a:pPr>
            <a:r>
              <a:rPr lang="en-US" sz="1100">
                <a:solidFill>
                  <a:srgbClr val="374151"/>
                </a:solidFill>
                <a:latin typeface="Times New Roman"/>
              </a:rPr>
              <a:t>♦The application must be secure and protect user data and information from unauthorized access or exploitation.</a:t>
            </a:r>
          </a:p>
          <a:p>
            <a:pPr indent="0">
              <a:lnSpc>
                <a:spcPts val="2064"/>
              </a:lnSpc>
            </a:pPr>
            <a:r>
              <a:rPr lang="en-US" sz="1100">
                <a:solidFill>
                  <a:srgbClr val="374151"/>
                </a:solidFill>
                <a:latin typeface="Times New Roman"/>
              </a:rPr>
              <a:t>♦The application must be easy to use and navigate for both employers and job seekers, with clear and intuitive user interfaces.</a:t>
            </a:r>
          </a:p>
          <a:p>
            <a:pPr indent="0">
              <a:lnSpc>
                <a:spcPts val="2064"/>
              </a:lnSpc>
              <a:spcAft>
                <a:spcPts val="1680"/>
              </a:spcAft>
            </a:pPr>
            <a:r>
              <a:rPr lang="en-US" sz="1100">
                <a:solidFill>
                  <a:srgbClr val="374151"/>
                </a:solidFill>
                <a:latin typeface="Times New Roman"/>
              </a:rPr>
              <a:t>♦The application must be compatible with existing job search platforms and systems, such as job boards, applicant tracking systems, and social media platforms.</a:t>
            </a:r>
          </a:p>
          <a:p>
            <a:pPr indent="0" algn="just">
              <a:spcAft>
                <a:spcPts val="630"/>
              </a:spcAft>
            </a:pPr>
            <a:r>
              <a:rPr lang="en-US" sz="1400" b="1" i="1">
                <a:solidFill>
                  <a:srgbClr val="374151"/>
                </a:solidFill>
                <a:latin typeface="Times New Roman"/>
              </a:rPr>
              <a:t>2.6</a:t>
            </a:r>
            <a:r>
              <a:rPr lang="en-US" sz="1400" b="1" i="1">
                <a:latin typeface="Times New Roman"/>
              </a:rPr>
              <a:t> </a:t>
            </a:r>
            <a:r>
              <a:rPr lang="en-US" sz="1400" b="1" i="1">
                <a:solidFill>
                  <a:srgbClr val="374151"/>
                </a:solidFill>
                <a:latin typeface="Times New Roman"/>
              </a:rPr>
              <a:t>Assumptions and Dependencies</a:t>
            </a:r>
          </a:p>
          <a:p>
            <a:pPr indent="0">
              <a:lnSpc>
                <a:spcPts val="2064"/>
              </a:lnSpc>
            </a:pPr>
            <a:r>
              <a:rPr lang="en-US" sz="1100">
                <a:solidFill>
                  <a:srgbClr val="374151"/>
                </a:solidFill>
                <a:latin typeface="Times New Roman"/>
              </a:rPr>
              <a:t>The following assumptions and dependencies have been identified for the Job Search Application:</a:t>
            </a:r>
          </a:p>
          <a:p>
            <a:pPr indent="0">
              <a:lnSpc>
                <a:spcPts val="2064"/>
              </a:lnSpc>
            </a:pPr>
            <a:r>
              <a:rPr lang="en-US" sz="1100">
                <a:solidFill>
                  <a:srgbClr val="374151"/>
                </a:solidFill>
                <a:latin typeface="Times New Roman"/>
              </a:rPr>
              <a:t>♦The application will assume that users have basic computer skills and are comfortable navigating web-based applications.</a:t>
            </a:r>
          </a:p>
          <a:p>
            <a:pPr indent="0">
              <a:lnSpc>
                <a:spcPts val="2064"/>
              </a:lnSpc>
            </a:pPr>
            <a:r>
              <a:rPr lang="en-US" sz="1100">
                <a:solidFill>
                  <a:srgbClr val="374151"/>
                </a:solidFill>
                <a:latin typeface="Times New Roman"/>
              </a:rPr>
              <a:t>♦The application will depend on third-party services and APIs, such as payment processing, email delivery, and job board integrations.</a:t>
            </a:r>
          </a:p>
          <a:p>
            <a:pPr indent="0">
              <a:lnSpc>
                <a:spcPts val="2064"/>
              </a:lnSpc>
            </a:pPr>
            <a:r>
              <a:rPr lang="en-US" sz="1100">
                <a:solidFill>
                  <a:srgbClr val="374151"/>
                </a:solidFill>
                <a:latin typeface="Times New Roman"/>
              </a:rPr>
              <a:t>♦The application will depend on the availability and stability of cloud-based infrastructure and web hosting services.</a:t>
            </a:r>
          </a:p>
          <a:p>
            <a:pPr indent="0">
              <a:lnSpc>
                <a:spcPts val="2064"/>
              </a:lnSpc>
              <a:spcAft>
                <a:spcPts val="2940"/>
              </a:spcAft>
            </a:pPr>
            <a:r>
              <a:rPr lang="en-US" sz="1100">
                <a:solidFill>
                  <a:srgbClr val="374151"/>
                </a:solidFill>
                <a:latin typeface="Times New Roman"/>
              </a:rPr>
              <a:t>♦The application will assume that users have access to a stable and reliable internet connection for optimal performance and functionality.</a:t>
            </a:r>
          </a:p>
        </p:txBody>
      </p:sp>
      <p:sp>
        <p:nvSpPr>
          <p:cNvPr id="3" name="Rectangle 2"/>
          <p:cNvSpPr/>
          <p:nvPr/>
        </p:nvSpPr>
        <p:spPr>
          <a:xfrm>
            <a:off x="896112" y="6260592"/>
            <a:ext cx="5708904" cy="3172968"/>
          </a:xfrm>
          <a:prstGeom prst="rect">
            <a:avLst/>
          </a:prstGeom>
        </p:spPr>
        <p:txBody>
          <a:bodyPr lIns="0" tIns="0" rIns="0" bIns="0">
            <a:noAutofit/>
          </a:bodyPr>
          <a:lstStyle/>
          <a:p>
            <a:pPr indent="0">
              <a:spcBef>
                <a:spcPts val="2940"/>
              </a:spcBef>
              <a:spcAft>
                <a:spcPts val="1260"/>
              </a:spcAft>
            </a:pPr>
            <a:r>
              <a:rPr lang="en-US" sz="2000" b="1">
                <a:solidFill>
                  <a:srgbClr val="374151"/>
                </a:solidFill>
                <a:latin typeface="Times New Roman"/>
              </a:rPr>
              <a:t>3.System Features</a:t>
            </a:r>
          </a:p>
          <a:p>
            <a:pPr indent="0" algn="just">
              <a:lnSpc>
                <a:spcPts val="2256"/>
              </a:lnSpc>
            </a:pPr>
            <a:r>
              <a:rPr lang="en-US" sz="1100">
                <a:solidFill>
                  <a:srgbClr val="374151"/>
                </a:solidFill>
                <a:latin typeface="Times New Roman"/>
              </a:rPr>
              <a:t>♦The Job Search Application will have the following functional requirements:</a:t>
            </a:r>
          </a:p>
          <a:p>
            <a:pPr indent="0" algn="just">
              <a:lnSpc>
                <a:spcPts val="2256"/>
              </a:lnSpc>
            </a:pPr>
            <a:r>
              <a:rPr lang="en-US" sz="1400" b="1" i="1">
                <a:solidFill>
                  <a:srgbClr val="374151"/>
                </a:solidFill>
                <a:latin typeface="Times New Roman"/>
              </a:rPr>
              <a:t>3.1</a:t>
            </a:r>
            <a:r>
              <a:rPr lang="en-US" sz="1400" b="1" i="1">
                <a:latin typeface="Times New Roman"/>
              </a:rPr>
              <a:t> </a:t>
            </a:r>
            <a:r>
              <a:rPr lang="en-US" sz="1400" b="1" i="1">
                <a:solidFill>
                  <a:srgbClr val="374151"/>
                </a:solidFill>
                <a:latin typeface="Times New Roman"/>
              </a:rPr>
              <a:t>Functional Requirements</a:t>
            </a:r>
          </a:p>
          <a:p>
            <a:pPr indent="0" algn="just">
              <a:lnSpc>
                <a:spcPts val="2256"/>
              </a:lnSpc>
            </a:pPr>
            <a:r>
              <a:rPr lang="en-US" sz="1200" b="1" u="sng">
                <a:solidFill>
                  <a:srgbClr val="374151"/>
                </a:solidFill>
                <a:latin typeface="Times New Roman"/>
              </a:rPr>
              <a:t>User Registration:</a:t>
            </a:r>
          </a:p>
          <a:p>
            <a:pPr indent="0">
              <a:lnSpc>
                <a:spcPts val="1920"/>
              </a:lnSpc>
            </a:pPr>
            <a:r>
              <a:rPr lang="en-US" sz="1100">
                <a:solidFill>
                  <a:srgbClr val="374151"/>
                </a:solidFill>
                <a:latin typeface="Times New Roman"/>
              </a:rPr>
              <a:t>♦The application should allow users to register for an account using their email address or social media accounts. Users will have to provide their basic information, such as name, contact details, and qualifications.</a:t>
            </a:r>
          </a:p>
          <a:p>
            <a:pPr indent="0" algn="just">
              <a:spcAft>
                <a:spcPts val="630"/>
              </a:spcAft>
            </a:pPr>
            <a:r>
              <a:rPr lang="en-US" sz="1200" b="1" u="sng">
                <a:solidFill>
                  <a:srgbClr val="374151"/>
                </a:solidFill>
                <a:latin typeface="Times New Roman"/>
              </a:rPr>
              <a:t>Job Search:</a:t>
            </a:r>
          </a:p>
          <a:p>
            <a:pPr indent="0">
              <a:lnSpc>
                <a:spcPts val="1920"/>
              </a:lnSpc>
            </a:pPr>
            <a:r>
              <a:rPr lang="en-US" sz="1100">
                <a:solidFill>
                  <a:srgbClr val="374151"/>
                </a:solidFill>
                <a:latin typeface="Times New Roman"/>
              </a:rPr>
              <a:t>♦ The application should allow users to search for job openings based on various criteria such as location, job title, industry, and salary. Users should also be able to save their searches and get notified when new job openings matching their criteria are posted.</a:t>
            </a:r>
          </a:p>
          <a:p>
            <a:pPr indent="0" algn="just"/>
            <a:r>
              <a:rPr lang="en-US" sz="1200" b="1" u="sng">
                <a:solidFill>
                  <a:srgbClr val="374151"/>
                </a:solidFill>
                <a:latin typeface="Times New Roman"/>
              </a:rPr>
              <a:t>Job Posting:</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3064" y="938784"/>
            <a:ext cx="5757672" cy="8415528"/>
          </a:xfrm>
          <a:prstGeom prst="rect">
            <a:avLst/>
          </a:prstGeom>
        </p:spPr>
        <p:txBody>
          <a:bodyPr lIns="0" tIns="0" rIns="0" bIns="0">
            <a:noAutofit/>
          </a:bodyPr>
          <a:lstStyle/>
          <a:p>
            <a:pPr indent="0">
              <a:lnSpc>
                <a:spcPts val="1920"/>
              </a:lnSpc>
            </a:pPr>
            <a:r>
              <a:rPr lang="en-US" sz="1100">
                <a:solidFill>
                  <a:srgbClr val="374151"/>
                </a:solidFill>
                <a:latin typeface="Times New Roman"/>
              </a:rPr>
              <a:t>♦Employers should be able to post job openings with job descriptions, required qualifications, and other relevant information. Employers should also be able to set a closing date for the job opening and manage the applications received.</a:t>
            </a:r>
          </a:p>
          <a:p>
            <a:pPr indent="0">
              <a:lnSpc>
                <a:spcPts val="1992"/>
              </a:lnSpc>
            </a:pPr>
            <a:r>
              <a:rPr lang="en-US" sz="1200" b="1" u="sng">
                <a:solidFill>
                  <a:srgbClr val="374151"/>
                </a:solidFill>
                <a:latin typeface="Times New Roman"/>
              </a:rPr>
              <a:t>Application Submission:</a:t>
            </a:r>
          </a:p>
          <a:p>
            <a:pPr indent="0">
              <a:lnSpc>
                <a:spcPts val="1992"/>
              </a:lnSpc>
            </a:pPr>
            <a:r>
              <a:rPr lang="en-US" sz="1100">
                <a:solidFill>
                  <a:srgbClr val="374151"/>
                </a:solidFill>
                <a:latin typeface="Times New Roman"/>
              </a:rPr>
              <a:t>♦ Users should be able to submit their applications online for the job openings they are interested in. Users should also be able to upload their resumes and cover letters.</a:t>
            </a:r>
          </a:p>
          <a:p>
            <a:pPr indent="0">
              <a:lnSpc>
                <a:spcPts val="1992"/>
              </a:lnSpc>
            </a:pPr>
            <a:r>
              <a:rPr lang="en-US" sz="1200" b="1" u="sng">
                <a:solidFill>
                  <a:srgbClr val="374151"/>
                </a:solidFill>
                <a:latin typeface="Times New Roman"/>
              </a:rPr>
              <a:t>Communication:</a:t>
            </a:r>
          </a:p>
          <a:p>
            <a:pPr indent="0">
              <a:lnSpc>
                <a:spcPts val="1992"/>
              </a:lnSpc>
            </a:pPr>
            <a:r>
              <a:rPr lang="en-US" sz="1100">
                <a:solidFill>
                  <a:srgbClr val="374151"/>
                </a:solidFill>
                <a:latin typeface="Times New Roman"/>
              </a:rPr>
              <a:t>♦Employers should be able to communicate with potential hires through the application. Users should be able to view their application status and receive notifications about their applications.</a:t>
            </a:r>
          </a:p>
          <a:p>
            <a:pPr indent="0">
              <a:lnSpc>
                <a:spcPts val="1992"/>
              </a:lnSpc>
            </a:pPr>
            <a:r>
              <a:rPr lang="en-US" sz="1200" b="1" u="sng">
                <a:solidFill>
                  <a:srgbClr val="374151"/>
                </a:solidFill>
                <a:latin typeface="Times New Roman"/>
              </a:rPr>
              <a:t>User Profile Management:</a:t>
            </a:r>
          </a:p>
          <a:p>
            <a:pPr indent="0">
              <a:lnSpc>
                <a:spcPts val="1992"/>
              </a:lnSpc>
            </a:pPr>
            <a:r>
              <a:rPr lang="en-US" sz="1100">
                <a:solidFill>
                  <a:srgbClr val="374151"/>
                </a:solidFill>
                <a:latin typeface="Times New Roman"/>
              </a:rPr>
              <a:t>♦Users should be able to manage their profiles and update their information. Users should also be able to view their job application history, saved searches, and notifications.</a:t>
            </a:r>
          </a:p>
          <a:p>
            <a:pPr indent="0">
              <a:lnSpc>
                <a:spcPts val="1992"/>
              </a:lnSpc>
            </a:pPr>
            <a:r>
              <a:rPr lang="en-US" sz="1200" b="1" u="sng">
                <a:solidFill>
                  <a:srgbClr val="374151"/>
                </a:solidFill>
                <a:latin typeface="Times New Roman"/>
              </a:rPr>
              <a:t>Reporting and Analytics:</a:t>
            </a:r>
          </a:p>
          <a:p>
            <a:pPr indent="0">
              <a:lnSpc>
                <a:spcPts val="1992"/>
              </a:lnSpc>
            </a:pPr>
            <a:r>
              <a:rPr lang="en-US" sz="1100">
                <a:solidFill>
                  <a:srgbClr val="374151"/>
                </a:solidFill>
                <a:latin typeface="Times New Roman"/>
              </a:rPr>
              <a:t>♦The application should have reporting and analytics capabilities that provide insights into user behaviour, job posting performance, and other relevant metrics.</a:t>
            </a:r>
          </a:p>
          <a:p>
            <a:pPr indent="0">
              <a:lnSpc>
                <a:spcPts val="1992"/>
              </a:lnSpc>
            </a:pPr>
            <a:r>
              <a:rPr lang="en-US" sz="1200" b="1" u="sng">
                <a:solidFill>
                  <a:srgbClr val="374151"/>
                </a:solidFill>
                <a:latin typeface="Times New Roman"/>
              </a:rPr>
              <a:t>Security:</a:t>
            </a:r>
          </a:p>
          <a:p>
            <a:pPr marR="101600" indent="0" algn="just">
              <a:lnSpc>
                <a:spcPts val="1992"/>
              </a:lnSpc>
            </a:pPr>
            <a:r>
              <a:rPr lang="en-US" sz="1100">
                <a:solidFill>
                  <a:srgbClr val="374151"/>
                </a:solidFill>
                <a:latin typeface="Times New Roman"/>
              </a:rPr>
              <a:t>♦The application should be secure and protect user data from unauthorized access, modification, and disclosure. The application should also comply with relevant data privacy and protection regulations. </a:t>
            </a:r>
            <a:r>
              <a:rPr lang="en-US" sz="1200" b="1" u="sng">
                <a:solidFill>
                  <a:srgbClr val="374151"/>
                </a:solidFill>
                <a:latin typeface="Times New Roman"/>
              </a:rPr>
              <a:t>User Support:</a:t>
            </a:r>
          </a:p>
          <a:p>
            <a:pPr indent="0">
              <a:lnSpc>
                <a:spcPts val="1992"/>
              </a:lnSpc>
              <a:spcAft>
                <a:spcPts val="1680"/>
              </a:spcAft>
            </a:pPr>
            <a:r>
              <a:rPr lang="en-US" sz="1100">
                <a:solidFill>
                  <a:srgbClr val="374151"/>
                </a:solidFill>
                <a:latin typeface="Times New Roman"/>
              </a:rPr>
              <a:t>♦The application should provide user support through various channels such as email, chat, and phone. Users should be able to report issues and get assistance from the support team.</a:t>
            </a:r>
          </a:p>
          <a:p>
            <a:pPr indent="0">
              <a:spcAft>
                <a:spcPts val="1260"/>
              </a:spcAft>
            </a:pPr>
            <a:r>
              <a:rPr lang="en-US" sz="2000" b="1">
                <a:solidFill>
                  <a:srgbClr val="374151"/>
                </a:solidFill>
                <a:latin typeface="Times New Roman"/>
              </a:rPr>
              <a:t>4.External Interface Requirements</a:t>
            </a:r>
          </a:p>
          <a:p>
            <a:pPr indent="0" algn="just">
              <a:spcAft>
                <a:spcPts val="840"/>
              </a:spcAft>
            </a:pPr>
            <a:r>
              <a:rPr lang="en-US" sz="1400" b="1" i="1">
                <a:solidFill>
                  <a:srgbClr val="374151"/>
                </a:solidFill>
                <a:latin typeface="Times New Roman"/>
              </a:rPr>
              <a:t>4.1    User Interfaces</a:t>
            </a:r>
          </a:p>
          <a:p>
            <a:pPr indent="0">
              <a:lnSpc>
                <a:spcPts val="2064"/>
              </a:lnSpc>
            </a:pPr>
            <a:r>
              <a:rPr lang="en-US" sz="1100">
                <a:solidFill>
                  <a:srgbClr val="374151"/>
                </a:solidFill>
                <a:latin typeface="Times New Roman"/>
              </a:rPr>
              <a:t>♦The application shall have a user-friendly interface that is easy to navigate. The application shall provide clear instructions and guidance to users during the job search and application process.</a:t>
            </a:r>
          </a:p>
          <a:p>
            <a:pPr indent="0" algn="just">
              <a:spcAft>
                <a:spcPts val="840"/>
              </a:spcAft>
            </a:pPr>
            <a:r>
              <a:rPr lang="en-US" sz="1400" b="1" i="1">
                <a:solidFill>
                  <a:srgbClr val="374151"/>
                </a:solidFill>
                <a:latin typeface="Times New Roman"/>
              </a:rPr>
              <a:t>4.2    Hardware Interfaces</a:t>
            </a:r>
          </a:p>
          <a:p>
            <a:pPr indent="0">
              <a:lnSpc>
                <a:spcPts val="2064"/>
              </a:lnSpc>
            </a:pPr>
            <a:r>
              <a:rPr lang="en-US" sz="1100">
                <a:solidFill>
                  <a:srgbClr val="374151"/>
                </a:solidFill>
                <a:latin typeface="Times New Roman"/>
              </a:rPr>
              <a:t>♦The application shall be compatible with all major web browsers, including Google Chrome, Mozilla Firefox, and Microsoft Edge. The application shall be accessible from desktop and mobile devices.</a:t>
            </a:r>
          </a:p>
          <a:p>
            <a:pPr indent="0" algn="just"/>
            <a:r>
              <a:rPr lang="en-US" sz="1400" b="1" i="1">
                <a:solidFill>
                  <a:srgbClr val="374151"/>
                </a:solidFill>
                <a:latin typeface="Times New Roman"/>
              </a:rPr>
              <a:t>4.3    Software Interfaces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929640"/>
            <a:ext cx="5736336" cy="8741664"/>
          </a:xfrm>
          <a:prstGeom prst="rect">
            <a:avLst/>
          </a:prstGeom>
        </p:spPr>
        <p:txBody>
          <a:bodyPr lIns="0" tIns="0" rIns="0" bIns="0">
            <a:noAutofit/>
          </a:bodyPr>
          <a:lstStyle/>
          <a:p>
            <a:pPr indent="0">
              <a:lnSpc>
                <a:spcPts val="2064"/>
              </a:lnSpc>
              <a:spcAft>
                <a:spcPts val="1680"/>
              </a:spcAft>
            </a:pPr>
            <a:r>
              <a:rPr lang="en-US" sz="1100" dirty="0">
                <a:solidFill>
                  <a:srgbClr val="374151"/>
                </a:solidFill>
                <a:latin typeface="Times New Roman"/>
              </a:rPr>
              <a:t>♦The application shall use a web-based architecture, with a front-end interface built using HTML, CSS, and JavaScript. The back-end interface shall be built using a server-side scripting language, such as PHP or Node.js.</a:t>
            </a:r>
          </a:p>
          <a:p>
            <a:pPr indent="0" algn="just">
              <a:spcAft>
                <a:spcPts val="840"/>
              </a:spcAft>
            </a:pPr>
            <a:r>
              <a:rPr lang="en-US" sz="1400" b="1" i="1" dirty="0">
                <a:solidFill>
                  <a:srgbClr val="374151"/>
                </a:solidFill>
                <a:latin typeface="Times New Roman"/>
              </a:rPr>
              <a:t>4.4</a:t>
            </a:r>
            <a:r>
              <a:rPr lang="en-US" sz="1400" b="1" i="1" dirty="0">
                <a:latin typeface="Times New Roman"/>
              </a:rPr>
              <a:t> </a:t>
            </a:r>
            <a:r>
              <a:rPr lang="en-US" sz="1400" b="1" i="1" dirty="0">
                <a:solidFill>
                  <a:srgbClr val="374151"/>
                </a:solidFill>
                <a:latin typeface="Times New Roman"/>
              </a:rPr>
              <a:t>Communications Interfaces</a:t>
            </a:r>
          </a:p>
          <a:p>
            <a:pPr indent="0">
              <a:lnSpc>
                <a:spcPts val="2064"/>
              </a:lnSpc>
              <a:spcAft>
                <a:spcPts val="1680"/>
              </a:spcAft>
            </a:pPr>
            <a:r>
              <a:rPr lang="en-US" sz="1100" dirty="0">
                <a:solidFill>
                  <a:srgbClr val="374151"/>
                </a:solidFill>
                <a:latin typeface="Times New Roman"/>
              </a:rPr>
              <a:t>♦The application shall use standard internet protocols, such as HTTP and HTTPS, for communication between the client and server. The application shall use email notifications to inform users about job postings and application status updates. The application shall use a secure messaging system for communication between job seekers and employers.</a:t>
            </a:r>
          </a:p>
          <a:p>
            <a:pPr indent="0">
              <a:spcAft>
                <a:spcPts val="1050"/>
              </a:spcAft>
            </a:pPr>
            <a:r>
              <a:rPr lang="en-US" sz="2000" b="1" dirty="0">
                <a:solidFill>
                  <a:srgbClr val="374151"/>
                </a:solidFill>
                <a:latin typeface="Times New Roman"/>
              </a:rPr>
              <a:t>5.Non-functional Requirements</a:t>
            </a:r>
          </a:p>
          <a:p>
            <a:pPr indent="0" algn="just">
              <a:spcAft>
                <a:spcPts val="840"/>
              </a:spcAft>
            </a:pPr>
            <a:r>
              <a:rPr lang="en-US" sz="1400" b="1" i="1" dirty="0">
                <a:solidFill>
                  <a:srgbClr val="374151"/>
                </a:solidFill>
                <a:latin typeface="Times New Roman"/>
              </a:rPr>
              <a:t>5.1    Performance Requirements</a:t>
            </a:r>
          </a:p>
          <a:p>
            <a:pPr indent="0" algn="just">
              <a:lnSpc>
                <a:spcPts val="2064"/>
              </a:lnSpc>
            </a:pPr>
            <a:r>
              <a:rPr lang="en-US" sz="1100" dirty="0">
                <a:solidFill>
                  <a:srgbClr val="374151"/>
                </a:solidFill>
                <a:latin typeface="Times New Roman"/>
              </a:rPr>
              <a:t>♦The application shall have a response time of less than 2 seconds for user actions.</a:t>
            </a:r>
          </a:p>
          <a:p>
            <a:pPr indent="0" algn="just">
              <a:lnSpc>
                <a:spcPts val="2064"/>
              </a:lnSpc>
            </a:pPr>
            <a:r>
              <a:rPr lang="en-US" sz="1100" dirty="0">
                <a:solidFill>
                  <a:srgbClr val="374151"/>
                </a:solidFill>
                <a:latin typeface="Times New Roman"/>
              </a:rPr>
              <a:t>♦The application shall be able to handle a minimum of 1000 simultaneous users.</a:t>
            </a:r>
          </a:p>
          <a:p>
            <a:pPr indent="0">
              <a:lnSpc>
                <a:spcPts val="2064"/>
              </a:lnSpc>
            </a:pPr>
            <a:r>
              <a:rPr lang="en-US" sz="1100" dirty="0">
                <a:solidFill>
                  <a:srgbClr val="374151"/>
                </a:solidFill>
                <a:latin typeface="Times New Roman"/>
              </a:rPr>
              <a:t>♦The database shall be able to handle a minimum of 100,000 job listings and 1,000,000 applications.</a:t>
            </a:r>
          </a:p>
          <a:p>
            <a:pPr indent="0" algn="just">
              <a:spcAft>
                <a:spcPts val="840"/>
              </a:spcAft>
            </a:pPr>
            <a:r>
              <a:rPr lang="en-US" sz="1400" b="1" i="1" dirty="0">
                <a:solidFill>
                  <a:srgbClr val="374151"/>
                </a:solidFill>
                <a:latin typeface="Times New Roman"/>
              </a:rPr>
              <a:t>5.2    Safety Requirements</a:t>
            </a:r>
          </a:p>
          <a:p>
            <a:pPr indent="0" algn="just">
              <a:lnSpc>
                <a:spcPts val="2040"/>
              </a:lnSpc>
            </a:pPr>
            <a:r>
              <a:rPr lang="en-US" sz="1100" dirty="0">
                <a:solidFill>
                  <a:srgbClr val="374151"/>
                </a:solidFill>
                <a:latin typeface="Times New Roman"/>
              </a:rPr>
              <a:t>♦The application shall not store any sensitive information, such as credit card details or social security numbers.</a:t>
            </a:r>
          </a:p>
          <a:p>
            <a:pPr indent="0" algn="just">
              <a:lnSpc>
                <a:spcPts val="2040"/>
              </a:lnSpc>
            </a:pPr>
            <a:r>
              <a:rPr lang="en-US" sz="1100" dirty="0">
                <a:solidFill>
                  <a:srgbClr val="374151"/>
                </a:solidFill>
                <a:latin typeface="Times New Roman"/>
              </a:rPr>
              <a:t>♦The application shall provide a secure connection using HTTPS.</a:t>
            </a:r>
          </a:p>
          <a:p>
            <a:pPr indent="0" algn="just">
              <a:lnSpc>
                <a:spcPts val="2040"/>
              </a:lnSpc>
            </a:pPr>
            <a:r>
              <a:rPr lang="en-US" sz="1100" dirty="0">
                <a:solidFill>
                  <a:srgbClr val="374151"/>
                </a:solidFill>
                <a:latin typeface="Times New Roman"/>
              </a:rPr>
              <a:t>♦The application shall not allow unauthorized access to user accounts or job listings.</a:t>
            </a:r>
          </a:p>
          <a:p>
            <a:pPr indent="0" algn="just">
              <a:spcAft>
                <a:spcPts val="840"/>
              </a:spcAft>
            </a:pPr>
            <a:r>
              <a:rPr lang="en-US" sz="1400" b="1" i="1" dirty="0">
                <a:solidFill>
                  <a:srgbClr val="374151"/>
                </a:solidFill>
                <a:latin typeface="Times New Roman"/>
              </a:rPr>
              <a:t>5.3    Security Requirements</a:t>
            </a:r>
          </a:p>
          <a:p>
            <a:pPr indent="0">
              <a:lnSpc>
                <a:spcPts val="2064"/>
              </a:lnSpc>
            </a:pPr>
            <a:r>
              <a:rPr lang="en-US" sz="1100" dirty="0">
                <a:solidFill>
                  <a:srgbClr val="374151"/>
                </a:solidFill>
                <a:latin typeface="Times New Roman"/>
              </a:rPr>
              <a:t>♦The application shall follow industry-standard security practices, including encryption of user data and passwords.</a:t>
            </a:r>
          </a:p>
          <a:p>
            <a:pPr indent="0" algn="just">
              <a:lnSpc>
                <a:spcPts val="2064"/>
              </a:lnSpc>
            </a:pPr>
            <a:r>
              <a:rPr lang="en-US" sz="1100" dirty="0">
                <a:solidFill>
                  <a:srgbClr val="374151"/>
                </a:solidFill>
                <a:latin typeface="Times New Roman"/>
              </a:rPr>
              <a:t>♦The application shall have measures in place to prevent SQL injection attacks and cross-site scripting attacks.</a:t>
            </a:r>
          </a:p>
          <a:p>
            <a:pPr indent="0">
              <a:lnSpc>
                <a:spcPts val="2064"/>
              </a:lnSpc>
            </a:pPr>
            <a:r>
              <a:rPr lang="en-US" sz="1100" dirty="0">
                <a:solidFill>
                  <a:srgbClr val="374151"/>
                </a:solidFill>
                <a:latin typeface="Times New Roman"/>
              </a:rPr>
              <a:t>♦The application shall have a mechanism to track user activity and detect suspicious behavior.</a:t>
            </a:r>
          </a:p>
          <a:p>
            <a:pPr indent="0" algn="just">
              <a:lnSpc>
                <a:spcPts val="2136"/>
              </a:lnSpc>
            </a:pPr>
            <a:r>
              <a:rPr lang="en-US" sz="1400" b="1" i="1" dirty="0">
                <a:solidFill>
                  <a:srgbClr val="374151"/>
                </a:solidFill>
                <a:latin typeface="Times New Roman"/>
              </a:rPr>
              <a:t>5.4    Software Quality Attributes</a:t>
            </a:r>
          </a:p>
          <a:p>
            <a:pPr indent="0" algn="just">
              <a:lnSpc>
                <a:spcPts val="2136"/>
              </a:lnSpc>
            </a:pPr>
            <a:r>
              <a:rPr lang="en-US" sz="1100" dirty="0">
                <a:solidFill>
                  <a:srgbClr val="374151"/>
                </a:solidFill>
                <a:latin typeface="Times New Roman"/>
              </a:rPr>
              <a:t>♦The application shall be reliable and available 99.9% of the time.</a:t>
            </a:r>
          </a:p>
          <a:p>
            <a:pPr indent="0" algn="just">
              <a:lnSpc>
                <a:spcPts val="2136"/>
              </a:lnSpc>
            </a:pPr>
            <a:r>
              <a:rPr lang="en-US" sz="1100" dirty="0">
                <a:solidFill>
                  <a:srgbClr val="374151"/>
                </a:solidFill>
                <a:latin typeface="Times New Roman"/>
              </a:rPr>
              <a:t>♦The application shall be maintainable and scalable to accommodate future growth.</a:t>
            </a:r>
          </a:p>
          <a:p>
            <a:pPr indent="0" algn="just"/>
            <a:r>
              <a:rPr lang="en-US" sz="1100" dirty="0">
                <a:solidFill>
                  <a:srgbClr val="374151"/>
                </a:solidFill>
                <a:latin typeface="Times New Roman"/>
              </a:rPr>
              <a:t>♦The application shall have a user-friendly interface that is easy to use and navigate.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202F74-623D-B87C-CE84-E18457575222}"/>
              </a:ext>
            </a:extLst>
          </p:cNvPr>
          <p:cNvSpPr txBox="1"/>
          <p:nvPr/>
        </p:nvSpPr>
        <p:spPr>
          <a:xfrm>
            <a:off x="449179" y="1187480"/>
            <a:ext cx="5233737" cy="369332"/>
          </a:xfrm>
          <a:prstGeom prst="rect">
            <a:avLst/>
          </a:prstGeom>
          <a:noFill/>
        </p:spPr>
        <p:txBody>
          <a:bodyPr wrap="square">
            <a:spAutoFit/>
          </a:bodyPr>
          <a:lstStyle/>
          <a:p>
            <a:r>
              <a:rPr lang="en-IN" dirty="0">
                <a:hlinkClick r:id="rId2"/>
              </a:rPr>
              <a:t>https://github.com/alforomeo24/Task1.git</a:t>
            </a:r>
            <a:endParaRPr lang="en-IN" dirty="0"/>
          </a:p>
        </p:txBody>
      </p:sp>
      <p:sp>
        <p:nvSpPr>
          <p:cNvPr id="6" name="TextBox 5">
            <a:extLst>
              <a:ext uri="{FF2B5EF4-FFF2-40B4-BE49-F238E27FC236}">
                <a16:creationId xmlns:a16="http://schemas.microsoft.com/office/drawing/2014/main" id="{5EC18FEF-03CA-876A-1320-8000102362DB}"/>
              </a:ext>
            </a:extLst>
          </p:cNvPr>
          <p:cNvSpPr txBox="1"/>
          <p:nvPr/>
        </p:nvSpPr>
        <p:spPr>
          <a:xfrm flipH="1">
            <a:off x="449179" y="737937"/>
            <a:ext cx="38043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GitHub Link</a:t>
            </a:r>
          </a:p>
        </p:txBody>
      </p:sp>
      <p:sp>
        <p:nvSpPr>
          <p:cNvPr id="7" name="TextBox 6">
            <a:extLst>
              <a:ext uri="{FF2B5EF4-FFF2-40B4-BE49-F238E27FC236}">
                <a16:creationId xmlns:a16="http://schemas.microsoft.com/office/drawing/2014/main" id="{C47C6A5C-20B1-A585-16A7-6FFA4DC64775}"/>
              </a:ext>
            </a:extLst>
          </p:cNvPr>
          <p:cNvSpPr txBox="1"/>
          <p:nvPr/>
        </p:nvSpPr>
        <p:spPr>
          <a:xfrm>
            <a:off x="1164556" y="5534526"/>
            <a:ext cx="5233737" cy="1015663"/>
          </a:xfrm>
          <a:prstGeom prst="rect">
            <a:avLst/>
          </a:prstGeom>
          <a:noFill/>
        </p:spPr>
        <p:txBody>
          <a:bodyPr wrap="square" rtlCol="0">
            <a:spAutoFit/>
          </a:bodyPr>
          <a:lstStyle/>
          <a:p>
            <a:pPr algn="ctr"/>
            <a:r>
              <a:rPr lang="en-US" sz="60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1886</Words>
  <Application>Microsoft Office PowerPoint</Application>
  <PresentationFormat>Custom</PresentationFormat>
  <Paragraphs>125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virendrashewag22@gmail.com</dc:creator>
  <cp:keywords/>
  <cp:lastModifiedBy>alfo_ _romeo</cp:lastModifiedBy>
  <cp:revision>2</cp:revision>
  <dcterms:modified xsi:type="dcterms:W3CDTF">2023-03-24T14:36:42Z</dcterms:modified>
</cp:coreProperties>
</file>