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336" r:id="rId4"/>
    <p:sldId id="259" r:id="rId5"/>
    <p:sldId id="267" r:id="rId6"/>
    <p:sldId id="260" r:id="rId7"/>
    <p:sldId id="261" r:id="rId8"/>
    <p:sldId id="262" r:id="rId9"/>
    <p:sldId id="263" r:id="rId10"/>
    <p:sldId id="343" r:id="rId11"/>
    <p:sldId id="332" r:id="rId12"/>
    <p:sldId id="273" r:id="rId13"/>
    <p:sldId id="274" r:id="rId14"/>
    <p:sldId id="342" r:id="rId15"/>
    <p:sldId id="340" r:id="rId16"/>
    <p:sldId id="339" r:id="rId17"/>
    <p:sldId id="341" r:id="rId18"/>
    <p:sldId id="347" r:id="rId19"/>
    <p:sldId id="271" r:id="rId20"/>
    <p:sldId id="345" r:id="rId21"/>
    <p:sldId id="344" r:id="rId22"/>
    <p:sldId id="346" r:id="rId23"/>
    <p:sldId id="272" r:id="rId24"/>
  </p:sldIdLst>
  <p:sldSz cx="9144000" cy="5143500" type="screen16x9"/>
  <p:notesSz cx="6858000" cy="9144000"/>
  <p:embeddedFontLst>
    <p:embeddedFont>
      <p:font typeface="Economica" panose="02020500000000000000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標楷體" panose="03000509000000000000" pitchFamily="65" charset="-120"/>
      <p:regular r:id="rId34"/>
    </p:embeddedFont>
    <p:embeddedFont>
      <p:font typeface="標楷體" panose="03000509000000000000" pitchFamily="65" charset="-12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8" autoAdjust="0"/>
  </p:normalViewPr>
  <p:slideViewPr>
    <p:cSldViewPr snapToGrid="0">
      <p:cViewPr varScale="1">
        <p:scale>
          <a:sx n="99" d="100"/>
          <a:sy n="99" d="100"/>
        </p:scale>
        <p:origin x="73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14D4987-9F9F-58CA-A306-3FA64387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d82d00b_0_104:notes">
            <a:extLst>
              <a:ext uri="{FF2B5EF4-FFF2-40B4-BE49-F238E27FC236}">
                <a16:creationId xmlns:a16="http://schemas.microsoft.com/office/drawing/2014/main" id="{AC2F5CFB-7597-34DC-E0D7-F6E93F7F8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d82d00b_0_104:notes">
            <a:extLst>
              <a:ext uri="{FF2B5EF4-FFF2-40B4-BE49-F238E27FC236}">
                <a16:creationId xmlns:a16="http://schemas.microsoft.com/office/drawing/2014/main" id="{248BB553-606D-0E6F-0949-636DFE905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6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0C9FC24E-2F31-A656-4220-137473AD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5d82d00b_0_77:notes">
            <a:extLst>
              <a:ext uri="{FF2B5EF4-FFF2-40B4-BE49-F238E27FC236}">
                <a16:creationId xmlns:a16="http://schemas.microsoft.com/office/drawing/2014/main" id="{07FC17B7-4DFD-C4DE-0F16-E51EBEB05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5d82d00b_0_77:notes">
            <a:extLst>
              <a:ext uri="{FF2B5EF4-FFF2-40B4-BE49-F238E27FC236}">
                <a16:creationId xmlns:a16="http://schemas.microsoft.com/office/drawing/2014/main" id="{1558EC98-E6B0-AC3B-9D2C-08392046A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3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7C0FE150-F677-BF68-54B1-32AD00A7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d82d00b_0_104:notes">
            <a:extLst>
              <a:ext uri="{FF2B5EF4-FFF2-40B4-BE49-F238E27FC236}">
                <a16:creationId xmlns:a16="http://schemas.microsoft.com/office/drawing/2014/main" id="{EEED8D25-F36A-A27D-776A-D7436678B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d82d00b_0_104:notes">
            <a:extLst>
              <a:ext uri="{FF2B5EF4-FFF2-40B4-BE49-F238E27FC236}">
                <a16:creationId xmlns:a16="http://schemas.microsoft.com/office/drawing/2014/main" id="{0F7BF534-973B-34E6-7372-74240E4A64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214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58490EA-14FB-7923-D8DD-C97004D0D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d82d00b_0_104:notes">
            <a:extLst>
              <a:ext uri="{FF2B5EF4-FFF2-40B4-BE49-F238E27FC236}">
                <a16:creationId xmlns:a16="http://schemas.microsoft.com/office/drawing/2014/main" id="{CA33E70F-1173-C6C3-3BE7-93D56D4D0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d82d00b_0_104:notes">
            <a:extLst>
              <a:ext uri="{FF2B5EF4-FFF2-40B4-BE49-F238E27FC236}">
                <a16:creationId xmlns:a16="http://schemas.microsoft.com/office/drawing/2014/main" id="{E47EB9E0-AB6B-5440-8784-040DFF0A4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01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33fb4a40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33fb4a40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YOLO </a:t>
            </a:r>
            <a:r>
              <a:rPr lang="zh-TW" altLang="en-US" dirty="0"/>
              <a:t>在 </a:t>
            </a:r>
            <a:r>
              <a:rPr lang="en-US" altLang="zh-TW" b="1" dirty="0"/>
              <a:t>mAP50</a:t>
            </a:r>
            <a:r>
              <a:rPr lang="zh-TW" altLang="en-US" dirty="0"/>
              <a:t> 指標上表現出色，接近滿分。</a:t>
            </a:r>
            <a:r>
              <a:rPr lang="en-US" altLang="zh-TW" dirty="0"/>
              <a:t>SAM </a:t>
            </a:r>
            <a:r>
              <a:rPr lang="zh-TW" altLang="en-US" dirty="0"/>
              <a:t>在 </a:t>
            </a:r>
            <a:r>
              <a:rPr lang="en-US" altLang="zh-TW" b="1" dirty="0"/>
              <a:t>mAP50</a:t>
            </a:r>
            <a:r>
              <a:rPr lang="en-US" altLang="zh-TW" dirty="0"/>
              <a:t> </a:t>
            </a:r>
            <a:r>
              <a:rPr lang="zh-TW" altLang="en-US" dirty="0"/>
              <a:t>指標上的表現稍遜於 </a:t>
            </a:r>
            <a:r>
              <a:rPr lang="en-US" altLang="zh-TW" dirty="0"/>
              <a:t>YOLO</a:t>
            </a:r>
            <a:r>
              <a:rPr lang="zh-TW" altLang="en-US" dirty="0"/>
              <a:t>，但 </a:t>
            </a:r>
            <a:r>
              <a:rPr lang="en-US" altLang="zh-TW" dirty="0"/>
              <a:t>SAM </a:t>
            </a:r>
            <a:r>
              <a:rPr lang="zh-TW" altLang="en-US" dirty="0"/>
              <a:t>作為主要針對分割任務的模型，仍然保持了相當高的準確度。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YOLO</a:t>
            </a:r>
            <a:r>
              <a:rPr lang="zh-TW" altLang="en-US" dirty="0"/>
              <a:t>在高精度分割有所不足，</a:t>
            </a:r>
            <a:r>
              <a:rPr lang="en-US" altLang="zh-TW" dirty="0"/>
              <a:t>SAM</a:t>
            </a:r>
            <a:r>
              <a:rPr lang="zh-TW" altLang="en-US" dirty="0"/>
              <a:t>專注於精確的分割，尤其在需要高分辨率和細節的情況下，能更有效地捕捉目標。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35d82d00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35d82d00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35d82d00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35d82d00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3fb4a40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3fb4a40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5d82d00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5d82d00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3fb4a40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3fb4a40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1.最後由901張影像組成dataset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2.用python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3.detection模型適用coco dataset訓練的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5d82d00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5d82d00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d82d00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d82d00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5d82d00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5d82d00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B281BF0-8858-ADD1-8419-759BA485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5d82d00b_0_104:notes">
            <a:extLst>
              <a:ext uri="{FF2B5EF4-FFF2-40B4-BE49-F238E27FC236}">
                <a16:creationId xmlns:a16="http://schemas.microsoft.com/office/drawing/2014/main" id="{4863D6B9-B519-FC32-950A-41187864D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5d82d00b_0_104:notes">
            <a:extLst>
              <a:ext uri="{FF2B5EF4-FFF2-40B4-BE49-F238E27FC236}">
                <a16:creationId xmlns:a16="http://schemas.microsoft.com/office/drawing/2014/main" id="{A021FA82-989F-BFC6-61A0-9E390E9B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55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EADE-22B5-49DC-80DA-969078EDFF71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198-214F-42D2-8CF9-C1EE756086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670450" y="873925"/>
            <a:ext cx="3803100" cy="21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元利盛醫療零件瑕疵檢測</a:t>
            </a:r>
            <a:br>
              <a:rPr lang="en-US" altLang="zh-TW" sz="3200" dirty="0"/>
            </a:br>
            <a:endParaRPr sz="32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>
                <a:latin typeface="DFKai-SB"/>
                <a:ea typeface="DFKai-SB"/>
                <a:cs typeface="DFKai-SB"/>
                <a:sym typeface="DFKai-SB"/>
              </a:rPr>
              <a:t>期</a:t>
            </a:r>
            <a:r>
              <a:rPr lang="zh-TW" altLang="en-US" sz="3200" dirty="0">
                <a:latin typeface="DFKai-SB"/>
                <a:ea typeface="DFKai-SB"/>
                <a:cs typeface="DFKai-SB"/>
                <a:sym typeface="DFKai-SB"/>
              </a:rPr>
              <a:t>末</a:t>
            </a:r>
            <a:r>
              <a:rPr lang="zh-TW" sz="3200" dirty="0">
                <a:latin typeface="DFKai-SB"/>
                <a:ea typeface="DFKai-SB"/>
                <a:cs typeface="DFKai-SB"/>
                <a:sym typeface="DFKai-SB"/>
              </a:rPr>
              <a:t>報告</a:t>
            </a:r>
            <a:endParaRPr sz="32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32623" y="2999842"/>
            <a:ext cx="30546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第</a:t>
            </a:r>
            <a:r>
              <a:rPr lang="en-US" altLang="zh-TW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15</a:t>
            </a: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組</a:t>
            </a:r>
            <a:endParaRPr lang="en-US" altLang="zh-TW" sz="1600" dirty="0">
              <a:highlight>
                <a:srgbClr val="FFFFFF"/>
              </a:highlight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機械碩一 </a:t>
            </a:r>
            <a:r>
              <a:rPr lang="en-US" altLang="zh-TW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113323116 </a:t>
            </a: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王康鋕</a:t>
            </a:r>
            <a:endParaRPr lang="en-US" altLang="zh-TW" sz="1600" dirty="0">
              <a:highlight>
                <a:srgbClr val="FFFFFF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機械碩一 </a:t>
            </a:r>
            <a:r>
              <a:rPr lang="en-US" altLang="zh-TW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113323098 </a:t>
            </a: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葉律旻</a:t>
            </a:r>
            <a:endParaRPr lang="en-US" altLang="zh-TW" sz="1600" dirty="0">
              <a:highlight>
                <a:srgbClr val="FFFFFF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機械碩一 </a:t>
            </a:r>
            <a:r>
              <a:rPr lang="en-US" altLang="zh-TW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113323096 </a:t>
            </a:r>
            <a:r>
              <a:rPr lang="zh-TW" altLang="en-US" sz="16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張富勝</a:t>
            </a:r>
            <a:endParaRPr lang="en-US" altLang="zh-TW" sz="1600" dirty="0">
              <a:highlight>
                <a:srgbClr val="FFFFFF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2A1D781-7A87-9924-8DED-A339BD3F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>
            <a:extLst>
              <a:ext uri="{FF2B5EF4-FFF2-40B4-BE49-F238E27FC236}">
                <a16:creationId xmlns:a16="http://schemas.microsoft.com/office/drawing/2014/main" id="{A6E05BB2-B22A-6947-A3ED-C79D26F5E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, 文字, 圓形 的圖片&#10;&#10;自動產生的描述">
            <a:extLst>
              <a:ext uri="{FF2B5EF4-FFF2-40B4-BE49-F238E27FC236}">
                <a16:creationId xmlns:a16="http://schemas.microsoft.com/office/drawing/2014/main" id="{B0E30890-9985-CAA3-2042-465846D7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3" y="1485900"/>
            <a:ext cx="3657600" cy="3657600"/>
          </a:xfrm>
          <a:prstGeom prst="rect">
            <a:avLst/>
          </a:prstGeom>
        </p:spPr>
      </p:pic>
      <p:pic>
        <p:nvPicPr>
          <p:cNvPr id="6" name="圖片 5" descr="一張含有 螢幕擷取畫面, 文字, 圓形 的圖片&#10;&#10;自動產生的描述">
            <a:extLst>
              <a:ext uri="{FF2B5EF4-FFF2-40B4-BE49-F238E27FC236}">
                <a16:creationId xmlns:a16="http://schemas.microsoft.com/office/drawing/2014/main" id="{2D620AB8-10E2-463B-637A-F6B22E10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579" y="1485900"/>
            <a:ext cx="3657600" cy="3657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6D3A6A9-7C3C-5B0B-EBEA-3F833892434A}"/>
              </a:ext>
            </a:extLst>
          </p:cNvPr>
          <p:cNvSpPr txBox="1"/>
          <p:nvPr/>
        </p:nvSpPr>
        <p:spPr>
          <a:xfrm>
            <a:off x="5095365" y="1031675"/>
            <a:ext cx="34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Predictions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66DD96-EAFF-91B5-4252-7B383950172A}"/>
              </a:ext>
            </a:extLst>
          </p:cNvPr>
          <p:cNvSpPr txBox="1"/>
          <p:nvPr/>
        </p:nvSpPr>
        <p:spPr>
          <a:xfrm>
            <a:off x="696099" y="1031675"/>
            <a:ext cx="34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0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B01-029D-841F-FADA-0DA4EB7D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</a:rPr>
              <a:t>Segment-Anything Model(SAM)-Introduction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BB054B-9444-E5DD-4E39-A87971221209}"/>
              </a:ext>
            </a:extLst>
          </p:cNvPr>
          <p:cNvSpPr txBox="1"/>
          <p:nvPr/>
        </p:nvSpPr>
        <p:spPr>
          <a:xfrm>
            <a:off x="662494" y="3136861"/>
            <a:ext cx="3909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Single image or batch of images(video)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Prompts (Bounding Boxes or Points)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Labels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CA1045-59C8-6D2D-C747-A177F2499F0C}"/>
              </a:ext>
            </a:extLst>
          </p:cNvPr>
          <p:cNvSpPr txBox="1"/>
          <p:nvPr/>
        </p:nvSpPr>
        <p:spPr>
          <a:xfrm>
            <a:off x="4707225" y="3152453"/>
            <a:ext cx="34313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Masks</a:t>
            </a: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Scores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C7A253-E9E0-D789-0BB7-338D54C6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6" b="1484"/>
          <a:stretch/>
        </p:blipFill>
        <p:spPr>
          <a:xfrm>
            <a:off x="0" y="1291662"/>
            <a:ext cx="9144000" cy="18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B053-AD1F-E6E5-A452-118C458E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0" y="148625"/>
            <a:ext cx="8520600" cy="831300"/>
          </a:xfrm>
        </p:spPr>
        <p:txBody>
          <a:bodyPr/>
          <a:lstStyle/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altLang="zh-TW" dirty="0">
                <a:latin typeface="DFKai-SB"/>
                <a:ea typeface="DFKai-SB"/>
                <a:cs typeface="DFKai-SB"/>
                <a:sym typeface="DFKai-SB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(SAM)-Finetune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279501C-BD83-0E01-735A-D891977327C3}"/>
              </a:ext>
            </a:extLst>
          </p:cNvPr>
          <p:cNvSpPr/>
          <p:nvPr/>
        </p:nvSpPr>
        <p:spPr>
          <a:xfrm>
            <a:off x="172152" y="2381529"/>
            <a:ext cx="1440000" cy="52758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多邊形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註解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AFD476D-D23C-97C6-8DE6-9DDA7B15E240}"/>
              </a:ext>
            </a:extLst>
          </p:cNvPr>
          <p:cNvSpPr/>
          <p:nvPr/>
        </p:nvSpPr>
        <p:spPr>
          <a:xfrm>
            <a:off x="2505384" y="2381468"/>
            <a:ext cx="1440000" cy="52758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Box</a:t>
            </a:r>
            <a:r>
              <a:rPr kumimoji="0" lang="zh-TW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</a:t>
            </a: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prompt</a:t>
            </a:r>
            <a:endParaRPr kumimoji="0" lang="zh-TW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9B44239-2E59-C32E-59D1-1EE26494D255}"/>
              </a:ext>
            </a:extLst>
          </p:cNvPr>
          <p:cNvSpPr/>
          <p:nvPr/>
        </p:nvSpPr>
        <p:spPr>
          <a:xfrm>
            <a:off x="6278616" y="2381468"/>
            <a:ext cx="1440000" cy="5265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Fine-tune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AC8839-9679-B265-86DE-0C7AD394A64A}"/>
              </a:ext>
            </a:extLst>
          </p:cNvPr>
          <p:cNvSpPr/>
          <p:nvPr/>
        </p:nvSpPr>
        <p:spPr>
          <a:xfrm>
            <a:off x="6278616" y="3591375"/>
            <a:ext cx="1440000" cy="527581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Fine-tuning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6D7949C-2638-AE38-E5CB-4C0325296B08}"/>
              </a:ext>
            </a:extLst>
          </p:cNvPr>
          <p:cNvSpPr/>
          <p:nvPr/>
        </p:nvSpPr>
        <p:spPr>
          <a:xfrm>
            <a:off x="2505384" y="3601703"/>
            <a:ext cx="1440000" cy="545139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 Mask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F7E3517-4D66-1C70-A4F3-F3A828121610}"/>
              </a:ext>
            </a:extLst>
          </p:cNvPr>
          <p:cNvSpPr/>
          <p:nvPr/>
        </p:nvSpPr>
        <p:spPr>
          <a:xfrm>
            <a:off x="2505384" y="1269227"/>
            <a:ext cx="1440000" cy="52758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Images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B968B092-46A0-E25E-225C-9AF13586F44B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3945384" y="1533017"/>
            <a:ext cx="2333232" cy="1111701"/>
          </a:xfrm>
          <a:prstGeom prst="bentConnector3">
            <a:avLst>
              <a:gd name="adj1" fmla="val 236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01FF84D9-8D50-BEAA-8328-5802056BCE1A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 flipV="1">
            <a:off x="1612152" y="2645258"/>
            <a:ext cx="893232" cy="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8A9988B9-F150-5189-2866-A4757FD9AC28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3945384" y="2644718"/>
            <a:ext cx="2333232" cy="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EFC74D4E-98CC-135B-6ED2-CAE1902A699B}"/>
              </a:ext>
            </a:extLst>
          </p:cNvPr>
          <p:cNvCxnSpPr>
            <a:cxnSpLocks/>
          </p:cNvCxnSpPr>
          <p:nvPr/>
        </p:nvCxnSpPr>
        <p:spPr>
          <a:xfrm>
            <a:off x="1603360" y="2645319"/>
            <a:ext cx="893232" cy="1228954"/>
          </a:xfrm>
          <a:prstGeom prst="bentConnector3">
            <a:avLst>
              <a:gd name="adj1" fmla="val 3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FDE85191-3EE2-0AD7-CECA-0CE3051C5871}"/>
              </a:ext>
            </a:extLst>
          </p:cNvPr>
          <p:cNvCxnSpPr>
            <a:cxnSpLocks/>
          </p:cNvCxnSpPr>
          <p:nvPr/>
        </p:nvCxnSpPr>
        <p:spPr>
          <a:xfrm flipV="1">
            <a:off x="3936592" y="2644718"/>
            <a:ext cx="2333232" cy="1229555"/>
          </a:xfrm>
          <a:prstGeom prst="bentConnector3">
            <a:avLst>
              <a:gd name="adj1" fmla="val 239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C95CE19D-953C-D873-8E34-96DD00A8AB73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6998616" y="2907968"/>
            <a:ext cx="0" cy="683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7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1AFAD-DDB8-A8D0-F32D-B8670DD9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02"/>
            <a:ext cx="8520600" cy="8313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研究方法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(SAM)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9F183E-16C5-130D-AC89-E1CBDF956541}"/>
              </a:ext>
            </a:extLst>
          </p:cNvPr>
          <p:cNvSpPr/>
          <p:nvPr/>
        </p:nvSpPr>
        <p:spPr>
          <a:xfrm>
            <a:off x="1063040" y="1665766"/>
            <a:ext cx="1440000" cy="54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多邊形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85F334-F973-A74D-AD00-CB116D75B063}"/>
              </a:ext>
            </a:extLst>
          </p:cNvPr>
          <p:cNvSpPr/>
          <p:nvPr/>
        </p:nvSpPr>
        <p:spPr>
          <a:xfrm>
            <a:off x="3946448" y="1665766"/>
            <a:ext cx="1440000" cy="54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Box</a:t>
            </a:r>
            <a:r>
              <a:rPr kumimoji="0" lang="zh-TW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</a:t>
            </a:r>
            <a:r>
              <a:rPr kumimoji="0" lang="en-US" altLang="zh-TW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prompt</a:t>
            </a:r>
            <a:endParaRPr kumimoji="0" lang="zh-TW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86F50C-0B25-771A-9679-4439A3B321C4}"/>
              </a:ext>
            </a:extLst>
          </p:cNvPr>
          <p:cNvSpPr/>
          <p:nvPr/>
        </p:nvSpPr>
        <p:spPr>
          <a:xfrm>
            <a:off x="6681591" y="1665766"/>
            <a:ext cx="1440000" cy="54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 Mask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FFEDA6-2606-3BDF-C2AB-BF56E14B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74" y="2700434"/>
            <a:ext cx="1736531" cy="14530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4BD503-65BB-C530-B934-5E1F32E2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82" y="2686713"/>
            <a:ext cx="1736532" cy="14667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8521EB-E749-F956-0943-4B382C5F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644" t="4271"/>
          <a:stretch/>
        </p:blipFill>
        <p:spPr>
          <a:xfrm>
            <a:off x="6533326" y="2683680"/>
            <a:ext cx="1736530" cy="14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2294-1AF1-22AE-ACBF-79EBE708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31755-958A-B7BE-73A8-F7396E21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0" y="148625"/>
            <a:ext cx="8520600" cy="831300"/>
          </a:xfrm>
        </p:spPr>
        <p:txBody>
          <a:bodyPr/>
          <a:lstStyle/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altLang="zh-TW" dirty="0">
                <a:latin typeface="DFKai-SB"/>
                <a:ea typeface="DFKai-SB"/>
                <a:cs typeface="DFKai-SB"/>
                <a:sym typeface="DFKai-SB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(SAM)-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實際應用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FB2780-DAD8-CD82-AD85-664E594DA4B2}"/>
              </a:ext>
            </a:extLst>
          </p:cNvPr>
          <p:cNvSpPr/>
          <p:nvPr/>
        </p:nvSpPr>
        <p:spPr>
          <a:xfrm>
            <a:off x="426455" y="1397711"/>
            <a:ext cx="1440000" cy="72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Images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A190A9-7597-0745-1515-9FEEAC1C77CE}"/>
              </a:ext>
            </a:extLst>
          </p:cNvPr>
          <p:cNvSpPr/>
          <p:nvPr/>
        </p:nvSpPr>
        <p:spPr>
          <a:xfrm>
            <a:off x="2815963" y="1397711"/>
            <a:ext cx="2113407" cy="72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Bounding box model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C607A-3559-E618-F3A5-81EF34CE4E52}"/>
              </a:ext>
            </a:extLst>
          </p:cNvPr>
          <p:cNvSpPr/>
          <p:nvPr/>
        </p:nvSpPr>
        <p:spPr>
          <a:xfrm>
            <a:off x="6030916" y="1396297"/>
            <a:ext cx="2686630" cy="72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Box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prompt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E44808-F2CD-3013-7C52-BA4DF14F52CA}"/>
              </a:ext>
            </a:extLst>
          </p:cNvPr>
          <p:cNvSpPr/>
          <p:nvPr/>
        </p:nvSpPr>
        <p:spPr>
          <a:xfrm>
            <a:off x="426455" y="3027204"/>
            <a:ext cx="1440000" cy="72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680C20-CD90-4736-1A81-59E3BF33B165}"/>
              </a:ext>
            </a:extLst>
          </p:cNvPr>
          <p:cNvSpPr/>
          <p:nvPr/>
        </p:nvSpPr>
        <p:spPr>
          <a:xfrm>
            <a:off x="6415427" y="3027204"/>
            <a:ext cx="1917608" cy="720000"/>
          </a:xfrm>
          <a:prstGeom prst="rect">
            <a:avLst/>
          </a:prstGeom>
          <a:solidFill>
            <a:srgbClr val="BD582C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C3F5E74-1478-1C4F-D2D2-D17FB484657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866455" y="1757711"/>
            <a:ext cx="9495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FC8A3A-4E01-04B8-6CB9-B60199444B2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66455" y="3387204"/>
            <a:ext cx="4548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151EE9E-1A3E-703D-9341-0CADEA6AADE8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146455" y="2117711"/>
            <a:ext cx="0" cy="909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2CBD98-4849-39E7-AFBC-3B3D0483C1A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929370" y="1756297"/>
            <a:ext cx="1101546" cy="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B1B5972-C5A9-BA02-D04F-8C925B1342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804890" y="-542138"/>
            <a:ext cx="910907" cy="6227776"/>
          </a:xfrm>
          <a:prstGeom prst="bentConnector3">
            <a:avLst>
              <a:gd name="adj1" fmla="val 31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8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04BAE44-84FC-0CF9-C3CC-6F9F82F4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>
            <a:extLst>
              <a:ext uri="{FF2B5EF4-FFF2-40B4-BE49-F238E27FC236}">
                <a16:creationId xmlns:a16="http://schemas.microsoft.com/office/drawing/2014/main" id="{AA32469D-6FA7-2356-B291-EF7BCBAB7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SAM)-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螢幕擷取畫面, 文字, Rectangle, 正方形 的圖片&#10;&#10;自動產生的描述">
            <a:extLst>
              <a:ext uri="{FF2B5EF4-FFF2-40B4-BE49-F238E27FC236}">
                <a16:creationId xmlns:a16="http://schemas.microsoft.com/office/drawing/2014/main" id="{74133FCA-90C1-F070-9988-4F25136F05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1431" r="9830" b="1866"/>
          <a:stretch/>
        </p:blipFill>
        <p:spPr bwMode="auto">
          <a:xfrm>
            <a:off x="425002" y="1111876"/>
            <a:ext cx="4370231" cy="3879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304F1E9-411F-1785-F916-8AAE3E93440D}"/>
              </a:ext>
            </a:extLst>
          </p:cNvPr>
          <p:cNvSpPr txBox="1"/>
          <p:nvPr/>
        </p:nvSpPr>
        <p:spPr>
          <a:xfrm>
            <a:off x="4908535" y="1373325"/>
            <a:ext cx="348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: 82.43%</a:t>
            </a:r>
          </a:p>
          <a:p>
            <a:pPr algn="ctr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Precision : 83.56%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9D9774-EFBE-1F89-3089-0555CA95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92" y="1981280"/>
            <a:ext cx="152421" cy="2476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11C3EB-2F42-6E60-34A0-4D4A7D38C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270" y="3747539"/>
            <a:ext cx="285790" cy="2762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C3F42B-034D-D914-CA28-CF99371D6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270" y="1981280"/>
            <a:ext cx="27626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FC42AA2E-7E16-D40B-8F28-5160A06A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>
            <a:extLst>
              <a:ext uri="{FF2B5EF4-FFF2-40B4-BE49-F238E27FC236}">
                <a16:creationId xmlns:a16="http://schemas.microsoft.com/office/drawing/2014/main" id="{BAC55EF8-994C-F8FC-38FC-6703A78A3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Times New Roman"/>
                <a:sym typeface="DFKai-SB"/>
              </a:rPr>
              <a:t>最終結果</a:t>
            </a:r>
            <a:r>
              <a:rPr lang="en-US" altLang="zh-TW" dirty="0">
                <a:latin typeface="DFKai-SB"/>
                <a:ea typeface="DFKai-SB"/>
                <a:cs typeface="Times New Roman"/>
                <a:sym typeface="DFKai-SB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(SAM)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</a:t>
            </a:r>
            <a:endParaRPr lang="zh-TW" altLang="en-US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A1EEE8-42C1-81C6-4778-0D8FD3B4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499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8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0C7AF30-9DE0-758A-313C-E752C43C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>
            <a:extLst>
              <a:ext uri="{FF2B5EF4-FFF2-40B4-BE49-F238E27FC236}">
                <a16:creationId xmlns:a16="http://schemas.microsoft.com/office/drawing/2014/main" id="{D5169D08-3CD5-A5F0-678D-AB8A7A1EA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501977-D1D1-427F-1D5D-D7305FCC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43" t="8116" r="14007" b="3446"/>
          <a:stretch/>
        </p:blipFill>
        <p:spPr>
          <a:xfrm>
            <a:off x="197476" y="1147225"/>
            <a:ext cx="3919470" cy="32598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6F8896-1591-3153-0137-64EC76B5F8D8}"/>
              </a:ext>
            </a:extLst>
          </p:cNvPr>
          <p:cNvSpPr txBox="1"/>
          <p:nvPr/>
        </p:nvSpPr>
        <p:spPr>
          <a:xfrm>
            <a:off x="413197" y="4455668"/>
            <a:ext cx="348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此混淆矩陣是基於每個像素來進行分類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基於每個物件來進行分類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</a:t>
            </a:r>
          </a:p>
        </p:txBody>
      </p:sp>
      <p:pic>
        <p:nvPicPr>
          <p:cNvPr id="6" name="圖片 5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E6F20679-0625-5D80-DF85-E41BD3B2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538" y="685956"/>
            <a:ext cx="3884170" cy="42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6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4EEF2EF-FC2E-0754-3F6A-FB1CA8CD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>
            <a:extLst>
              <a:ext uri="{FF2B5EF4-FFF2-40B4-BE49-F238E27FC236}">
                <a16:creationId xmlns:a16="http://schemas.microsoft.com/office/drawing/2014/main" id="{46622DAA-DC39-543A-CC7E-0673D5314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8623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 descr="一張含有 螢幕擷取畫面, 圓形 的圖片&#10;&#10;自動產生的描述">
            <a:extLst>
              <a:ext uri="{FF2B5EF4-FFF2-40B4-BE49-F238E27FC236}">
                <a16:creationId xmlns:a16="http://schemas.microsoft.com/office/drawing/2014/main" id="{59510CC2-D0FF-AEB1-7991-361B7EF7A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7782"/>
            <a:ext cx="4572000" cy="1582066"/>
          </a:xfrm>
          <a:prstGeom prst="rect">
            <a:avLst/>
          </a:prstGeom>
        </p:spPr>
      </p:pic>
      <p:pic>
        <p:nvPicPr>
          <p:cNvPr id="3" name="圖片 2" descr="一張含有 螢幕擷取畫面, 圓形, 設計 的圖片&#10;&#10;自動產生的描述">
            <a:extLst>
              <a:ext uri="{FF2B5EF4-FFF2-40B4-BE49-F238E27FC236}">
                <a16:creationId xmlns:a16="http://schemas.microsoft.com/office/drawing/2014/main" id="{48AF446E-A283-2824-14D7-823B34E8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8243"/>
            <a:ext cx="4572000" cy="158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 descr="一張含有 螢幕擷取畫面, 圓形 的圖片&#10;&#10;自動產生的描述">
            <a:extLst>
              <a:ext uri="{FF2B5EF4-FFF2-40B4-BE49-F238E27FC236}">
                <a16:creationId xmlns:a16="http://schemas.microsoft.com/office/drawing/2014/main" id="{19278077-9DBB-DE10-9AB8-FB8492CBD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9848"/>
            <a:ext cx="4572000" cy="158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 descr="一張含有 螢幕擷取畫面, 圓形, 設計 的圖片&#10;&#10;自動產生的描述">
            <a:extLst>
              <a:ext uri="{FF2B5EF4-FFF2-40B4-BE49-F238E27FC236}">
                <a16:creationId xmlns:a16="http://schemas.microsoft.com/office/drawing/2014/main" id="{83E61EC3-7741-96EF-64E7-98E8BAC47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119493"/>
            <a:ext cx="4572000" cy="158231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5B901E-2D6C-36CF-2D25-361109502597}"/>
              </a:ext>
            </a:extLst>
          </p:cNvPr>
          <p:cNvSpPr txBox="1"/>
          <p:nvPr/>
        </p:nvSpPr>
        <p:spPr>
          <a:xfrm>
            <a:off x="2827986" y="1029721"/>
            <a:ext cx="348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預測與實際之對比圖</a:t>
            </a:r>
          </a:p>
        </p:txBody>
      </p:sp>
    </p:spTree>
    <p:extLst>
      <p:ext uri="{BB962C8B-B14F-4D97-AF65-F5344CB8AC3E}">
        <p14:creationId xmlns:p14="http://schemas.microsoft.com/office/powerpoint/2010/main" val="395443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48571" y="70249"/>
            <a:ext cx="24020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預期成果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-149194" y="861165"/>
            <a:ext cx="3271232" cy="919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YOLO: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mAP50 :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80%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以上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Times New Roman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SAM: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mAP50 :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85%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以上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3" name="Google Shape;165;p28">
            <a:extLst>
              <a:ext uri="{FF2B5EF4-FFF2-40B4-BE49-F238E27FC236}">
                <a16:creationId xmlns:a16="http://schemas.microsoft.com/office/drawing/2014/main" id="{20176F00-A611-5CB4-6873-B1DD35072FF1}"/>
              </a:ext>
            </a:extLst>
          </p:cNvPr>
          <p:cNvSpPr txBox="1">
            <a:spLocks/>
          </p:cNvSpPr>
          <p:nvPr/>
        </p:nvSpPr>
        <p:spPr>
          <a:xfrm>
            <a:off x="403878" y="2193055"/>
            <a:ext cx="240200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實際成果</a:t>
            </a:r>
          </a:p>
        </p:txBody>
      </p:sp>
      <p:sp>
        <p:nvSpPr>
          <p:cNvPr id="5" name="Google Shape;166;p28">
            <a:extLst>
              <a:ext uri="{FF2B5EF4-FFF2-40B4-BE49-F238E27FC236}">
                <a16:creationId xmlns:a16="http://schemas.microsoft.com/office/drawing/2014/main" id="{2B5DA093-F480-DF60-5195-7D2623C8C05F}"/>
              </a:ext>
            </a:extLst>
          </p:cNvPr>
          <p:cNvSpPr txBox="1">
            <a:spLocks/>
          </p:cNvSpPr>
          <p:nvPr/>
        </p:nvSpPr>
        <p:spPr>
          <a:xfrm>
            <a:off x="-149194" y="3101291"/>
            <a:ext cx="4764508" cy="8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YOLO : Object Detection 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Precision : 90%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SAM : Pixel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Precision : 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82.63%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2" name="Google Shape;166;p28">
            <a:extLst>
              <a:ext uri="{FF2B5EF4-FFF2-40B4-BE49-F238E27FC236}">
                <a16:creationId xmlns:a16="http://schemas.microsoft.com/office/drawing/2014/main" id="{B0C5842B-1047-51C1-B3EB-C9400CC1F04E}"/>
              </a:ext>
            </a:extLst>
          </p:cNvPr>
          <p:cNvSpPr txBox="1">
            <a:spLocks/>
          </p:cNvSpPr>
          <p:nvPr/>
        </p:nvSpPr>
        <p:spPr>
          <a:xfrm>
            <a:off x="-149194" y="3898133"/>
            <a:ext cx="3271232" cy="8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YOLO: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 : 0.97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SAM: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 : 0.9225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7" name="Google Shape;166;p28">
            <a:extLst>
              <a:ext uri="{FF2B5EF4-FFF2-40B4-BE49-F238E27FC236}">
                <a16:creationId xmlns:a16="http://schemas.microsoft.com/office/drawing/2014/main" id="{990ABD8A-5F3B-EDCD-C871-975D69B4D43F}"/>
              </a:ext>
            </a:extLst>
          </p:cNvPr>
          <p:cNvSpPr txBox="1">
            <a:spLocks/>
          </p:cNvSpPr>
          <p:nvPr/>
        </p:nvSpPr>
        <p:spPr>
          <a:xfrm>
            <a:off x="4341089" y="3893224"/>
            <a:ext cx="3271232" cy="8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YOLO: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mAP50-95 : 0.52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SAM: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mAP50-95 : 0.73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" name="Google Shape;166;p28">
            <a:extLst>
              <a:ext uri="{FF2B5EF4-FFF2-40B4-BE49-F238E27FC236}">
                <a16:creationId xmlns:a16="http://schemas.microsoft.com/office/drawing/2014/main" id="{46E0414F-013E-F232-B2F4-28A9366BBE32}"/>
              </a:ext>
            </a:extLst>
          </p:cNvPr>
          <p:cNvSpPr txBox="1">
            <a:spLocks/>
          </p:cNvSpPr>
          <p:nvPr/>
        </p:nvSpPr>
        <p:spPr>
          <a:xfrm>
            <a:off x="4341090" y="3101292"/>
            <a:ext cx="4437150" cy="8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YOLO: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預測平均時間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: 0.02 sec/image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SAM:</a:t>
            </a: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預測平均時間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: 0.68 sec/image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摘要</a:t>
            </a:r>
            <a:endParaRPr lang="en-US" altLang="zh-TW" dirty="0"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研究目的</a:t>
            </a:r>
            <a:endParaRPr lang="en-US" altLang="zh-TW" dirty="0"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研究方法</a:t>
            </a:r>
            <a:endParaRPr lang="en-US" altLang="zh-TW" dirty="0"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遭遇困難</a:t>
            </a:r>
            <a:endParaRPr lang="en-US" dirty="0"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最終</a:t>
            </a:r>
            <a:r>
              <a:rPr lang="zh-TW" dirty="0"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成果</a:t>
            </a:r>
            <a:endParaRPr dirty="0"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zh-TW" altLang="en-US" dirty="0">
                <a:highlight>
                  <a:schemeClr val="lt1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參考文獻</a:t>
            </a:r>
            <a:endParaRPr lang="zh-TW" altLang="en-US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altLang="zh-TW" dirty="0">
                <a:highlight>
                  <a:schemeClr val="lt1"/>
                </a:highlight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5692E-EF90-CA34-7E62-CEC9137C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A456F9-C3E3-F8F2-1732-FDE2393E9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在驗證集的模型評估中，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mAP50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mAP50-95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則分別為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0.9225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0.73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具備更快的檢測速度且在寬鬆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IOU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閾值下的準確率略高於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則是在高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閾值下有優勢，適用於對切割細節要求嚴格的任務。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的最終結果受到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bounding box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預測效能的限制，因為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的分割過程依賴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所預測的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bounding box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36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23B83-DFA1-D4B2-E07B-675401A1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4544"/>
            <a:ext cx="8520600" cy="8313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75808C-B092-4D5E-1CEF-1652F830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33201"/>
            <a:ext cx="8520600" cy="4310299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進一步提升標註準確性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：建議邀請貴公司的專業人士參與標註工作，以充分發揮其專業知識和經驗，提高數據標註的精確度與可靠性。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自動化標註與無監督學習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引入自動化標註工具或無監督學習技術，減少標註成本，並加強模型在無標註數據上的學習能力，推動技術應用範圍的進一步擴展。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數據增強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本專題中並未在微調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之前做資料增強，未來可以添加有提升模型的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穩健性並防止過擬合。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跨領域應用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擴展瑕疵檢測技術的應用場景，例如醫療影像分析、電子產品檢測或高精度製造業，實現技術跨界整合，提升市場價值與影響力。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實時性與邊緣設備應用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的預測時間十分耗時，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未來可著重於模型輕量化與高效推理技術的研究，實現在邊緣設備（如嵌入式系統或工廠設備）上的實時部署，降低硬體成本，提升產線效率。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展望產業未來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透過持續改進技術，進一步促進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與製造業的融合，為產業與生活帶來長足發展。</a:t>
            </a:r>
          </a:p>
        </p:txBody>
      </p:sp>
    </p:spTree>
    <p:extLst>
      <p:ext uri="{BB962C8B-B14F-4D97-AF65-F5344CB8AC3E}">
        <p14:creationId xmlns:p14="http://schemas.microsoft.com/office/powerpoint/2010/main" val="66709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E1C16-B8A4-5F48-601C-2BCFFDDC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67CABE-D492-735C-0ABC-9560349F2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8445122" cy="3354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[1] Redmon, J., et al. You Only Look Once: Unified, Real-Time Object Detection. CVPR, 2016.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[2] Zhang, X., et al. Application of YOLO for Real-Time Surface Defect Detection. IEEE Transactions, 2020.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[3] Kim, D., et al. Using YOLO for Automated Wafer Defect Detection. Journal of Manufacturing Science, 2022.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[4] Kirillov, A., et al. Segment Anything. </a:t>
            </a:r>
            <a:r>
              <a:rPr lang="en-US" altLang="zh-TW" dirty="0" err="1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, 2023.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[5] Lin, T., et al. Hybrid Object Detection and Segmentation with YOLO and SAM. IEEE Transactions, 2023.</a:t>
            </a:r>
            <a:endParaRPr lang="zh-TW" altLang="en-US" dirty="0"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4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209880" y="2204839"/>
            <a:ext cx="2724240" cy="7338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5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Q&amp;A</a:t>
            </a:r>
            <a:endParaRPr sz="4500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D780-5CD3-1ACF-50A0-934013EE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F16A3-A427-1DEF-A465-63DCAE42E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tabLst>
                <a:tab pos="5257800" algn="r"/>
              </a:tabLst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本次研究以醫療零件瑕疵檢測為主題，針對表面亮度不均與瑕疵顏色太淡的挑戰，提出以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AI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進行分割的解決方案，目標是比較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YOLOv11-seg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SAM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在瑕疵分割能力上的表現。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此次實作的資料集為黃原始資料集。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tabLst>
                <a:tab pos="5257800" algn="r"/>
              </a:tabLst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使用方法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資料標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註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、數據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增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強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、模型訓練與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模型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評估。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tabLst>
                <a:tab pos="5257800" algn="r"/>
              </a:tabLst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最終成果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150000"/>
              </a:lnSpc>
              <a:tabLst>
                <a:tab pos="5257800" algn="r"/>
              </a:tabLst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YOLO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達到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0.97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mAP50-95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達到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0.52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SAM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mAP50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達到</a:t>
            </a:r>
            <a:r>
              <a:rPr lang="en-US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0.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9225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、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mAP50-95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達到</a:t>
            </a:r>
            <a:r>
              <a:rPr lang="en-US" altLang="zh-TW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0.73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，為醫療零件檢測提供更高效的解決方案。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YOLO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SAM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在瑕疵分割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各有優勢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D6DA74-7B95-8406-E12D-96D4A0D0A29F}"/>
              </a:ext>
            </a:extLst>
          </p:cNvPr>
          <p:cNvSpPr txBox="1"/>
          <p:nvPr/>
        </p:nvSpPr>
        <p:spPr>
          <a:xfrm>
            <a:off x="149191" y="3374653"/>
            <a:ext cx="640080" cy="42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8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1829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目的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01420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待檢測物的表面因曲面而亮度不均之下，太淡的瑕疵難以用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AOI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檢測，其濾波效果不見得有效區分瑕疵與背景，因此需要透過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來分割瑕疵，並且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比較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YOLOv11-seg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DFKai-SB"/>
              </a:rPr>
              <a:t>SAM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DFKai-SB"/>
              </a:rPr>
              <a:t>分割瑕疵之能力。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A785D0-3310-A866-CD5E-2138A926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5" y="2083777"/>
            <a:ext cx="8111849" cy="2706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19257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之前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遭遇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困難</a:t>
            </a:r>
            <a:endParaRPr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966300"/>
            <a:ext cx="8093746" cy="1013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由於標註困難</a:t>
            </a: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瑕疵顏色太淡</a:t>
            </a: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且沒有明確的標註方式標準，有試過瑕疵顏色深淺、範圍大小、以及綜合兩者，結果均不理想。</a:t>
            </a:r>
          </a:p>
        </p:txBody>
      </p:sp>
      <p:sp>
        <p:nvSpPr>
          <p:cNvPr id="4" name="Google Shape;134;p24">
            <a:extLst>
              <a:ext uri="{FF2B5EF4-FFF2-40B4-BE49-F238E27FC236}">
                <a16:creationId xmlns:a16="http://schemas.microsoft.com/office/drawing/2014/main" id="{E8F4CF70-CB61-2B82-BBC5-F0D6F4026F0F}"/>
              </a:ext>
            </a:extLst>
          </p:cNvPr>
          <p:cNvSpPr txBox="1">
            <a:spLocks/>
          </p:cNvSpPr>
          <p:nvPr/>
        </p:nvSpPr>
        <p:spPr>
          <a:xfrm>
            <a:off x="311700" y="197948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解決方法</a:t>
            </a:r>
            <a:endParaRPr lang="zh-TW" altLang="en-US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5" name="Google Shape;137;p24">
            <a:extLst>
              <a:ext uri="{FF2B5EF4-FFF2-40B4-BE49-F238E27FC236}">
                <a16:creationId xmlns:a16="http://schemas.microsoft.com/office/drawing/2014/main" id="{48F6C4BC-35C1-57DE-37CA-52861AF9F670}"/>
              </a:ext>
            </a:extLst>
          </p:cNvPr>
          <p:cNvSpPr txBox="1">
            <a:spLocks/>
          </p:cNvSpPr>
          <p:nvPr/>
        </p:nvSpPr>
        <p:spPr>
          <a:xfrm>
            <a:off x="311700" y="2810781"/>
            <a:ext cx="8093746" cy="125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將圖片透過影像處理後再進行標註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減少數量</a:t>
            </a: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從</a:t>
            </a:r>
            <a:r>
              <a:rPr lang="en-US" altLang="zh-TW" dirty="0" err="1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Minor,Medium,NG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變成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NG</a:t>
            </a: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增加資料增強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007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(YOLO)</a:t>
            </a:r>
            <a:endParaRPr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225224"/>
            <a:ext cx="8520600" cy="2857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使用影像前處理增強對比度以利標註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lang="en-US" altLang="zh-TW" dirty="0">
                <a:latin typeface="Times New Roman"/>
                <a:ea typeface="DFKai-SB"/>
                <a:cs typeface="Times New Roman"/>
                <a:sym typeface="Times New Roman"/>
              </a:rPr>
              <a:t>L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abelme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標註每個資料集上的瑕疵位置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與瑕疵類型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將資料集標註得到的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檔轉成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txt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檔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sym typeface="Times New Roman"/>
              </a:rPr>
              <a:t>使用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yolov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模型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資料集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txt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檔與原始圖檔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8：2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分配到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與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兩個資料夾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訓練模型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68408" y="28298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研究</a:t>
            </a:r>
            <a:r>
              <a:rPr lang="zh-TW" altLang="zh-TW" dirty="0">
                <a:latin typeface="DFKai-SB"/>
                <a:ea typeface="DFKai-SB"/>
                <a:cs typeface="DFKai-SB"/>
                <a:sym typeface="DFKai-SB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(YOLO)</a:t>
            </a:r>
            <a:endParaRPr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29452" y="904054"/>
            <a:ext cx="5273439" cy="260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indent="0">
              <a:buNone/>
            </a:pPr>
            <a:r>
              <a:rPr lang="zh-TW" altLang="en-US" sz="2300" dirty="0">
                <a:latin typeface="DFKai-SB"/>
                <a:ea typeface="DFKai-SB"/>
                <a:sym typeface="Times New Roman"/>
              </a:rPr>
              <a:t>模型訓練</a:t>
            </a:r>
            <a:endParaRPr lang="en-US" altLang="zh-TW" sz="2300" dirty="0">
              <a:latin typeface="DFKai-SB"/>
              <a:ea typeface="DFKai-SB"/>
              <a:sym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model: yolo11n-seg.pt </a:t>
            </a:r>
          </a:p>
          <a:p>
            <a:pPr>
              <a:buFont typeface="Times New Roman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學習率調度器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Times New Roman"/>
            </a:endParaRPr>
          </a:p>
          <a:p>
            <a:pPr>
              <a:buFont typeface="Times New Roman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早停機制</a:t>
            </a:r>
            <a:endParaRPr lang="en-US" altLang="zh-TW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Times New Roman"/>
            </a:endParaRPr>
          </a:p>
          <a:p>
            <a:pPr>
              <a:buFont typeface="Times New Roman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Times New Roman"/>
              </a:rPr>
              <a:t>正則化</a:t>
            </a:r>
            <a:endParaRPr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Google Shape;89;p17">
            <a:extLst>
              <a:ext uri="{FF2B5EF4-FFF2-40B4-BE49-F238E27FC236}">
                <a16:creationId xmlns:a16="http://schemas.microsoft.com/office/drawing/2014/main" id="{CA846567-93E1-9975-1B80-683787125DDC}"/>
              </a:ext>
            </a:extLst>
          </p:cNvPr>
          <p:cNvSpPr txBox="1">
            <a:spLocks/>
          </p:cNvSpPr>
          <p:nvPr/>
        </p:nvSpPr>
        <p:spPr>
          <a:xfrm>
            <a:off x="4572000" y="1282510"/>
            <a:ext cx="4676654" cy="310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zh-TW" altLang="en-US" sz="2300" dirty="0">
                <a:latin typeface="DFKai-SB"/>
                <a:ea typeface="DFKai-SB"/>
                <a:cs typeface="DFKai-SB"/>
                <a:sym typeface="DFKai-SB"/>
              </a:rPr>
              <a:t>資料增強</a:t>
            </a:r>
            <a:r>
              <a:rPr lang="en-US" altLang="zh-TW" sz="2300" dirty="0">
                <a:latin typeface="DFKai-SB"/>
                <a:ea typeface="DFKai-SB"/>
                <a:cs typeface="DFKai-SB"/>
                <a:sym typeface="DFKai-SB"/>
              </a:rPr>
              <a:t>:</a:t>
            </a: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水平翻轉、垂直翻轉</a:t>
            </a: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隨機旋轉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馬賽克增強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混和增強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色調、飽和度、亮度增強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隨機平移、隨機縮放、隨機剪切</a:t>
            </a:r>
            <a:endParaRPr lang="en-US" altLang="zh-TW" dirty="0">
              <a:latin typeface="DFKai-SB"/>
              <a:ea typeface="DFKai-SB"/>
              <a:cs typeface="DFKai-SB"/>
              <a:sym typeface="DFKai-SB"/>
            </a:endParaRPr>
          </a:p>
          <a:p>
            <a:pPr lvl="1">
              <a:buFont typeface="Times New Roman"/>
              <a:buAutoNum type="arabicPeriod"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隨機透視變換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990906-7B3E-FF62-2ACB-1C14B5F3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4"/>
          <a:stretch/>
        </p:blipFill>
        <p:spPr>
          <a:xfrm>
            <a:off x="4674734" y="1009849"/>
            <a:ext cx="4400055" cy="3958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3D650F-AA9F-B45F-D7FF-8BA3001A77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86" t="953" r="2135"/>
          <a:stretch/>
        </p:blipFill>
        <p:spPr>
          <a:xfrm>
            <a:off x="195209" y="1047964"/>
            <a:ext cx="4479525" cy="39581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36EF5C7-C443-8D53-39F4-1BF5FB61C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141" y="1913755"/>
            <a:ext cx="285790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AA870DB-949D-D7BB-1976-37DDFAC66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329" y="1875649"/>
            <a:ext cx="276264" cy="3334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DB9E7F-CB64-4260-9BC5-41EC2FABEE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483" y="3704350"/>
            <a:ext cx="219106" cy="3143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6CB0B3-ADB5-FDB5-76EC-646CBE21C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176" y="1875649"/>
            <a:ext cx="438211" cy="3334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D58EC92-0166-6F86-997F-2078337FB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0991" y="3686904"/>
            <a:ext cx="390580" cy="27626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3E4F71A-2679-3F1D-6C11-1409F72B99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5486" y="1942334"/>
            <a:ext cx="409632" cy="26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Times New Roman"/>
                <a:sym typeface="DFKai-SB"/>
              </a:rPr>
              <a:t>最終結果</a:t>
            </a:r>
            <a:r>
              <a:rPr lang="en-US" altLang="zh-TW" dirty="0">
                <a:latin typeface="DFKai-SB"/>
                <a:ea typeface="DFKai-SB"/>
                <a:cs typeface="Times New Roman"/>
                <a:sym typeface="DFKai-SB"/>
              </a:rPr>
              <a:t>-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評估指標</a:t>
            </a:r>
            <a:r>
              <a:rPr lang="en-US" altLang="zh-TW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(YOLO)</a:t>
            </a:r>
            <a:endParaRPr lang="zh-TW" altLang="en-US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pic>
        <p:nvPicPr>
          <p:cNvPr id="2" name="圖片 1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D97A3640-38C4-C42A-C712-83E7309F3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" y="1457218"/>
            <a:ext cx="8952618" cy="29751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1255</Words>
  <Application>Microsoft Office PowerPoint</Application>
  <PresentationFormat>如螢幕大小 (16:9)</PresentationFormat>
  <Paragraphs>130</Paragraphs>
  <Slides>23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Times New Roman</vt:lpstr>
      <vt:lpstr>Open Sans</vt:lpstr>
      <vt:lpstr>Arial</vt:lpstr>
      <vt:lpstr>標楷體</vt:lpstr>
      <vt:lpstr>Economica</vt:lpstr>
      <vt:lpstr>標楷體</vt:lpstr>
      <vt:lpstr>Luxe</vt:lpstr>
      <vt:lpstr>元利盛醫療零件瑕疵檢測  期末報告 </vt:lpstr>
      <vt:lpstr>Outline</vt:lpstr>
      <vt:lpstr>摘要</vt:lpstr>
      <vt:lpstr>研究目的</vt:lpstr>
      <vt:lpstr>之前遭遇的困難</vt:lpstr>
      <vt:lpstr>研究方法(YOLO)</vt:lpstr>
      <vt:lpstr>研究方法(YOLO)</vt:lpstr>
      <vt:lpstr>最終結果(YOLO)</vt:lpstr>
      <vt:lpstr>最終結果-評估指標(YOLO)</vt:lpstr>
      <vt:lpstr>最終結果(YOLO)</vt:lpstr>
      <vt:lpstr>Segment-Anything Model(SAM)-Introduction</vt:lpstr>
      <vt:lpstr>研究方法(SAM)-Finetune</vt:lpstr>
      <vt:lpstr>研究方法(SAM)</vt:lpstr>
      <vt:lpstr>研究方法(SAM)-實際應用</vt:lpstr>
      <vt:lpstr>最終結果(SAM)-BoundingBox預測</vt:lpstr>
      <vt:lpstr>最終結果-(SAM)-BoundingBox預測</vt:lpstr>
      <vt:lpstr>最終結果(SAM)</vt:lpstr>
      <vt:lpstr>最終結果(SAM)</vt:lpstr>
      <vt:lpstr>預期成果</vt:lpstr>
      <vt:lpstr>結論</vt:lpstr>
      <vt:lpstr>未來展望</vt:lpstr>
      <vt:lpstr>參考文獻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AI瑕疵鏡片檢測  期中報告 </dc:title>
  <cp:lastModifiedBy>律旻 葉</cp:lastModifiedBy>
  <cp:revision>31</cp:revision>
  <dcterms:modified xsi:type="dcterms:W3CDTF">2025-01-08T16:03:08Z</dcterms:modified>
</cp:coreProperties>
</file>