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4"/>
          <p:cNvSpPr txBox="1"/>
          <p:nvPr/>
        </p:nvSpPr>
        <p:spPr>
          <a:xfrm>
            <a:off x="1167803" y="1612221"/>
            <a:ext cx="1332530" cy="260077"/>
          </a:xfrm>
          <a:prstGeom prst="rect">
            <a:avLst/>
          </a:prstGeom>
          <a:solidFill>
            <a:srgbClr val="32409A"/>
          </a:solidFill>
        </p:spPr>
        <p:txBody>
          <a:bodyPr vert="horz" wrap="square" lIns="0" tIns="13722" rIns="0" bIns="0" rtlCol="0">
            <a:spAutoFit/>
          </a:bodyPr>
          <a:lstStyle/>
          <a:p>
            <a:pPr marL="2413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0" i="0" u="none" strike="noStrike" kern="1200" cap="none" spc="-6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メイリオ"/>
                <a:cs typeface="Calibri" panose="020F0502020204030204"/>
              </a:rPr>
              <a:t>Key</a:t>
            </a:r>
            <a:r>
              <a:rPr kumimoji="0" sz="1600" b="0" i="0" u="none" strike="noStrike" kern="1200" cap="none" spc="-4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メイリオ"/>
                <a:cs typeface="Calibri" panose="020F0502020204030204"/>
              </a:rPr>
              <a:t> </a:t>
            </a:r>
            <a:r>
              <a:rPr kumimoji="0" sz="1600" b="0" i="0" u="none" strike="noStrike" kern="1200" cap="none" spc="-7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メイリオ"/>
                <a:cs typeface="Calibri" panose="020F0502020204030204"/>
              </a:rPr>
              <a:t>Features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ea typeface="メイリオ"/>
              <a:cs typeface="Calibri" panose="020F0502020204030204"/>
            </a:endParaRPr>
          </a:p>
        </p:txBody>
      </p:sp>
      <p:sp>
        <p:nvSpPr>
          <p:cNvPr id="26" name="object 6"/>
          <p:cNvSpPr txBox="1"/>
          <p:nvPr/>
        </p:nvSpPr>
        <p:spPr>
          <a:xfrm>
            <a:off x="1130301" y="4410804"/>
            <a:ext cx="2773456" cy="260077"/>
          </a:xfrm>
          <a:prstGeom prst="rect">
            <a:avLst/>
          </a:prstGeom>
          <a:solidFill>
            <a:srgbClr val="32409A"/>
          </a:solidFill>
        </p:spPr>
        <p:txBody>
          <a:bodyPr vert="horz" wrap="square" lIns="0" tIns="13722" rIns="0" bIns="0" rtlCol="0">
            <a:spAutoFit/>
          </a:bodyPr>
          <a:lstStyle/>
          <a:p>
            <a:pPr marL="2413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0" i="0" u="none" strike="noStrike" kern="1200" cap="none" spc="-82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メイリオ"/>
                <a:cs typeface="Calibri" panose="020F0502020204030204"/>
              </a:rPr>
              <a:t>Target </a:t>
            </a:r>
            <a:r>
              <a:rPr kumimoji="0" sz="1600" b="0" i="0" u="none" strike="noStrike" kern="1200" cap="none" spc="-7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メイリオ"/>
                <a:cs typeface="Calibri" panose="020F0502020204030204"/>
              </a:rPr>
              <a:t>Markets </a:t>
            </a:r>
            <a:r>
              <a:rPr kumimoji="0" sz="1600" b="0" i="0" u="none" strike="noStrike" kern="1200" cap="none" spc="-82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メイリオ"/>
                <a:cs typeface="Calibri" panose="020F0502020204030204"/>
              </a:rPr>
              <a:t>and</a:t>
            </a:r>
            <a:r>
              <a:rPr kumimoji="0" sz="16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メイリオ"/>
                <a:cs typeface="Calibri" panose="020F0502020204030204"/>
              </a:rPr>
              <a:t> </a:t>
            </a:r>
            <a:r>
              <a:rPr kumimoji="0" sz="1600" b="0" i="0" u="none" strike="noStrike" kern="1200" cap="none" spc="-6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メイリオ"/>
                <a:cs typeface="Calibri" panose="020F0502020204030204"/>
              </a:rPr>
              <a:t>Applications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ea typeface="メイリオ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3797" y="1897789"/>
            <a:ext cx="5213618" cy="2312035"/>
          </a:xfrm>
          <a:prstGeom prst="rect">
            <a:avLst/>
          </a:prstGeom>
        </p:spPr>
        <p:txBody>
          <a:bodyPr vert="horz" wrap="square" lIns="0" tIns="95998" rIns="0" bIns="0" rtlCol="0">
            <a:spAutoFit/>
          </a:bodyPr>
          <a:lstStyle>
            <a:defPPr>
              <a:defRPr lang="de-DE"/>
            </a:defPPr>
            <a:lvl1pPr marL="124460" indent="-118745" defTabSz="795020">
              <a:spcBef>
                <a:spcPts val="755"/>
              </a:spcBef>
              <a:buClr>
                <a:srgbClr val="939598"/>
              </a:buClr>
              <a:buFont typeface="Arial" panose="020B0604020202020204"/>
              <a:buChar char="■"/>
              <a:tabLst>
                <a:tab pos="124460" algn="l"/>
              </a:tabLst>
              <a:defRPr sz="1400" spc="-11">
                <a:cs typeface="Calibri" panose="020F0502020204030204"/>
              </a:defRPr>
            </a:lvl1pPr>
          </a:lstStyle>
          <a:p>
            <a:pPr>
              <a:lnSpc>
                <a:spcPts val="15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●"/>
            </a:pPr>
            <a:r>
              <a:rPr lang="en-US" altLang="ja-JP" sz="1300"/>
              <a:t> a high-performance 64-bit Dual-core processor</a:t>
            </a:r>
            <a:endParaRPr lang="en-US" altLang="ja-JP" sz="1300"/>
          </a:p>
          <a:p>
            <a:pPr>
              <a:lnSpc>
                <a:spcPts val="15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●"/>
            </a:pPr>
            <a:r>
              <a:rPr lang="en-US" altLang="ja-JP" sz="1300"/>
              <a:t> HDMI out display support at resolutions up to 1080P</a:t>
            </a:r>
            <a:endParaRPr lang="en-US" altLang="ja-JP" sz="1300"/>
          </a:p>
          <a:p>
            <a:pPr>
              <a:lnSpc>
                <a:spcPts val="15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●"/>
            </a:pPr>
            <a:r>
              <a:rPr lang="en-US" altLang="ja-JP" sz="1300"/>
              <a:t> hardware video decodes at up to 1080P</a:t>
            </a:r>
            <a:endParaRPr lang="en-US" altLang="ja-JP" sz="1300"/>
          </a:p>
          <a:p>
            <a:pPr>
              <a:lnSpc>
                <a:spcPts val="15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●"/>
            </a:pPr>
            <a:r>
              <a:rPr lang="en-US" altLang="ja-JP" sz="1300"/>
              <a:t> up to 4GB of RAM</a:t>
            </a:r>
            <a:endParaRPr lang="en-US" altLang="ja-JP" sz="1300"/>
          </a:p>
          <a:p>
            <a:pPr>
              <a:lnSpc>
                <a:spcPts val="15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●"/>
            </a:pPr>
            <a:r>
              <a:rPr lang="en-US" altLang="ja-JP" sz="1300"/>
              <a:t> dual-band 2.4/5.0 GHz wireless LAN</a:t>
            </a:r>
            <a:endParaRPr lang="en-US" altLang="ja-JP" sz="1300"/>
          </a:p>
          <a:p>
            <a:pPr>
              <a:lnSpc>
                <a:spcPts val="15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●"/>
            </a:pPr>
            <a:r>
              <a:rPr lang="en-US" altLang="ja-JP" sz="1300"/>
              <a:t> Bluetooth 4.0</a:t>
            </a:r>
            <a:endParaRPr lang="en-US" altLang="ja-JP" sz="1300"/>
          </a:p>
          <a:p>
            <a:pPr>
              <a:lnSpc>
                <a:spcPts val="15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●"/>
            </a:pPr>
            <a:r>
              <a:rPr lang="en-US" altLang="ja-JP" sz="1300"/>
              <a:t> two Gigabit Ethernet</a:t>
            </a:r>
            <a:endParaRPr lang="en-US" altLang="ja-JP" sz="1300"/>
          </a:p>
          <a:p>
            <a:pPr>
              <a:lnSpc>
                <a:spcPts val="15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●"/>
            </a:pPr>
            <a:r>
              <a:rPr lang="en-US" altLang="ja-JP" sz="1300"/>
              <a:t> 4G/LTE Modem.</a:t>
            </a:r>
            <a:endParaRPr lang="en-US" altLang="ja-JP" sz="1300"/>
          </a:p>
        </p:txBody>
      </p:sp>
      <p:sp>
        <p:nvSpPr>
          <p:cNvPr id="20" name="object 7"/>
          <p:cNvSpPr txBox="1"/>
          <p:nvPr/>
        </p:nvSpPr>
        <p:spPr>
          <a:xfrm>
            <a:off x="1098473" y="4639086"/>
            <a:ext cx="1937992" cy="1403350"/>
          </a:xfrm>
          <a:prstGeom prst="rect">
            <a:avLst/>
          </a:prstGeom>
        </p:spPr>
        <p:txBody>
          <a:bodyPr vert="horz" wrap="square" lIns="0" tIns="95998" rIns="0" bIns="0" rtlCol="0">
            <a:spAutoFit/>
          </a:bodyPr>
          <a:lstStyle>
            <a:defPPr>
              <a:defRPr lang="de-DE"/>
            </a:defPPr>
            <a:lvl1pPr marL="236220" indent="-225425" defTabSz="1508125">
              <a:spcBef>
                <a:spcPts val="600"/>
              </a:spcBef>
              <a:buClr>
                <a:srgbClr val="939598"/>
              </a:buClr>
              <a:buFont typeface="Arial" panose="020B0604020202020204"/>
              <a:buChar char="■"/>
              <a:tabLst>
                <a:tab pos="236220" algn="l"/>
              </a:tabLst>
              <a:defRPr sz="1400" spc="-48">
                <a:cs typeface="Calibri" panose="020F0502020204030204"/>
              </a:defRPr>
            </a:lvl1pPr>
            <a:lvl2pPr marL="628650" lvl="1" indent="-171450">
              <a:buFont typeface="Courier New" panose="02070309020205020404" pitchFamily="49" charset="0"/>
              <a:buChar char="o"/>
              <a:defRPr sz="1200"/>
            </a:lvl2pPr>
          </a:lstStyle>
          <a:p>
            <a:pPr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●"/>
            </a:pPr>
            <a:r>
              <a:rPr lang="en-US" sz="1300" dirty="0"/>
              <a:t>Industrial Controls</a:t>
            </a:r>
            <a:endParaRPr lang="en-US" sz="1300" dirty="0"/>
          </a:p>
          <a:p>
            <a:pPr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●"/>
            </a:pPr>
            <a:r>
              <a:rPr lang="en-US" sz="1300" dirty="0"/>
              <a:t>Smart Home</a:t>
            </a:r>
            <a:endParaRPr lang="en-US" sz="1300" dirty="0"/>
          </a:p>
          <a:p>
            <a:pPr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●"/>
            </a:pPr>
            <a:r>
              <a:rPr lang="en-US" sz="1300" dirty="0"/>
              <a:t>Security</a:t>
            </a:r>
            <a:endParaRPr lang="en-US" sz="1300" dirty="0"/>
          </a:p>
          <a:p>
            <a:pPr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●"/>
            </a:pPr>
            <a:r>
              <a:rPr lang="en-US" sz="1300" dirty="0"/>
              <a:t>POS</a:t>
            </a:r>
            <a:endParaRPr lang="en-US" sz="1300" dirty="0"/>
          </a:p>
          <a:p>
            <a:pPr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●"/>
            </a:pPr>
            <a:endParaRPr sz="1300" dirty="0"/>
          </a:p>
        </p:txBody>
      </p:sp>
      <p:pic>
        <p:nvPicPr>
          <p:cNvPr id="10" name="图片 9" descr="IMG_7123"/>
          <p:cNvPicPr>
            <a:picLocks noChangeAspect="1"/>
          </p:cNvPicPr>
          <p:nvPr/>
        </p:nvPicPr>
        <p:blipFill>
          <a:blip r:embed="rId1"/>
          <a:srcRect l="26465" t="7546" r="26557" b="7546"/>
          <a:stretch>
            <a:fillRect/>
          </a:stretch>
        </p:blipFill>
        <p:spPr>
          <a:xfrm rot="5400000">
            <a:off x="6547485" y="3225800"/>
            <a:ext cx="2007235" cy="2419350"/>
          </a:xfrm>
          <a:prstGeom prst="rect">
            <a:avLst/>
          </a:prstGeom>
        </p:spPr>
      </p:pic>
      <p:pic>
        <p:nvPicPr>
          <p:cNvPr id="12" name="图片 11" descr="IMG_7124"/>
          <p:cNvPicPr>
            <a:picLocks noChangeAspect="1"/>
          </p:cNvPicPr>
          <p:nvPr/>
        </p:nvPicPr>
        <p:blipFill>
          <a:blip r:embed="rId2"/>
          <a:srcRect l="26736" t="9500" r="26928" b="9500"/>
          <a:stretch>
            <a:fillRect/>
          </a:stretch>
        </p:blipFill>
        <p:spPr>
          <a:xfrm rot="5400000">
            <a:off x="9083475" y="3294555"/>
            <a:ext cx="2007610" cy="2340000"/>
          </a:xfrm>
          <a:prstGeom prst="rect">
            <a:avLst/>
          </a:prstGeom>
        </p:spPr>
      </p:pic>
      <p:sp>
        <p:nvSpPr>
          <p:cNvPr id="23" name="object 69"/>
          <p:cNvSpPr txBox="1"/>
          <p:nvPr/>
        </p:nvSpPr>
        <p:spPr>
          <a:xfrm>
            <a:off x="7030750" y="5513153"/>
            <a:ext cx="3933173" cy="252095"/>
          </a:xfrm>
          <a:prstGeom prst="rect">
            <a:avLst/>
          </a:prstGeom>
        </p:spPr>
        <p:txBody>
          <a:bodyPr vert="horz" wrap="square" lIns="0" tIns="6399" rIns="0" bIns="0" rtlCol="0">
            <a:spAutoFit/>
          </a:bodyPr>
          <a:p>
            <a:pPr marL="5715" algn="ctr" defTabSz="795020">
              <a:spcBef>
                <a:spcPts val="50"/>
              </a:spcBef>
            </a:pPr>
            <a:r>
              <a:rPr lang="en-US" altLang="ja-JP" sz="1600" spc="-28" dirty="0">
                <a:solidFill>
                  <a:schemeClr val="tx1"/>
                </a:solidFill>
                <a:ea typeface="メイリオ"/>
                <a:cs typeface="Calibri" panose="020F0502020204030204"/>
              </a:rPr>
              <a:t>Top view                              Bottom view</a:t>
            </a:r>
            <a:endParaRPr lang="en-US" altLang="ja-JP" sz="1600" spc="-28" dirty="0">
              <a:solidFill>
                <a:schemeClr val="tx1"/>
              </a:solidFill>
              <a:ea typeface="メイリオ"/>
              <a:cs typeface="Calibri" panose="020F0502020204030204"/>
            </a:endParaRPr>
          </a:p>
        </p:txBody>
      </p:sp>
      <p:sp>
        <p:nvSpPr>
          <p:cNvPr id="13" name="正方形/長方形 5"/>
          <p:cNvSpPr/>
          <p:nvPr/>
        </p:nvSpPr>
        <p:spPr>
          <a:xfrm>
            <a:off x="6317415" y="1745414"/>
            <a:ext cx="4501591" cy="15913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ja-JP" sz="1300"/>
              <a:t>The Geniatech AHAURA RS-G2L100 4G/LTE enabled Development Board follows the 96Boards.CE2.0 standard specification. Based on Renesas RZ/G2L and designed &amp; manufactured by Geniatech in joint design collaboration with RENESAS. </a:t>
            </a:r>
            <a:endParaRPr lang="en-US" altLang="ja-JP" sz="13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21810"/>
            <a:ext cx="10969200" cy="705600"/>
          </a:xfrm>
        </p:spPr>
        <p:txBody>
          <a:bodyPr/>
          <a:p>
            <a:r>
              <a:rPr lang="en-US" altLang="zh-CN"/>
              <a:t>company blurb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10381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en-US" dirty="0">
                <a:sym typeface="+mn-ea"/>
              </a:rPr>
              <a:t>Complete product portfolio &amp; design manufacturing services from SOM plus </a:t>
            </a:r>
            <a:r>
              <a:rPr lang="en-US" dirty="0" err="1">
                <a:sym typeface="+mn-ea"/>
              </a:rPr>
              <a:t>Carrierboard</a:t>
            </a:r>
            <a:r>
              <a:rPr lang="en-US" dirty="0">
                <a:sym typeface="+mn-ea"/>
              </a:rPr>
              <a:t> to finish products, Vertical ODM/OEM services including ID/MD/Tooling/PCBA/Assembling and Artwork, scalable </a:t>
            </a:r>
            <a:r>
              <a:rPr lang="en-US" dirty="0" err="1">
                <a:sym typeface="+mn-ea"/>
              </a:rPr>
              <a:t>manafucturing</a:t>
            </a:r>
            <a:r>
              <a:rPr lang="en-US" dirty="0">
                <a:sym typeface="+mn-ea"/>
              </a:rPr>
              <a:t> from small to giant volume, fast time to market, rich experience on Linux, Android, software driver and cloud software, focus on SOM/SBC/ARM PC/HMI/Touch panel/Gateway and other ARM based devices for commercial and industrial applications, main SoC including NXP, Rockchip, Qualcomm, Renesas and Amlogic.  </a:t>
            </a:r>
            <a:endParaRPr lang="en-US" dirty="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LOGO-Geniate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250" y="4749800"/>
            <a:ext cx="7299960" cy="1374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</Words>
  <Application>WPS 演示</Application>
  <PresentationFormat>宽屏</PresentationFormat>
  <Paragraphs>28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メイリオ</vt:lpstr>
      <vt:lpstr>Segoe Print</vt:lpstr>
      <vt:lpstr>Calibri</vt:lpstr>
      <vt:lpstr>Arial</vt:lpstr>
      <vt:lpstr>Courier New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172</cp:revision>
  <dcterms:created xsi:type="dcterms:W3CDTF">2019-06-19T02:08:00Z</dcterms:created>
  <dcterms:modified xsi:type="dcterms:W3CDTF">2022-04-06T02:57:27Z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C2396EA41DDB43FC9993AF2397EA3C47</vt:lpwstr>
  </property>
</Properties>
</file>