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7" r:id="rId4"/>
    <p:sldId id="268" r:id="rId5"/>
    <p:sldId id="279" r:id="rId6"/>
    <p:sldId id="269" r:id="rId7"/>
    <p:sldId id="270" r:id="rId8"/>
    <p:sldId id="271" r:id="rId9"/>
    <p:sldId id="280" r:id="rId10"/>
    <p:sldId id="272" r:id="rId11"/>
    <p:sldId id="273" r:id="rId12"/>
    <p:sldId id="274" r:id="rId13"/>
    <p:sldId id="277" r:id="rId14"/>
    <p:sldId id="278" r:id="rId15"/>
    <p:sldId id="285" r:id="rId16"/>
    <p:sldId id="287" r:id="rId17"/>
    <p:sldId id="284" r:id="rId18"/>
    <p:sldId id="286" r:id="rId19"/>
    <p:sldId id="289" r:id="rId20"/>
    <p:sldId id="290" r:id="rId21"/>
    <p:sldId id="288" r:id="rId22"/>
    <p:sldId id="281"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7FE6A7-584F-4299-BAC0-474D51E0D29B}" v="4" dt="2024-09-23T07:29:21.9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3197" autoAdjust="0"/>
  </p:normalViewPr>
  <p:slideViewPr>
    <p:cSldViewPr snapToGrid="0">
      <p:cViewPr>
        <p:scale>
          <a:sx n="66" d="100"/>
          <a:sy n="66" d="100"/>
        </p:scale>
        <p:origin x="1464" y="50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1385C-0444-44EE-998B-9E427D97D431}" type="datetimeFigureOut">
              <a:rPr lang="en-US" smtClean="0"/>
              <a:t>12/29/2024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AF1DA-E3A5-4BC5-B593-ADA2B3B6C719}" type="slidenum">
              <a:rPr lang="en-US" smtClean="0"/>
              <a:t>‹#›</a:t>
            </a:fld>
            <a:endParaRPr lang="en-US"/>
          </a:p>
        </p:txBody>
      </p:sp>
    </p:spTree>
    <p:extLst>
      <p:ext uri="{BB962C8B-B14F-4D97-AF65-F5344CB8AC3E}">
        <p14:creationId xmlns:p14="http://schemas.microsoft.com/office/powerpoint/2010/main" val="2889419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1E99-6D3D-429C-BBC7-17FEE11ED3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45C925-36AB-7297-527E-9E0268E3A5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61366-F5C1-B536-04BF-7B8AC9D0C516}"/>
              </a:ext>
            </a:extLst>
          </p:cNvPr>
          <p:cNvSpPr>
            <a:spLocks noGrp="1"/>
          </p:cNvSpPr>
          <p:nvPr>
            <p:ph type="dt" sz="half" idx="10"/>
          </p:nvPr>
        </p:nvSpPr>
        <p:spPr/>
        <p:txBody>
          <a:bodyPr/>
          <a:lstStyle/>
          <a:p>
            <a:fld id="{DE3046B6-8EB3-4E48-AFA4-823261DF5B49}" type="datetimeFigureOut">
              <a:rPr lang="en-US" smtClean="0"/>
              <a:t>12/29/2024</a:t>
            </a:fld>
            <a:endParaRPr lang="en-US"/>
          </a:p>
        </p:txBody>
      </p:sp>
      <p:sp>
        <p:nvSpPr>
          <p:cNvPr id="5" name="Footer Placeholder 4">
            <a:extLst>
              <a:ext uri="{FF2B5EF4-FFF2-40B4-BE49-F238E27FC236}">
                <a16:creationId xmlns:a16="http://schemas.microsoft.com/office/drawing/2014/main" id="{DB3A37BB-3ED2-C92E-8641-684F53E84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B1118-068E-A68F-2417-4D291436204F}"/>
              </a:ext>
            </a:extLst>
          </p:cNvPr>
          <p:cNvSpPr>
            <a:spLocks noGrp="1"/>
          </p:cNvSpPr>
          <p:nvPr>
            <p:ph type="sldNum" sz="quarter" idx="12"/>
          </p:nvPr>
        </p:nvSpPr>
        <p:spPr/>
        <p:txBody>
          <a:bodyPr/>
          <a:lstStyle/>
          <a:p>
            <a:fld id="{1CDCB5AF-0094-4830-8489-59DB8603D7AC}" type="slidenum">
              <a:rPr lang="en-US" smtClean="0"/>
              <a:t>‹#›</a:t>
            </a:fld>
            <a:endParaRPr lang="en-US"/>
          </a:p>
        </p:txBody>
      </p:sp>
    </p:spTree>
    <p:extLst>
      <p:ext uri="{BB962C8B-B14F-4D97-AF65-F5344CB8AC3E}">
        <p14:creationId xmlns:p14="http://schemas.microsoft.com/office/powerpoint/2010/main" val="40236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006A-34AA-4D29-93EE-9F5A31A9DA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B2395A-4061-EF03-8562-B9F96D9662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E4F30-9D82-72D0-8838-A03638A2C445}"/>
              </a:ext>
            </a:extLst>
          </p:cNvPr>
          <p:cNvSpPr>
            <a:spLocks noGrp="1"/>
          </p:cNvSpPr>
          <p:nvPr>
            <p:ph type="dt" sz="half" idx="10"/>
          </p:nvPr>
        </p:nvSpPr>
        <p:spPr/>
        <p:txBody>
          <a:bodyPr/>
          <a:lstStyle/>
          <a:p>
            <a:fld id="{DE3046B6-8EB3-4E48-AFA4-823261DF5B49}" type="datetimeFigureOut">
              <a:rPr lang="en-US" smtClean="0"/>
              <a:t>12/29/2024</a:t>
            </a:fld>
            <a:endParaRPr lang="en-US"/>
          </a:p>
        </p:txBody>
      </p:sp>
      <p:sp>
        <p:nvSpPr>
          <p:cNvPr id="5" name="Footer Placeholder 4">
            <a:extLst>
              <a:ext uri="{FF2B5EF4-FFF2-40B4-BE49-F238E27FC236}">
                <a16:creationId xmlns:a16="http://schemas.microsoft.com/office/drawing/2014/main" id="{5B4090FD-27CB-6AEF-C229-7E019ED09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FAAFC-B29D-DD75-4E56-C3F94D5AEF70}"/>
              </a:ext>
            </a:extLst>
          </p:cNvPr>
          <p:cNvSpPr>
            <a:spLocks noGrp="1"/>
          </p:cNvSpPr>
          <p:nvPr>
            <p:ph type="sldNum" sz="quarter" idx="12"/>
          </p:nvPr>
        </p:nvSpPr>
        <p:spPr/>
        <p:txBody>
          <a:bodyPr/>
          <a:lstStyle/>
          <a:p>
            <a:fld id="{1CDCB5AF-0094-4830-8489-59DB8603D7AC}" type="slidenum">
              <a:rPr lang="en-US" smtClean="0"/>
              <a:t>‹#›</a:t>
            </a:fld>
            <a:endParaRPr lang="en-US"/>
          </a:p>
        </p:txBody>
      </p:sp>
    </p:spTree>
    <p:extLst>
      <p:ext uri="{BB962C8B-B14F-4D97-AF65-F5344CB8AC3E}">
        <p14:creationId xmlns:p14="http://schemas.microsoft.com/office/powerpoint/2010/main" val="39816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08D8F0-E518-F1BF-1D9F-61CA323D45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9F5330-89C0-200D-B668-09980F9DA1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D5367-2B3F-D8F5-385C-28FF91543D4C}"/>
              </a:ext>
            </a:extLst>
          </p:cNvPr>
          <p:cNvSpPr>
            <a:spLocks noGrp="1"/>
          </p:cNvSpPr>
          <p:nvPr>
            <p:ph type="dt" sz="half" idx="10"/>
          </p:nvPr>
        </p:nvSpPr>
        <p:spPr/>
        <p:txBody>
          <a:bodyPr/>
          <a:lstStyle/>
          <a:p>
            <a:fld id="{DE3046B6-8EB3-4E48-AFA4-823261DF5B49}" type="datetimeFigureOut">
              <a:rPr lang="en-US" smtClean="0"/>
              <a:t>12/29/2024</a:t>
            </a:fld>
            <a:endParaRPr lang="en-US"/>
          </a:p>
        </p:txBody>
      </p:sp>
      <p:sp>
        <p:nvSpPr>
          <p:cNvPr id="5" name="Footer Placeholder 4">
            <a:extLst>
              <a:ext uri="{FF2B5EF4-FFF2-40B4-BE49-F238E27FC236}">
                <a16:creationId xmlns:a16="http://schemas.microsoft.com/office/drawing/2014/main" id="{4E898324-E944-0A9F-A6A3-02A22464C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D5148-3D12-CD80-2451-31178CAE40B4}"/>
              </a:ext>
            </a:extLst>
          </p:cNvPr>
          <p:cNvSpPr>
            <a:spLocks noGrp="1"/>
          </p:cNvSpPr>
          <p:nvPr>
            <p:ph type="sldNum" sz="quarter" idx="12"/>
          </p:nvPr>
        </p:nvSpPr>
        <p:spPr/>
        <p:txBody>
          <a:bodyPr/>
          <a:lstStyle/>
          <a:p>
            <a:fld id="{1CDCB5AF-0094-4830-8489-59DB8603D7AC}" type="slidenum">
              <a:rPr lang="en-US" smtClean="0"/>
              <a:t>‹#›</a:t>
            </a:fld>
            <a:endParaRPr lang="en-US"/>
          </a:p>
        </p:txBody>
      </p:sp>
    </p:spTree>
    <p:extLst>
      <p:ext uri="{BB962C8B-B14F-4D97-AF65-F5344CB8AC3E}">
        <p14:creationId xmlns:p14="http://schemas.microsoft.com/office/powerpoint/2010/main" val="224855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8DBE-CA21-A10E-C769-BC0478AA41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538067-8D8A-B71A-8746-45299C5825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D475A-1AE1-AD5C-D559-E8C490FBFAA3}"/>
              </a:ext>
            </a:extLst>
          </p:cNvPr>
          <p:cNvSpPr>
            <a:spLocks noGrp="1"/>
          </p:cNvSpPr>
          <p:nvPr>
            <p:ph type="dt" sz="half" idx="10"/>
          </p:nvPr>
        </p:nvSpPr>
        <p:spPr/>
        <p:txBody>
          <a:bodyPr/>
          <a:lstStyle/>
          <a:p>
            <a:fld id="{DE3046B6-8EB3-4E48-AFA4-823261DF5B49}" type="datetimeFigureOut">
              <a:rPr lang="en-US" smtClean="0"/>
              <a:t>12/29/2024</a:t>
            </a:fld>
            <a:endParaRPr lang="en-US"/>
          </a:p>
        </p:txBody>
      </p:sp>
      <p:sp>
        <p:nvSpPr>
          <p:cNvPr id="5" name="Footer Placeholder 4">
            <a:extLst>
              <a:ext uri="{FF2B5EF4-FFF2-40B4-BE49-F238E27FC236}">
                <a16:creationId xmlns:a16="http://schemas.microsoft.com/office/drawing/2014/main" id="{579F5AFD-CE32-38B0-D4C7-D796A99A7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1D3CF-23F7-8080-E0AC-F6FE8F16450B}"/>
              </a:ext>
            </a:extLst>
          </p:cNvPr>
          <p:cNvSpPr>
            <a:spLocks noGrp="1"/>
          </p:cNvSpPr>
          <p:nvPr>
            <p:ph type="sldNum" sz="quarter" idx="12"/>
          </p:nvPr>
        </p:nvSpPr>
        <p:spPr/>
        <p:txBody>
          <a:bodyPr/>
          <a:lstStyle/>
          <a:p>
            <a:fld id="{1CDCB5AF-0094-4830-8489-59DB8603D7AC}" type="slidenum">
              <a:rPr lang="en-US" smtClean="0"/>
              <a:t>‹#›</a:t>
            </a:fld>
            <a:endParaRPr lang="en-US"/>
          </a:p>
        </p:txBody>
      </p:sp>
    </p:spTree>
    <p:extLst>
      <p:ext uri="{BB962C8B-B14F-4D97-AF65-F5344CB8AC3E}">
        <p14:creationId xmlns:p14="http://schemas.microsoft.com/office/powerpoint/2010/main" val="132274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EA4F-923C-2C96-E8B7-0D6CA39D8F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D4771A-34FE-A5A1-CD97-D21A61F2A0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BCD372-8F12-498A-E337-F17C4714CC0F}"/>
              </a:ext>
            </a:extLst>
          </p:cNvPr>
          <p:cNvSpPr>
            <a:spLocks noGrp="1"/>
          </p:cNvSpPr>
          <p:nvPr>
            <p:ph type="dt" sz="half" idx="10"/>
          </p:nvPr>
        </p:nvSpPr>
        <p:spPr/>
        <p:txBody>
          <a:bodyPr/>
          <a:lstStyle/>
          <a:p>
            <a:fld id="{DE3046B6-8EB3-4E48-AFA4-823261DF5B49}" type="datetimeFigureOut">
              <a:rPr lang="en-US" smtClean="0"/>
              <a:t>12/29/2024</a:t>
            </a:fld>
            <a:endParaRPr lang="en-US"/>
          </a:p>
        </p:txBody>
      </p:sp>
      <p:sp>
        <p:nvSpPr>
          <p:cNvPr id="5" name="Footer Placeholder 4">
            <a:extLst>
              <a:ext uri="{FF2B5EF4-FFF2-40B4-BE49-F238E27FC236}">
                <a16:creationId xmlns:a16="http://schemas.microsoft.com/office/drawing/2014/main" id="{F0E2A9D7-4465-17A4-F63D-79992BF13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B30-0166-C3AE-52DA-671EBBBA60DE}"/>
              </a:ext>
            </a:extLst>
          </p:cNvPr>
          <p:cNvSpPr>
            <a:spLocks noGrp="1"/>
          </p:cNvSpPr>
          <p:nvPr>
            <p:ph type="sldNum" sz="quarter" idx="12"/>
          </p:nvPr>
        </p:nvSpPr>
        <p:spPr/>
        <p:txBody>
          <a:bodyPr/>
          <a:lstStyle/>
          <a:p>
            <a:fld id="{1CDCB5AF-0094-4830-8489-59DB8603D7AC}" type="slidenum">
              <a:rPr lang="en-US" smtClean="0"/>
              <a:t>‹#›</a:t>
            </a:fld>
            <a:endParaRPr lang="en-US"/>
          </a:p>
        </p:txBody>
      </p:sp>
    </p:spTree>
    <p:extLst>
      <p:ext uri="{BB962C8B-B14F-4D97-AF65-F5344CB8AC3E}">
        <p14:creationId xmlns:p14="http://schemas.microsoft.com/office/powerpoint/2010/main" val="98941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D931-D406-30C7-30CB-CE33EE4217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93298F-189F-1F4E-F50E-8B0D7D5D32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B80F5C-F12F-12A5-9547-794A1B6567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4967B1-04F4-AD0F-C967-FBB1991994C3}"/>
              </a:ext>
            </a:extLst>
          </p:cNvPr>
          <p:cNvSpPr>
            <a:spLocks noGrp="1"/>
          </p:cNvSpPr>
          <p:nvPr>
            <p:ph type="dt" sz="half" idx="10"/>
          </p:nvPr>
        </p:nvSpPr>
        <p:spPr/>
        <p:txBody>
          <a:bodyPr/>
          <a:lstStyle/>
          <a:p>
            <a:fld id="{DE3046B6-8EB3-4E48-AFA4-823261DF5B49}" type="datetimeFigureOut">
              <a:rPr lang="en-US" smtClean="0"/>
              <a:t>12/29/2024</a:t>
            </a:fld>
            <a:endParaRPr lang="en-US"/>
          </a:p>
        </p:txBody>
      </p:sp>
      <p:sp>
        <p:nvSpPr>
          <p:cNvPr id="6" name="Footer Placeholder 5">
            <a:extLst>
              <a:ext uri="{FF2B5EF4-FFF2-40B4-BE49-F238E27FC236}">
                <a16:creationId xmlns:a16="http://schemas.microsoft.com/office/drawing/2014/main" id="{E885247B-3737-18BD-E223-780FDB930F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CC0967-CAF1-CF9E-C4FA-ED7C2164854E}"/>
              </a:ext>
            </a:extLst>
          </p:cNvPr>
          <p:cNvSpPr>
            <a:spLocks noGrp="1"/>
          </p:cNvSpPr>
          <p:nvPr>
            <p:ph type="sldNum" sz="quarter" idx="12"/>
          </p:nvPr>
        </p:nvSpPr>
        <p:spPr/>
        <p:txBody>
          <a:bodyPr/>
          <a:lstStyle/>
          <a:p>
            <a:fld id="{1CDCB5AF-0094-4830-8489-59DB8603D7AC}" type="slidenum">
              <a:rPr lang="en-US" smtClean="0"/>
              <a:t>‹#›</a:t>
            </a:fld>
            <a:endParaRPr lang="en-US"/>
          </a:p>
        </p:txBody>
      </p:sp>
    </p:spTree>
    <p:extLst>
      <p:ext uri="{BB962C8B-B14F-4D97-AF65-F5344CB8AC3E}">
        <p14:creationId xmlns:p14="http://schemas.microsoft.com/office/powerpoint/2010/main" val="624421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39CC-A4A6-82BA-A6C7-63B7737E61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18900C-C46F-41CB-0A53-3BFACCCD2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8473CA-F673-F60E-51F5-8E438BEEA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050B8D-399F-9B0A-291E-DCD0581D17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26592D-D49A-484C-B506-7E1A9A85DB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4397CB-20D7-90FD-5318-E42D8DA2C88F}"/>
              </a:ext>
            </a:extLst>
          </p:cNvPr>
          <p:cNvSpPr>
            <a:spLocks noGrp="1"/>
          </p:cNvSpPr>
          <p:nvPr>
            <p:ph type="dt" sz="half" idx="10"/>
          </p:nvPr>
        </p:nvSpPr>
        <p:spPr/>
        <p:txBody>
          <a:bodyPr/>
          <a:lstStyle/>
          <a:p>
            <a:fld id="{DE3046B6-8EB3-4E48-AFA4-823261DF5B49}" type="datetimeFigureOut">
              <a:rPr lang="en-US" smtClean="0"/>
              <a:t>12/29/2024</a:t>
            </a:fld>
            <a:endParaRPr lang="en-US"/>
          </a:p>
        </p:txBody>
      </p:sp>
      <p:sp>
        <p:nvSpPr>
          <p:cNvPr id="8" name="Footer Placeholder 7">
            <a:extLst>
              <a:ext uri="{FF2B5EF4-FFF2-40B4-BE49-F238E27FC236}">
                <a16:creationId xmlns:a16="http://schemas.microsoft.com/office/drawing/2014/main" id="{BEF7572D-94AF-D364-35A1-887E451B67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AC2E39-A380-1A0B-7784-EDB420449EDA}"/>
              </a:ext>
            </a:extLst>
          </p:cNvPr>
          <p:cNvSpPr>
            <a:spLocks noGrp="1"/>
          </p:cNvSpPr>
          <p:nvPr>
            <p:ph type="sldNum" sz="quarter" idx="12"/>
          </p:nvPr>
        </p:nvSpPr>
        <p:spPr/>
        <p:txBody>
          <a:bodyPr/>
          <a:lstStyle/>
          <a:p>
            <a:fld id="{1CDCB5AF-0094-4830-8489-59DB8603D7AC}" type="slidenum">
              <a:rPr lang="en-US" smtClean="0"/>
              <a:t>‹#›</a:t>
            </a:fld>
            <a:endParaRPr lang="en-US"/>
          </a:p>
        </p:txBody>
      </p:sp>
    </p:spTree>
    <p:extLst>
      <p:ext uri="{BB962C8B-B14F-4D97-AF65-F5344CB8AC3E}">
        <p14:creationId xmlns:p14="http://schemas.microsoft.com/office/powerpoint/2010/main" val="128737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9D02A-4008-AF67-92AE-55C72F78C6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BE5C59-2046-E0D8-10E2-88D78A44E60E}"/>
              </a:ext>
            </a:extLst>
          </p:cNvPr>
          <p:cNvSpPr>
            <a:spLocks noGrp="1"/>
          </p:cNvSpPr>
          <p:nvPr>
            <p:ph type="dt" sz="half" idx="10"/>
          </p:nvPr>
        </p:nvSpPr>
        <p:spPr/>
        <p:txBody>
          <a:bodyPr/>
          <a:lstStyle/>
          <a:p>
            <a:fld id="{DE3046B6-8EB3-4E48-AFA4-823261DF5B49}" type="datetimeFigureOut">
              <a:rPr lang="en-US" smtClean="0"/>
              <a:t>12/29/2024</a:t>
            </a:fld>
            <a:endParaRPr lang="en-US"/>
          </a:p>
        </p:txBody>
      </p:sp>
      <p:sp>
        <p:nvSpPr>
          <p:cNvPr id="4" name="Footer Placeholder 3">
            <a:extLst>
              <a:ext uri="{FF2B5EF4-FFF2-40B4-BE49-F238E27FC236}">
                <a16:creationId xmlns:a16="http://schemas.microsoft.com/office/drawing/2014/main" id="{32FC941C-47B8-A8CC-0F4F-7C92DE3CE6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09C7ED-669B-27C7-21D4-7082C7FF9FAA}"/>
              </a:ext>
            </a:extLst>
          </p:cNvPr>
          <p:cNvSpPr>
            <a:spLocks noGrp="1"/>
          </p:cNvSpPr>
          <p:nvPr>
            <p:ph type="sldNum" sz="quarter" idx="12"/>
          </p:nvPr>
        </p:nvSpPr>
        <p:spPr/>
        <p:txBody>
          <a:bodyPr/>
          <a:lstStyle/>
          <a:p>
            <a:fld id="{1CDCB5AF-0094-4830-8489-59DB8603D7AC}" type="slidenum">
              <a:rPr lang="en-US" smtClean="0"/>
              <a:t>‹#›</a:t>
            </a:fld>
            <a:endParaRPr lang="en-US"/>
          </a:p>
        </p:txBody>
      </p:sp>
    </p:spTree>
    <p:extLst>
      <p:ext uri="{BB962C8B-B14F-4D97-AF65-F5344CB8AC3E}">
        <p14:creationId xmlns:p14="http://schemas.microsoft.com/office/powerpoint/2010/main" val="377378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7155EE-A1CD-80DD-F185-7FBB43F72A52}"/>
              </a:ext>
            </a:extLst>
          </p:cNvPr>
          <p:cNvSpPr>
            <a:spLocks noGrp="1"/>
          </p:cNvSpPr>
          <p:nvPr>
            <p:ph type="dt" sz="half" idx="10"/>
          </p:nvPr>
        </p:nvSpPr>
        <p:spPr/>
        <p:txBody>
          <a:bodyPr/>
          <a:lstStyle/>
          <a:p>
            <a:fld id="{DE3046B6-8EB3-4E48-AFA4-823261DF5B49}" type="datetimeFigureOut">
              <a:rPr lang="en-US" smtClean="0"/>
              <a:t>12/29/2024</a:t>
            </a:fld>
            <a:endParaRPr lang="en-US"/>
          </a:p>
        </p:txBody>
      </p:sp>
      <p:sp>
        <p:nvSpPr>
          <p:cNvPr id="3" name="Footer Placeholder 2">
            <a:extLst>
              <a:ext uri="{FF2B5EF4-FFF2-40B4-BE49-F238E27FC236}">
                <a16:creationId xmlns:a16="http://schemas.microsoft.com/office/drawing/2014/main" id="{174975C4-AA5C-A53C-ED14-6DD1FC8104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B9D5CF-65C4-2210-0D27-BDE1BC2FF548}"/>
              </a:ext>
            </a:extLst>
          </p:cNvPr>
          <p:cNvSpPr>
            <a:spLocks noGrp="1"/>
          </p:cNvSpPr>
          <p:nvPr>
            <p:ph type="sldNum" sz="quarter" idx="12"/>
          </p:nvPr>
        </p:nvSpPr>
        <p:spPr/>
        <p:txBody>
          <a:bodyPr/>
          <a:lstStyle/>
          <a:p>
            <a:fld id="{1CDCB5AF-0094-4830-8489-59DB8603D7AC}" type="slidenum">
              <a:rPr lang="en-US" smtClean="0"/>
              <a:t>‹#›</a:t>
            </a:fld>
            <a:endParaRPr lang="en-US"/>
          </a:p>
        </p:txBody>
      </p:sp>
    </p:spTree>
    <p:extLst>
      <p:ext uri="{BB962C8B-B14F-4D97-AF65-F5344CB8AC3E}">
        <p14:creationId xmlns:p14="http://schemas.microsoft.com/office/powerpoint/2010/main" val="231786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BA6FA-7280-4612-8CA2-7563D301A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A3710F-CA57-1258-827D-2234D6CAB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FEA8A3-8516-AD1F-2616-240328315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53467-C2E8-9528-023E-6369FFD84144}"/>
              </a:ext>
            </a:extLst>
          </p:cNvPr>
          <p:cNvSpPr>
            <a:spLocks noGrp="1"/>
          </p:cNvSpPr>
          <p:nvPr>
            <p:ph type="dt" sz="half" idx="10"/>
          </p:nvPr>
        </p:nvSpPr>
        <p:spPr/>
        <p:txBody>
          <a:bodyPr/>
          <a:lstStyle/>
          <a:p>
            <a:fld id="{DE3046B6-8EB3-4E48-AFA4-823261DF5B49}" type="datetimeFigureOut">
              <a:rPr lang="en-US" smtClean="0"/>
              <a:t>12/29/2024</a:t>
            </a:fld>
            <a:endParaRPr lang="en-US"/>
          </a:p>
        </p:txBody>
      </p:sp>
      <p:sp>
        <p:nvSpPr>
          <p:cNvPr id="6" name="Footer Placeholder 5">
            <a:extLst>
              <a:ext uri="{FF2B5EF4-FFF2-40B4-BE49-F238E27FC236}">
                <a16:creationId xmlns:a16="http://schemas.microsoft.com/office/drawing/2014/main" id="{7D5AE903-7D00-5278-BEBF-7E394E540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6DDC6-8CE1-4539-E1DC-80D3AEA82369}"/>
              </a:ext>
            </a:extLst>
          </p:cNvPr>
          <p:cNvSpPr>
            <a:spLocks noGrp="1"/>
          </p:cNvSpPr>
          <p:nvPr>
            <p:ph type="sldNum" sz="quarter" idx="12"/>
          </p:nvPr>
        </p:nvSpPr>
        <p:spPr/>
        <p:txBody>
          <a:bodyPr/>
          <a:lstStyle/>
          <a:p>
            <a:fld id="{1CDCB5AF-0094-4830-8489-59DB8603D7AC}" type="slidenum">
              <a:rPr lang="en-US" smtClean="0"/>
              <a:t>‹#›</a:t>
            </a:fld>
            <a:endParaRPr lang="en-US"/>
          </a:p>
        </p:txBody>
      </p:sp>
    </p:spTree>
    <p:extLst>
      <p:ext uri="{BB962C8B-B14F-4D97-AF65-F5344CB8AC3E}">
        <p14:creationId xmlns:p14="http://schemas.microsoft.com/office/powerpoint/2010/main" val="289831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F9A2-682F-E5BE-EC3D-ADF34EC83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714D71-D8CE-A7CA-89EE-27B73076A4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97F852-D81E-6D14-734F-532C3FC15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97B649-B36C-4D17-2968-EA42C4996448}"/>
              </a:ext>
            </a:extLst>
          </p:cNvPr>
          <p:cNvSpPr>
            <a:spLocks noGrp="1"/>
          </p:cNvSpPr>
          <p:nvPr>
            <p:ph type="dt" sz="half" idx="10"/>
          </p:nvPr>
        </p:nvSpPr>
        <p:spPr/>
        <p:txBody>
          <a:bodyPr/>
          <a:lstStyle/>
          <a:p>
            <a:fld id="{DE3046B6-8EB3-4E48-AFA4-823261DF5B49}" type="datetimeFigureOut">
              <a:rPr lang="en-US" smtClean="0"/>
              <a:t>12/29/2024</a:t>
            </a:fld>
            <a:endParaRPr lang="en-US"/>
          </a:p>
        </p:txBody>
      </p:sp>
      <p:sp>
        <p:nvSpPr>
          <p:cNvPr id="6" name="Footer Placeholder 5">
            <a:extLst>
              <a:ext uri="{FF2B5EF4-FFF2-40B4-BE49-F238E27FC236}">
                <a16:creationId xmlns:a16="http://schemas.microsoft.com/office/drawing/2014/main" id="{9C136651-1F3B-1F86-1497-8961B544D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8BCDF-AFF6-1C1C-D3A1-37B31B730FA8}"/>
              </a:ext>
            </a:extLst>
          </p:cNvPr>
          <p:cNvSpPr>
            <a:spLocks noGrp="1"/>
          </p:cNvSpPr>
          <p:nvPr>
            <p:ph type="sldNum" sz="quarter" idx="12"/>
          </p:nvPr>
        </p:nvSpPr>
        <p:spPr/>
        <p:txBody>
          <a:bodyPr/>
          <a:lstStyle/>
          <a:p>
            <a:fld id="{1CDCB5AF-0094-4830-8489-59DB8603D7AC}" type="slidenum">
              <a:rPr lang="en-US" smtClean="0"/>
              <a:t>‹#›</a:t>
            </a:fld>
            <a:endParaRPr lang="en-US"/>
          </a:p>
        </p:txBody>
      </p:sp>
    </p:spTree>
    <p:extLst>
      <p:ext uri="{BB962C8B-B14F-4D97-AF65-F5344CB8AC3E}">
        <p14:creationId xmlns:p14="http://schemas.microsoft.com/office/powerpoint/2010/main" val="314655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B8A0B1-50A6-6756-5F7A-399284DEB8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267939-7143-7D3B-1827-0C1B9F5335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674B7-FDED-1123-4673-4140ABF97B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046B6-8EB3-4E48-AFA4-823261DF5B49}" type="datetimeFigureOut">
              <a:rPr lang="en-US" smtClean="0"/>
              <a:t>12/29/2024</a:t>
            </a:fld>
            <a:endParaRPr lang="en-US"/>
          </a:p>
        </p:txBody>
      </p:sp>
      <p:sp>
        <p:nvSpPr>
          <p:cNvPr id="5" name="Footer Placeholder 4">
            <a:extLst>
              <a:ext uri="{FF2B5EF4-FFF2-40B4-BE49-F238E27FC236}">
                <a16:creationId xmlns:a16="http://schemas.microsoft.com/office/drawing/2014/main" id="{0B60EA56-3597-B020-D20A-59E4C5DF4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966361-B5DB-0AFA-500C-2B2EA26E5A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CB5AF-0094-4830-8489-59DB8603D7AC}" type="slidenum">
              <a:rPr lang="en-US" smtClean="0"/>
              <a:t>‹#›</a:t>
            </a:fld>
            <a:endParaRPr lang="en-US"/>
          </a:p>
        </p:txBody>
      </p:sp>
    </p:spTree>
    <p:extLst>
      <p:ext uri="{BB962C8B-B14F-4D97-AF65-F5344CB8AC3E}">
        <p14:creationId xmlns:p14="http://schemas.microsoft.com/office/powerpoint/2010/main" val="426947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pngall.com/thank-you-png/download/4145"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7274-0951-9DAB-142D-8A086CFD90AC}"/>
              </a:ext>
            </a:extLst>
          </p:cNvPr>
          <p:cNvSpPr>
            <a:spLocks noGrp="1"/>
          </p:cNvSpPr>
          <p:nvPr>
            <p:ph type="ctrTitle"/>
          </p:nvPr>
        </p:nvSpPr>
        <p:spPr>
          <a:xfrm>
            <a:off x="1283368" y="1155032"/>
            <a:ext cx="9144000" cy="2387600"/>
          </a:xfrm>
        </p:spPr>
        <p:txBody>
          <a:bodyPr>
            <a:noAutofit/>
          </a:bodyPr>
          <a:lstStyle/>
          <a:p>
            <a:r>
              <a:rPr lang="en-US" sz="6600" b="1" dirty="0">
                <a:latin typeface="Bahnschrift Condensed" panose="020B0502040204020203" pitchFamily="34" charset="0"/>
              </a:rPr>
              <a:t>Investigation of Calorimetry burned in food using Image Processing and IoT</a:t>
            </a:r>
          </a:p>
        </p:txBody>
      </p:sp>
      <p:sp>
        <p:nvSpPr>
          <p:cNvPr id="3" name="Subtitle 2">
            <a:extLst>
              <a:ext uri="{FF2B5EF4-FFF2-40B4-BE49-F238E27FC236}">
                <a16:creationId xmlns:a16="http://schemas.microsoft.com/office/drawing/2014/main" id="{27A83109-562C-98F0-DD22-5B1BF41466D8}"/>
              </a:ext>
            </a:extLst>
          </p:cNvPr>
          <p:cNvSpPr>
            <a:spLocks noGrp="1"/>
          </p:cNvSpPr>
          <p:nvPr>
            <p:ph type="subTitle" idx="1"/>
          </p:nvPr>
        </p:nvSpPr>
        <p:spPr>
          <a:xfrm>
            <a:off x="952901" y="2849078"/>
            <a:ext cx="11239099" cy="3686476"/>
          </a:xfrm>
        </p:spPr>
        <p:txBody>
          <a:bodyPr>
            <a:normAutofit/>
          </a:bodyPr>
          <a:lstStyle/>
          <a:p>
            <a:pPr algn="l"/>
            <a:r>
              <a:rPr lang="en-US" dirty="0">
                <a:latin typeface="Bahnschrift Condensed" panose="020B0502040204020203" pitchFamily="34" charset="0"/>
              </a:rPr>
              <a:t>                       </a:t>
            </a:r>
          </a:p>
          <a:p>
            <a:pPr algn="l"/>
            <a:r>
              <a:rPr lang="en-US" dirty="0">
                <a:latin typeface="Bahnschrift Condensed" panose="020B0502040204020203" pitchFamily="34" charset="0"/>
              </a:rPr>
              <a:t>								</a:t>
            </a:r>
          </a:p>
          <a:p>
            <a:pPr algn="l"/>
            <a:r>
              <a:rPr lang="en-US" dirty="0">
                <a:latin typeface="Bahnschrift Condensed" panose="020B0502040204020203" pitchFamily="34" charset="0"/>
              </a:rPr>
              <a:t>								</a:t>
            </a:r>
          </a:p>
          <a:p>
            <a:pPr algn="l"/>
            <a:r>
              <a:rPr lang="en-US" dirty="0">
                <a:latin typeface="Bahnschrift Condensed" panose="020B0502040204020203" pitchFamily="34" charset="0"/>
              </a:rPr>
              <a:t> </a:t>
            </a:r>
            <a:r>
              <a:rPr lang="en-US" b="1" dirty="0">
                <a:latin typeface="Bahnschrift Condensed" panose="020B0502040204020203" pitchFamily="34" charset="0"/>
              </a:rPr>
              <a:t>Project Guide : </a:t>
            </a:r>
            <a:r>
              <a:rPr lang="en-US" dirty="0">
                <a:latin typeface="Bahnschrift Condensed" panose="020B0502040204020203" pitchFamily="34" charset="0"/>
              </a:rPr>
              <a:t>			</a:t>
            </a:r>
            <a:r>
              <a:rPr lang="en-US" b="1" dirty="0">
                <a:latin typeface="Bahnschrift Condensed" panose="020B0502040204020203" pitchFamily="34" charset="0"/>
              </a:rPr>
              <a:t> Project Coordinator :</a:t>
            </a:r>
            <a:r>
              <a:rPr lang="en-US" dirty="0">
                <a:latin typeface="Bahnschrift Condensed" panose="020B0502040204020203" pitchFamily="34" charset="0"/>
              </a:rPr>
              <a:t>				</a:t>
            </a:r>
            <a:r>
              <a:rPr lang="en-US" b="1" dirty="0">
                <a:latin typeface="Bahnschrift Condensed" panose="020B0502040204020203" pitchFamily="34" charset="0"/>
              </a:rPr>
              <a:t>Team Members :</a:t>
            </a:r>
            <a:r>
              <a:rPr lang="en-US" sz="2400" dirty="0">
                <a:latin typeface="Bahnschrift Condensed" panose="020B0502040204020203" pitchFamily="34" charset="0"/>
              </a:rPr>
              <a:t> </a:t>
            </a:r>
            <a:r>
              <a:rPr lang="en-US" sz="2000" dirty="0">
                <a:latin typeface="Bahnschrift Condensed" panose="020B0502040204020203" pitchFamily="34" charset="0"/>
              </a:rPr>
              <a:t>Mrs. P .Kamakshi Thai</a:t>
            </a:r>
            <a:r>
              <a:rPr lang="en-US" sz="2400" dirty="0">
                <a:latin typeface="Bahnschrift Condensed" panose="020B0502040204020203" pitchFamily="34" charset="0"/>
              </a:rPr>
              <a:t>	                  </a:t>
            </a:r>
            <a:r>
              <a:rPr lang="en-US" sz="2000" dirty="0">
                <a:latin typeface="Bahnschrift Condensed" panose="020B0502040204020203" pitchFamily="34" charset="0"/>
              </a:rPr>
              <a:t>Mrs. G. Sri Sudha </a:t>
            </a:r>
            <a:r>
              <a:rPr lang="en-US" dirty="0">
                <a:latin typeface="Bahnschrift Condensed" panose="020B0502040204020203" pitchFamily="34" charset="0"/>
              </a:rPr>
              <a:t>		</a:t>
            </a:r>
            <a:r>
              <a:rPr lang="en-US" sz="1600" dirty="0">
                <a:latin typeface="Bahnschrift Condensed" panose="020B0502040204020203" pitchFamily="34" charset="0"/>
              </a:rPr>
              <a:t>                                                                  P. </a:t>
            </a:r>
            <a:r>
              <a:rPr lang="en-US" sz="1600" dirty="0" err="1">
                <a:latin typeface="Bahnschrift Condensed" panose="020B0502040204020203" pitchFamily="34" charset="0"/>
              </a:rPr>
              <a:t>Sushanth</a:t>
            </a:r>
            <a:r>
              <a:rPr lang="en-US" sz="1600" dirty="0">
                <a:latin typeface="Bahnschrift Condensed" panose="020B0502040204020203" pitchFamily="34" charset="0"/>
              </a:rPr>
              <a:t>      21AG1A6647</a:t>
            </a:r>
          </a:p>
          <a:p>
            <a:pPr algn="l"/>
            <a:r>
              <a:rPr lang="en-US" sz="1600" dirty="0">
                <a:latin typeface="Bahnschrift Condensed" panose="020B0502040204020203" pitchFamily="34" charset="0"/>
              </a:rPr>
              <a:t>	   		                                                                                                                                                          G. Uday              21AG1A6622</a:t>
            </a:r>
          </a:p>
          <a:p>
            <a:pPr algn="l"/>
            <a:r>
              <a:rPr lang="en-US" sz="1600" dirty="0">
                <a:latin typeface="Bahnschrift Condensed" panose="020B0502040204020203" pitchFamily="34" charset="0"/>
              </a:rPr>
              <a:t>			                                                                                                                                                          B. Suresh         21AG1A6607</a:t>
            </a:r>
          </a:p>
          <a:p>
            <a:pPr algn="l"/>
            <a:r>
              <a:rPr lang="en-US" sz="1700" dirty="0">
                <a:latin typeface="Bahnschrift Condensed" panose="020B0502040204020203" pitchFamily="34" charset="0"/>
              </a:rPr>
              <a:t>								</a:t>
            </a:r>
          </a:p>
        </p:txBody>
      </p:sp>
    </p:spTree>
    <p:extLst>
      <p:ext uri="{BB962C8B-B14F-4D97-AF65-F5344CB8AC3E}">
        <p14:creationId xmlns:p14="http://schemas.microsoft.com/office/powerpoint/2010/main" val="4291525448"/>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B1FD63-BCE1-CE63-76CA-596D7F83F915}"/>
              </a:ext>
            </a:extLst>
          </p:cNvPr>
          <p:cNvSpPr txBox="1"/>
          <p:nvPr/>
        </p:nvSpPr>
        <p:spPr>
          <a:xfrm>
            <a:off x="2423160" y="561292"/>
            <a:ext cx="6097604" cy="646331"/>
          </a:xfrm>
          <a:prstGeom prst="rect">
            <a:avLst/>
          </a:prstGeom>
          <a:noFill/>
        </p:spPr>
        <p:txBody>
          <a:bodyPr wrap="square">
            <a:spAutoFit/>
          </a:bodyPr>
          <a:lstStyle/>
          <a:p>
            <a:pPr algn="ctr"/>
            <a:r>
              <a:rPr lang="en-US" sz="3600" b="1" dirty="0">
                <a:solidFill>
                  <a:schemeClr val="accent1"/>
                </a:solidFill>
              </a:rPr>
              <a:t>Proposed System</a:t>
            </a:r>
          </a:p>
        </p:txBody>
      </p:sp>
      <p:pic>
        <p:nvPicPr>
          <p:cNvPr id="4" name="Picture 8" descr="Standard YOLOv3 object detection model.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 y="1645921"/>
            <a:ext cx="10347960" cy="446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21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665" y="316038"/>
            <a:ext cx="11582400" cy="5570756"/>
          </a:xfrm>
          <a:prstGeom prst="rect">
            <a:avLst/>
          </a:prstGeom>
        </p:spPr>
        <p:txBody>
          <a:bodyPr wrap="square">
            <a:spAutoFit/>
          </a:bodyPr>
          <a:lstStyle/>
          <a:p>
            <a:r>
              <a:rPr lang="en-US" sz="2800" b="1" dirty="0">
                <a:solidFill>
                  <a:srgbClr val="FF0000"/>
                </a:solidFill>
              </a:rPr>
              <a:t>Hardware Requirements:</a:t>
            </a:r>
          </a:p>
          <a:p>
            <a:pPr marL="342900" indent="-342900">
              <a:buFont typeface="Arial" panose="020B0604020202020204" pitchFamily="34" charset="0"/>
              <a:buChar char="•"/>
            </a:pPr>
            <a:r>
              <a:rPr lang="en-US" sz="2400" b="1" dirty="0" err="1"/>
              <a:t>IoT</a:t>
            </a:r>
            <a:r>
              <a:rPr lang="en-US" sz="2400" b="1" dirty="0"/>
              <a:t> Camera</a:t>
            </a:r>
            <a:r>
              <a:rPr lang="en-US" sz="2400" dirty="0"/>
              <a:t>: For capturing food images automatically.</a:t>
            </a:r>
          </a:p>
          <a:p>
            <a:pPr marL="342900" indent="-342900">
              <a:buFont typeface="Arial" panose="020B0604020202020204" pitchFamily="34" charset="0"/>
              <a:buChar char="•"/>
            </a:pPr>
            <a:r>
              <a:rPr lang="en-US" sz="2400" b="1" dirty="0"/>
              <a:t>Microcontroller/Processor</a:t>
            </a:r>
            <a:r>
              <a:rPr lang="en-US" sz="2400" dirty="0"/>
              <a:t>: Devices like Raspberry Pi or Arduino to manage image capture and transmission.</a:t>
            </a:r>
          </a:p>
          <a:p>
            <a:pPr marL="342900" indent="-342900">
              <a:buFont typeface="Arial" panose="020B0604020202020204" pitchFamily="34" charset="0"/>
              <a:buChar char="•"/>
            </a:pPr>
            <a:r>
              <a:rPr lang="en-US" sz="2400" b="1" dirty="0"/>
              <a:t>Connectivity Module</a:t>
            </a:r>
            <a:r>
              <a:rPr lang="en-US" sz="2400" dirty="0"/>
              <a:t>: Wi-Fi or Bluetooth for real-time image transmission to the server.</a:t>
            </a:r>
          </a:p>
          <a:p>
            <a:pPr marL="342900" indent="-342900">
              <a:buFont typeface="Arial" panose="020B0604020202020204" pitchFamily="34" charset="0"/>
              <a:buChar char="•"/>
            </a:pPr>
            <a:r>
              <a:rPr lang="en-US" sz="2400" b="1" dirty="0"/>
              <a:t>Power Supply</a:t>
            </a:r>
            <a:r>
              <a:rPr lang="en-US" sz="2400" dirty="0"/>
              <a:t>: Stable power for </a:t>
            </a:r>
            <a:r>
              <a:rPr lang="en-US" sz="2400" dirty="0" err="1"/>
              <a:t>IoT</a:t>
            </a:r>
            <a:r>
              <a:rPr lang="en-US" sz="2400" dirty="0"/>
              <a:t> devices and connectivity modules.</a:t>
            </a:r>
          </a:p>
          <a:p>
            <a:r>
              <a:rPr lang="en-US" sz="2800" b="1" dirty="0">
                <a:solidFill>
                  <a:srgbClr val="FF0000"/>
                </a:solidFill>
              </a:rPr>
              <a:t>Software Requirements:</a:t>
            </a:r>
          </a:p>
          <a:p>
            <a:pPr marL="342900" indent="-342900">
              <a:buFont typeface="Arial" panose="020B0604020202020204" pitchFamily="34" charset="0"/>
              <a:buChar char="•"/>
            </a:pPr>
            <a:r>
              <a:rPr lang="en-US" sz="2000" b="1" dirty="0"/>
              <a:t>YOLO Model</a:t>
            </a:r>
            <a:r>
              <a:rPr lang="en-US" sz="2000" dirty="0"/>
              <a:t>: Pre-trained YOLO model for food detection, recognition, and calorie estimation.</a:t>
            </a:r>
          </a:p>
          <a:p>
            <a:pPr marL="342900" indent="-342900">
              <a:buFont typeface="Arial" panose="020B0604020202020204" pitchFamily="34" charset="0"/>
              <a:buChar char="•"/>
            </a:pPr>
            <a:r>
              <a:rPr lang="en-US" sz="2000" b="1" dirty="0" err="1"/>
              <a:t>IoT</a:t>
            </a:r>
            <a:r>
              <a:rPr lang="en-US" sz="2000" b="1" dirty="0"/>
              <a:t> Communication Protocol</a:t>
            </a:r>
            <a:r>
              <a:rPr lang="en-US" sz="2000" dirty="0"/>
              <a:t>: MQTT/HTTP for data transmission between </a:t>
            </a:r>
            <a:r>
              <a:rPr lang="en-US" sz="2000" dirty="0" err="1"/>
              <a:t>IoT</a:t>
            </a:r>
            <a:r>
              <a:rPr lang="en-US" sz="2000" dirty="0"/>
              <a:t> devices and backend.</a:t>
            </a:r>
          </a:p>
          <a:p>
            <a:pPr marL="342900" indent="-342900">
              <a:buFont typeface="Arial" panose="020B0604020202020204" pitchFamily="34" charset="0"/>
              <a:buChar char="•"/>
            </a:pPr>
            <a:r>
              <a:rPr lang="en-US" sz="2000" b="1" dirty="0"/>
              <a:t>Backend System</a:t>
            </a:r>
            <a:r>
              <a:rPr lang="en-US" sz="2000" dirty="0"/>
              <a:t>: Web application (e.g., Python with Django/Flask) for processing images and returning calorie results.</a:t>
            </a:r>
          </a:p>
          <a:p>
            <a:pPr marL="342900" indent="-342900">
              <a:buFont typeface="Arial" panose="020B0604020202020204" pitchFamily="34" charset="0"/>
              <a:buChar char="•"/>
            </a:pPr>
            <a:r>
              <a:rPr lang="en-US" sz="2000" b="1" dirty="0"/>
              <a:t>Frontend Interface</a:t>
            </a:r>
            <a:r>
              <a:rPr lang="en-US" sz="2000" dirty="0"/>
              <a:t>: Web/mobile app for user interaction, built using HTML, CSS, JavaScript (React/Angular).</a:t>
            </a:r>
          </a:p>
          <a:p>
            <a:pPr marL="342900" indent="-342900">
              <a:buFont typeface="Arial" panose="020B0604020202020204" pitchFamily="34" charset="0"/>
              <a:buChar char="•"/>
            </a:pPr>
            <a:r>
              <a:rPr lang="en-US" sz="2000" b="1" dirty="0"/>
              <a:t>Database</a:t>
            </a:r>
            <a:r>
              <a:rPr lang="en-US" sz="2000" dirty="0"/>
              <a:t>: To store food images, calorie data, and user profiles (MySQL/PostgreSQL).</a:t>
            </a:r>
          </a:p>
          <a:p>
            <a:pPr marL="342900" indent="-342900">
              <a:buFont typeface="Arial" panose="020B0604020202020204" pitchFamily="34" charset="0"/>
              <a:buChar char="•"/>
            </a:pPr>
            <a:r>
              <a:rPr lang="en-IN" sz="2000" b="1" dirty="0"/>
              <a:t>USDA REST API Integration</a:t>
            </a:r>
            <a:r>
              <a:rPr lang="en-US" sz="2000" b="1" dirty="0"/>
              <a:t>: </a:t>
            </a:r>
            <a:r>
              <a:rPr lang="en-US" sz="2000" dirty="0"/>
              <a:t>Instead of a traditional database, the system integrates with the USDA REST API to retrieve food nutrition and calorie data dynamically.</a:t>
            </a:r>
            <a:endParaRPr lang="en-US" sz="2000" dirty="0"/>
          </a:p>
        </p:txBody>
      </p:sp>
    </p:spTree>
    <p:extLst>
      <p:ext uri="{BB962C8B-B14F-4D97-AF65-F5344CB8AC3E}">
        <p14:creationId xmlns:p14="http://schemas.microsoft.com/office/powerpoint/2010/main" val="929445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CE3F3D-6F8D-E01F-72F5-16E4590722B4}"/>
              </a:ext>
            </a:extLst>
          </p:cNvPr>
          <p:cNvSpPr txBox="1"/>
          <p:nvPr/>
        </p:nvSpPr>
        <p:spPr>
          <a:xfrm>
            <a:off x="215900" y="397401"/>
            <a:ext cx="11264900" cy="5632311"/>
          </a:xfrm>
          <a:prstGeom prst="rect">
            <a:avLst/>
          </a:prstGeom>
          <a:noFill/>
        </p:spPr>
        <p:txBody>
          <a:bodyPr wrap="square">
            <a:spAutoFit/>
          </a:bodyPr>
          <a:lstStyle/>
          <a:p>
            <a:pPr algn="ctr"/>
            <a:r>
              <a:rPr lang="en-US" sz="4000" b="1" dirty="0">
                <a:solidFill>
                  <a:srgbClr val="0070C0"/>
                </a:solidFill>
              </a:rPr>
              <a:t>Modules of the System</a:t>
            </a:r>
          </a:p>
          <a:p>
            <a:pPr algn="ctr"/>
            <a:endParaRPr lang="en-US" sz="3600" b="1" dirty="0">
              <a:solidFill>
                <a:srgbClr val="0070C0"/>
              </a:solidFill>
            </a:endParaRPr>
          </a:p>
          <a:p>
            <a:pPr algn="ctr"/>
            <a:endParaRPr lang="en-US" sz="4000" b="1" dirty="0">
              <a:solidFill>
                <a:srgbClr val="0070C0"/>
              </a:solidFill>
            </a:endParaRPr>
          </a:p>
          <a:p>
            <a:pPr algn="ctr"/>
            <a:endParaRPr lang="en-US" sz="4000" b="1" dirty="0">
              <a:solidFill>
                <a:srgbClr val="0070C0"/>
              </a:solidFill>
            </a:endParaRPr>
          </a:p>
          <a:p>
            <a:pPr algn="ctr"/>
            <a:endParaRPr lang="en-US" sz="4000" b="1" dirty="0">
              <a:solidFill>
                <a:srgbClr val="0070C0"/>
              </a:solidFill>
            </a:endParaRPr>
          </a:p>
          <a:p>
            <a:pPr algn="ctr"/>
            <a:endParaRPr lang="en-US" sz="4000" b="1" dirty="0">
              <a:solidFill>
                <a:srgbClr val="0070C0"/>
              </a:solidFill>
            </a:endParaRPr>
          </a:p>
          <a:p>
            <a:pPr algn="ctr"/>
            <a:endParaRPr lang="en-US" sz="4000" b="1" dirty="0">
              <a:solidFill>
                <a:srgbClr val="0070C0"/>
              </a:solidFill>
            </a:endParaRPr>
          </a:p>
          <a:p>
            <a:pPr algn="ctr"/>
            <a:endParaRPr lang="en-US" sz="4000" b="1" dirty="0">
              <a:solidFill>
                <a:srgbClr val="0070C0"/>
              </a:solidFill>
            </a:endParaRPr>
          </a:p>
          <a:p>
            <a:pPr algn="ctr"/>
            <a:endParaRPr lang="en-US" sz="4000" b="1" dirty="0"/>
          </a:p>
        </p:txBody>
      </p:sp>
      <p:sp>
        <p:nvSpPr>
          <p:cNvPr id="5" name="Rectangle 3">
            <a:extLst>
              <a:ext uri="{FF2B5EF4-FFF2-40B4-BE49-F238E27FC236}">
                <a16:creationId xmlns:a16="http://schemas.microsoft.com/office/drawing/2014/main" id="{315EE775-7C40-E571-DFC9-60BFE685F539}"/>
              </a:ext>
            </a:extLst>
          </p:cNvPr>
          <p:cNvSpPr>
            <a:spLocks noChangeArrowheads="1"/>
          </p:cNvSpPr>
          <p:nvPr/>
        </p:nvSpPr>
        <p:spPr bwMode="auto">
          <a:xfrm>
            <a:off x="107950" y="734224"/>
            <a:ext cx="119761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Image Collection Module</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R="0" lvl="0" algn="just" defTabSz="914400" rtl="0" eaLnBrk="0" fontAlgn="base" latinLnBrk="0" hangingPunct="0">
              <a:lnSpc>
                <a:spcPct val="100000"/>
              </a:lnSpc>
              <a:spcBef>
                <a:spcPct val="0"/>
              </a:spcBef>
              <a:spcAft>
                <a:spcPct val="0"/>
              </a:spcAft>
              <a:buClrTx/>
              <a:buSzTx/>
              <a:tabLst/>
            </a:pPr>
            <a:r>
              <a:rPr lang="en-US" altLang="en-US" sz="3200" dirty="0">
                <a:latin typeface="Arial" panose="020B0604020202020204" pitchFamily="34" charset="0"/>
              </a:rPr>
              <a:t>    	</a:t>
            </a:r>
            <a:r>
              <a:rPr kumimoji="0" lang="en-US" altLang="en-US" sz="3200" b="0" i="0" u="none" strike="noStrike" cap="none" normalizeH="0" baseline="0" dirty="0">
                <a:ln>
                  <a:noFill/>
                </a:ln>
                <a:solidFill>
                  <a:schemeClr val="tx1"/>
                </a:solidFill>
                <a:effectLst/>
                <a:latin typeface="Arial" panose="020B0604020202020204" pitchFamily="34" charset="0"/>
              </a:rPr>
              <a:t>Captures food images using IoT devices for processing.</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Preprocessing Module</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R="0" lvl="0" algn="just"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a:ln>
                  <a:noFill/>
                </a:ln>
                <a:solidFill>
                  <a:schemeClr val="tx1"/>
                </a:solidFill>
                <a:effectLst/>
                <a:latin typeface="Arial" panose="020B0604020202020204" pitchFamily="34" charset="0"/>
              </a:rPr>
              <a:t>	Processes and extracts features (texture, shape, size) from    	images.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Classification Module</a:t>
            </a:r>
            <a:r>
              <a:rPr kumimoji="0" lang="en-US" altLang="en-US" sz="3200" b="0" i="0" u="none" strike="noStrike" cap="none" normalizeH="0" baseline="0" dirty="0">
                <a:ln>
                  <a:noFill/>
                </a:ln>
                <a:solidFill>
                  <a:schemeClr val="tx1"/>
                </a:solidFill>
                <a:effectLst/>
                <a:latin typeface="Arial" panose="020B0604020202020204" pitchFamily="34" charset="0"/>
              </a:rPr>
              <a:t>:</a:t>
            </a:r>
          </a:p>
          <a:p>
            <a:pPr lvl="1" algn="just" eaLnBrk="0" fontAlgn="base" hangingPunct="0">
              <a:spcBef>
                <a:spcPct val="0"/>
              </a:spcBef>
              <a:spcAft>
                <a:spcPct val="0"/>
              </a:spcAft>
            </a:pPr>
            <a:r>
              <a:rPr kumimoji="0" lang="en-US" altLang="en-US" sz="3200" b="0" i="0" u="none" strike="noStrike" cap="none" normalizeH="0" baseline="0" dirty="0">
                <a:ln>
                  <a:noFill/>
                </a:ln>
                <a:solidFill>
                  <a:schemeClr val="tx1"/>
                </a:solidFill>
                <a:effectLst/>
                <a:latin typeface="Arial" panose="020B0604020202020204" pitchFamily="34" charset="0"/>
              </a:rPr>
              <a:t>	Uses </a:t>
            </a:r>
            <a:r>
              <a:rPr lang="en-US" altLang="en-US" sz="3200" dirty="0" smtClean="0">
                <a:latin typeface="Arial" panose="020B0604020202020204" pitchFamily="34" charset="0"/>
              </a:rPr>
              <a:t>YOLO</a:t>
            </a:r>
            <a:r>
              <a:rPr kumimoji="0" lang="en-US" altLang="en-US" sz="3200" b="0" i="0" u="none" strike="noStrike" cap="none" normalizeH="0" baseline="0" dirty="0" smtClean="0">
                <a:ln>
                  <a:noFill/>
                </a:ln>
                <a:solidFill>
                  <a:schemeClr val="tx1"/>
                </a:solidFill>
                <a:effectLst/>
                <a:latin typeface="Arial" panose="020B0604020202020204" pitchFamily="34" charset="0"/>
              </a:rPr>
              <a:t> </a:t>
            </a:r>
            <a:r>
              <a:rPr kumimoji="0" lang="en-US" altLang="en-US" sz="3200" b="0" i="0" u="none" strike="noStrike" cap="none" normalizeH="0" baseline="0" dirty="0">
                <a:ln>
                  <a:noFill/>
                </a:ln>
                <a:solidFill>
                  <a:schemeClr val="tx1"/>
                </a:solidFill>
                <a:effectLst/>
                <a:latin typeface="Arial" panose="020B0604020202020204" pitchFamily="34" charset="0"/>
              </a:rPr>
              <a:t>to classify food items and identify nutritional 	values.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Calorie Estimation Module</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R="0" lvl="0" algn="just"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a:ln>
                  <a:noFill/>
                </a:ln>
                <a:solidFill>
                  <a:schemeClr val="tx1"/>
                </a:solidFill>
                <a:effectLst/>
                <a:latin typeface="Arial" panose="020B0604020202020204" pitchFamily="34" charset="0"/>
              </a:rPr>
              <a:t>	Estimates the caloric content based on classified food items.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417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557F3F-9D56-399F-422D-89B690748704}"/>
              </a:ext>
            </a:extLst>
          </p:cNvPr>
          <p:cNvSpPr txBox="1"/>
          <p:nvPr/>
        </p:nvSpPr>
        <p:spPr>
          <a:xfrm>
            <a:off x="260350" y="212735"/>
            <a:ext cx="11671300" cy="6432530"/>
          </a:xfrm>
          <a:prstGeom prst="rect">
            <a:avLst/>
          </a:prstGeom>
          <a:noFill/>
        </p:spPr>
        <p:txBody>
          <a:bodyPr wrap="square">
            <a:spAutoFit/>
          </a:bodyPr>
          <a:lstStyle/>
          <a:p>
            <a:pPr algn="ctr"/>
            <a:r>
              <a:rPr lang="en-US" sz="3600" b="1" dirty="0">
                <a:solidFill>
                  <a:srgbClr val="0070C0"/>
                </a:solidFill>
              </a:rPr>
              <a:t>Algorithm</a:t>
            </a:r>
          </a:p>
          <a:p>
            <a:pPr marL="457200" indent="-457200">
              <a:buFont typeface="Wingdings" panose="05000000000000000000" pitchFamily="2" charset="2"/>
              <a:buChar char="Ø"/>
            </a:pPr>
            <a:r>
              <a:rPr lang="en-US" sz="2800" b="1" dirty="0"/>
              <a:t>YOLO (You Only Look Once):</a:t>
            </a:r>
            <a:endParaRPr lang="en-US" sz="2800" dirty="0"/>
          </a:p>
          <a:p>
            <a:pPr marL="800100" lvl="1" indent="-342900">
              <a:buFont typeface="Arial" panose="020B0604020202020204" pitchFamily="34" charset="0"/>
              <a:buChar char="•"/>
            </a:pPr>
            <a:r>
              <a:rPr lang="en-US" sz="2400" b="1" dirty="0"/>
              <a:t>Purpose</a:t>
            </a:r>
            <a:r>
              <a:rPr lang="en-US" sz="2400" dirty="0"/>
              <a:t>: YOLO is used for real-time food detection, feature extraction, and classification directly from food images.</a:t>
            </a:r>
          </a:p>
          <a:p>
            <a:pPr marL="800100" lvl="1" indent="-342900">
              <a:buFont typeface="Arial" panose="020B0604020202020204" pitchFamily="34" charset="0"/>
              <a:buChar char="•"/>
            </a:pPr>
            <a:r>
              <a:rPr lang="en-US" sz="2400" b="1" dirty="0"/>
              <a:t>Key Features</a:t>
            </a:r>
            <a:r>
              <a:rPr lang="en-US" sz="2400" dirty="0"/>
              <a:t>: Extracts features such as texture, size, and shape to classify food items and estimate calorie values.</a:t>
            </a:r>
          </a:p>
          <a:p>
            <a:pPr marL="800100" lvl="1" indent="-342900">
              <a:buFont typeface="Arial" panose="020B0604020202020204" pitchFamily="34" charset="0"/>
              <a:buChar char="•"/>
            </a:pPr>
            <a:r>
              <a:rPr lang="en-US" sz="2400" b="1" dirty="0"/>
              <a:t>Why YOLO?</a:t>
            </a:r>
            <a:r>
              <a:rPr lang="en-US" sz="2400" dirty="0"/>
              <a:t>: YOLO excels in object detection tasks due to its ability to process images in a single pass, making it highly efficient and suitable for real-time food image analysis.</a:t>
            </a:r>
          </a:p>
          <a:p>
            <a:pPr marL="457200" indent="-457200" algn="just">
              <a:buFont typeface="Wingdings" panose="05000000000000000000" pitchFamily="2" charset="2"/>
              <a:buChar char="Ø"/>
            </a:pPr>
            <a:r>
              <a:rPr lang="en-US" sz="2800" b="1" dirty="0" err="1"/>
              <a:t>IoT</a:t>
            </a:r>
            <a:r>
              <a:rPr lang="en-US" sz="2800" b="1" dirty="0"/>
              <a:t> Communication Protocol</a:t>
            </a:r>
            <a:r>
              <a:rPr lang="en-US" sz="2800" dirty="0"/>
              <a:t>:</a:t>
            </a:r>
          </a:p>
          <a:p>
            <a:pPr marL="800100" lvl="1" indent="-342900" algn="just">
              <a:buFont typeface="Arial" panose="020B0604020202020204" pitchFamily="34" charset="0"/>
              <a:buChar char="•"/>
            </a:pPr>
            <a:r>
              <a:rPr lang="en-US" sz="2400" b="1" dirty="0"/>
              <a:t>MQTT/HTTP</a:t>
            </a:r>
            <a:r>
              <a:rPr lang="en-US" sz="2400" dirty="0"/>
              <a:t>: Lightweight protocols for communication between </a:t>
            </a:r>
            <a:r>
              <a:rPr lang="en-US" sz="2400" dirty="0" err="1"/>
              <a:t>IoT</a:t>
            </a:r>
            <a:r>
              <a:rPr lang="en-US" sz="2400" dirty="0"/>
              <a:t> devices and the backend, ensuring real-time transmission of food images for analysis.</a:t>
            </a:r>
          </a:p>
          <a:p>
            <a:pPr marL="457200" indent="-457200" algn="just">
              <a:buFont typeface="Wingdings" panose="05000000000000000000" pitchFamily="2" charset="2"/>
              <a:buChar char="Ø"/>
            </a:pPr>
            <a:r>
              <a:rPr lang="en-US" sz="2800" b="1" dirty="0"/>
              <a:t> Preprocessing Algorithms</a:t>
            </a:r>
            <a:r>
              <a:rPr lang="en-US" sz="2800" dirty="0"/>
              <a:t>:</a:t>
            </a:r>
          </a:p>
          <a:p>
            <a:pPr marL="800100" lvl="1" indent="-342900" algn="just">
              <a:buFont typeface="Arial" panose="020B0604020202020204" pitchFamily="34" charset="0"/>
              <a:buChar char="•"/>
            </a:pPr>
            <a:r>
              <a:rPr lang="en-US" sz="2400" b="1" dirty="0"/>
              <a:t>Image Preprocessing</a:t>
            </a:r>
            <a:r>
              <a:rPr lang="en-US" sz="2400" dirty="0"/>
              <a:t>: Techniques like resizing, normalization, and data augmentation are applied to the images before feeding them into the CNN model for improved recognition accuracy. Tools like </a:t>
            </a:r>
            <a:r>
              <a:rPr lang="en-US" sz="2400" dirty="0" err="1"/>
              <a:t>OpenCV</a:t>
            </a:r>
            <a:r>
              <a:rPr lang="en-US" sz="2400" dirty="0"/>
              <a:t> are used for preprocessing.</a:t>
            </a:r>
            <a:endParaRPr lang="en-US" sz="2400" dirty="0"/>
          </a:p>
        </p:txBody>
      </p:sp>
    </p:spTree>
    <p:extLst>
      <p:ext uri="{BB962C8B-B14F-4D97-AF65-F5344CB8AC3E}">
        <p14:creationId xmlns:p14="http://schemas.microsoft.com/office/powerpoint/2010/main" val="302027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2B7711-5EF2-6504-1D9D-E66292D00FAB}"/>
              </a:ext>
              <a:ext uri="{C183D7F6-B498-43B3-948B-1728B52AA6E4}">
                <adec:decorative xmlns:adec="http://schemas.microsoft.com/office/drawing/2017/decorative" xmlns=""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79" y="814980"/>
            <a:ext cx="11589842" cy="5228039"/>
          </a:xfrm>
          <a:prstGeom prst="rect">
            <a:avLst/>
          </a:prstGeom>
        </p:spPr>
      </p:pic>
      <p:pic>
        <p:nvPicPr>
          <p:cNvPr id="4" name="Picture 3"/>
          <p:cNvPicPr>
            <a:picLocks noChangeAspect="1"/>
          </p:cNvPicPr>
          <p:nvPr/>
        </p:nvPicPr>
        <p:blipFill>
          <a:blip r:embed="rId3"/>
          <a:stretch>
            <a:fillRect/>
          </a:stretch>
        </p:blipFill>
        <p:spPr>
          <a:xfrm>
            <a:off x="155574" y="0"/>
            <a:ext cx="11914506" cy="6720840"/>
          </a:xfrm>
          <a:prstGeom prst="rect">
            <a:avLst/>
          </a:prstGeom>
        </p:spPr>
      </p:pic>
    </p:spTree>
    <p:extLst>
      <p:ext uri="{BB962C8B-B14F-4D97-AF65-F5344CB8AC3E}">
        <p14:creationId xmlns:p14="http://schemas.microsoft.com/office/powerpoint/2010/main" val="2799559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PlantUML diagram">
            <a:extLst>
              <a:ext uri="{FF2B5EF4-FFF2-40B4-BE49-F238E27FC236}">
                <a16:creationId xmlns:a16="http://schemas.microsoft.com/office/drawing/2014/main" id="{2AE066A9-A8C8-109D-D84B-33F7CC8CD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50" y="1619766"/>
            <a:ext cx="11137899" cy="50032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B44485-B118-8DE1-6F79-CE0FA3890442}"/>
              </a:ext>
            </a:extLst>
          </p:cNvPr>
          <p:cNvSpPr txBox="1"/>
          <p:nvPr/>
        </p:nvSpPr>
        <p:spPr>
          <a:xfrm>
            <a:off x="4013200" y="120134"/>
            <a:ext cx="4665134" cy="1200329"/>
          </a:xfrm>
          <a:prstGeom prst="rect">
            <a:avLst/>
          </a:prstGeom>
          <a:noFill/>
        </p:spPr>
        <p:txBody>
          <a:bodyPr wrap="square">
            <a:spAutoFit/>
          </a:bodyPr>
          <a:lstStyle/>
          <a:p>
            <a:pPr algn="ctr"/>
            <a:r>
              <a:rPr lang="en-US" sz="3600" b="1" i="0" dirty="0">
                <a:solidFill>
                  <a:srgbClr val="0070C0"/>
                </a:solidFill>
                <a:effectLst/>
              </a:rPr>
              <a:t>Design</a:t>
            </a:r>
            <a:endParaRPr lang="en-US" sz="3600" b="1" i="0" dirty="0">
              <a:solidFill>
                <a:schemeClr val="accent1"/>
              </a:solidFill>
              <a:effectLst/>
            </a:endParaRPr>
          </a:p>
          <a:p>
            <a:pPr algn="ctr"/>
            <a:r>
              <a:rPr lang="en-US" sz="3600" b="1" i="0" dirty="0">
                <a:solidFill>
                  <a:schemeClr val="accent1"/>
                </a:solidFill>
                <a:effectLst/>
              </a:rPr>
              <a:t>Use Case Diagram</a:t>
            </a:r>
          </a:p>
        </p:txBody>
      </p:sp>
    </p:spTree>
    <p:extLst>
      <p:ext uri="{BB962C8B-B14F-4D97-AF65-F5344CB8AC3E}">
        <p14:creationId xmlns:p14="http://schemas.microsoft.com/office/powerpoint/2010/main" val="3642031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D08C10-7771-2928-306B-E718CE80684D}"/>
              </a:ext>
            </a:extLst>
          </p:cNvPr>
          <p:cNvSpPr txBox="1"/>
          <p:nvPr/>
        </p:nvSpPr>
        <p:spPr>
          <a:xfrm>
            <a:off x="609600" y="463034"/>
            <a:ext cx="6096000" cy="646331"/>
          </a:xfrm>
          <a:prstGeom prst="rect">
            <a:avLst/>
          </a:prstGeom>
          <a:noFill/>
        </p:spPr>
        <p:txBody>
          <a:bodyPr wrap="square">
            <a:spAutoFit/>
          </a:bodyPr>
          <a:lstStyle/>
          <a:p>
            <a:pPr algn="l"/>
            <a:r>
              <a:rPr lang="en-US" sz="3600" b="1" i="0" dirty="0">
                <a:solidFill>
                  <a:schemeClr val="accent1"/>
                </a:solidFill>
                <a:effectLst/>
              </a:rPr>
              <a:t>Activity Diagram</a:t>
            </a:r>
          </a:p>
        </p:txBody>
      </p:sp>
      <p:pic>
        <p:nvPicPr>
          <p:cNvPr id="1028" name="Picture 4" descr="https://img.plantuml.biz/plantuml/png/NPAxRiCm34Lt0_u78dk6lZ8MQHCKo52WQ98F82Gw5Qg78LA3M_JVAojoKdSphNF9gqkjMJ1AShPjB7K24Y2QquU0Df6KcE3RfcrGIOYmE3B51I13klpQXGFi1nPovS04kHuvF16ynQ28sVZJZElvmctGXcWKl19oYkJ8orzKkIkwHK5uycW7DlmNqiYZpnxLvpYqzdGaSRXWtsq3a9WKSY5woTFWx39qy1A2XZswtb9fUTpSp0Jr8bNGPJj5iTFPh-cCmZ6ighoTAUl5u42kfuXbR1xudA8dNRfKsTq_XrObYq8m9RG9NlAqIj_Fw7qEYA04D7gRGghimumjXr-LHgzXQxYtEC0xSR8oYLPjypEccc2vV3pdCNrcftdLjSZDypvhaQ-UDrQBR35lfXQhiTUQl2wlxHS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520" y="1109365"/>
            <a:ext cx="9173845" cy="565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299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25677E-A80F-FF09-3AE0-E0A5A7E21838}"/>
              </a:ext>
            </a:extLst>
          </p:cNvPr>
          <p:cNvSpPr txBox="1"/>
          <p:nvPr/>
        </p:nvSpPr>
        <p:spPr>
          <a:xfrm>
            <a:off x="4195233" y="201521"/>
            <a:ext cx="3936999" cy="646331"/>
          </a:xfrm>
          <a:prstGeom prst="rect">
            <a:avLst/>
          </a:prstGeom>
          <a:noFill/>
        </p:spPr>
        <p:txBody>
          <a:bodyPr wrap="square">
            <a:spAutoFit/>
          </a:bodyPr>
          <a:lstStyle/>
          <a:p>
            <a:pPr algn="ctr"/>
            <a:r>
              <a:rPr lang="en-US" sz="3600" b="1" i="0" dirty="0">
                <a:solidFill>
                  <a:schemeClr val="accent1"/>
                </a:solidFill>
                <a:effectLst/>
              </a:rPr>
              <a:t>Sequence Diagram</a:t>
            </a:r>
          </a:p>
        </p:txBody>
      </p:sp>
      <p:pic>
        <p:nvPicPr>
          <p:cNvPr id="2050" name="Picture 2" descr="https://img.plantuml.biz/plantuml/png/PPF1Ri8m44JlaV8FA-xz0IGg8BGI1oG4gNfU9GkrvDYfrpcaNz-ravWGJaZncvsPjTcoH-UxHkSPLjuw-69oUTRAHrMf5es7rR71Ey7PsOgObRd3jMTFpGgGuNY-BcbRFW6sN005QkjK1IT2xXmr91zdWkAqd7X0Zx0pg7jMF4SFEq7pRBE1Y1HMQwgyiWOsct0Gki3RUmW9QoYmzU87GnrxWttd3DNmQMsTPu49gAHVG-dGSAFyoCRfDrdEOmSY45844bS45_hjY3sKrBJaCFearPDFu9FFbKpzeXah3TQfDWevRKv-gqxZhEcKFXOTKuuJGe9W3STQDgrkgeh2f1aAZ8VzW0Qp3_QgGK_mJUh-urFoWPyYq2EKDJvSvHvPoagoUQymC4uk-vRcTvRw3JrUjxCS7oQbpKxgT1lo8e9G7lBW6O6_QQ_XLA3uBDPmKDngx5ySBiITzXpYR2L1_6_y0m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847852"/>
            <a:ext cx="11414761" cy="597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80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BC40FE-5C22-BE65-8437-B41826EA0935}"/>
              </a:ext>
            </a:extLst>
          </p:cNvPr>
          <p:cNvSpPr txBox="1"/>
          <p:nvPr/>
        </p:nvSpPr>
        <p:spPr>
          <a:xfrm>
            <a:off x="355600" y="480331"/>
            <a:ext cx="6096000" cy="646331"/>
          </a:xfrm>
          <a:prstGeom prst="rect">
            <a:avLst/>
          </a:prstGeom>
          <a:noFill/>
        </p:spPr>
        <p:txBody>
          <a:bodyPr wrap="square">
            <a:spAutoFit/>
          </a:bodyPr>
          <a:lstStyle/>
          <a:p>
            <a:pPr algn="l"/>
            <a:r>
              <a:rPr lang="en-US" sz="3600" b="1" i="0" dirty="0">
                <a:solidFill>
                  <a:schemeClr val="accent1"/>
                </a:solidFill>
                <a:effectLst/>
              </a:rPr>
              <a:t>Class Diagram</a:t>
            </a:r>
          </a:p>
        </p:txBody>
      </p:sp>
      <p:pic>
        <p:nvPicPr>
          <p:cNvPr id="3078" name="Picture 6" descr="https://img.plantuml.biz/plantuml/png/XLJRIiH037qlz1_cSKNt1-P1LbO47mHnrmyOskmwC9SoIPKg_hjpgvskBRuC9JavEKaEtI49HxrMTTKeWSXU4HpxgYl6hXlHKU_WKOipRAuuUxUoZGaD0dtY2Be39m9cId_NrKWL2v-TRG1HclDXG0ATkRiKJjmol3pXFT63jQcFRC6GF0qXi0mgkzdZh0EITN0lI6nQ_t0MFiiXo0c3Mj8QfA3U2sMTR9xIsDgBcdLQMCV9gqiQFTz9MK5vewhfbI18Z805y8RHH92Bfk92JL1vPuGQKE9CXmZ1puMP9m6jn4w9uGMmLuIBLmjQCg4HsYivaFFNYu4FaEStkfWe3h8cD3DDOwRT_vcq86lsrf3VyPmo-dAxlLrn5MSz0XQmrPkDo6MUK1etm5dZm5yg87-T5R9nAiwYlHQJ5xVXR7GQid2LkbgLLZJFdiBI5FzKPc5dC04FOxS5IGKwUmPNSN6Xd6NZ87F9EdMr0zF6_yO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921" y="121920"/>
            <a:ext cx="8764270" cy="659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680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320" y="1219199"/>
            <a:ext cx="6004560" cy="182881"/>
          </a:xfrm>
        </p:spPr>
        <p:txBody>
          <a:bodyPr>
            <a:noAutofit/>
          </a:bodyPr>
          <a:lstStyle/>
          <a:p>
            <a:r>
              <a:rPr lang="en-IN" sz="3600" b="1" dirty="0" smtClean="0">
                <a:solidFill>
                  <a:srgbClr val="0070C0"/>
                </a:solidFill>
                <a:latin typeface="+mn-lt"/>
              </a:rPr>
              <a:t> Object Diagram </a:t>
            </a:r>
            <a:endParaRPr lang="en-IN" sz="3600" b="1" dirty="0">
              <a:solidFill>
                <a:srgbClr val="0070C0"/>
              </a:solidFill>
              <a:latin typeface="+mn-lt"/>
            </a:endParaRPr>
          </a:p>
        </p:txBody>
      </p:sp>
      <p:pic>
        <p:nvPicPr>
          <p:cNvPr id="4098" name="Picture 2" descr="https://img.plantuml.biz/plantuml/png/XLJBQiCm4BmR_0yYfnIQa0PoCRGaf1HwA9G-Fa2rDwwA7aOhKzpIVwzMSX8riUb5cDdPqQnsy1eTjwvLCi_CsmUKZhqYMFQTPuoLl76jXNl5QvXU4AA0eqTUG3LWEHK9_ycpGtSWFrfJ0gBGzNE73bIKQo8QvGITHQG7QL61TcBNtHbJ_QqMZB2JQynBAetEMBZbZayhVnICFeEgiroZ4kwybgfjkJHMb0znEkMDfE83G--yeMZBkzj9mrryBrcsaZk8Ue09xvAvOt_VS-nDpP2_ZUQoGu6f3KxOrzcKoVsLm4RoxWcmbGvFDqCkefBc2jWrcsoQHiA4a4yGzRlps6A-x2S90tXajJot5sLeE4-8os7fV1wzMYtcYwDKkJNQ-NSDWbG8aY5gizdDI6eArY9WGXlTqvuvh4EjOVg2bHRyVeXv211Lmr15ZD5WyMGXnI5Oo6WNUJPgBRcy3nAcJ_LFPs-i1arysDysO2bXzqd1KLvuq6AV5sGs9YRFrg2hy2_u1G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5" y="609917"/>
            <a:ext cx="8334375" cy="610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44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58A0-2107-08D1-D479-30947CCE6299}"/>
              </a:ext>
            </a:extLst>
          </p:cNvPr>
          <p:cNvSpPr>
            <a:spLocks noGrp="1"/>
          </p:cNvSpPr>
          <p:nvPr>
            <p:ph type="ctrTitle"/>
          </p:nvPr>
        </p:nvSpPr>
        <p:spPr>
          <a:xfrm>
            <a:off x="3495574" y="926432"/>
            <a:ext cx="4572000" cy="477837"/>
          </a:xfrm>
        </p:spPr>
        <p:txBody>
          <a:bodyPr>
            <a:normAutofit fontScale="90000"/>
          </a:bodyPr>
          <a:lstStyle/>
          <a:p>
            <a:r>
              <a:rPr lang="en-US" b="1" dirty="0">
                <a:latin typeface="Amasis MT Pro Black" panose="02040A04050005020304" pitchFamily="18" charset="0"/>
              </a:rPr>
              <a:t>                       Abstract</a:t>
            </a:r>
          </a:p>
        </p:txBody>
      </p:sp>
      <p:sp>
        <p:nvSpPr>
          <p:cNvPr id="3" name="Subtitle 2">
            <a:extLst>
              <a:ext uri="{FF2B5EF4-FFF2-40B4-BE49-F238E27FC236}">
                <a16:creationId xmlns:a16="http://schemas.microsoft.com/office/drawing/2014/main" id="{9D13A369-A8FD-7E59-BCDD-EA72AFF0800E}"/>
              </a:ext>
            </a:extLst>
          </p:cNvPr>
          <p:cNvSpPr>
            <a:spLocks noGrp="1"/>
          </p:cNvSpPr>
          <p:nvPr>
            <p:ph type="subTitle" idx="1"/>
          </p:nvPr>
        </p:nvSpPr>
        <p:spPr>
          <a:xfrm>
            <a:off x="1174282" y="1780673"/>
            <a:ext cx="10138611" cy="4150895"/>
          </a:xfrm>
        </p:spPr>
        <p:txBody>
          <a:bodyPr>
            <a:normAutofit/>
          </a:bodyPr>
          <a:lstStyle/>
          <a:p>
            <a:pPr algn="just"/>
            <a:r>
              <a:rPr lang="en-US" dirty="0"/>
              <a:t>The study of calorimetry involves measuring the amount of heat released or absorbed during chemical reactions, physical changes, or phase transitions. In the context of food science, calorimetry is crucial for determining the caloric content of food items. Traditional methods of calorimetric analysis can be time- consuming and require significant manual intervention. The integration of image processing and Internet of Things (IoT) technologies offers a novel approach to automate and enhance the accuracy of calorimetric measurements in food.</a:t>
            </a:r>
          </a:p>
          <a:p>
            <a:pPr algn="just"/>
            <a:endParaRPr lang="en-US" dirty="0"/>
          </a:p>
          <a:p>
            <a:pPr algn="just"/>
            <a:r>
              <a:rPr lang="en-US" b="1" dirty="0"/>
              <a:t>Keywords: </a:t>
            </a:r>
            <a:r>
              <a:rPr lang="en-US" dirty="0" smtClean="0">
                <a:solidFill>
                  <a:srgbClr val="000000"/>
                </a:solidFill>
                <a:latin typeface="Times New Roman" panose="02020603050405020304" pitchFamily="18" charset="0"/>
              </a:rPr>
              <a:t>YOLO</a:t>
            </a:r>
            <a:r>
              <a:rPr lang="en-US" dirty="0" smtClean="0">
                <a:solidFill>
                  <a:srgbClr val="000000"/>
                </a:solidFill>
                <a:effectLst/>
                <a:latin typeface="Times New Roman" panose="02020603050405020304" pitchFamily="18" charset="0"/>
                <a:ea typeface="Times New Roman" panose="02020603050405020304" pitchFamily="18" charset="0"/>
              </a:rPr>
              <a:t>, </a:t>
            </a:r>
            <a:r>
              <a:rPr lang="en-US" dirty="0">
                <a:solidFill>
                  <a:srgbClr val="000000"/>
                </a:solidFill>
                <a:effectLst/>
                <a:latin typeface="Times New Roman" panose="02020603050405020304" pitchFamily="18" charset="0"/>
                <a:ea typeface="Times New Roman" panose="02020603050405020304" pitchFamily="18" charset="0"/>
              </a:rPr>
              <a:t>Calorie Measurement, Pre-processing and Feature Extraction, </a:t>
            </a:r>
            <a:r>
              <a:rPr lang="en-US" dirty="0" err="1" smtClean="0">
                <a:solidFill>
                  <a:srgbClr val="0D0D0D"/>
                </a:solidFill>
                <a:effectLst/>
                <a:latin typeface="Times New Roman" panose="02020603050405020304" pitchFamily="18" charset="0"/>
                <a:ea typeface="Times New Roman" panose="02020603050405020304" pitchFamily="18" charset="0"/>
              </a:rPr>
              <a:t>IoT</a:t>
            </a:r>
            <a:r>
              <a:rPr lang="en-US" dirty="0" smtClean="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Integration, Data Analysis.</a:t>
            </a:r>
            <a:endParaRPr lang="en-US" dirty="0"/>
          </a:p>
        </p:txBody>
      </p:sp>
    </p:spTree>
    <p:extLst>
      <p:ext uri="{BB962C8B-B14F-4D97-AF65-F5344CB8AC3E}">
        <p14:creationId xmlns:p14="http://schemas.microsoft.com/office/powerpoint/2010/main" val="128371772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487679"/>
            <a:ext cx="6004560" cy="70104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solidFill>
                <a:latin typeface="+mn-lt"/>
              </a:rPr>
              <a:t>Deployment</a:t>
            </a:r>
            <a:r>
              <a:rPr lang="en-US" sz="3600" b="1" dirty="0">
                <a:solidFill>
                  <a:schemeClr val="accent1"/>
                </a:solidFill>
              </a:rPr>
              <a:t> </a:t>
            </a:r>
            <a:r>
              <a:rPr lang="en-US" sz="3600" b="1" dirty="0">
                <a:solidFill>
                  <a:schemeClr val="accent1"/>
                </a:solidFill>
                <a:latin typeface="+mn-lt"/>
              </a:rPr>
              <a:t>Diagram</a:t>
            </a:r>
            <a:endParaRPr lang="en-US" sz="3600" b="1" dirty="0">
              <a:solidFill>
                <a:schemeClr val="accent1"/>
              </a:solidFill>
              <a:latin typeface="+mn-lt"/>
            </a:endParaRPr>
          </a:p>
        </p:txBody>
      </p:sp>
      <p:pic>
        <p:nvPicPr>
          <p:cNvPr id="5124" name="Picture 4" descr="https://img.plantuml.biz/plantuml/png/RL71QiCm3BqNyW-Ybss75jfcbq57OMFGsw3h1sYEqXbiELWAety_sqcsREnYWTvxUa_oGHIZzjvLYsfn0y_KMhPy0VqWaAieUJ31Tu69LU2MGqDoLoroXVni00MMBo4qS4BVELhEm6q1dz1Jn7b_L_h7y0OdOWbnZjK5Uut1a4XEScQhSy9z8Po58XnPARPeikclz3O3QDG65dWd_IJYibB9FmpRm6erfdp8EHg1DgzXFLveegpNZsFYYPCCrAA3T9akUMWV2HfK71JRRqNzeyW32oSPH416TnKxfjZz8_WxkiWCEjCxp2iDoXhs-_4Wap1nGhG6I3IPAkMh719IllS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511" y="1627388"/>
            <a:ext cx="8079129" cy="491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7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E954DC-AD35-1A22-AF4E-B5502031CC28}"/>
              </a:ext>
            </a:extLst>
          </p:cNvPr>
          <p:cNvSpPr txBox="1"/>
          <p:nvPr/>
        </p:nvSpPr>
        <p:spPr>
          <a:xfrm>
            <a:off x="406400" y="526534"/>
            <a:ext cx="6096000" cy="707886"/>
          </a:xfrm>
          <a:prstGeom prst="rect">
            <a:avLst/>
          </a:prstGeom>
          <a:noFill/>
        </p:spPr>
        <p:txBody>
          <a:bodyPr wrap="square">
            <a:spAutoFit/>
          </a:bodyPr>
          <a:lstStyle/>
          <a:p>
            <a:r>
              <a:rPr lang="en-IN" sz="4000" b="1" dirty="0">
                <a:solidFill>
                  <a:srgbClr val="0070C0"/>
                </a:solidFill>
              </a:rPr>
              <a:t>Component</a:t>
            </a:r>
            <a:r>
              <a:rPr lang="en-US" sz="3600" b="1" i="0" dirty="0" smtClean="0">
                <a:solidFill>
                  <a:schemeClr val="accent1"/>
                </a:solidFill>
                <a:effectLst/>
              </a:rPr>
              <a:t> </a:t>
            </a:r>
            <a:r>
              <a:rPr lang="en-US" sz="3600" b="1" i="0" dirty="0">
                <a:solidFill>
                  <a:schemeClr val="accent1"/>
                </a:solidFill>
                <a:effectLst/>
              </a:rPr>
              <a:t>Diagram</a:t>
            </a:r>
          </a:p>
        </p:txBody>
      </p:sp>
      <p:pic>
        <p:nvPicPr>
          <p:cNvPr id="6146" name="Picture 2" descr="https://img.plantuml.biz/plantuml/png/XP6_QWCn3CRtWti7aVrUe4C9f7GkN3k538ejmb7_EInv2ANlNicDQKf2EnbP-kdx96rPi4YDOHp6OKNtZYU2pGv3BaiaAMUOpomKD_0n3W3xvvmzp1ZNG0UOOB_3I0KFBVTIiYFc9PtWBItIygyKLosGMWXcIfoBrdwQMCfUbPvG46R9HNMxXlqTaRy5Bat9Wtrts8LSlVgqfsCjwBrwOJS8q_Hun-43C2NFi4IRswk28dSy_uFB5N5fShiCw_0pcgBgb1XSsxNhtDNm1lmUIgcZtgYkVwlSGEOILAm6OTlALkDsyoy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640" y="1497655"/>
            <a:ext cx="10400537" cy="503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760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0">
            <a:extLst>
              <a:ext uri="{FF2B5EF4-FFF2-40B4-BE49-F238E27FC236}">
                <a16:creationId xmlns:a16="http://schemas.microsoft.com/office/drawing/2014/main" id="{0BEF2C51-9567-6ED9-0269-478FC29ACD0E}"/>
              </a:ext>
            </a:extLst>
          </p:cNvPr>
          <p:cNvSpPr/>
          <p:nvPr/>
        </p:nvSpPr>
        <p:spPr>
          <a:xfrm>
            <a:off x="5297762" y="329184"/>
            <a:ext cx="6894238" cy="1783080"/>
          </a:xfrm>
          <a:prstGeom prst="rect">
            <a:avLst/>
          </a:prstGeom>
        </p:spPr>
        <p:txBody>
          <a:bodyPr vert="horz" lIns="91440" tIns="45720" rIns="91440" bIns="45720" rtlCol="0" anchor="b">
            <a:normAutofit/>
          </a:bodyPr>
          <a:lstStyle/>
          <a:p>
            <a:pPr marL="0" indent="0">
              <a:lnSpc>
                <a:spcPct val="90000"/>
              </a:lnSpc>
              <a:spcBef>
                <a:spcPct val="0"/>
              </a:spcBef>
              <a:spcAft>
                <a:spcPts val="600"/>
              </a:spcAft>
            </a:pPr>
            <a:r>
              <a:rPr lang="en-US" sz="6000" b="1" spc="-146" dirty="0">
                <a:solidFill>
                  <a:schemeClr val="accent1"/>
                </a:solidFill>
                <a:latin typeface="+mj-lt"/>
                <a:ea typeface="+mj-ea"/>
                <a:cs typeface="+mj-cs"/>
              </a:rPr>
              <a:t>Conclusion</a:t>
            </a:r>
            <a:endParaRPr lang="en-US" sz="6000" dirty="0">
              <a:solidFill>
                <a:schemeClr val="accent1"/>
              </a:solidFill>
              <a:latin typeface="+mj-lt"/>
              <a:ea typeface="+mj-ea"/>
              <a:cs typeface="+mj-cs"/>
            </a:endParaRPr>
          </a:p>
        </p:txBody>
      </p:sp>
      <p:pic>
        <p:nvPicPr>
          <p:cNvPr id="2" name="Image 0" descr="preencoded.png">
            <a:extLst>
              <a:ext uri="{FF2B5EF4-FFF2-40B4-BE49-F238E27FC236}">
                <a16:creationId xmlns:a16="http://schemas.microsoft.com/office/drawing/2014/main" id="{653E1E4D-41C0-8B6A-388D-65BD96EB4704}"/>
              </a:ext>
            </a:extLst>
          </p:cNvPr>
          <p:cNvPicPr>
            <a:picLocks noChangeAspect="1"/>
          </p:cNvPicPr>
          <p:nvPr/>
        </p:nvPicPr>
        <p:blipFill>
          <a:blip r:embed="rId2"/>
          <a:srcRect t="1113" r="-1" b="59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1">
            <a:extLst>
              <a:ext uri="{FF2B5EF4-FFF2-40B4-BE49-F238E27FC236}">
                <a16:creationId xmlns:a16="http://schemas.microsoft.com/office/drawing/2014/main" id="{BE630C31-1FDE-CBE1-D29E-5DB1D5B314D6}"/>
              </a:ext>
            </a:extLst>
          </p:cNvPr>
          <p:cNvSpPr/>
          <p:nvPr/>
        </p:nvSpPr>
        <p:spPr>
          <a:xfrm>
            <a:off x="5297762" y="2706624"/>
            <a:ext cx="6251110" cy="3483864"/>
          </a:xfrm>
          <a:prstGeom prst="rect">
            <a:avLst/>
          </a:prstGeom>
        </p:spPr>
        <p:txBody>
          <a:bodyPr vert="horz" lIns="91440" tIns="45720" rIns="91440" bIns="45720" rtlCol="0">
            <a:normAutofit/>
          </a:bodyPr>
          <a:lstStyle/>
          <a:p>
            <a:pPr>
              <a:lnSpc>
                <a:spcPct val="90000"/>
              </a:lnSpc>
              <a:spcAft>
                <a:spcPts val="600"/>
              </a:spcAft>
            </a:pPr>
            <a:r>
              <a:rPr lang="en-US" sz="3600" spc="-39" dirty="0"/>
              <a:t>This research demonstrates the potential of image processing for food recognition and calorie estimation.</a:t>
            </a:r>
            <a:endParaRPr lang="en-US" sz="3600" dirty="0"/>
          </a:p>
        </p:txBody>
      </p:sp>
    </p:spTree>
    <p:extLst>
      <p:ext uri="{BB962C8B-B14F-4D97-AF65-F5344CB8AC3E}">
        <p14:creationId xmlns:p14="http://schemas.microsoft.com/office/powerpoint/2010/main" val="3051404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C70DB3-82D7-A9AE-178A-CBC4971014B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137270" y="1912405"/>
            <a:ext cx="9917460" cy="4177778"/>
          </a:xfrm>
        </p:spPr>
      </p:pic>
    </p:spTree>
    <p:extLst>
      <p:ext uri="{BB962C8B-B14F-4D97-AF65-F5344CB8AC3E}">
        <p14:creationId xmlns:p14="http://schemas.microsoft.com/office/powerpoint/2010/main" val="13804879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39BB64-B594-3B7B-34B2-21F155E4121C}"/>
              </a:ext>
            </a:extLst>
          </p:cNvPr>
          <p:cNvGraphicFramePr>
            <a:graphicFrameLocks noGrp="1"/>
          </p:cNvGraphicFramePr>
          <p:nvPr>
            <p:extLst>
              <p:ext uri="{D42A27DB-BD31-4B8C-83A1-F6EECF244321}">
                <p14:modId xmlns:p14="http://schemas.microsoft.com/office/powerpoint/2010/main" val="1341318259"/>
              </p:ext>
            </p:extLst>
          </p:nvPr>
        </p:nvGraphicFramePr>
        <p:xfrm>
          <a:off x="385864" y="672986"/>
          <a:ext cx="11420272" cy="6048869"/>
        </p:xfrm>
        <a:graphic>
          <a:graphicData uri="http://schemas.openxmlformats.org/drawingml/2006/table">
            <a:tbl>
              <a:tblPr firstRow="1" bandRow="1">
                <a:tableStyleId>{616DA210-FB5B-4158-B5E0-FEB733F419BA}</a:tableStyleId>
              </a:tblPr>
              <a:tblGrid>
                <a:gridCol w="2855068">
                  <a:extLst>
                    <a:ext uri="{9D8B030D-6E8A-4147-A177-3AD203B41FA5}">
                      <a16:colId xmlns:a16="http://schemas.microsoft.com/office/drawing/2014/main" val="3283084030"/>
                    </a:ext>
                  </a:extLst>
                </a:gridCol>
                <a:gridCol w="2855068">
                  <a:extLst>
                    <a:ext uri="{9D8B030D-6E8A-4147-A177-3AD203B41FA5}">
                      <a16:colId xmlns:a16="http://schemas.microsoft.com/office/drawing/2014/main" val="2826346734"/>
                    </a:ext>
                  </a:extLst>
                </a:gridCol>
                <a:gridCol w="2855068">
                  <a:extLst>
                    <a:ext uri="{9D8B030D-6E8A-4147-A177-3AD203B41FA5}">
                      <a16:colId xmlns:a16="http://schemas.microsoft.com/office/drawing/2014/main" val="1073766127"/>
                    </a:ext>
                  </a:extLst>
                </a:gridCol>
                <a:gridCol w="2855068">
                  <a:extLst>
                    <a:ext uri="{9D8B030D-6E8A-4147-A177-3AD203B41FA5}">
                      <a16:colId xmlns:a16="http://schemas.microsoft.com/office/drawing/2014/main" val="1688454678"/>
                    </a:ext>
                  </a:extLst>
                </a:gridCol>
              </a:tblGrid>
              <a:tr h="684389">
                <a:tc>
                  <a:txBody>
                    <a:bodyPr/>
                    <a:lstStyle/>
                    <a:p>
                      <a:pPr algn="l"/>
                      <a:r>
                        <a:rPr lang="en-US" sz="2000" b="1" dirty="0">
                          <a:solidFill>
                            <a:srgbClr val="FF0000"/>
                          </a:solidFill>
                        </a:rPr>
                        <a:t>AUTHOR(S)</a:t>
                      </a:r>
                    </a:p>
                  </a:txBody>
                  <a:tcPr/>
                </a:tc>
                <a:tc>
                  <a:txBody>
                    <a:bodyPr/>
                    <a:lstStyle/>
                    <a:p>
                      <a:pPr algn="l"/>
                      <a:r>
                        <a:rPr lang="en-US" sz="2000" b="1" dirty="0">
                          <a:solidFill>
                            <a:srgbClr val="FF0000"/>
                          </a:solidFill>
                        </a:rPr>
                        <a:t>METHOD/TECHNIQUE</a:t>
                      </a:r>
                    </a:p>
                  </a:txBody>
                  <a:tcPr/>
                </a:tc>
                <a:tc>
                  <a:txBody>
                    <a:bodyPr/>
                    <a:lstStyle/>
                    <a:p>
                      <a:pPr algn="l"/>
                      <a:r>
                        <a:rPr lang="en-US" sz="2000" b="1" dirty="0">
                          <a:solidFill>
                            <a:srgbClr val="FF0000"/>
                          </a:solidFill>
                        </a:rPr>
                        <a:t>DETAILS</a:t>
                      </a:r>
                    </a:p>
                  </a:txBody>
                  <a:tcPr/>
                </a:tc>
                <a:tc>
                  <a:txBody>
                    <a:bodyPr/>
                    <a:lstStyle/>
                    <a:p>
                      <a:pPr algn="l"/>
                      <a:r>
                        <a:rPr lang="en-US" sz="2000" b="1" dirty="0">
                          <a:solidFill>
                            <a:srgbClr val="FF0000"/>
                          </a:solidFill>
                        </a:rPr>
                        <a:t>ACCURACY/RESULT</a:t>
                      </a:r>
                    </a:p>
                  </a:txBody>
                  <a:tcPr/>
                </a:tc>
                <a:extLst>
                  <a:ext uri="{0D108BD9-81ED-4DB2-BD59-A6C34878D82A}">
                    <a16:rowId xmlns:a16="http://schemas.microsoft.com/office/drawing/2014/main" val="2169554121"/>
                  </a:ext>
                </a:extLst>
              </a:tr>
              <a:tr h="684389">
                <a:tc>
                  <a:txBody>
                    <a:bodyPr/>
                    <a:lstStyle/>
                    <a:p>
                      <a:pPr algn="l"/>
                      <a:r>
                        <a:rPr lang="en-US" sz="2000" b="1" dirty="0"/>
                        <a:t>Gabor Channel</a:t>
                      </a:r>
                    </a:p>
                  </a:txBody>
                  <a:tcPr/>
                </a:tc>
                <a:tc>
                  <a:txBody>
                    <a:bodyPr/>
                    <a:lstStyle/>
                    <a:p>
                      <a:pPr algn="l"/>
                      <a:r>
                        <a:rPr lang="en-US" sz="2000" b="1" dirty="0"/>
                        <a:t>Division by Gabor filter and classification using SVM</a:t>
                      </a:r>
                    </a:p>
                  </a:txBody>
                  <a:tcPr/>
                </a:tc>
                <a:tc>
                  <a:txBody>
                    <a:bodyPr/>
                    <a:lstStyle/>
                    <a:p>
                      <a:pPr algn="l"/>
                      <a:r>
                        <a:rPr lang="en-US" sz="2000" b="1" dirty="0"/>
                        <a:t>Gabor filter used for texture analysis to detect specific frequency content in images. Food portion estimation used thumb for size comparison to compute dietary values from nutrition tables.</a:t>
                      </a:r>
                    </a:p>
                  </a:txBody>
                  <a:tcPr/>
                </a:tc>
                <a:tc>
                  <a:txBody>
                    <a:bodyPr/>
                    <a:lstStyle/>
                    <a:p>
                      <a:pPr algn="l"/>
                      <a:r>
                        <a:rPr lang="en-US" sz="2000" b="1" dirty="0"/>
                        <a:t>Accuracy increased to about 86%.</a:t>
                      </a:r>
                    </a:p>
                  </a:txBody>
                  <a:tcPr/>
                </a:tc>
                <a:extLst>
                  <a:ext uri="{0D108BD9-81ED-4DB2-BD59-A6C34878D82A}">
                    <a16:rowId xmlns:a16="http://schemas.microsoft.com/office/drawing/2014/main" val="766272498"/>
                  </a:ext>
                </a:extLst>
              </a:tr>
              <a:tr h="2383931">
                <a:tc>
                  <a:txBody>
                    <a:bodyPr/>
                    <a:lstStyle/>
                    <a:p>
                      <a:pPr algn="l"/>
                      <a:r>
                        <a:rPr lang="en-US" sz="2000" b="1" dirty="0" err="1"/>
                        <a:t>Turmchokk</a:t>
                      </a:r>
                      <a:r>
                        <a:rPr lang="en-US" sz="2000" b="1" dirty="0"/>
                        <a:t> Sam et al.</a:t>
                      </a:r>
                    </a:p>
                  </a:txBody>
                  <a:tcPr/>
                </a:tc>
                <a:tc>
                  <a:txBody>
                    <a:bodyPr/>
                    <a:lstStyle/>
                    <a:p>
                      <a:pPr algn="l"/>
                      <a:r>
                        <a:rPr lang="en-US" sz="2000" b="1" dirty="0"/>
                        <a:t>Food recognition and calorie estimation using a combination of dietary data, temperature, and brightness levels with CCD camera</a:t>
                      </a:r>
                    </a:p>
                  </a:txBody>
                  <a:tcPr/>
                </a:tc>
                <a:tc>
                  <a:txBody>
                    <a:bodyPr/>
                    <a:lstStyle/>
                    <a:p>
                      <a:pPr algn="l"/>
                      <a:r>
                        <a:rPr lang="en-US" sz="2000" b="1" dirty="0"/>
                        <a:t>Utilized thermal and CCD camera data for enhanced food recognition and calorie estimation, yielding better accuracy compared to traditional methods.</a:t>
                      </a:r>
                    </a:p>
                  </a:txBody>
                  <a:tcPr/>
                </a:tc>
                <a:tc>
                  <a:txBody>
                    <a:bodyPr/>
                    <a:lstStyle/>
                    <a:p>
                      <a:pPr algn="l"/>
                      <a:r>
                        <a:rPr lang="en-US" sz="2000" b="1" dirty="0"/>
                        <a:t>More accurate results than conventional methods.</a:t>
                      </a:r>
                    </a:p>
                  </a:txBody>
                  <a:tcPr/>
                </a:tc>
                <a:extLst>
                  <a:ext uri="{0D108BD9-81ED-4DB2-BD59-A6C34878D82A}">
                    <a16:rowId xmlns:a16="http://schemas.microsoft.com/office/drawing/2014/main" val="1309045158"/>
                  </a:ext>
                </a:extLst>
              </a:tr>
            </a:tbl>
          </a:graphicData>
        </a:graphic>
      </p:graphicFrame>
      <p:sp>
        <p:nvSpPr>
          <p:cNvPr id="4" name="TextBox 3">
            <a:extLst>
              <a:ext uri="{FF2B5EF4-FFF2-40B4-BE49-F238E27FC236}">
                <a16:creationId xmlns:a16="http://schemas.microsoft.com/office/drawing/2014/main" id="{23BE9C21-0525-6E93-9D7D-83CEE5FA4FDA}"/>
              </a:ext>
            </a:extLst>
          </p:cNvPr>
          <p:cNvSpPr txBox="1"/>
          <p:nvPr/>
        </p:nvSpPr>
        <p:spPr>
          <a:xfrm>
            <a:off x="3577166" y="149766"/>
            <a:ext cx="4538134" cy="523220"/>
          </a:xfrm>
          <a:prstGeom prst="rect">
            <a:avLst/>
          </a:prstGeom>
          <a:noFill/>
        </p:spPr>
        <p:txBody>
          <a:bodyPr wrap="square">
            <a:spAutoFit/>
          </a:bodyPr>
          <a:lstStyle/>
          <a:p>
            <a:pPr algn="ctr"/>
            <a:r>
              <a:rPr lang="en-US" sz="2800" b="1" dirty="0">
                <a:latin typeface="Amasis MT Pro Black" panose="020F0502020204030204" pitchFamily="18" charset="0"/>
              </a:rPr>
              <a:t>LITERATURE SURVEY</a:t>
            </a:r>
          </a:p>
        </p:txBody>
      </p:sp>
    </p:spTree>
    <p:extLst>
      <p:ext uri="{BB962C8B-B14F-4D97-AF65-F5344CB8AC3E}">
        <p14:creationId xmlns:p14="http://schemas.microsoft.com/office/powerpoint/2010/main" val="805280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8F1796-A875-9666-A057-D7D9397F3022}"/>
              </a:ext>
            </a:extLst>
          </p:cNvPr>
          <p:cNvGraphicFramePr>
            <a:graphicFrameLocks noGrp="1"/>
          </p:cNvGraphicFramePr>
          <p:nvPr>
            <p:extLst>
              <p:ext uri="{D42A27DB-BD31-4B8C-83A1-F6EECF244321}">
                <p14:modId xmlns:p14="http://schemas.microsoft.com/office/powerpoint/2010/main" val="3022967130"/>
              </p:ext>
            </p:extLst>
          </p:nvPr>
        </p:nvGraphicFramePr>
        <p:xfrm>
          <a:off x="233464" y="118745"/>
          <a:ext cx="11634284" cy="6583680"/>
        </p:xfrm>
        <a:graphic>
          <a:graphicData uri="http://schemas.openxmlformats.org/drawingml/2006/table">
            <a:tbl>
              <a:tblPr firstRow="1" bandRow="1">
                <a:tableStyleId>{616DA210-FB5B-4158-B5E0-FEB733F419BA}</a:tableStyleId>
              </a:tblPr>
              <a:tblGrid>
                <a:gridCol w="2908571">
                  <a:extLst>
                    <a:ext uri="{9D8B030D-6E8A-4147-A177-3AD203B41FA5}">
                      <a16:colId xmlns:a16="http://schemas.microsoft.com/office/drawing/2014/main" val="220829751"/>
                    </a:ext>
                  </a:extLst>
                </a:gridCol>
                <a:gridCol w="2908571">
                  <a:extLst>
                    <a:ext uri="{9D8B030D-6E8A-4147-A177-3AD203B41FA5}">
                      <a16:colId xmlns:a16="http://schemas.microsoft.com/office/drawing/2014/main" val="3900348721"/>
                    </a:ext>
                  </a:extLst>
                </a:gridCol>
                <a:gridCol w="2908571">
                  <a:extLst>
                    <a:ext uri="{9D8B030D-6E8A-4147-A177-3AD203B41FA5}">
                      <a16:colId xmlns:a16="http://schemas.microsoft.com/office/drawing/2014/main" val="2878839493"/>
                    </a:ext>
                  </a:extLst>
                </a:gridCol>
                <a:gridCol w="2908571">
                  <a:extLst>
                    <a:ext uri="{9D8B030D-6E8A-4147-A177-3AD203B41FA5}">
                      <a16:colId xmlns:a16="http://schemas.microsoft.com/office/drawing/2014/main" val="2621952034"/>
                    </a:ext>
                  </a:extLst>
                </a:gridCol>
              </a:tblGrid>
              <a:tr h="2344676">
                <a:tc>
                  <a:txBody>
                    <a:bodyPr/>
                    <a:lstStyle/>
                    <a:p>
                      <a:pPr algn="l"/>
                      <a:r>
                        <a:rPr lang="en-US" sz="1800" b="1" dirty="0"/>
                        <a:t>He et al. (</a:t>
                      </a:r>
                      <a:r>
                        <a:rPr lang="en-US" sz="1800" b="1" dirty="0" err="1"/>
                        <a:t>DietCam</a:t>
                      </a:r>
                      <a:r>
                        <a:rPr lang="en-US" sz="1800" b="1" dirty="0"/>
                        <a:t>)</a:t>
                      </a:r>
                    </a:p>
                  </a:txBody>
                  <a:tcPr/>
                </a:tc>
                <a:tc>
                  <a:txBody>
                    <a:bodyPr/>
                    <a:lstStyle/>
                    <a:p>
                      <a:pPr algn="l"/>
                      <a:r>
                        <a:rPr lang="en-US" sz="1800" b="1" dirty="0"/>
                        <a:t>Multi-view, multi-part SVM for ingredient recognition and food classification</a:t>
                      </a:r>
                    </a:p>
                  </a:txBody>
                  <a:tcPr/>
                </a:tc>
                <a:tc>
                  <a:txBody>
                    <a:bodyPr/>
                    <a:lstStyle/>
                    <a:p>
                      <a:pPr algn="l"/>
                      <a:r>
                        <a:rPr lang="en-US" sz="1800" b="1"/>
                        <a:t>System first recognizes food ingredients using texture and component models, then classifies food items using a multi-view multi-part SVM. DietCam was tested on over 15,000 images covering 55 different food classes.</a:t>
                      </a:r>
                      <a:endParaRPr lang="en-US" sz="1800" b="1" dirty="0"/>
                    </a:p>
                  </a:txBody>
                  <a:tcPr/>
                </a:tc>
                <a:tc>
                  <a:txBody>
                    <a:bodyPr/>
                    <a:lstStyle/>
                    <a:p>
                      <a:pPr algn="l"/>
                      <a:r>
                        <a:rPr lang="en-US" sz="1800" b="1"/>
                        <a:t>High accuracy for complex food items with multiple components.</a:t>
                      </a:r>
                      <a:endParaRPr lang="en-US" sz="1800" b="1" dirty="0"/>
                    </a:p>
                  </a:txBody>
                  <a:tcPr/>
                </a:tc>
                <a:extLst>
                  <a:ext uri="{0D108BD9-81ED-4DB2-BD59-A6C34878D82A}">
                    <a16:rowId xmlns:a16="http://schemas.microsoft.com/office/drawing/2014/main" val="1575639122"/>
                  </a:ext>
                </a:extLst>
              </a:tr>
              <a:tr h="2344676">
                <a:tc>
                  <a:txBody>
                    <a:bodyPr/>
                    <a:lstStyle/>
                    <a:p>
                      <a:pPr algn="l"/>
                      <a:r>
                        <a:rPr lang="da-DK" sz="1800" b="1" dirty="0"/>
                        <a:t>M. A. Subhietal</a:t>
                      </a:r>
                      <a:endParaRPr lang="en-US" sz="1800" b="1" dirty="0"/>
                    </a:p>
                  </a:txBody>
                  <a:tcPr/>
                </a:tc>
                <a:tc>
                  <a:txBody>
                    <a:bodyPr/>
                    <a:lstStyle/>
                    <a:p>
                      <a:pPr algn="l"/>
                      <a:r>
                        <a:rPr lang="en-US" sz="1800" b="1" dirty="0"/>
                        <a:t>Traditional methods and neural networks for food recognition and nutrient estimation</a:t>
                      </a:r>
                    </a:p>
                  </a:txBody>
                  <a:tcPr/>
                </a:tc>
                <a:tc>
                  <a:txBody>
                    <a:bodyPr/>
                    <a:lstStyle/>
                    <a:p>
                      <a:pPr algn="l"/>
                      <a:r>
                        <a:rPr lang="en-US" sz="1800" b="1"/>
                        <a:t>Reviewed conventional techniques and neural networks (e.g., SVM, MLP) for food recognition. Highlighted the challenge of accurately estimating food volume, with MATLAB used to implement SVM and MLP for more accurate results.</a:t>
                      </a:r>
                      <a:endParaRPr lang="en-US" sz="1800" b="1" dirty="0"/>
                    </a:p>
                  </a:txBody>
                  <a:tcPr/>
                </a:tc>
                <a:tc>
                  <a:txBody>
                    <a:bodyPr/>
                    <a:lstStyle/>
                    <a:p>
                      <a:pPr algn="l"/>
                      <a:r>
                        <a:rPr lang="en-US" sz="1800" b="1"/>
                        <a:t>Successfully applied SVM and MLP for positive outcomes.</a:t>
                      </a:r>
                      <a:endParaRPr lang="en-US" sz="1800" b="1" dirty="0"/>
                    </a:p>
                  </a:txBody>
                  <a:tcPr/>
                </a:tc>
                <a:extLst>
                  <a:ext uri="{0D108BD9-81ED-4DB2-BD59-A6C34878D82A}">
                    <a16:rowId xmlns:a16="http://schemas.microsoft.com/office/drawing/2014/main" val="3796228570"/>
                  </a:ext>
                </a:extLst>
              </a:tr>
              <a:tr h="1437060">
                <a:tc>
                  <a:txBody>
                    <a:bodyPr/>
                    <a:lstStyle/>
                    <a:p>
                      <a:pPr algn="l"/>
                      <a:r>
                        <a:rPr lang="en-US" sz="1800" b="1"/>
                        <a:t>Lifson &amp; McClintock</a:t>
                      </a:r>
                      <a:endParaRPr lang="en-US" sz="1800" b="1" dirty="0"/>
                    </a:p>
                  </a:txBody>
                  <a:tcPr/>
                </a:tc>
                <a:tc>
                  <a:txBody>
                    <a:bodyPr/>
                    <a:lstStyle/>
                    <a:p>
                      <a:pPr algn="l"/>
                      <a:r>
                        <a:rPr lang="en-US" sz="1800" b="1"/>
                        <a:t>Doubly Labeled Water (DLW) technique for energy expenditure estimation</a:t>
                      </a:r>
                      <a:endParaRPr lang="en-US" sz="1800" b="1" dirty="0"/>
                    </a:p>
                  </a:txBody>
                  <a:tcPr/>
                </a:tc>
                <a:tc>
                  <a:txBody>
                    <a:bodyPr/>
                    <a:lstStyle/>
                    <a:p>
                      <a:pPr algn="l"/>
                      <a:r>
                        <a:rPr lang="en-US" sz="1800" b="1" dirty="0"/>
                        <a:t>Developed in the mid-1950s, DLW is used for estimating energy consumption and dietary intake by measuring isotopes in body water</a:t>
                      </a:r>
                    </a:p>
                  </a:txBody>
                  <a:tcPr/>
                </a:tc>
                <a:tc>
                  <a:txBody>
                    <a:bodyPr/>
                    <a:lstStyle/>
                    <a:p>
                      <a:pPr algn="l"/>
                      <a:r>
                        <a:rPr lang="en-US" sz="1800" b="1" dirty="0"/>
                        <a:t>Widely used for energy expenditure studies.</a:t>
                      </a:r>
                    </a:p>
                  </a:txBody>
                  <a:tcPr/>
                </a:tc>
                <a:extLst>
                  <a:ext uri="{0D108BD9-81ED-4DB2-BD59-A6C34878D82A}">
                    <a16:rowId xmlns:a16="http://schemas.microsoft.com/office/drawing/2014/main" val="376415303"/>
                  </a:ext>
                </a:extLst>
              </a:tr>
            </a:tbl>
          </a:graphicData>
        </a:graphic>
      </p:graphicFrame>
    </p:spTree>
    <p:extLst>
      <p:ext uri="{BB962C8B-B14F-4D97-AF65-F5344CB8AC3E}">
        <p14:creationId xmlns:p14="http://schemas.microsoft.com/office/powerpoint/2010/main" val="1102362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28DE516C-AC18-46F5-47F5-86062467AC1C}"/>
              </a:ext>
            </a:extLst>
          </p:cNvPr>
          <p:cNvSpPr/>
          <p:nvPr/>
        </p:nvSpPr>
        <p:spPr>
          <a:xfrm>
            <a:off x="6432708" y="0"/>
            <a:ext cx="4271367" cy="48947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200"/>
              </a:lnSpc>
              <a:buNone/>
            </a:pPr>
            <a:r>
              <a:rPr lang="en-US" sz="3600" b="1" kern="0" spc="-101" dirty="0">
                <a:solidFill>
                  <a:schemeClr val="accent1"/>
                </a:solidFill>
                <a:latin typeface="Inter Bold" pitchFamily="34" charset="0"/>
                <a:ea typeface="Inter Bold" pitchFamily="34" charset="-122"/>
                <a:cs typeface="Inter Bold" pitchFamily="34" charset="-120"/>
              </a:rPr>
              <a:t>Methodology</a:t>
            </a:r>
            <a:endParaRPr lang="en-US" sz="3600" dirty="0">
              <a:solidFill>
                <a:schemeClr val="accent1"/>
              </a:solidFill>
            </a:endParaRPr>
          </a:p>
        </p:txBody>
      </p:sp>
      <p:pic>
        <p:nvPicPr>
          <p:cNvPr id="4" name="Image 1">
            <a:extLst>
              <a:ext uri="{FF2B5EF4-FFF2-40B4-BE49-F238E27FC236}">
                <a16:creationId xmlns:a16="http://schemas.microsoft.com/office/drawing/2014/main" id="{3A9D33D7-72E9-9826-47D6-718CB941527C}"/>
              </a:ext>
            </a:extLst>
          </p:cNvPr>
          <p:cNvPicPr>
            <a:picLocks noChangeAspect="1"/>
          </p:cNvPicPr>
          <p:nvPr/>
        </p:nvPicPr>
        <p:blipFill>
          <a:blip r:embed="rId2"/>
          <a:stretch>
            <a:fillRect/>
          </a:stretch>
        </p:blipFill>
        <p:spPr>
          <a:xfrm>
            <a:off x="6619877" y="659926"/>
            <a:ext cx="427077" cy="391467"/>
          </a:xfrm>
          <a:prstGeom prst="rect">
            <a:avLst/>
          </a:prstGeom>
        </p:spPr>
      </p:pic>
      <p:sp>
        <p:nvSpPr>
          <p:cNvPr id="5" name="Text 1">
            <a:extLst>
              <a:ext uri="{FF2B5EF4-FFF2-40B4-BE49-F238E27FC236}">
                <a16:creationId xmlns:a16="http://schemas.microsoft.com/office/drawing/2014/main" id="{EEDF29C7-7F9C-60CC-536F-742B9322BF8A}"/>
              </a:ext>
            </a:extLst>
          </p:cNvPr>
          <p:cNvSpPr/>
          <p:nvPr/>
        </p:nvSpPr>
        <p:spPr>
          <a:xfrm>
            <a:off x="6436499" y="1215712"/>
            <a:ext cx="2135624" cy="24468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00"/>
              </a:lnSpc>
              <a:buNone/>
            </a:pPr>
            <a:r>
              <a:rPr lang="en-US" sz="2800" b="1" kern="0" spc="-50" dirty="0">
                <a:solidFill>
                  <a:srgbClr val="272525"/>
                </a:solidFill>
                <a:latin typeface="Inter Bold" pitchFamily="34" charset="0"/>
                <a:ea typeface="Inter Bold" pitchFamily="34" charset="-122"/>
                <a:cs typeface="Inter Bold" pitchFamily="34" charset="-120"/>
              </a:rPr>
              <a:t>Data Collection</a:t>
            </a:r>
            <a:endParaRPr lang="en-US" sz="2800" dirty="0"/>
          </a:p>
        </p:txBody>
      </p:sp>
      <p:sp>
        <p:nvSpPr>
          <p:cNvPr id="6" name="Text 2">
            <a:extLst>
              <a:ext uri="{FF2B5EF4-FFF2-40B4-BE49-F238E27FC236}">
                <a16:creationId xmlns:a16="http://schemas.microsoft.com/office/drawing/2014/main" id="{10797337-325C-09C4-5388-862C1B371362}"/>
              </a:ext>
            </a:extLst>
          </p:cNvPr>
          <p:cNvSpPr/>
          <p:nvPr/>
        </p:nvSpPr>
        <p:spPr>
          <a:xfrm>
            <a:off x="6436499" y="1507899"/>
            <a:ext cx="2621002" cy="500703"/>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2000" kern="0" spc="-27" dirty="0">
                <a:solidFill>
                  <a:srgbClr val="272525"/>
                </a:solidFill>
                <a:latin typeface="Inter" pitchFamily="34" charset="0"/>
                <a:ea typeface="Inter" pitchFamily="34" charset="-122"/>
                <a:cs typeface="Inter" pitchFamily="34" charset="-120"/>
              </a:rPr>
              <a:t>Collected from Kaggle.</a:t>
            </a:r>
            <a:endParaRPr lang="en-US" sz="2000" dirty="0"/>
          </a:p>
        </p:txBody>
      </p:sp>
      <p:pic>
        <p:nvPicPr>
          <p:cNvPr id="7" name="Image 2">
            <a:extLst>
              <a:ext uri="{FF2B5EF4-FFF2-40B4-BE49-F238E27FC236}">
                <a16:creationId xmlns:a16="http://schemas.microsoft.com/office/drawing/2014/main" id="{2D4629CC-28AE-DB9C-3E5A-7FC89DC7A8DE}"/>
              </a:ext>
            </a:extLst>
          </p:cNvPr>
          <p:cNvPicPr>
            <a:picLocks noChangeAspect="1"/>
          </p:cNvPicPr>
          <p:nvPr/>
        </p:nvPicPr>
        <p:blipFill>
          <a:blip r:embed="rId3"/>
          <a:stretch>
            <a:fillRect/>
          </a:stretch>
        </p:blipFill>
        <p:spPr>
          <a:xfrm>
            <a:off x="6619877" y="2148410"/>
            <a:ext cx="427077" cy="391467"/>
          </a:xfrm>
          <a:prstGeom prst="rect">
            <a:avLst/>
          </a:prstGeom>
        </p:spPr>
      </p:pic>
      <p:sp>
        <p:nvSpPr>
          <p:cNvPr id="8" name="Text 3">
            <a:extLst>
              <a:ext uri="{FF2B5EF4-FFF2-40B4-BE49-F238E27FC236}">
                <a16:creationId xmlns:a16="http://schemas.microsoft.com/office/drawing/2014/main" id="{A4E9FA39-AE26-F413-2EB1-0D474D7E002A}"/>
              </a:ext>
            </a:extLst>
          </p:cNvPr>
          <p:cNvSpPr/>
          <p:nvPr/>
        </p:nvSpPr>
        <p:spPr>
          <a:xfrm>
            <a:off x="6432768" y="2704380"/>
            <a:ext cx="2135624" cy="24468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00"/>
              </a:lnSpc>
              <a:buNone/>
            </a:pPr>
            <a:r>
              <a:rPr lang="en-US" sz="2800" b="1" kern="0" spc="-50" dirty="0">
                <a:solidFill>
                  <a:srgbClr val="272525"/>
                </a:solidFill>
                <a:latin typeface="Inter Bold" pitchFamily="34" charset="0"/>
                <a:ea typeface="Inter Bold" pitchFamily="34" charset="-122"/>
                <a:cs typeface="Inter Bold" pitchFamily="34" charset="-120"/>
              </a:rPr>
              <a:t>Data Splitting</a:t>
            </a:r>
            <a:endParaRPr lang="en-US" sz="2800" dirty="0"/>
          </a:p>
        </p:txBody>
      </p:sp>
      <p:sp>
        <p:nvSpPr>
          <p:cNvPr id="9" name="Text 4">
            <a:extLst>
              <a:ext uri="{FF2B5EF4-FFF2-40B4-BE49-F238E27FC236}">
                <a16:creationId xmlns:a16="http://schemas.microsoft.com/office/drawing/2014/main" id="{E457AA43-953E-B399-446E-3768C5353168}"/>
              </a:ext>
            </a:extLst>
          </p:cNvPr>
          <p:cNvSpPr/>
          <p:nvPr/>
        </p:nvSpPr>
        <p:spPr>
          <a:xfrm>
            <a:off x="6432768" y="3069265"/>
            <a:ext cx="7948136" cy="25057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2000" kern="0" spc="-27" dirty="0">
                <a:solidFill>
                  <a:srgbClr val="272525"/>
                </a:solidFill>
                <a:latin typeface="Inter" pitchFamily="34" charset="0"/>
                <a:ea typeface="Inter" pitchFamily="34" charset="-122"/>
                <a:cs typeface="Inter" pitchFamily="34" charset="-120"/>
              </a:rPr>
              <a:t>80% for training, 20% for testing.</a:t>
            </a:r>
            <a:endParaRPr lang="en-US" sz="2000" dirty="0"/>
          </a:p>
        </p:txBody>
      </p:sp>
      <p:pic>
        <p:nvPicPr>
          <p:cNvPr id="10" name="Image 3">
            <a:extLst>
              <a:ext uri="{FF2B5EF4-FFF2-40B4-BE49-F238E27FC236}">
                <a16:creationId xmlns:a16="http://schemas.microsoft.com/office/drawing/2014/main" id="{BA800A6C-FE72-5CB0-2A31-B241D6234BF1}"/>
              </a:ext>
            </a:extLst>
          </p:cNvPr>
          <p:cNvPicPr>
            <a:picLocks noChangeAspect="1"/>
          </p:cNvPicPr>
          <p:nvPr/>
        </p:nvPicPr>
        <p:blipFill>
          <a:blip r:embed="rId4"/>
          <a:stretch>
            <a:fillRect/>
          </a:stretch>
        </p:blipFill>
        <p:spPr>
          <a:xfrm>
            <a:off x="6619877" y="3566852"/>
            <a:ext cx="427077" cy="391467"/>
          </a:xfrm>
          <a:prstGeom prst="rect">
            <a:avLst/>
          </a:prstGeom>
        </p:spPr>
      </p:pic>
      <p:sp>
        <p:nvSpPr>
          <p:cNvPr id="11" name="Text 5">
            <a:extLst>
              <a:ext uri="{FF2B5EF4-FFF2-40B4-BE49-F238E27FC236}">
                <a16:creationId xmlns:a16="http://schemas.microsoft.com/office/drawing/2014/main" id="{BEDE1E47-51E4-88B5-8C03-3DA61CEA409C}"/>
              </a:ext>
            </a:extLst>
          </p:cNvPr>
          <p:cNvSpPr/>
          <p:nvPr/>
        </p:nvSpPr>
        <p:spPr>
          <a:xfrm>
            <a:off x="6432768" y="4198060"/>
            <a:ext cx="2135624" cy="24468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00"/>
              </a:lnSpc>
              <a:buNone/>
            </a:pPr>
            <a:r>
              <a:rPr lang="en-US" sz="2800" b="1" kern="0" spc="-50" dirty="0">
                <a:solidFill>
                  <a:srgbClr val="272525"/>
                </a:solidFill>
                <a:latin typeface="Inter Bold" pitchFamily="34" charset="0"/>
                <a:ea typeface="Inter Bold" pitchFamily="34" charset="-122"/>
                <a:cs typeface="Inter Bold" pitchFamily="34" charset="-120"/>
              </a:rPr>
              <a:t>Preprocessing</a:t>
            </a:r>
            <a:endParaRPr lang="en-US" sz="1650" dirty="0"/>
          </a:p>
        </p:txBody>
      </p:sp>
      <p:sp>
        <p:nvSpPr>
          <p:cNvPr id="12" name="Text 6">
            <a:extLst>
              <a:ext uri="{FF2B5EF4-FFF2-40B4-BE49-F238E27FC236}">
                <a16:creationId xmlns:a16="http://schemas.microsoft.com/office/drawing/2014/main" id="{FDADDE5B-DA6F-BCE2-E11C-2103042263FC}"/>
              </a:ext>
            </a:extLst>
          </p:cNvPr>
          <p:cNvSpPr/>
          <p:nvPr/>
        </p:nvSpPr>
        <p:spPr>
          <a:xfrm>
            <a:off x="6436499" y="4545004"/>
            <a:ext cx="7948136" cy="25057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2000" kern="0" spc="-27" dirty="0">
                <a:solidFill>
                  <a:srgbClr val="272525"/>
                </a:solidFill>
                <a:latin typeface="Inter" pitchFamily="34" charset="0"/>
                <a:ea typeface="Inter" pitchFamily="34" charset="-122"/>
                <a:cs typeface="Inter" pitchFamily="34" charset="-120"/>
              </a:rPr>
              <a:t>Image cleaning and enhancement.</a:t>
            </a:r>
            <a:endParaRPr lang="en-US" sz="2000" dirty="0"/>
          </a:p>
        </p:txBody>
      </p:sp>
      <p:pic>
        <p:nvPicPr>
          <p:cNvPr id="13" name="Image 4">
            <a:extLst>
              <a:ext uri="{FF2B5EF4-FFF2-40B4-BE49-F238E27FC236}">
                <a16:creationId xmlns:a16="http://schemas.microsoft.com/office/drawing/2014/main" id="{2B3AB71D-B38C-985D-AB02-C21314BD435E}"/>
              </a:ext>
            </a:extLst>
          </p:cNvPr>
          <p:cNvPicPr>
            <a:picLocks noChangeAspect="1"/>
          </p:cNvPicPr>
          <p:nvPr/>
        </p:nvPicPr>
        <p:blipFill>
          <a:blip r:embed="rId5"/>
          <a:stretch>
            <a:fillRect/>
          </a:stretch>
        </p:blipFill>
        <p:spPr>
          <a:xfrm>
            <a:off x="6619877" y="5078838"/>
            <a:ext cx="427077" cy="391467"/>
          </a:xfrm>
          <a:prstGeom prst="rect">
            <a:avLst/>
          </a:prstGeom>
        </p:spPr>
      </p:pic>
      <p:sp>
        <p:nvSpPr>
          <p:cNvPr id="14" name="Text 7">
            <a:extLst>
              <a:ext uri="{FF2B5EF4-FFF2-40B4-BE49-F238E27FC236}">
                <a16:creationId xmlns:a16="http://schemas.microsoft.com/office/drawing/2014/main" id="{446229C8-8FCC-C616-C536-F4F33E7A9B29}"/>
              </a:ext>
            </a:extLst>
          </p:cNvPr>
          <p:cNvSpPr/>
          <p:nvPr/>
        </p:nvSpPr>
        <p:spPr>
          <a:xfrm>
            <a:off x="6432768" y="5636235"/>
            <a:ext cx="2135624" cy="24468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00"/>
              </a:lnSpc>
              <a:buNone/>
            </a:pPr>
            <a:r>
              <a:rPr lang="en-US" sz="2400" b="1" kern="0" spc="-50" dirty="0">
                <a:solidFill>
                  <a:srgbClr val="272525"/>
                </a:solidFill>
                <a:latin typeface="Inter Bold" pitchFamily="34" charset="0"/>
                <a:ea typeface="Inter Bold" pitchFamily="34" charset="-122"/>
                <a:cs typeface="Inter Bold" pitchFamily="34" charset="-120"/>
              </a:rPr>
              <a:t>Feature Extraction</a:t>
            </a:r>
            <a:endParaRPr lang="en-US" sz="2400" dirty="0"/>
          </a:p>
        </p:txBody>
      </p:sp>
      <p:sp>
        <p:nvSpPr>
          <p:cNvPr id="15" name="Text 8">
            <a:extLst>
              <a:ext uri="{FF2B5EF4-FFF2-40B4-BE49-F238E27FC236}">
                <a16:creationId xmlns:a16="http://schemas.microsoft.com/office/drawing/2014/main" id="{4F1C42F2-B576-92F6-4992-C635629C46CE}"/>
              </a:ext>
            </a:extLst>
          </p:cNvPr>
          <p:cNvSpPr/>
          <p:nvPr/>
        </p:nvSpPr>
        <p:spPr>
          <a:xfrm>
            <a:off x="6432708" y="5896823"/>
            <a:ext cx="7948136" cy="25057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kern="0" spc="-27" dirty="0">
                <a:solidFill>
                  <a:srgbClr val="272525"/>
                </a:solidFill>
                <a:latin typeface="Inter" pitchFamily="34" charset="0"/>
                <a:ea typeface="Inter" pitchFamily="34" charset="-122"/>
                <a:cs typeface="Inter" pitchFamily="34" charset="-120"/>
              </a:rPr>
              <a:t>Extracting relevant features.</a:t>
            </a:r>
            <a:endParaRPr lang="en-US" dirty="0"/>
          </a:p>
        </p:txBody>
      </p:sp>
      <p:pic>
        <p:nvPicPr>
          <p:cNvPr id="1028" name="Picture 4" descr="https://mariatelkes.com/wp-content/uploads/2024/01/Research-Method-vs-Research-Methodology.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0"/>
            <a:ext cx="62865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14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B6AA7C-47F0-8972-D454-F97524AA7388}"/>
              </a:ext>
            </a:extLst>
          </p:cNvPr>
          <p:cNvSpPr txBox="1"/>
          <p:nvPr/>
        </p:nvSpPr>
        <p:spPr>
          <a:xfrm>
            <a:off x="368300" y="274290"/>
            <a:ext cx="11455400" cy="6309420"/>
          </a:xfrm>
          <a:prstGeom prst="rect">
            <a:avLst/>
          </a:prstGeom>
          <a:noFill/>
        </p:spPr>
        <p:txBody>
          <a:bodyPr wrap="square">
            <a:spAutoFit/>
          </a:bodyPr>
          <a:lstStyle/>
          <a:p>
            <a:pPr algn="ctr"/>
            <a:r>
              <a:rPr lang="en-US" sz="4400" b="1" dirty="0">
                <a:solidFill>
                  <a:schemeClr val="accent1"/>
                </a:solidFill>
              </a:rPr>
              <a:t>Existing System</a:t>
            </a:r>
          </a:p>
          <a:p>
            <a:pPr marL="342900" indent="-342900" algn="just">
              <a:buFont typeface="Arial" panose="020B0604020202020204" pitchFamily="34" charset="0"/>
              <a:buChar char="•"/>
            </a:pPr>
            <a:r>
              <a:rPr lang="en-US" sz="2400" dirty="0"/>
              <a:t>Current systems for food calorie estimation rely on a variety of image processing techniques to classify food items and estimate their nutritional content. Several approaches have been proposed to improve accuracy and usability. One of the primary methods uses </a:t>
            </a:r>
            <a:r>
              <a:rPr lang="en-US" sz="2400" b="1" dirty="0"/>
              <a:t>Gabor Filters</a:t>
            </a:r>
            <a:r>
              <a:rPr lang="en-US" sz="2400" dirty="0"/>
              <a:t> and </a:t>
            </a:r>
            <a:r>
              <a:rPr lang="en-US" sz="2400" b="1" dirty="0"/>
              <a:t>Support Vector Machines (SVM)</a:t>
            </a:r>
            <a:r>
              <a:rPr lang="en-US" sz="2400" dirty="0"/>
              <a:t>. The Gabor filter analyzes surface textures of the food item, while SVM classifies it based on patterns from training data. However, this system requires users to place a reference object, such as a thumb, near the food to help the algorithm estimate the portion size, leading to an accuracy of approximately 86%.</a:t>
            </a:r>
          </a:p>
          <a:p>
            <a:pPr marL="342900" indent="-342900" algn="just">
              <a:buFont typeface="Arial" panose="020B0604020202020204" pitchFamily="34" charset="0"/>
              <a:buChar char="•"/>
            </a:pPr>
            <a:r>
              <a:rPr lang="en-US" sz="2400" dirty="0"/>
              <a:t>Another approach involves using </a:t>
            </a:r>
            <a:r>
              <a:rPr lang="en-US" sz="2400" b="1" dirty="0"/>
              <a:t>CCD (Charge-Coupled Device) and thermal cameras</a:t>
            </a:r>
            <a:r>
              <a:rPr lang="en-US" sz="2400" dirty="0"/>
              <a:t>, capturing brightness levels and temperature data to enhance food recognition. This system, while more accurate than traditional methods, is complex due to its reliance on additional hardware components. Systems such as </a:t>
            </a:r>
            <a:r>
              <a:rPr lang="en-US" sz="2400" b="1" dirty="0" err="1"/>
              <a:t>DietCam</a:t>
            </a:r>
            <a:r>
              <a:rPr lang="en-US" sz="2400" dirty="0"/>
              <a:t>, which utilize a </a:t>
            </a:r>
            <a:r>
              <a:rPr lang="en-US" sz="2400" b="1" dirty="0"/>
              <a:t>multi-view multi-part SVM</a:t>
            </a:r>
            <a:r>
              <a:rPr lang="en-US" sz="2400" dirty="0"/>
              <a:t>, improve classification accuracy by focusing on ingredient recognition and food categorization. However, the challenge of intra-class variations—differences within the same food category—still remains a significant obstacle in food recognition.</a:t>
            </a:r>
          </a:p>
        </p:txBody>
      </p:sp>
    </p:spTree>
    <p:extLst>
      <p:ext uri="{BB962C8B-B14F-4D97-AF65-F5344CB8AC3E}">
        <p14:creationId xmlns:p14="http://schemas.microsoft.com/office/powerpoint/2010/main" val="352400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614084-969D-72E9-A572-90AB68A0209A}"/>
              </a:ext>
            </a:extLst>
          </p:cNvPr>
          <p:cNvSpPr txBox="1"/>
          <p:nvPr/>
        </p:nvSpPr>
        <p:spPr>
          <a:xfrm>
            <a:off x="908050" y="729040"/>
            <a:ext cx="10375900" cy="5324535"/>
          </a:xfrm>
          <a:prstGeom prst="rect">
            <a:avLst/>
          </a:prstGeom>
          <a:noFill/>
        </p:spPr>
        <p:txBody>
          <a:bodyPr wrap="square">
            <a:spAutoFit/>
          </a:bodyPr>
          <a:lstStyle/>
          <a:p>
            <a:pPr algn="just"/>
            <a:r>
              <a:rPr lang="en-US" sz="4400" b="1" dirty="0"/>
              <a:t>	     </a:t>
            </a:r>
            <a:r>
              <a:rPr lang="en-US" sz="4400" b="1" dirty="0">
                <a:solidFill>
                  <a:schemeClr val="accent1"/>
                </a:solidFill>
              </a:rPr>
              <a:t>Disadvantages of Existing System</a:t>
            </a:r>
          </a:p>
          <a:p>
            <a:pPr algn="just"/>
            <a:endParaRPr lang="en-US" sz="4400" b="1" dirty="0"/>
          </a:p>
          <a:p>
            <a:pPr algn="just">
              <a:buFont typeface="Arial" panose="020B0604020202020204" pitchFamily="34" charset="0"/>
              <a:buChar char="•"/>
            </a:pPr>
            <a:r>
              <a:rPr lang="en-US" sz="2800" b="1" dirty="0"/>
              <a:t> User Dependency</a:t>
            </a:r>
            <a:r>
              <a:rPr lang="en-US" sz="2800" dirty="0"/>
              <a:t>: Systems using Gabor filters and SVM require manual intervention, such as placing a thumb near the food for portion size estimation.</a:t>
            </a:r>
          </a:p>
          <a:p>
            <a:pPr algn="just">
              <a:buFont typeface="Arial" panose="020B0604020202020204" pitchFamily="34" charset="0"/>
              <a:buChar char="•"/>
            </a:pPr>
            <a:r>
              <a:rPr lang="en-US" sz="2800" b="1" dirty="0"/>
              <a:t> Hardware Dependency</a:t>
            </a:r>
            <a:r>
              <a:rPr lang="en-US" sz="2800" dirty="0"/>
              <a:t>: Systems employing CCD and thermal cameras are dependent on specialized hardware, making them expensive and difficult to implement widely.</a:t>
            </a:r>
          </a:p>
          <a:p>
            <a:pPr algn="just">
              <a:buFont typeface="Arial" panose="020B0604020202020204" pitchFamily="34" charset="0"/>
              <a:buChar char="•"/>
            </a:pPr>
            <a:r>
              <a:rPr lang="en-US" sz="2800" b="1" dirty="0"/>
              <a:t> Volume Estimation</a:t>
            </a:r>
            <a:r>
              <a:rPr lang="en-US" sz="2800" dirty="0"/>
              <a:t>: Accurately estimating food volume continues to be a challenge, as many methods still rely on manual input or multiple views of the food, reducing overall accuracy and usability.</a:t>
            </a:r>
          </a:p>
        </p:txBody>
      </p:sp>
    </p:spTree>
    <p:extLst>
      <p:ext uri="{BB962C8B-B14F-4D97-AF65-F5344CB8AC3E}">
        <p14:creationId xmlns:p14="http://schemas.microsoft.com/office/powerpoint/2010/main" val="64098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0EED4C-0261-FBB5-1472-E6BFE69D7BA4}"/>
              </a:ext>
            </a:extLst>
          </p:cNvPr>
          <p:cNvSpPr txBox="1"/>
          <p:nvPr/>
        </p:nvSpPr>
        <p:spPr>
          <a:xfrm>
            <a:off x="520700" y="334139"/>
            <a:ext cx="10617200" cy="6370975"/>
          </a:xfrm>
          <a:prstGeom prst="rect">
            <a:avLst/>
          </a:prstGeom>
          <a:noFill/>
        </p:spPr>
        <p:txBody>
          <a:bodyPr wrap="square">
            <a:spAutoFit/>
          </a:bodyPr>
          <a:lstStyle/>
          <a:p>
            <a:pPr algn="ctr"/>
            <a:r>
              <a:rPr lang="en-US" sz="4400" b="1" dirty="0" smtClean="0">
                <a:solidFill>
                  <a:schemeClr val="accent1"/>
                </a:solidFill>
              </a:rPr>
              <a:t>Proposed System</a:t>
            </a:r>
          </a:p>
          <a:p>
            <a:pPr algn="ctr"/>
            <a:endParaRPr lang="en-US" sz="4400" b="1" dirty="0" smtClean="0"/>
          </a:p>
          <a:p>
            <a:pPr algn="just"/>
            <a:r>
              <a:rPr lang="en-US" sz="3200" dirty="0"/>
              <a:t>The proposed system uses YOLO (You Only Look Once) for automatic food calorie estimation through image processing. This system eliminates the need for user intervention or specialized hardware by leveraging advanced object detection techniques. YOLO is trained on a large dataset of food images, enabling it to detect and classify food items accurately in a single forward pass. Features such as texture, size, and shape are extracted, allowing the system to estimate calories efficiently without the need for reference objects or multi-view inputs.</a:t>
            </a:r>
            <a:endParaRPr lang="en-US" sz="3200" dirty="0"/>
          </a:p>
        </p:txBody>
      </p:sp>
    </p:spTree>
    <p:extLst>
      <p:ext uri="{BB962C8B-B14F-4D97-AF65-F5344CB8AC3E}">
        <p14:creationId xmlns:p14="http://schemas.microsoft.com/office/powerpoint/2010/main" val="3002459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2AE37A-C0AA-7E6C-55B6-154D515D74DE}"/>
              </a:ext>
            </a:extLst>
          </p:cNvPr>
          <p:cNvSpPr txBox="1"/>
          <p:nvPr/>
        </p:nvSpPr>
        <p:spPr>
          <a:xfrm>
            <a:off x="337820" y="121592"/>
            <a:ext cx="11473180" cy="6863417"/>
          </a:xfrm>
          <a:prstGeom prst="rect">
            <a:avLst/>
          </a:prstGeom>
          <a:noFill/>
        </p:spPr>
        <p:txBody>
          <a:bodyPr wrap="square">
            <a:spAutoFit/>
          </a:bodyPr>
          <a:lstStyle/>
          <a:p>
            <a:pPr algn="ctr"/>
            <a:r>
              <a:rPr lang="en-US" sz="4400" b="1" dirty="0">
                <a:solidFill>
                  <a:schemeClr val="accent1"/>
                </a:solidFill>
              </a:rPr>
              <a:t>Advantages of the Proposed System</a:t>
            </a:r>
          </a:p>
          <a:p>
            <a:pPr algn="ctr"/>
            <a:endParaRPr lang="en-US" sz="4400" b="1" dirty="0"/>
          </a:p>
          <a:p>
            <a:pPr algn="just">
              <a:buFont typeface="Arial" panose="020B0604020202020204" pitchFamily="34" charset="0"/>
              <a:buChar char="•"/>
            </a:pPr>
            <a:r>
              <a:rPr lang="en-US" sz="3200" b="1" dirty="0"/>
              <a:t> </a:t>
            </a:r>
            <a:r>
              <a:rPr lang="en-US" sz="3200" b="1" dirty="0"/>
              <a:t>Fully Automated</a:t>
            </a:r>
            <a:r>
              <a:rPr lang="en-US" sz="3200" dirty="0"/>
              <a:t>: The YOLO-based system eliminates the need for manual inputs such as thumb placement or multiple photos, enhancing user convenience.</a:t>
            </a:r>
            <a:r>
              <a:rPr lang="en-US" sz="3200" b="1" dirty="0"/>
              <a:t> </a:t>
            </a:r>
          </a:p>
          <a:p>
            <a:pPr algn="just">
              <a:buFont typeface="Arial" panose="020B0604020202020204" pitchFamily="34" charset="0"/>
              <a:buChar char="•"/>
            </a:pPr>
            <a:r>
              <a:rPr lang="en-US" sz="3200" b="1" dirty="0"/>
              <a:t>Higher Accuracy</a:t>
            </a:r>
            <a:r>
              <a:rPr lang="en-US" sz="3200" dirty="0"/>
              <a:t>: Leveraging YOLO’s advanced object detection capabilities, the system integrates features like texture, shape, and size to achieve improved food recognition accuracy and calorie estimation compared to traditional methods.</a:t>
            </a:r>
          </a:p>
          <a:p>
            <a:pPr algn="just">
              <a:buFont typeface="Arial" panose="020B0604020202020204" pitchFamily="34" charset="0"/>
              <a:buChar char="•"/>
            </a:pPr>
            <a:r>
              <a:rPr lang="en-US" sz="3200" b="1" dirty="0"/>
              <a:t> Scalability: </a:t>
            </a:r>
            <a:r>
              <a:rPr lang="en-US" sz="3200" dirty="0"/>
              <a:t>The proposed system can be seamlessly deployed as a web or mobile application, making it accessible to a broader audience without requiring specialized hardware like CCD or thermal cameras</a:t>
            </a:r>
            <a:r>
              <a:rPr lang="en-US" sz="3200" dirty="0" smtClean="0"/>
              <a:t>.</a:t>
            </a:r>
            <a:endParaRPr lang="en-US" sz="3200" dirty="0"/>
          </a:p>
        </p:txBody>
      </p:sp>
    </p:spTree>
    <p:extLst>
      <p:ext uri="{BB962C8B-B14F-4D97-AF65-F5344CB8AC3E}">
        <p14:creationId xmlns:p14="http://schemas.microsoft.com/office/powerpoint/2010/main" val="695475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1414</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Amasis MT Pro Black</vt:lpstr>
      <vt:lpstr>Arial</vt:lpstr>
      <vt:lpstr>Bahnschrift Condensed</vt:lpstr>
      <vt:lpstr>Calibri</vt:lpstr>
      <vt:lpstr>Calibri Light</vt:lpstr>
      <vt:lpstr>Inter</vt:lpstr>
      <vt:lpstr>Inter Bold</vt:lpstr>
      <vt:lpstr>Times New Roman</vt:lpstr>
      <vt:lpstr>Wingdings</vt:lpstr>
      <vt:lpstr>Office Theme</vt:lpstr>
      <vt:lpstr>Investigation of Calorimetry burned in food using Image Processing and IoT</vt:lpstr>
      <vt:lpstr>                       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Object Diagram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Calorimetry burned in food using Image Processing and IoT</dc:title>
  <dc:creator>Nitesh kumar</dc:creator>
  <cp:lastModifiedBy>Balu Sandy</cp:lastModifiedBy>
  <cp:revision>28</cp:revision>
  <dcterms:created xsi:type="dcterms:W3CDTF">2024-09-22T11:53:45Z</dcterms:created>
  <dcterms:modified xsi:type="dcterms:W3CDTF">2024-12-29T14:06:46Z</dcterms:modified>
</cp:coreProperties>
</file>