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7"/>
  </p:notesMasterIdLst>
  <p:sldIdLst>
    <p:sldId id="256" r:id="rId2"/>
    <p:sldId id="307" r:id="rId3"/>
    <p:sldId id="260" r:id="rId4"/>
    <p:sldId id="304" r:id="rId5"/>
    <p:sldId id="305" r:id="rId6"/>
  </p:sldIdLst>
  <p:sldSz cx="9144000" cy="5143500" type="screen16x9"/>
  <p:notesSz cx="6858000" cy="9144000"/>
  <p:embeddedFontLst>
    <p:embeddedFont>
      <p:font typeface="Barlow Semi Condensed" panose="020F0502020204030204" pitchFamily="34" charset="0"/>
      <p:regular r:id="rId8"/>
      <p:bold r:id="rId9"/>
      <p:italic r:id="rId10"/>
      <p:boldItalic r:id="rId11"/>
    </p:embeddedFont>
    <p:embeddedFont>
      <p:font typeface="Barlow Semi Condensed Medium" panose="020F050202020403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Fjalla One" panose="02000506040000020004"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9083D5-6404-47A9-BE65-C0BA2F727508}">
  <a:tblStyle styleId="{DF9083D5-6404-47A9-BE65-C0BA2F7275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129" d="100"/>
          <a:sy n="129" d="100"/>
        </p:scale>
        <p:origin x="200"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46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21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3" r:id="rId5"/>
    <p:sldLayoutId id="2147483674"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993170" y="2002536"/>
            <a:ext cx="3519786"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Wolf </a:t>
            </a:r>
            <a:r>
              <a:rPr lang="en-US" sz="5000" dirty="0"/>
              <a:t>Eats Sheep AI GAME Algorithm</a:t>
            </a:r>
            <a:endParaRPr sz="5000" dirty="0">
              <a:solidFill>
                <a:schemeClr val="dk2"/>
              </a:solidFill>
            </a:endParaRPr>
          </a:p>
        </p:txBody>
      </p:sp>
      <p:sp>
        <p:nvSpPr>
          <p:cNvPr id="1885" name="Google Shape;1885;p35"/>
          <p:cNvSpPr txBox="1">
            <a:spLocks noGrp="1"/>
          </p:cNvSpPr>
          <p:nvPr>
            <p:ph type="subTitle" idx="1"/>
          </p:nvPr>
        </p:nvSpPr>
        <p:spPr>
          <a:xfrm>
            <a:off x="6143270" y="3794736"/>
            <a:ext cx="2369686" cy="8229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300" dirty="0"/>
              <a:t>LUO </a:t>
            </a:r>
            <a:r>
              <a:rPr lang="en-US" sz="2300" dirty="0" err="1"/>
              <a:t>Peiyuan</a:t>
            </a:r>
            <a:endParaRPr lang="en-US" sz="2300" dirty="0"/>
          </a:p>
          <a:p>
            <a:pPr marL="0" lvl="0" indent="0" algn="l" rtl="0">
              <a:spcBef>
                <a:spcPts val="0"/>
              </a:spcBef>
              <a:spcAft>
                <a:spcPts val="0"/>
              </a:spcAft>
              <a:buClr>
                <a:schemeClr val="dk1"/>
              </a:buClr>
              <a:buSzPts val="1100"/>
              <a:buFont typeface="Arial"/>
              <a:buNone/>
            </a:pPr>
            <a:r>
              <a:rPr lang="en-US" sz="2300" dirty="0">
                <a:solidFill>
                  <a:schemeClr val="accent1"/>
                </a:solidFill>
              </a:rPr>
              <a:t>56642728</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50DF80-E8AC-DAAB-3B7F-8BE01C1DD787}"/>
              </a:ext>
            </a:extLst>
          </p:cNvPr>
          <p:cNvSpPr>
            <a:spLocks noGrp="1"/>
          </p:cNvSpPr>
          <p:nvPr>
            <p:ph type="title"/>
          </p:nvPr>
        </p:nvSpPr>
        <p:spPr>
          <a:xfrm>
            <a:off x="2534875" y="1151019"/>
            <a:ext cx="5158011" cy="732314"/>
          </a:xfrm>
        </p:spPr>
        <p:txBody>
          <a:bodyPr/>
          <a:lstStyle/>
          <a:p>
            <a:pPr algn="l"/>
            <a:r>
              <a:rPr lang="en-US" dirty="0" err="1"/>
              <a:t>FrameWork</a:t>
            </a:r>
            <a:r>
              <a:rPr lang="en-US" dirty="0"/>
              <a:t>:  AB MINMAX</a:t>
            </a:r>
            <a:br>
              <a:rPr lang="en-US" dirty="0"/>
            </a:br>
            <a:br>
              <a:rPr lang="en-US" dirty="0"/>
            </a:br>
            <a:br>
              <a:rPr lang="en-US" dirty="0"/>
            </a:br>
            <a:br>
              <a:rPr lang="en-US" dirty="0"/>
            </a:br>
            <a:br>
              <a:rPr lang="en-US" dirty="0"/>
            </a:br>
            <a:endParaRPr lang="en-US" dirty="0"/>
          </a:p>
        </p:txBody>
      </p:sp>
      <p:sp>
        <p:nvSpPr>
          <p:cNvPr id="4" name="Title 2">
            <a:extLst>
              <a:ext uri="{FF2B5EF4-FFF2-40B4-BE49-F238E27FC236}">
                <a16:creationId xmlns:a16="http://schemas.microsoft.com/office/drawing/2014/main" id="{9A50DF80-E8AC-DAAB-3B7F-8BE01C1DD787}"/>
              </a:ext>
            </a:extLst>
          </p:cNvPr>
          <p:cNvSpPr>
            <a:spLocks noGrp="1"/>
          </p:cNvSpPr>
          <p:nvPr/>
        </p:nvSpPr>
        <p:spPr>
          <a:xfrm>
            <a:off x="910025" y="1473047"/>
            <a:ext cx="6862374" cy="1590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15000" dirty="0"/>
              <a:t>+</a:t>
            </a:r>
          </a:p>
        </p:txBody>
      </p:sp>
      <p:sp>
        <p:nvSpPr>
          <p:cNvPr id="5" name="Title 2">
            <a:extLst>
              <a:ext uri="{FF2B5EF4-FFF2-40B4-BE49-F238E27FC236}">
                <a16:creationId xmlns:a16="http://schemas.microsoft.com/office/drawing/2014/main" id="{EAC0D3D7-949D-7A33-D956-F3CB6DD90054}"/>
              </a:ext>
            </a:extLst>
          </p:cNvPr>
          <p:cNvSpPr txBox="1">
            <a:spLocks/>
          </p:cNvSpPr>
          <p:nvPr/>
        </p:nvSpPr>
        <p:spPr>
          <a:xfrm>
            <a:off x="1992994" y="3554764"/>
            <a:ext cx="5158011" cy="732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dirty="0"/>
              <a:t>Heuristic Evaluation for Wolf/Sheep</a:t>
            </a:r>
          </a:p>
        </p:txBody>
      </p:sp>
      <p:sp>
        <p:nvSpPr>
          <p:cNvPr id="6" name="Title 2">
            <a:extLst>
              <a:ext uri="{FF2B5EF4-FFF2-40B4-BE49-F238E27FC236}">
                <a16:creationId xmlns:a16="http://schemas.microsoft.com/office/drawing/2014/main" id="{F5D7E906-4D66-F225-A457-EF4A480DEB73}"/>
              </a:ext>
            </a:extLst>
          </p:cNvPr>
          <p:cNvSpPr txBox="1">
            <a:spLocks/>
          </p:cNvSpPr>
          <p:nvPr/>
        </p:nvSpPr>
        <p:spPr>
          <a:xfrm>
            <a:off x="910025" y="-66"/>
            <a:ext cx="5158011" cy="732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dirty="0">
                <a:solidFill>
                  <a:schemeClr val="accent2">
                    <a:lumMod val="90000"/>
                  </a:schemeClr>
                </a:solidFill>
              </a:rPr>
              <a:t>My Design Strategy</a:t>
            </a:r>
          </a:p>
        </p:txBody>
      </p:sp>
    </p:spTree>
    <p:extLst>
      <p:ext uri="{BB962C8B-B14F-4D97-AF65-F5344CB8AC3E}">
        <p14:creationId xmlns:p14="http://schemas.microsoft.com/office/powerpoint/2010/main" val="52688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161"/>
        <p:cNvGrpSpPr/>
        <p:nvPr/>
      </p:nvGrpSpPr>
      <p:grpSpPr>
        <a:xfrm>
          <a:off x="0" y="0"/>
          <a:ext cx="0" cy="0"/>
          <a:chOff x="0" y="0"/>
          <a:chExt cx="0" cy="0"/>
        </a:xfrm>
      </p:grpSpPr>
      <p:sp>
        <p:nvSpPr>
          <p:cNvPr id="6" name="TextBox 5">
            <a:extLst>
              <a:ext uri="{FF2B5EF4-FFF2-40B4-BE49-F238E27FC236}">
                <a16:creationId xmlns:a16="http://schemas.microsoft.com/office/drawing/2014/main" id="{BA227F86-2C87-490A-3240-AB58357F8A77}"/>
              </a:ext>
            </a:extLst>
          </p:cNvPr>
          <p:cNvSpPr txBox="1"/>
          <p:nvPr/>
        </p:nvSpPr>
        <p:spPr>
          <a:xfrm>
            <a:off x="149085" y="198782"/>
            <a:ext cx="4232249" cy="400110"/>
          </a:xfrm>
          <a:prstGeom prst="rect">
            <a:avLst/>
          </a:prstGeom>
          <a:noFill/>
        </p:spPr>
        <p:txBody>
          <a:bodyPr wrap="none" rtlCol="0">
            <a:spAutoFit/>
          </a:bodyPr>
          <a:lstStyle/>
          <a:p>
            <a:r>
              <a:rPr lang="en-US" sz="2000" b="1" dirty="0"/>
              <a:t>AB(Alpha-Beta Pruning) MINMAX</a:t>
            </a:r>
          </a:p>
        </p:txBody>
      </p:sp>
      <p:sp>
        <p:nvSpPr>
          <p:cNvPr id="7" name="TextBox 6">
            <a:extLst>
              <a:ext uri="{FF2B5EF4-FFF2-40B4-BE49-F238E27FC236}">
                <a16:creationId xmlns:a16="http://schemas.microsoft.com/office/drawing/2014/main" id="{094976DD-7579-592A-2152-2C02086E82CE}"/>
              </a:ext>
            </a:extLst>
          </p:cNvPr>
          <p:cNvSpPr txBox="1"/>
          <p:nvPr/>
        </p:nvSpPr>
        <p:spPr>
          <a:xfrm>
            <a:off x="149085" y="598892"/>
            <a:ext cx="8060635" cy="5016758"/>
          </a:xfrm>
          <a:prstGeom prst="rect">
            <a:avLst/>
          </a:prstGeom>
          <a:noFill/>
        </p:spPr>
        <p:txBody>
          <a:bodyPr wrap="square" rtlCol="0">
            <a:spAutoFit/>
          </a:bodyPr>
          <a:lstStyle/>
          <a:p>
            <a:pPr algn="just"/>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Max Depth for Wolf: 4</a:t>
            </a:r>
          </a:p>
          <a:p>
            <a:pPr algn="just"/>
            <a:r>
              <a:rPr lang="en-US" sz="1800" dirty="0">
                <a:latin typeface="Times New Roman" panose="02020603050405020304" pitchFamily="18" charset="0"/>
                <a:ea typeface="DengXian" panose="02010600030101010101" pitchFamily="2" charset="-122"/>
                <a:cs typeface="Times New Roman" panose="02020603050405020304" pitchFamily="18" charset="0"/>
              </a:rPr>
              <a:t>Max Depth for Sheep: 3</a:t>
            </a:r>
          </a:p>
          <a:p>
            <a:pPr algn="just"/>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sz="1800" b="1" dirty="0">
                <a:latin typeface="Times New Roman" panose="02020603050405020304" pitchFamily="18" charset="0"/>
                <a:ea typeface="DengXian" panose="02010600030101010101" pitchFamily="2" charset="-122"/>
                <a:cs typeface="Times New Roman" panose="02020603050405020304" pitchFamily="18" charset="0"/>
              </a:rPr>
              <a:t>Objective: </a:t>
            </a:r>
            <a:r>
              <a:rPr lang="en-US" sz="1800" dirty="0">
                <a:effectLst/>
                <a:latin typeface="Times New Roman" panose="02020603050405020304" pitchFamily="18" charset="0"/>
                <a:ea typeface="DengXian" panose="02010600030101010101" pitchFamily="2" charset="-122"/>
              </a:rPr>
              <a:t>To simulate several rounds of the game and use the max value of the evaluation result for my turn and find the minimum of the evaluation result for opponent’s turn. </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sz="1800" b="1" dirty="0">
                <a:latin typeface="Times New Roman" panose="02020603050405020304" pitchFamily="18" charset="0"/>
                <a:ea typeface="DengXian" panose="02010600030101010101" pitchFamily="2" charset="-122"/>
                <a:cs typeface="Times New Roman" panose="02020603050405020304" pitchFamily="18" charset="0"/>
              </a:rPr>
              <a:t>Evaluation Function:</a:t>
            </a:r>
            <a:r>
              <a:rPr lang="en-US" sz="1800" dirty="0">
                <a:latin typeface="Times New Roman" panose="02020603050405020304" pitchFamily="18" charset="0"/>
                <a:ea typeface="DengXian" panose="02010600030101010101" pitchFamily="2" charset="-122"/>
                <a:cs typeface="Times New Roman" panose="02020603050405020304" pitchFamily="18" charset="0"/>
              </a:rPr>
              <a:t> Heuristic Evaluation Function for Sheep and Wolf.</a:t>
            </a:r>
          </a:p>
          <a:p>
            <a:pPr algn="just"/>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Location: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 use ab minmax function inside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getBestMove</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function to find the best move using ab minmax method.</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Ending </a:t>
            </a:r>
            <a:r>
              <a:rPr lang="en-US" sz="1800" b="1" dirty="0" err="1">
                <a:effectLst/>
                <a:latin typeface="Times New Roman" panose="02020603050405020304" pitchFamily="18" charset="0"/>
                <a:ea typeface="DengXian" panose="02010600030101010101" pitchFamily="2" charset="-122"/>
                <a:cs typeface="Times New Roman" panose="02020603050405020304" pitchFamily="18" charset="0"/>
              </a:rPr>
              <a:t>condtion</a:t>
            </a: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to end the recursion function of ab minmax, the triggering condition is either game ends(one of the player wins) or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currentDepth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maxDepth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Field of the ab minmax</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161"/>
        <p:cNvGrpSpPr/>
        <p:nvPr/>
      </p:nvGrpSpPr>
      <p:grpSpPr>
        <a:xfrm>
          <a:off x="0" y="0"/>
          <a:ext cx="0" cy="0"/>
          <a:chOff x="0" y="0"/>
          <a:chExt cx="0" cy="0"/>
        </a:xfrm>
      </p:grpSpPr>
      <p:sp>
        <p:nvSpPr>
          <p:cNvPr id="6" name="TextBox 5">
            <a:extLst>
              <a:ext uri="{FF2B5EF4-FFF2-40B4-BE49-F238E27FC236}">
                <a16:creationId xmlns:a16="http://schemas.microsoft.com/office/drawing/2014/main" id="{BA227F86-2C87-490A-3240-AB58357F8A77}"/>
              </a:ext>
            </a:extLst>
          </p:cNvPr>
          <p:cNvSpPr txBox="1"/>
          <p:nvPr/>
        </p:nvSpPr>
        <p:spPr>
          <a:xfrm>
            <a:off x="248478" y="238538"/>
            <a:ext cx="3624423" cy="400110"/>
          </a:xfrm>
          <a:prstGeom prst="rect">
            <a:avLst/>
          </a:prstGeom>
          <a:noFill/>
        </p:spPr>
        <p:txBody>
          <a:bodyPr wrap="square" rtlCol="0">
            <a:spAutoFit/>
          </a:bodyPr>
          <a:lstStyle/>
          <a:p>
            <a:r>
              <a:rPr lang="en-US" sz="2000" b="1" dirty="0"/>
              <a:t>Wolf Heuristic function</a:t>
            </a:r>
          </a:p>
        </p:txBody>
      </p:sp>
      <p:sp>
        <p:nvSpPr>
          <p:cNvPr id="7" name="TextBox 6">
            <a:extLst>
              <a:ext uri="{FF2B5EF4-FFF2-40B4-BE49-F238E27FC236}">
                <a16:creationId xmlns:a16="http://schemas.microsoft.com/office/drawing/2014/main" id="{094976DD-7579-592A-2152-2C02086E82CE}"/>
              </a:ext>
            </a:extLst>
          </p:cNvPr>
          <p:cNvSpPr txBox="1"/>
          <p:nvPr/>
        </p:nvSpPr>
        <p:spPr>
          <a:xfrm>
            <a:off x="248478" y="1053547"/>
            <a:ext cx="8478077" cy="4970591"/>
          </a:xfrm>
          <a:prstGeom prst="rect">
            <a:avLst/>
          </a:prstGeom>
          <a:noFill/>
        </p:spPr>
        <p:txBody>
          <a:bodyPr wrap="square" rtlCol="0">
            <a:spAutoFit/>
          </a:bodyPr>
          <a:lstStyle/>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HK" sz="18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H(Wolf) = 500 x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num_of_sheep_killed</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+ 300 x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num_of_to_be_killed_sheep</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+ 20 x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shorten_distance_from_sheep_to_wolf</a:t>
            </a:r>
            <a:endPar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sz="18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spcBef>
                <a:spcPts val="200"/>
              </a:spcBef>
            </a:pPr>
            <a:r>
              <a:rPr lang="en-US" b="1" dirty="0" err="1">
                <a:solidFill>
                  <a:srgbClr val="1F3763"/>
                </a:solidFill>
                <a:effectLst/>
                <a:latin typeface="Times New Roman" panose="02020603050405020304" pitchFamily="18" charset="0"/>
                <a:ea typeface="DengXian Light" panose="02010600030101010101" pitchFamily="2" charset="-122"/>
                <a:cs typeface="Times New Roman" panose="02020603050405020304" pitchFamily="18" charset="0"/>
              </a:rPr>
              <a:t>num_of_sheep_killed</a:t>
            </a:r>
            <a:r>
              <a:rPr lang="en-HK" b="1" dirty="0">
                <a:solidFill>
                  <a:srgbClr val="1F3763"/>
                </a:solidFill>
                <a:latin typeface="Calibri Light" panose="020F0302020204030204" pitchFamily="34" charset="0"/>
                <a:ea typeface="DengXian Light" panose="02010600030101010101" pitchFamily="2" charset="-122"/>
                <a:cs typeface="Times New Roman" panose="02020603050405020304" pitchFamily="18" charset="0"/>
              </a:rPr>
              <a:t>:</a:t>
            </a:r>
            <a:r>
              <a:rPr lang="en-US" b="1" dirty="0">
                <a:solidFill>
                  <a:srgbClr val="1F3763"/>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effectLst/>
                <a:latin typeface="Times New Roman" panose="02020603050405020304" pitchFamily="18" charset="0"/>
                <a:ea typeface="DengXian" panose="02010600030101010101" pitchFamily="2" charset="-122"/>
                <a:cs typeface="Times New Roman" panose="02020603050405020304" pitchFamily="18" charset="0"/>
              </a:rPr>
              <a:t>the number of sheep that are killed between the previous taken move and current depth, calculated by the number of the sheep before this turn minus the number of sheep in current state.</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dirty="0">
                <a:effectLst/>
                <a:latin typeface="Times New Roman" panose="02020603050405020304" pitchFamily="18" charset="0"/>
                <a:ea typeface="DengXian" panose="02010600030101010101" pitchFamily="2" charset="-122"/>
                <a:cs typeface="Times New Roman" panose="02020603050405020304" pitchFamily="18" charset="0"/>
              </a:rPr>
              <a:t>Importance: very high, because the more sheep is eaten by wolf, the higher probability the wolf would win.</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b="1" dirty="0" err="1">
                <a:solidFill>
                  <a:srgbClr val="1F3763"/>
                </a:solidFill>
                <a:effectLst/>
                <a:latin typeface="Times New Roman" panose="02020603050405020304" pitchFamily="18" charset="0"/>
                <a:ea typeface="DengXian Light" panose="02010600030101010101" pitchFamily="2" charset="-122"/>
                <a:cs typeface="Times New Roman" panose="02020603050405020304" pitchFamily="18" charset="0"/>
              </a:rPr>
              <a:t>num_of_to_be_killed_sheep</a:t>
            </a:r>
            <a:r>
              <a:rPr lang="en-HK" b="1" dirty="0">
                <a:solidFill>
                  <a:srgbClr val="1F3763"/>
                </a:solidFill>
                <a:latin typeface="Calibri Light" panose="020F0302020204030204" pitchFamily="34" charset="0"/>
                <a:ea typeface="DengXian Light" panose="02010600030101010101" pitchFamily="2" charset="-122"/>
                <a:cs typeface="Times New Roman" panose="02020603050405020304" pitchFamily="18" charset="0"/>
              </a:rPr>
              <a:t>: </a:t>
            </a:r>
            <a:r>
              <a:rPr lang="en-US" dirty="0">
                <a:effectLst/>
                <a:latin typeface="Times New Roman" panose="02020603050405020304" pitchFamily="18" charset="0"/>
                <a:ea typeface="DengXian" panose="02010600030101010101" pitchFamily="2" charset="-122"/>
                <a:cs typeface="Times New Roman" panose="02020603050405020304" pitchFamily="18" charset="0"/>
              </a:rPr>
              <a:t>after all the moves made, the number of sheep that can be killed by the wolf in next turn of wolf, calculated by counting the number of sheep that are only one empty column away from the wolf.</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dirty="0">
                <a:effectLst/>
                <a:latin typeface="Times New Roman" panose="02020603050405020304" pitchFamily="18" charset="0"/>
                <a:ea typeface="DengXian" panose="02010600030101010101" pitchFamily="2" charset="-122"/>
                <a:cs typeface="Times New Roman" panose="02020603050405020304" pitchFamily="18" charset="0"/>
              </a:rPr>
              <a:t>Importance: high, because the more sheep can be killed by wolf in next move, the higher probability the wolf would win under this situation. But the weight should be lighter than the 500.</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b="1" dirty="0" err="1">
                <a:solidFill>
                  <a:srgbClr val="1F3763"/>
                </a:solidFill>
                <a:effectLst/>
                <a:latin typeface="Times New Roman" panose="02020603050405020304" pitchFamily="18" charset="0"/>
                <a:ea typeface="DengXian Light" panose="02010600030101010101" pitchFamily="2" charset="-122"/>
                <a:cs typeface="Times New Roman" panose="02020603050405020304" pitchFamily="18" charset="0"/>
              </a:rPr>
              <a:t>shorten_distance_from_sheep_to_wolf</a:t>
            </a:r>
            <a:r>
              <a:rPr lang="en-HK" b="1" dirty="0">
                <a:solidFill>
                  <a:srgbClr val="1F3763"/>
                </a:solidFill>
                <a:latin typeface="Calibri Light" panose="020F0302020204030204" pitchFamily="34" charset="0"/>
                <a:ea typeface="DengXian Light" panose="02010600030101010101" pitchFamily="2" charset="-122"/>
                <a:cs typeface="Times New Roman" panose="02020603050405020304" pitchFamily="18" charset="0"/>
              </a:rPr>
              <a:t>: </a:t>
            </a:r>
            <a:r>
              <a:rPr lang="en-US" dirty="0">
                <a:effectLst/>
                <a:latin typeface="Times New Roman" panose="02020603050405020304" pitchFamily="18" charset="0"/>
                <a:ea typeface="DengXian" panose="02010600030101010101" pitchFamily="2" charset="-122"/>
                <a:cs typeface="Times New Roman" panose="02020603050405020304" pitchFamily="18" charset="0"/>
              </a:rPr>
              <a:t>the shortened distance between all wolves and sheep after all the move is made, calculated by the distance of sheep and wolves before this turn minus the distance of sheep in current state.</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dirty="0">
                <a:effectLst/>
                <a:latin typeface="Times New Roman" panose="02020603050405020304" pitchFamily="18" charset="0"/>
                <a:ea typeface="DengXian" panose="02010600030101010101" pitchFamily="2" charset="-122"/>
                <a:cs typeface="Times New Roman" panose="02020603050405020304" pitchFamily="18" charset="0"/>
              </a:rPr>
              <a:t>Importance: high, as the closer the wolf is to sheep, the higher probability the wolf would win.</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endParaRPr lang="en-HK"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90634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161"/>
        <p:cNvGrpSpPr/>
        <p:nvPr/>
      </p:nvGrpSpPr>
      <p:grpSpPr>
        <a:xfrm>
          <a:off x="0" y="0"/>
          <a:ext cx="0" cy="0"/>
          <a:chOff x="0" y="0"/>
          <a:chExt cx="0" cy="0"/>
        </a:xfrm>
      </p:grpSpPr>
      <p:sp>
        <p:nvSpPr>
          <p:cNvPr id="6" name="TextBox 5">
            <a:extLst>
              <a:ext uri="{FF2B5EF4-FFF2-40B4-BE49-F238E27FC236}">
                <a16:creationId xmlns:a16="http://schemas.microsoft.com/office/drawing/2014/main" id="{BA227F86-2C87-490A-3240-AB58357F8A77}"/>
              </a:ext>
            </a:extLst>
          </p:cNvPr>
          <p:cNvSpPr txBox="1"/>
          <p:nvPr/>
        </p:nvSpPr>
        <p:spPr>
          <a:xfrm>
            <a:off x="0" y="69574"/>
            <a:ext cx="3204723" cy="400110"/>
          </a:xfrm>
          <a:prstGeom prst="rect">
            <a:avLst/>
          </a:prstGeom>
          <a:noFill/>
        </p:spPr>
        <p:txBody>
          <a:bodyPr wrap="none" rtlCol="0">
            <a:spAutoFit/>
          </a:bodyPr>
          <a:lstStyle/>
          <a:p>
            <a:r>
              <a:rPr lang="en-US" sz="2000" b="1" dirty="0"/>
              <a:t>Sheep Heuristic function</a:t>
            </a:r>
          </a:p>
        </p:txBody>
      </p:sp>
      <p:sp>
        <p:nvSpPr>
          <p:cNvPr id="7" name="TextBox 6">
            <a:extLst>
              <a:ext uri="{FF2B5EF4-FFF2-40B4-BE49-F238E27FC236}">
                <a16:creationId xmlns:a16="http://schemas.microsoft.com/office/drawing/2014/main" id="{094976DD-7579-592A-2152-2C02086E82CE}"/>
              </a:ext>
            </a:extLst>
          </p:cNvPr>
          <p:cNvSpPr txBox="1"/>
          <p:nvPr/>
        </p:nvSpPr>
        <p:spPr>
          <a:xfrm>
            <a:off x="0" y="269629"/>
            <a:ext cx="9143999" cy="5606663"/>
          </a:xfrm>
          <a:prstGeom prst="rect">
            <a:avLst/>
          </a:prstGeom>
          <a:noFill/>
        </p:spPr>
        <p:txBody>
          <a:bodyPr wrap="square" rtlCol="0">
            <a:spAutoFit/>
          </a:bodyPr>
          <a:lstStyle/>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HK" sz="18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H(Sheep) =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num_of_sheep_killed</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x (-20000) +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trapped_wolf_num</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x 4000 </a:t>
            </a:r>
            <a:r>
              <a:rPr lang="en-US" sz="18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shorten_distance_from_sheep_to_wolf</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x (-100)</a:t>
            </a:r>
            <a:r>
              <a:rPr lang="en-HK" sz="18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 +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num_of_trapped_ways</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x 800 -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num_of_to_be_killed_sheep</a:t>
            </a:r>
            <a:endParaRPr lang="en-US" sz="18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num_of_sheep_killed</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the number of sheep that are killed between the previous taken move and current depth, calculated by the number of the sheep before this turn minus the number of sheep in current state.</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very high, because the less sheep is eaten by wolf, the higher probability the sheep would win.</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trapped_wolf_num</a:t>
            </a:r>
            <a:r>
              <a:rPr lang="en-US" sz="1200" b="1" dirty="0">
                <a:solidFill>
                  <a:srgbClr val="2F5496"/>
                </a:solidFill>
                <a:latin typeface="Times New Roman" panose="02020603050405020304" pitchFamily="18" charset="0"/>
                <a:ea typeface="DengXian Light" panose="02010600030101010101" pitchFamily="2" charset="-122"/>
                <a:cs typeface="Times New Roman" panose="02020603050405020304" pitchFamily="18" charset="0"/>
              </a:rPr>
              <a:t>: </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the number of wolves that are trapped by sheep(can’t move any more). Each wolf has four ways (above, below, right, left). If all four ways of a wolf are trapped, then we say the wolf is trapped.</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high, the more wolves that are trapped, then the less dangerous for sheep, and the more probability for sheep to trap the wolf and wins.</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shorten_distance_from_sheep_to_wolf</a:t>
            </a:r>
            <a:r>
              <a:rPr lang="en-US" sz="1200" b="1" dirty="0">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a:t>
            </a:r>
            <a:r>
              <a:rPr lang="en-HK" sz="1200" b="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the shortened distance between all wolves and sheep after all the move is made, calculated by the distance of sheep and wolves before this turn minus the distance of sheep in current state.</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high, as the farer the sheep is wolves, the higher probability the wolf would win, because the wolf would take more moves to get close to sheep.</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num_of_trapped_ways:</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the</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number of ways that the wolf’ move is trapped. Each wolf has four ways (above, below, right, left). If a ways is trapped then the wolf can’t move in this direction.</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high, the more ways that the wolves are trapped, then the more limit for wolves’ move, then the less probability for wolf to win, and the more probability for sheep to trap the wolf and wins.</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num_of_to_be_killed_sheep</a:t>
            </a:r>
            <a:r>
              <a:rPr lang="en-US" sz="1200" b="1" dirty="0">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a:t>
            </a:r>
            <a:r>
              <a:rPr lang="en-HK" sz="1200" b="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after all the moves made, the number of sheep that can be killed by the wolf in next turn of wolf, calculated by counting the number of sheep that are only one empty column away from the wolf.</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very low. Because for wolf’s turn, it needs to wait for another turn to kill the to-be-killed sheep, which increase the uncertainty of this value. Hence, I only use this value to differ slightly.</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04161910"/>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1939</TotalTime>
  <Words>901</Words>
  <Application>Microsoft Macintosh PowerPoint</Application>
  <PresentationFormat>On-screen Show (16:9)</PresentationFormat>
  <Paragraphs>49</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Calibri Light</vt:lpstr>
      <vt:lpstr>Symbol</vt:lpstr>
      <vt:lpstr>Arial</vt:lpstr>
      <vt:lpstr>Barlow Semi Condensed Medium</vt:lpstr>
      <vt:lpstr>Fjalla One</vt:lpstr>
      <vt:lpstr>Times New Roman</vt:lpstr>
      <vt:lpstr>Barlow Semi Condensed</vt:lpstr>
      <vt:lpstr>Calibri</vt:lpstr>
      <vt:lpstr>Technology Consulting by Slidesgo</vt:lpstr>
      <vt:lpstr>Wolf Eats Sheep AI GAME Algorithm</vt:lpstr>
      <vt:lpstr>FrameWork:  AB MINMAX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Classification</dc:title>
  <cp:lastModifiedBy>LUO Peiyuan</cp:lastModifiedBy>
  <cp:revision>4</cp:revision>
  <dcterms:modified xsi:type="dcterms:W3CDTF">2023-04-14T14:42:27Z</dcterms:modified>
</cp:coreProperties>
</file>