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12" r:id="rId3"/>
    <p:sldId id="311" r:id="rId4"/>
    <p:sldId id="298" r:id="rId5"/>
    <p:sldId id="300" r:id="rId6"/>
    <p:sldId id="301" r:id="rId7"/>
    <p:sldId id="302" r:id="rId8"/>
    <p:sldId id="305" r:id="rId9"/>
    <p:sldId id="319" r:id="rId10"/>
    <p:sldId id="306" r:id="rId11"/>
    <p:sldId id="308" r:id="rId12"/>
    <p:sldId id="310" r:id="rId13"/>
    <p:sldId id="309" r:id="rId14"/>
    <p:sldId id="315" r:id="rId15"/>
    <p:sldId id="320" r:id="rId16"/>
    <p:sldId id="321" r:id="rId17"/>
    <p:sldId id="322" r:id="rId18"/>
    <p:sldId id="323" r:id="rId19"/>
    <p:sldId id="324" r:id="rId20"/>
    <p:sldId id="316" r:id="rId21"/>
    <p:sldId id="313" r:id="rId22"/>
    <p:sldId id="317" r:id="rId23"/>
    <p:sldId id="318" r:id="rId24"/>
  </p:sldIdLst>
  <p:sldSz cx="9144000" cy="6858000" type="screen4x3"/>
  <p:notesSz cx="6797675" cy="9926638"/>
  <p:defaultTextStyle>
    <a:defPPr>
      <a:defRPr lang="en-GB"/>
    </a:defPPr>
    <a:lvl1pPr algn="l" rtl="0" fontAlgn="base">
      <a:spcBef>
        <a:spcPct val="0"/>
      </a:spcBef>
      <a:spcAft>
        <a:spcPct val="0"/>
      </a:spcAft>
      <a:defRPr sz="2400" kern="1200">
        <a:solidFill>
          <a:schemeClr val="tx1"/>
        </a:solidFill>
        <a:latin typeface="Times New Roman" pitchFamily="18" charset="0"/>
        <a:ea typeface="ＭＳ Ｐゴシック" pitchFamily="34" charset="-128"/>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ＭＳ Ｐゴシック" pitchFamily="34" charset="-128"/>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ＭＳ Ｐゴシック" pitchFamily="34" charset="-128"/>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ＭＳ Ｐゴシック" pitchFamily="34" charset="-128"/>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ＭＳ Ｐゴシック" pitchFamily="34" charset="-128"/>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ＭＳ Ｐゴシック" pitchFamily="34" charset="-128"/>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ＭＳ Ｐゴシック" pitchFamily="34" charset="-128"/>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ＭＳ Ｐゴシック" pitchFamily="34" charset="-128"/>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ＭＳ Ｐゴシック" pitchFamily="34" charset="-128"/>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004D"/>
    <a:srgbClr val="000000"/>
    <a:srgbClr val="FF0066"/>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2" autoAdjust="0"/>
    <p:restoredTop sz="99138" autoAdjust="0"/>
  </p:normalViewPr>
  <p:slideViewPr>
    <p:cSldViewPr>
      <p:cViewPr>
        <p:scale>
          <a:sx n="90" d="100"/>
          <a:sy n="90" d="100"/>
        </p:scale>
        <p:origin x="-7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bwMode="auto">
          <a:xfrm>
            <a:off x="0" y="0"/>
            <a:ext cx="2946400" cy="495300"/>
          </a:xfrm>
          <a:prstGeom prst="rect">
            <a:avLst/>
          </a:prstGeom>
          <a:noFill/>
          <a:ln w="9525">
            <a:noFill/>
            <a:miter lim="800000"/>
            <a:headEnd/>
            <a:tailEnd/>
          </a:ln>
        </p:spPr>
        <p:txBody>
          <a:bodyPr vert="horz" wrap="square" lIns="95554" tIns="47777" rIns="95554" bIns="47777" numCol="1" anchor="t" anchorCtr="0" compatLnSpc="1">
            <a:prstTxWarp prst="textNoShape">
              <a:avLst/>
            </a:prstTxWarp>
          </a:bodyPr>
          <a:lstStyle>
            <a:lvl1pPr defTabSz="955675">
              <a:defRPr sz="1300"/>
            </a:lvl1pPr>
          </a:lstStyle>
          <a:p>
            <a:pPr>
              <a:defRPr/>
            </a:pPr>
            <a:endParaRPr lang="fr-FR"/>
          </a:p>
        </p:txBody>
      </p:sp>
      <p:sp>
        <p:nvSpPr>
          <p:cNvPr id="3" name="Espace réservé de la date 2"/>
          <p:cNvSpPr>
            <a:spLocks noGrp="1"/>
          </p:cNvSpPr>
          <p:nvPr>
            <p:ph type="dt" idx="1"/>
          </p:nvPr>
        </p:nvSpPr>
        <p:spPr bwMode="auto">
          <a:xfrm>
            <a:off x="3849688" y="0"/>
            <a:ext cx="2946400" cy="495300"/>
          </a:xfrm>
          <a:prstGeom prst="rect">
            <a:avLst/>
          </a:prstGeom>
          <a:noFill/>
          <a:ln w="9525">
            <a:noFill/>
            <a:miter lim="800000"/>
            <a:headEnd/>
            <a:tailEnd/>
          </a:ln>
        </p:spPr>
        <p:txBody>
          <a:bodyPr vert="horz" wrap="square" lIns="95554" tIns="47777" rIns="95554" bIns="47777" numCol="1" anchor="t" anchorCtr="0" compatLnSpc="1">
            <a:prstTxWarp prst="textNoShape">
              <a:avLst/>
            </a:prstTxWarp>
          </a:bodyPr>
          <a:lstStyle>
            <a:lvl1pPr algn="r" defTabSz="955675">
              <a:defRPr sz="1300"/>
            </a:lvl1pPr>
          </a:lstStyle>
          <a:p>
            <a:pPr>
              <a:defRPr/>
            </a:pPr>
            <a:fld id="{43A2405D-7BDD-422F-BCA0-F4F3243D459F}" type="datetimeFigureOut">
              <a:rPr lang="fr-FR"/>
              <a:pPr>
                <a:defRPr/>
              </a:pPr>
              <a:t>13/11/2014</a:t>
            </a:fld>
            <a:endParaRPr lang="fr-FR"/>
          </a:p>
        </p:txBody>
      </p:sp>
      <p:sp>
        <p:nvSpPr>
          <p:cNvPr id="4" name="Espace réservé de l'image des diapositives 3"/>
          <p:cNvSpPr>
            <a:spLocks noGrp="1" noRot="1" noChangeAspect="1"/>
          </p:cNvSpPr>
          <p:nvPr>
            <p:ph type="sldImg" idx="2"/>
          </p:nvPr>
        </p:nvSpPr>
        <p:spPr>
          <a:xfrm>
            <a:off x="917575" y="744538"/>
            <a:ext cx="4964113" cy="3722687"/>
          </a:xfrm>
          <a:prstGeom prst="rect">
            <a:avLst/>
          </a:prstGeom>
          <a:noFill/>
          <a:ln w="12700">
            <a:solidFill>
              <a:prstClr val="black"/>
            </a:solidFill>
          </a:ln>
        </p:spPr>
        <p:txBody>
          <a:bodyPr vert="horz" lIns="91440" tIns="45720" rIns="91440" bIns="45720" rtlCol="0" anchor="ctr"/>
          <a:lstStyle/>
          <a:p>
            <a:pPr lvl="0"/>
            <a:endParaRPr lang="fr-FR" noProof="0" smtClean="0"/>
          </a:p>
        </p:txBody>
      </p:sp>
      <p:sp>
        <p:nvSpPr>
          <p:cNvPr id="5" name="Espace réservé des commentaires 4"/>
          <p:cNvSpPr>
            <a:spLocks noGrp="1"/>
          </p:cNvSpPr>
          <p:nvPr>
            <p:ph type="body" sz="quarter" idx="3"/>
          </p:nvPr>
        </p:nvSpPr>
        <p:spPr bwMode="auto">
          <a:xfrm>
            <a:off x="679450" y="4714875"/>
            <a:ext cx="5438775" cy="4467225"/>
          </a:xfrm>
          <a:prstGeom prst="rect">
            <a:avLst/>
          </a:prstGeom>
          <a:noFill/>
          <a:ln w="9525">
            <a:noFill/>
            <a:miter lim="800000"/>
            <a:headEnd/>
            <a:tailEnd/>
          </a:ln>
        </p:spPr>
        <p:txBody>
          <a:bodyPr vert="horz" wrap="square" lIns="95554" tIns="47777" rIns="95554" bIns="47777"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bwMode="auto">
          <a:xfrm>
            <a:off x="0" y="9429750"/>
            <a:ext cx="2946400" cy="495300"/>
          </a:xfrm>
          <a:prstGeom prst="rect">
            <a:avLst/>
          </a:prstGeom>
          <a:noFill/>
          <a:ln w="9525">
            <a:noFill/>
            <a:miter lim="800000"/>
            <a:headEnd/>
            <a:tailEnd/>
          </a:ln>
        </p:spPr>
        <p:txBody>
          <a:bodyPr vert="horz" wrap="square" lIns="95554" tIns="47777" rIns="95554" bIns="47777" numCol="1" anchor="b" anchorCtr="0" compatLnSpc="1">
            <a:prstTxWarp prst="textNoShape">
              <a:avLst/>
            </a:prstTxWarp>
          </a:bodyPr>
          <a:lstStyle>
            <a:lvl1pPr defTabSz="955675">
              <a:defRPr sz="1300"/>
            </a:lvl1pPr>
          </a:lstStyle>
          <a:p>
            <a:pPr>
              <a:defRPr/>
            </a:pPr>
            <a:endParaRPr lang="fr-FR"/>
          </a:p>
        </p:txBody>
      </p:sp>
      <p:sp>
        <p:nvSpPr>
          <p:cNvPr id="7" name="Espace réservé du numéro de diapositive 6"/>
          <p:cNvSpPr>
            <a:spLocks noGrp="1"/>
          </p:cNvSpPr>
          <p:nvPr>
            <p:ph type="sldNum" sz="quarter" idx="5"/>
          </p:nvPr>
        </p:nvSpPr>
        <p:spPr bwMode="auto">
          <a:xfrm>
            <a:off x="3849688" y="9429750"/>
            <a:ext cx="2946400" cy="495300"/>
          </a:xfrm>
          <a:prstGeom prst="rect">
            <a:avLst/>
          </a:prstGeom>
          <a:noFill/>
          <a:ln w="9525">
            <a:noFill/>
            <a:miter lim="800000"/>
            <a:headEnd/>
            <a:tailEnd/>
          </a:ln>
        </p:spPr>
        <p:txBody>
          <a:bodyPr vert="horz" wrap="square" lIns="95554" tIns="47777" rIns="95554" bIns="47777" numCol="1" anchor="b" anchorCtr="0" compatLnSpc="1">
            <a:prstTxWarp prst="textNoShape">
              <a:avLst/>
            </a:prstTxWarp>
          </a:bodyPr>
          <a:lstStyle>
            <a:lvl1pPr algn="r" defTabSz="955675">
              <a:defRPr sz="1300"/>
            </a:lvl1pPr>
          </a:lstStyle>
          <a:p>
            <a:pPr>
              <a:defRPr/>
            </a:pPr>
            <a:fld id="{41D2060D-7B10-45C6-BE3F-AD0E6EB073D8}"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6386"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6387" name="Espace réservé du numéro de diapositive 3"/>
          <p:cNvSpPr>
            <a:spLocks noGrp="1"/>
          </p:cNvSpPr>
          <p:nvPr>
            <p:ph type="sldNum" sz="quarter" idx="5"/>
          </p:nvPr>
        </p:nvSpPr>
        <p:spPr>
          <a:noFill/>
        </p:spPr>
        <p:txBody>
          <a:bodyPr/>
          <a:lstStyle/>
          <a:p>
            <a:fld id="{FAB4A9AF-A72F-4D51-AF87-6B44678D184A}" type="slidenum">
              <a:rPr lang="fr-FR" smtClean="0"/>
              <a:pPr/>
              <a:t>1</a:t>
            </a:fld>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1"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49282"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49283"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80684606-C73E-4668-BA56-AC5471206008}" type="slidenum">
              <a:rPr lang="fr-FR" sz="1300"/>
              <a:pPr algn="r" defTabSz="955675"/>
              <a:t>10</a:t>
            </a:fld>
            <a:endParaRPr lang="fr-FR"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29"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51330"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51331"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695A2487-8C48-4FE8-8A66-9368CD59E91F}" type="slidenum">
              <a:rPr lang="fr-FR" sz="1300"/>
              <a:pPr algn="r" defTabSz="955675"/>
              <a:t>11</a:t>
            </a:fld>
            <a:endParaRPr lang="fr-FR"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7"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53378"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53379"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FC95864E-AF9B-4EA2-A6F2-D09225BBB5C9}" type="slidenum">
              <a:rPr lang="fr-FR" sz="1300"/>
              <a:pPr algn="r" defTabSz="955675"/>
              <a:t>12</a:t>
            </a:fld>
            <a:endParaRPr lang="fr-FR"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5"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55426"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55427"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6C705743-B12C-4790-872F-4D00BA523DBF}" type="slidenum">
              <a:rPr lang="fr-FR" sz="1300"/>
              <a:pPr algn="r" defTabSz="955675"/>
              <a:t>13</a:t>
            </a:fld>
            <a:endParaRPr lang="fr-F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1"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59522"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59523"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04C0A5C4-681E-4790-BF45-5CD3CB0529B5}" type="slidenum">
              <a:rPr lang="fr-FR" sz="1300"/>
              <a:pPr algn="r" defTabSz="955675"/>
              <a:t>14</a:t>
            </a:fld>
            <a:endParaRPr lang="fr-F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8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73859"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73860"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FBCA0F80-1298-4F6C-A9C8-2625F2787DE5}" type="slidenum">
              <a:rPr lang="fr-FR" sz="1300"/>
              <a:pPr algn="r" defTabSz="955675"/>
              <a:t>15</a:t>
            </a:fld>
            <a:endParaRPr lang="fr-F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75907"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75908"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E3ACB5C1-B051-41E8-B1B1-41FD9DF94ECD}" type="slidenum">
              <a:rPr lang="fr-FR" sz="1300"/>
              <a:pPr algn="r" defTabSz="955675"/>
              <a:t>16</a:t>
            </a:fld>
            <a:endParaRPr lang="fr-F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77955"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77956"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4B3F25B5-C3FF-485F-A1BB-0E5A9250CD20}" type="slidenum">
              <a:rPr lang="fr-FR" sz="1300"/>
              <a:pPr algn="r" defTabSz="955675"/>
              <a:t>17</a:t>
            </a:fld>
            <a:endParaRPr lang="fr-FR"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80003"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80004"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19517EE3-4CA1-4D42-96E4-F4B75882C71E}" type="slidenum">
              <a:rPr lang="fr-FR" sz="1300"/>
              <a:pPr algn="r" defTabSz="955675"/>
              <a:t>18</a:t>
            </a:fld>
            <a:endParaRPr lang="fr-F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05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82051"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82052"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44494638-D153-4A93-993C-A4EE69140989}" type="slidenum">
              <a:rPr lang="fr-FR" sz="1300"/>
              <a:pPr algn="r" defTabSz="955675"/>
              <a:t>19</a:t>
            </a:fld>
            <a:endParaRPr lang="fr-F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7"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32898"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32899"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33D0FAEC-5583-4D1E-A9C4-4FB05B17E82D}" type="slidenum">
              <a:rPr lang="fr-FR" sz="1300"/>
              <a:pPr algn="r" defTabSz="955675"/>
              <a:t>2</a:t>
            </a:fld>
            <a:endParaRPr lang="fr-FR"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7"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63618"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63619"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BE86C7C6-9527-434A-841A-6766B8375276}" type="slidenum">
              <a:rPr lang="fr-FR" sz="1300"/>
              <a:pPr algn="r" defTabSz="955675"/>
              <a:t>20</a:t>
            </a:fld>
            <a:endParaRPr lang="fr-FR"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5"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65666"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65667"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F31C921E-7314-454F-B231-E1E89A0A96F5}" type="slidenum">
              <a:rPr lang="fr-FR" sz="1300"/>
              <a:pPr algn="r" defTabSz="955675"/>
              <a:t>21</a:t>
            </a:fld>
            <a:endParaRPr lang="fr-FR"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3"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67714"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67715"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2D43E392-8825-4A29-A25D-FC28ECC6BDB7}" type="slidenum">
              <a:rPr lang="fr-FR" sz="1300"/>
              <a:pPr algn="r" defTabSz="955675"/>
              <a:t>22</a:t>
            </a:fld>
            <a:endParaRPr lang="fr-FR"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1"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69762"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69763"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1D010354-56B2-40FA-A532-65FAF1C6DD5F}" type="slidenum">
              <a:rPr lang="fr-FR" sz="1300"/>
              <a:pPr algn="r" defTabSz="955675"/>
              <a:t>23</a:t>
            </a:fld>
            <a:endParaRPr lang="fr-FR"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5"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34946"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34947"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B2512D8E-A06F-4C32-9C10-D1A51303A250}" type="slidenum">
              <a:rPr lang="fr-FR" sz="1300"/>
              <a:pPr algn="r" defTabSz="955675"/>
              <a:t>3</a:t>
            </a:fld>
            <a:endParaRPr lang="fr-F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3"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36994"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36995" name="Espace réservé du numéro de diapositive 3"/>
          <p:cNvSpPr>
            <a:spLocks noGrp="1"/>
          </p:cNvSpPr>
          <p:nvPr>
            <p:ph type="sldNum" sz="quarter" idx="5"/>
          </p:nvPr>
        </p:nvSpPr>
        <p:spPr>
          <a:noFill/>
        </p:spPr>
        <p:txBody>
          <a:bodyPr/>
          <a:lstStyle/>
          <a:p>
            <a:fld id="{4E9A825F-E7DD-421F-ADA7-E23F794E4833}" type="slidenum">
              <a:rPr lang="fr-FR" smtClean="0"/>
              <a:pPr/>
              <a:t>4</a:t>
            </a:fld>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1"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39042"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39043"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5DD55BD2-05C2-480F-8F93-01EDD007F685}" type="slidenum">
              <a:rPr lang="fr-FR" sz="1300"/>
              <a:pPr algn="r" defTabSz="955675"/>
              <a:t>5</a:t>
            </a:fld>
            <a:endParaRPr lang="fr-F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89"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41090"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41091"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2EE173E7-1B11-4CA1-A954-053C2665C81E}" type="slidenum">
              <a:rPr lang="fr-FR" sz="1300"/>
              <a:pPr algn="r" defTabSz="955675"/>
              <a:t>6</a:t>
            </a:fld>
            <a:endParaRPr lang="fr-F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7"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43138"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43139"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5BEE7FAE-9E49-444B-B2F3-49C2738EE351}" type="slidenum">
              <a:rPr lang="fr-FR" sz="1300"/>
              <a:pPr algn="r" defTabSz="955675"/>
              <a:t>7</a:t>
            </a:fld>
            <a:endParaRPr lang="fr-F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3"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47234"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47235"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E2BE5203-060A-4A00-9E09-E7DC7795C8F3}" type="slidenum">
              <a:rPr lang="fr-FR" sz="1300"/>
              <a:pPr algn="r" defTabSz="955675"/>
              <a:t>8</a:t>
            </a:fld>
            <a:endParaRPr lang="fr-FR"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71811"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71812"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A7A09891-DEA9-475E-8F19-83A59E87BD2F}" type="slidenum">
              <a:rPr lang="fr-FR" sz="1300"/>
              <a:pPr algn="r" defTabSz="955675"/>
              <a:t>9</a:t>
            </a:fld>
            <a:endParaRPr lang="fr-FR"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9F73EA6-FE3E-4793-B122-8F80ACB47A09}" type="slidenum">
              <a:rPr lang="en-GB"/>
              <a:pPr>
                <a:defRPr/>
              </a:pPr>
              <a:t>‹N°›</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4E9FCC6-1B91-492A-BDAB-BB9541FB9CB7}" type="slidenum">
              <a:rPr lang="en-GB"/>
              <a:pPr>
                <a:defRPr/>
              </a:pPr>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15100" y="609600"/>
            <a:ext cx="1943100" cy="54864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85800" y="609600"/>
            <a:ext cx="5676900" cy="5486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8DE5AE7-4FC6-4A08-8268-4E4B03975AF6}" type="slidenum">
              <a:rPr lang="en-GB"/>
              <a:pPr>
                <a:defRPr/>
              </a:pPr>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A356364-363D-4B89-BFF2-9F65DCE6E9FF}" type="slidenum">
              <a:rPr lang="en-GB"/>
              <a:pPr>
                <a:defRPr/>
              </a:pPr>
              <a:t>‹N°›</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EB12742-FFE6-47C9-9279-FA00AD4F4090}" type="slidenum">
              <a:rPr lang="en-GB"/>
              <a:pPr>
                <a:defRPr/>
              </a:pPr>
              <a:t>‹N°›</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57C2337E-16D0-482D-AC1F-8D4137B28787}" type="slidenum">
              <a:rPr lang="en-GB"/>
              <a:pPr>
                <a:defRPr/>
              </a:pPr>
              <a:t>‹N°›</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21C30F57-0069-4C03-AEFB-FB27A922CABF}" type="slidenum">
              <a:rPr lang="en-GB"/>
              <a:pPr>
                <a:defRPr/>
              </a:pPr>
              <a:t>‹N°›</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F406C022-8ADD-4A9A-9B41-7B9FEE2FF216}" type="slidenum">
              <a:rPr lang="en-GB"/>
              <a:pPr>
                <a:defRPr/>
              </a:pPr>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69DFE804-637D-487D-AFEE-4D8C73C0DCFB}" type="slidenum">
              <a:rPr lang="en-GB"/>
              <a:pPr>
                <a:defRPr/>
              </a:pPr>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C1C2143-1E2A-44AE-BD30-43F07FB15B7F}" type="slidenum">
              <a:rPr lang="en-GB"/>
              <a:pPr>
                <a:defRPr/>
              </a:pPr>
              <a:t>‹N°›</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7C53AE7A-A73A-43D2-9BC4-947A1FCDEF3A}" type="slidenum">
              <a:rPr lang="en-GB"/>
              <a:pPr>
                <a:defRPr/>
              </a:pPr>
              <a:t>‹N°›</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Cliquez pour modifier le style du titre du masque</a:t>
            </a:r>
          </a:p>
        </p:txBody>
      </p:sp>
      <p:sp>
        <p:nvSpPr>
          <p:cNvPr id="1536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Cliquez pour modifier les styles du texte du masque</a:t>
            </a:r>
          </a:p>
          <a:p>
            <a:pPr lvl="1"/>
            <a:r>
              <a:rPr lang="en-GB" smtClean="0"/>
              <a:t>Deuxième niveau</a:t>
            </a:r>
          </a:p>
          <a:p>
            <a:pPr lvl="2"/>
            <a:r>
              <a:rPr lang="en-GB" smtClean="0"/>
              <a:t>Troisième niveau</a:t>
            </a:r>
          </a:p>
          <a:p>
            <a:pPr lvl="3"/>
            <a:r>
              <a:rPr lang="en-GB" smtClean="0"/>
              <a:t>Quatrième niveau</a:t>
            </a:r>
          </a:p>
          <a:p>
            <a:pPr lvl="4"/>
            <a:r>
              <a:rPr lang="en-GB" smtClean="0"/>
              <a:t>Cinquième niveau</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mn-ea"/>
                <a:cs typeface="Times New Roman" pitchFamily="18" charset="0"/>
              </a:defRPr>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ea typeface="+mn-ea"/>
                <a:cs typeface="Times New Roman" pitchFamily="18"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charset="0"/>
                <a:ea typeface="ＭＳ Ｐゴシック" charset="0"/>
                <a:cs typeface="Times New Roman" charset="0"/>
              </a:defRPr>
            </a:lvl1pPr>
          </a:lstStyle>
          <a:p>
            <a:pPr>
              <a:defRPr/>
            </a:pPr>
            <a:fld id="{6C0A2F7C-312A-4A83-9818-82779F623A19}" type="slidenum">
              <a:rPr lang="en-GB"/>
              <a:pPr>
                <a:defRPr/>
              </a:pPr>
              <a:t>‹N°›</a:t>
            </a:fld>
            <a:endParaRPr lang="en-GB"/>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Times New Roman" pitchFamily="18" charset="0"/>
        </a:defRPr>
      </a:lvl5pPr>
      <a:lvl6pPr marL="457200" algn="ctr" rtl="0" fontAlgn="base">
        <a:spcBef>
          <a:spcPct val="0"/>
        </a:spcBef>
        <a:spcAft>
          <a:spcPct val="0"/>
        </a:spcAft>
        <a:defRPr sz="44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4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Times New Roman"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Times New Roman"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Times New Roman"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Times New Roman"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12.png"/><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7.jpe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oleObject" Target="../embeddings/oleObject17.bin"/><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21.jpeg"/><Relationship Id="rId5" Type="http://schemas.openxmlformats.org/officeDocument/2006/relationships/oleObject" Target="../embeddings/oleObject18.bin"/><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22.jpeg"/><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5.wmf"/><Relationship Id="rId5" Type="http://schemas.openxmlformats.org/officeDocument/2006/relationships/image" Target="../media/image4.jpeg"/><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 name="Rectangle 2"/>
          <p:cNvSpPr>
            <a:spLocks noChangeArrowheads="1"/>
          </p:cNvSpPr>
          <p:nvPr/>
        </p:nvSpPr>
        <p:spPr bwMode="auto">
          <a:xfrm>
            <a:off x="0" y="0"/>
            <a:ext cx="9144000" cy="838200"/>
          </a:xfrm>
          <a:prstGeom prst="rect">
            <a:avLst/>
          </a:prstGeom>
          <a:solidFill>
            <a:srgbClr val="CB021A"/>
          </a:solidFill>
          <a:ln w="9525">
            <a:noFill/>
            <a:miter lim="800000"/>
            <a:headEnd/>
            <a:tailEnd/>
          </a:ln>
        </p:spPr>
        <p:txBody>
          <a:bodyPr wrap="none" anchor="ctr"/>
          <a:lstStyle/>
          <a:p>
            <a:endParaRPr lang="fr-FR"/>
          </a:p>
        </p:txBody>
      </p:sp>
      <p:graphicFrame>
        <p:nvGraphicFramePr>
          <p:cNvPr id="1107" name="Object 83"/>
          <p:cNvGraphicFramePr>
            <a:graphicFrameLocks noChangeAspect="1"/>
          </p:cNvGraphicFramePr>
          <p:nvPr/>
        </p:nvGraphicFramePr>
        <p:xfrm>
          <a:off x="179388" y="142875"/>
          <a:ext cx="2362200" cy="554038"/>
        </p:xfrm>
        <a:graphic>
          <a:graphicData uri="http://schemas.openxmlformats.org/presentationml/2006/ole">
            <p:oleObj spid="_x0000_s1107" name="Photo Editor Photo" r:id="rId4" imgW="18000000" imgH="4219048" progId="">
              <p:embed/>
            </p:oleObj>
          </a:graphicData>
        </a:graphic>
      </p:graphicFrame>
      <p:sp>
        <p:nvSpPr>
          <p:cNvPr id="1109" name="Text Box 4"/>
          <p:cNvSpPr txBox="1">
            <a:spLocks noChangeArrowheads="1"/>
          </p:cNvSpPr>
          <p:nvPr/>
        </p:nvSpPr>
        <p:spPr bwMode="auto">
          <a:xfrm>
            <a:off x="827088" y="1196975"/>
            <a:ext cx="7632700" cy="1066800"/>
          </a:xfrm>
          <a:prstGeom prst="rect">
            <a:avLst/>
          </a:prstGeom>
          <a:noFill/>
          <a:ln w="9525">
            <a:noFill/>
            <a:miter lim="800000"/>
            <a:headEnd/>
            <a:tailEnd/>
          </a:ln>
        </p:spPr>
        <p:txBody>
          <a:bodyPr anchor="ctr">
            <a:spAutoFit/>
          </a:bodyPr>
          <a:lstStyle/>
          <a:p>
            <a:pPr algn="ctr" eaLnBrk="0" hangingPunct="0"/>
            <a:r>
              <a:rPr lang="en-US" sz="3200" b="1">
                <a:latin typeface="Arial" charset="0"/>
                <a:cs typeface="Arial" charset="0"/>
              </a:rPr>
              <a:t>“La main invisible de Cupidon”:</a:t>
            </a:r>
          </a:p>
          <a:p>
            <a:pPr algn="ctr" eaLnBrk="0" hangingPunct="0"/>
            <a:r>
              <a:rPr lang="en-US" sz="3200" b="1">
                <a:latin typeface="Arial" charset="0"/>
                <a:cs typeface="Arial" charset="0"/>
              </a:rPr>
              <a:t>Une analyse économique du mariage</a:t>
            </a:r>
          </a:p>
        </p:txBody>
      </p:sp>
      <p:sp>
        <p:nvSpPr>
          <p:cNvPr id="1110" name="Rectangle 1"/>
          <p:cNvSpPr>
            <a:spLocks noChangeArrowheads="1"/>
          </p:cNvSpPr>
          <p:nvPr/>
        </p:nvSpPr>
        <p:spPr bwMode="auto">
          <a:xfrm>
            <a:off x="2268538" y="4987925"/>
            <a:ext cx="4895850" cy="1465263"/>
          </a:xfrm>
          <a:prstGeom prst="rect">
            <a:avLst/>
          </a:prstGeom>
          <a:noFill/>
          <a:ln w="9525">
            <a:noFill/>
            <a:miter lim="800000"/>
            <a:headEnd/>
            <a:tailEnd/>
          </a:ln>
        </p:spPr>
        <p:txBody>
          <a:bodyPr>
            <a:spAutoFit/>
          </a:bodyPr>
          <a:lstStyle/>
          <a:p>
            <a:pPr algn="ctr"/>
            <a:r>
              <a:rPr lang="en-US" sz="1800" b="1">
                <a:latin typeface="Arial" charset="0"/>
                <a:cs typeface="Arial" charset="0"/>
              </a:rPr>
              <a:t>Alfred Galichon</a:t>
            </a:r>
          </a:p>
          <a:p>
            <a:pPr algn="ctr"/>
            <a:endParaRPr lang="en-US" sz="1800">
              <a:latin typeface="Arial" charset="0"/>
              <a:cs typeface="Arial" charset="0"/>
            </a:endParaRPr>
          </a:p>
          <a:p>
            <a:pPr algn="ctr"/>
            <a:r>
              <a:rPr lang="en-US" sz="1800">
                <a:latin typeface="Arial" charset="0"/>
                <a:cs typeface="Arial" charset="0"/>
              </a:rPr>
              <a:t>Department d’Economie, Sciences Po</a:t>
            </a:r>
          </a:p>
          <a:p>
            <a:pPr algn="ctr"/>
            <a:endParaRPr lang="en-US" sz="1800">
              <a:latin typeface="Arial" charset="0"/>
              <a:cs typeface="Arial" charset="0"/>
            </a:endParaRPr>
          </a:p>
          <a:p>
            <a:pPr algn="ctr"/>
            <a:r>
              <a:rPr lang="en-US" sz="1800">
                <a:latin typeface="Arial" charset="0"/>
                <a:cs typeface="Arial" charset="0"/>
              </a:rPr>
              <a:t>FacSem, Jeudi 17 avril 2014</a:t>
            </a:r>
          </a:p>
        </p:txBody>
      </p:sp>
      <p:pic>
        <p:nvPicPr>
          <p:cNvPr id="1111" name="Picture 94"/>
          <p:cNvPicPr>
            <a:picLocks noChangeAspect="1" noChangeArrowheads="1"/>
          </p:cNvPicPr>
          <p:nvPr/>
        </p:nvPicPr>
        <p:blipFill>
          <a:blip r:embed="rId5" cstate="print"/>
          <a:srcRect/>
          <a:stretch>
            <a:fillRect/>
          </a:stretch>
        </p:blipFill>
        <p:spPr bwMode="auto">
          <a:xfrm>
            <a:off x="3419475" y="2420938"/>
            <a:ext cx="2520950" cy="252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90"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Mesurer</a:t>
            </a:r>
            <a:endParaRPr lang="fr-FR" sz="2800" b="1">
              <a:solidFill>
                <a:srgbClr val="CB021A"/>
              </a:solidFill>
              <a:latin typeface="Arial" charset="0"/>
            </a:endParaRPr>
          </a:p>
        </p:txBody>
      </p:sp>
      <p:sp>
        <p:nvSpPr>
          <p:cNvPr id="1219591"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19592"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19589" name="Object 5"/>
          <p:cNvGraphicFramePr>
            <a:graphicFrameLocks noChangeAspect="1"/>
          </p:cNvGraphicFramePr>
          <p:nvPr/>
        </p:nvGraphicFramePr>
        <p:xfrm>
          <a:off x="179388" y="6162675"/>
          <a:ext cx="2362200" cy="554038"/>
        </p:xfrm>
        <a:graphic>
          <a:graphicData uri="http://schemas.openxmlformats.org/presentationml/2006/ole">
            <p:oleObj spid="_x0000_s1219589" name="Photo Editor Photo" r:id="rId4" imgW="18000000" imgH="4219048" progId="">
              <p:embed/>
            </p:oleObj>
          </a:graphicData>
        </a:graphic>
      </p:graphicFrame>
      <p:sp>
        <p:nvSpPr>
          <p:cNvPr id="1219593" name="Text Box 10"/>
          <p:cNvSpPr txBox="1">
            <a:spLocks noChangeArrowheads="1"/>
          </p:cNvSpPr>
          <p:nvPr/>
        </p:nvSpPr>
        <p:spPr bwMode="auto">
          <a:xfrm>
            <a:off x="249238" y="908050"/>
            <a:ext cx="6915150" cy="5480050"/>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fr-FR" sz="1800">
                <a:latin typeface="Arial" charset="0"/>
                <a:cs typeface="Arial" charset="0"/>
              </a:rPr>
              <a:t>Econométrie: quel modèle se rapproche le plus des données? Approche par les </a:t>
            </a:r>
            <a:r>
              <a:rPr lang="fr-FR" sz="1800" i="1">
                <a:latin typeface="Arial" charset="0"/>
                <a:cs typeface="Arial" charset="0"/>
              </a:rPr>
              <a:t>préférences révélées</a:t>
            </a:r>
            <a:r>
              <a:rPr lang="fr-FR" sz="1800">
                <a:latin typeface="Arial" charset="0"/>
                <a:cs typeface="Arial" charset="0"/>
              </a:rPr>
              <a:t> et la </a:t>
            </a:r>
            <a:r>
              <a:rPr lang="fr-FR" sz="1800" i="1">
                <a:latin typeface="Arial" charset="0"/>
                <a:cs typeface="Arial" charset="0"/>
              </a:rPr>
              <a:t>théorie du choix discret</a:t>
            </a:r>
            <a:r>
              <a:rPr lang="fr-FR" sz="1800">
                <a:latin typeface="Arial" charset="0"/>
                <a:cs typeface="Arial" charset="0"/>
              </a:rPr>
              <a:t> de McFadden, cf. Choo et Siow (2006).</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Abondance de bases de données. ‘Big data’ et défis calculatoires.</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Pour décrire les comportement inobservés, G et Salanié (2013) introduisent une approche entropique inspirée de la physique statistique.</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Afin d’aller au-delà de la notion d’assortativité, et afin d’explorer la force relative de l’attraction réciproque entre diverses caractéristiques, Dupuy et G (2014) introduisent la notion de </a:t>
            </a:r>
            <a:r>
              <a:rPr lang="fr-FR" sz="1800" i="1">
                <a:latin typeface="Arial" charset="0"/>
                <a:cs typeface="Arial" charset="0"/>
              </a:rPr>
              <a:t>matrice d’affinité</a:t>
            </a:r>
            <a:r>
              <a:rPr lang="fr-FR" sz="1800">
                <a:latin typeface="Arial" charset="0"/>
                <a:cs typeface="Arial" charset="0"/>
              </a:rPr>
              <a:t>, et estiment l’affinité entre caractéristiques psychométriques.</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endParaRPr lang="fr-FR" sz="1800">
              <a:latin typeface="Arial" charset="0"/>
              <a:cs typeface="Arial" charset="0"/>
            </a:endParaRPr>
          </a:p>
        </p:txBody>
      </p:sp>
      <p:pic>
        <p:nvPicPr>
          <p:cNvPr id="1219595" name="Picture 13" descr="boltzmann1"/>
          <p:cNvPicPr>
            <a:picLocks noChangeAspect="1" noChangeArrowheads="1"/>
          </p:cNvPicPr>
          <p:nvPr/>
        </p:nvPicPr>
        <p:blipFill>
          <a:blip r:embed="rId5" cstate="print"/>
          <a:srcRect/>
          <a:stretch>
            <a:fillRect/>
          </a:stretch>
        </p:blipFill>
        <p:spPr bwMode="auto">
          <a:xfrm>
            <a:off x="7380288" y="1125538"/>
            <a:ext cx="1476375" cy="1871662"/>
          </a:xfrm>
          <a:prstGeom prst="rect">
            <a:avLst/>
          </a:prstGeom>
          <a:noFill/>
          <a:ln w="9525">
            <a:noFill/>
            <a:miter lim="800000"/>
            <a:headEnd/>
            <a:tailEnd/>
          </a:ln>
        </p:spPr>
      </p:pic>
      <p:pic>
        <p:nvPicPr>
          <p:cNvPr id="1219597" name="Picture 13" descr="daniel-mcfadden"/>
          <p:cNvPicPr>
            <a:picLocks noChangeAspect="1" noChangeArrowheads="1"/>
          </p:cNvPicPr>
          <p:nvPr/>
        </p:nvPicPr>
        <p:blipFill>
          <a:blip r:embed="rId6" cstate="print"/>
          <a:srcRect/>
          <a:stretch>
            <a:fillRect/>
          </a:stretch>
        </p:blipFill>
        <p:spPr bwMode="auto">
          <a:xfrm>
            <a:off x="7362825" y="3068638"/>
            <a:ext cx="1489075" cy="19462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6"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Affinité</a:t>
            </a:r>
            <a:endParaRPr lang="fr-FR" sz="2800" b="1">
              <a:solidFill>
                <a:srgbClr val="CB021A"/>
              </a:solidFill>
              <a:latin typeface="Arial" charset="0"/>
            </a:endParaRPr>
          </a:p>
        </p:txBody>
      </p:sp>
      <p:sp>
        <p:nvSpPr>
          <p:cNvPr id="1223687"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23688"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23685" name="Object 5"/>
          <p:cNvGraphicFramePr>
            <a:graphicFrameLocks noChangeAspect="1"/>
          </p:cNvGraphicFramePr>
          <p:nvPr/>
        </p:nvGraphicFramePr>
        <p:xfrm>
          <a:off x="179388" y="6162675"/>
          <a:ext cx="2362200" cy="554038"/>
        </p:xfrm>
        <a:graphic>
          <a:graphicData uri="http://schemas.openxmlformats.org/presentationml/2006/ole">
            <p:oleObj spid="_x0000_s1223685" name="Photo Editor Photo" r:id="rId4" imgW="18000000" imgH="4219048" progId="">
              <p:embed/>
            </p:oleObj>
          </a:graphicData>
        </a:graphic>
      </p:graphicFrame>
      <p:sp>
        <p:nvSpPr>
          <p:cNvPr id="1223689" name="Text Box 10"/>
          <p:cNvSpPr txBox="1">
            <a:spLocks noChangeArrowheads="1"/>
          </p:cNvSpPr>
          <p:nvPr/>
        </p:nvSpPr>
        <p:spPr bwMode="auto">
          <a:xfrm>
            <a:off x="249238" y="1125538"/>
            <a:ext cx="8067675" cy="366712"/>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en-US" sz="1800">
                <a:latin typeface="Arial" charset="0"/>
                <a:cs typeface="Arial" charset="0"/>
              </a:rPr>
              <a:t>Source: Dupuy &amp; Galichon (2014)</a:t>
            </a:r>
            <a:endParaRPr lang="fr-FR" sz="1800">
              <a:latin typeface="Arial" charset="0"/>
              <a:cs typeface="Arial" charset="0"/>
            </a:endParaRPr>
          </a:p>
        </p:txBody>
      </p:sp>
      <p:pic>
        <p:nvPicPr>
          <p:cNvPr id="1223690" name="Picture 9"/>
          <p:cNvPicPr>
            <a:picLocks noChangeAspect="1" noChangeArrowheads="1"/>
          </p:cNvPicPr>
          <p:nvPr/>
        </p:nvPicPr>
        <p:blipFill>
          <a:blip r:embed="rId5" cstate="print"/>
          <a:srcRect/>
          <a:stretch>
            <a:fillRect/>
          </a:stretch>
        </p:blipFill>
        <p:spPr bwMode="auto">
          <a:xfrm>
            <a:off x="395288" y="1628775"/>
            <a:ext cx="7904162" cy="3059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82"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Indice d’attirance</a:t>
            </a:r>
            <a:endParaRPr lang="fr-FR" sz="2800" b="1">
              <a:solidFill>
                <a:srgbClr val="CB021A"/>
              </a:solidFill>
              <a:latin typeface="Arial" charset="0"/>
            </a:endParaRPr>
          </a:p>
        </p:txBody>
      </p:sp>
      <p:sp>
        <p:nvSpPr>
          <p:cNvPr id="1227783"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27784"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27781" name="Object 5"/>
          <p:cNvGraphicFramePr>
            <a:graphicFrameLocks noChangeAspect="1"/>
          </p:cNvGraphicFramePr>
          <p:nvPr/>
        </p:nvGraphicFramePr>
        <p:xfrm>
          <a:off x="179388" y="6162675"/>
          <a:ext cx="2362200" cy="554038"/>
        </p:xfrm>
        <a:graphic>
          <a:graphicData uri="http://schemas.openxmlformats.org/presentationml/2006/ole">
            <p:oleObj spid="_x0000_s1227781" name="Photo Editor Photo" r:id="rId4" imgW="18000000" imgH="4219048" progId="">
              <p:embed/>
            </p:oleObj>
          </a:graphicData>
        </a:graphic>
      </p:graphicFrame>
      <p:sp>
        <p:nvSpPr>
          <p:cNvPr id="1227785" name="Text Box 10"/>
          <p:cNvSpPr txBox="1">
            <a:spLocks noChangeArrowheads="1"/>
          </p:cNvSpPr>
          <p:nvPr/>
        </p:nvSpPr>
        <p:spPr bwMode="auto">
          <a:xfrm>
            <a:off x="249238" y="1125538"/>
            <a:ext cx="8067675" cy="366712"/>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en-US" sz="1800">
                <a:latin typeface="Arial" charset="0"/>
                <a:cs typeface="Arial" charset="0"/>
              </a:rPr>
              <a:t>Source: Dupuy &amp; Galichon (2014)</a:t>
            </a:r>
            <a:endParaRPr lang="fr-FR" sz="1800">
              <a:latin typeface="Arial" charset="0"/>
              <a:cs typeface="Arial" charset="0"/>
            </a:endParaRPr>
          </a:p>
        </p:txBody>
      </p:sp>
      <p:pic>
        <p:nvPicPr>
          <p:cNvPr id="1227786" name="Picture 8"/>
          <p:cNvPicPr>
            <a:picLocks noChangeAspect="1" noChangeArrowheads="1"/>
          </p:cNvPicPr>
          <p:nvPr/>
        </p:nvPicPr>
        <p:blipFill>
          <a:blip r:embed="rId5" cstate="print"/>
          <a:srcRect/>
          <a:stretch>
            <a:fillRect/>
          </a:stretch>
        </p:blipFill>
        <p:spPr bwMode="auto">
          <a:xfrm>
            <a:off x="1258888" y="1676400"/>
            <a:ext cx="5832475" cy="3995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4"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Applications en cours</a:t>
            </a:r>
            <a:endParaRPr lang="fr-FR" sz="2800" b="1">
              <a:solidFill>
                <a:srgbClr val="CB021A"/>
              </a:solidFill>
              <a:latin typeface="Arial" charset="0"/>
            </a:endParaRPr>
          </a:p>
        </p:txBody>
      </p:sp>
      <p:sp>
        <p:nvSpPr>
          <p:cNvPr id="1225735"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25736"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25733" name="Object 5"/>
          <p:cNvGraphicFramePr>
            <a:graphicFrameLocks noChangeAspect="1"/>
          </p:cNvGraphicFramePr>
          <p:nvPr/>
        </p:nvGraphicFramePr>
        <p:xfrm>
          <a:off x="179388" y="6162675"/>
          <a:ext cx="2362200" cy="554038"/>
        </p:xfrm>
        <a:graphic>
          <a:graphicData uri="http://schemas.openxmlformats.org/presentationml/2006/ole">
            <p:oleObj spid="_x0000_s1225733" name="Photo Editor Photo" r:id="rId4" imgW="18000000" imgH="4219048" progId="">
              <p:embed/>
            </p:oleObj>
          </a:graphicData>
        </a:graphic>
      </p:graphicFrame>
      <p:sp>
        <p:nvSpPr>
          <p:cNvPr id="1225737" name="Text Box 10"/>
          <p:cNvSpPr txBox="1">
            <a:spLocks noChangeArrowheads="1"/>
          </p:cNvSpPr>
          <p:nvPr/>
        </p:nvSpPr>
        <p:spPr bwMode="auto">
          <a:xfrm>
            <a:off x="249238" y="1125538"/>
            <a:ext cx="8355012" cy="2511425"/>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fr-FR" sz="1800" dirty="0">
                <a:latin typeface="Arial" charset="0"/>
                <a:cs typeface="Arial" charset="0"/>
              </a:rPr>
              <a:t>Dupuy, G et Zhao estiment l’impact d’une baisse hypothétique de la limitation de la circulation entre provinces chinoises sur le marché du mariage et sur le marche du travail</a:t>
            </a:r>
          </a:p>
          <a:p>
            <a:pPr marL="285750" indent="-285750" algn="just">
              <a:spcAft>
                <a:spcPct val="20000"/>
              </a:spcAft>
              <a:buClr>
                <a:srgbClr val="CB021A"/>
              </a:buClr>
              <a:buFont typeface="Wingdings" pitchFamily="2" charset="2"/>
              <a:buChar char="§"/>
            </a:pPr>
            <a:endParaRPr lang="fr-FR" sz="1800" dirty="0">
              <a:latin typeface="Arial" charset="0"/>
              <a:cs typeface="Arial" charset="0"/>
            </a:endParaRPr>
          </a:p>
          <a:p>
            <a:pPr marL="285750" indent="-285750" algn="just">
              <a:spcAft>
                <a:spcPct val="20000"/>
              </a:spcAft>
              <a:buClr>
                <a:srgbClr val="CB021A"/>
              </a:buClr>
              <a:buFont typeface="Wingdings" pitchFamily="2" charset="2"/>
              <a:buChar char="§"/>
            </a:pPr>
            <a:r>
              <a:rPr lang="fr-FR" sz="1800" dirty="0">
                <a:latin typeface="Arial" charset="0"/>
                <a:cs typeface="Arial" charset="0"/>
              </a:rPr>
              <a:t>Dupuy et G étudient les conséquences des variations de taxe sur le marché du talent (dirigeants, sportifs de hauts niveaux)</a:t>
            </a:r>
          </a:p>
          <a:p>
            <a:pPr marL="742950" lvl="1" indent="-285750" algn="just">
              <a:spcAft>
                <a:spcPct val="20000"/>
              </a:spcAft>
              <a:buClr>
                <a:srgbClr val="CB021A"/>
              </a:buClr>
              <a:buFont typeface="Wingdings" pitchFamily="2" charset="2"/>
              <a:buChar char="§"/>
            </a:pPr>
            <a:endParaRPr lang="fr-FR" sz="1800" dirty="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a:latin typeface="Arial" charset="0"/>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22"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fr-FR" sz="2800" b="1">
                <a:solidFill>
                  <a:srgbClr val="CB021A"/>
                </a:solidFill>
                <a:latin typeface="Arial" charset="0"/>
              </a:rPr>
              <a:t>2. Au-delà du mariage: Marchés d’appariement</a:t>
            </a:r>
          </a:p>
        </p:txBody>
      </p:sp>
      <p:sp>
        <p:nvSpPr>
          <p:cNvPr id="1238023"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38024"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38021" name="Object 5"/>
          <p:cNvGraphicFramePr>
            <a:graphicFrameLocks noChangeAspect="1"/>
          </p:cNvGraphicFramePr>
          <p:nvPr/>
        </p:nvGraphicFramePr>
        <p:xfrm>
          <a:off x="179388" y="6162675"/>
          <a:ext cx="2362200" cy="554038"/>
        </p:xfrm>
        <a:graphic>
          <a:graphicData uri="http://schemas.openxmlformats.org/presentationml/2006/ole">
            <p:oleObj spid="_x0000_s1238021" name="Photo Editor Photo" r:id="rId4" imgW="18000000" imgH="4219048" progId="">
              <p:embed/>
            </p:oleObj>
          </a:graphicData>
        </a:graphic>
      </p:graphicFrame>
      <p:sp>
        <p:nvSpPr>
          <p:cNvPr id="1238025" name="Text Box 10"/>
          <p:cNvSpPr txBox="1">
            <a:spLocks noChangeArrowheads="1"/>
          </p:cNvSpPr>
          <p:nvPr/>
        </p:nvSpPr>
        <p:spPr bwMode="auto">
          <a:xfrm>
            <a:off x="249238" y="1125538"/>
            <a:ext cx="6915150" cy="3721100"/>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fr-FR" sz="1800">
                <a:latin typeface="Arial" charset="0"/>
                <a:cs typeface="Arial" charset="0"/>
              </a:rPr>
              <a:t>Plus généralement, l’établissement d’une relation économique entre deux agents s’explique par</a:t>
            </a:r>
          </a:p>
          <a:p>
            <a:pPr marL="742950" lvl="1" indent="-285750" algn="just">
              <a:spcAft>
                <a:spcPct val="20000"/>
              </a:spcAft>
              <a:buClr>
                <a:srgbClr val="CB021A"/>
              </a:buClr>
              <a:buFont typeface="Wingdings" pitchFamily="2" charset="2"/>
              <a:buChar char="§"/>
            </a:pPr>
            <a:r>
              <a:rPr lang="fr-FR" sz="1800">
                <a:latin typeface="Arial" charset="0"/>
                <a:cs typeface="Arial" charset="0"/>
              </a:rPr>
              <a:t>L’importance des </a:t>
            </a:r>
            <a:r>
              <a:rPr lang="fr-FR" sz="1800" b="1">
                <a:latin typeface="Arial" charset="0"/>
                <a:cs typeface="Arial" charset="0"/>
              </a:rPr>
              <a:t>complémentarités</a:t>
            </a:r>
            <a:r>
              <a:rPr lang="fr-FR" sz="1800">
                <a:latin typeface="Arial" charset="0"/>
                <a:cs typeface="Arial" charset="0"/>
              </a:rPr>
              <a:t> entre deux agents</a:t>
            </a:r>
          </a:p>
          <a:p>
            <a:pPr marL="742950" lvl="1" indent="-285750" algn="just">
              <a:spcAft>
                <a:spcPct val="20000"/>
              </a:spcAft>
              <a:buClr>
                <a:srgbClr val="CB021A"/>
              </a:buClr>
              <a:buFont typeface="Wingdings" pitchFamily="2" charset="2"/>
              <a:buChar char="§"/>
            </a:pPr>
            <a:r>
              <a:rPr lang="fr-FR" sz="1800">
                <a:latin typeface="Arial" charset="0"/>
                <a:cs typeface="Arial" charset="0"/>
              </a:rPr>
              <a:t>La relative </a:t>
            </a:r>
            <a:r>
              <a:rPr lang="fr-FR" sz="1800" b="1">
                <a:latin typeface="Arial" charset="0"/>
                <a:cs typeface="Arial" charset="0"/>
              </a:rPr>
              <a:t>rareté</a:t>
            </a:r>
            <a:r>
              <a:rPr lang="fr-FR" sz="1800">
                <a:latin typeface="Arial" charset="0"/>
                <a:cs typeface="Arial" charset="0"/>
              </a:rPr>
              <a:t> de ces agents</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Le marché du mariage est un exemple type de complémentarité, mais il y a beaucoup </a:t>
            </a:r>
            <a:r>
              <a:rPr lang="fr-FR" sz="1800" b="1">
                <a:latin typeface="Arial" charset="0"/>
                <a:cs typeface="Arial" charset="0"/>
              </a:rPr>
              <a:t>marchés d’appariement</a:t>
            </a:r>
            <a:r>
              <a:rPr lang="fr-FR" sz="1800">
                <a:latin typeface="Arial" charset="0"/>
                <a:cs typeface="Arial" charset="0"/>
              </a:rPr>
              <a:t> en économie.</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Les méthodes d’appariement développées sur le marché du mariage peuvent être mises a profit pour l’étude d’autres marchés. Outil fondamental: la théorie du </a:t>
            </a:r>
            <a:r>
              <a:rPr lang="fr-FR" sz="1800" b="1">
                <a:latin typeface="Arial" charset="0"/>
                <a:cs typeface="Arial" charset="0"/>
              </a:rPr>
              <a:t>transport optimal</a:t>
            </a:r>
            <a:r>
              <a:rPr lang="fr-FR" sz="1800">
                <a:latin typeface="Arial" charset="0"/>
                <a:cs typeface="Arial" charset="0"/>
              </a:rPr>
              <a:t>.</a:t>
            </a:r>
          </a:p>
        </p:txBody>
      </p:sp>
      <p:sp>
        <p:nvSpPr>
          <p:cNvPr id="1238026" name="AutoShape 8"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pic>
        <p:nvPicPr>
          <p:cNvPr id="1238028" name="Picture 12" descr="topics-in-optimal-transportation-cedric-villani-hardcover-cover-art"/>
          <p:cNvPicPr>
            <a:picLocks noChangeAspect="1" noChangeArrowheads="1"/>
          </p:cNvPicPr>
          <p:nvPr/>
        </p:nvPicPr>
        <p:blipFill>
          <a:blip r:embed="rId5" cstate="print"/>
          <a:srcRect/>
          <a:stretch>
            <a:fillRect/>
          </a:stretch>
        </p:blipFill>
        <p:spPr bwMode="auto">
          <a:xfrm>
            <a:off x="7451725" y="2708275"/>
            <a:ext cx="1325563" cy="2016125"/>
          </a:xfrm>
          <a:prstGeom prst="rect">
            <a:avLst/>
          </a:prstGeom>
          <a:noFill/>
        </p:spPr>
      </p:pic>
      <p:pic>
        <p:nvPicPr>
          <p:cNvPr id="1238030" name="Picture 11" descr="Cedric-Villani-Espace-des-sciences-2012-09-11"/>
          <p:cNvPicPr>
            <a:picLocks noChangeAspect="1" noChangeArrowheads="1"/>
          </p:cNvPicPr>
          <p:nvPr/>
        </p:nvPicPr>
        <p:blipFill>
          <a:blip r:embed="rId6" cstate="print"/>
          <a:srcRect/>
          <a:stretch>
            <a:fillRect/>
          </a:stretch>
        </p:blipFill>
        <p:spPr bwMode="auto">
          <a:xfrm>
            <a:off x="7451725" y="1196975"/>
            <a:ext cx="1347788" cy="1368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4"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Qu’est-ce que le transport optimal?</a:t>
            </a:r>
            <a:endParaRPr lang="fr-FR" sz="2800" b="1">
              <a:solidFill>
                <a:srgbClr val="CB021A"/>
              </a:solidFill>
              <a:latin typeface="Arial" charset="0"/>
            </a:endParaRPr>
          </a:p>
        </p:txBody>
      </p:sp>
      <p:sp>
        <p:nvSpPr>
          <p:cNvPr id="1272835"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72836"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72837" name="Object 5"/>
          <p:cNvGraphicFramePr>
            <a:graphicFrameLocks noChangeAspect="1"/>
          </p:cNvGraphicFramePr>
          <p:nvPr/>
        </p:nvGraphicFramePr>
        <p:xfrm>
          <a:off x="179388" y="6162675"/>
          <a:ext cx="2362200" cy="554038"/>
        </p:xfrm>
        <a:graphic>
          <a:graphicData uri="http://schemas.openxmlformats.org/presentationml/2006/ole">
            <p:oleObj spid="_x0000_s1272837" name="Photo Editor Photo" r:id="rId4" imgW="18000000" imgH="4219048" progId="">
              <p:embed/>
            </p:oleObj>
          </a:graphicData>
        </a:graphic>
      </p:graphicFrame>
      <p:sp>
        <p:nvSpPr>
          <p:cNvPr id="1272838" name="Text Box 10"/>
          <p:cNvSpPr txBox="1">
            <a:spLocks noChangeArrowheads="1"/>
          </p:cNvSpPr>
          <p:nvPr/>
        </p:nvSpPr>
        <p:spPr bwMode="auto">
          <a:xfrm>
            <a:off x="249238" y="1125538"/>
            <a:ext cx="6122987" cy="4875212"/>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fr-FR" sz="1800">
                <a:latin typeface="Arial" charset="0"/>
                <a:cs typeface="Arial" charset="0"/>
              </a:rPr>
              <a:t>Probleme de Monge (« Sur la théorie des déblais et des remblais » Mém. de l’acad. de Paris, 1781), applications au génie civil: comment déplacer des tas de sable pour remblayer des fosses de façon la plus économique qui soit.</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Problème de transport optimal (Kantorovich; Koopmans 1940s): application militaires et industrielles.</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De façon indépendante, Kantorovich et Koopmans inventèrent une technique dite de </a:t>
            </a:r>
            <a:r>
              <a:rPr lang="fr-FR" sz="1800" b="1">
                <a:latin typeface="Arial" charset="0"/>
                <a:cs typeface="Arial" charset="0"/>
              </a:rPr>
              <a:t>programmation linéaire </a:t>
            </a:r>
            <a:r>
              <a:rPr lang="fr-FR" sz="1800">
                <a:latin typeface="Arial" charset="0"/>
                <a:cs typeface="Arial" charset="0"/>
              </a:rPr>
              <a:t>pour résoudre ce problème (et partagèrent le prix Nobel d’Economie en 1975 pour cette découverte),</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endParaRPr lang="fr-FR" sz="1800">
              <a:latin typeface="Arial" charset="0"/>
              <a:cs typeface="Arial" charset="0"/>
            </a:endParaRPr>
          </a:p>
        </p:txBody>
      </p:sp>
      <p:sp>
        <p:nvSpPr>
          <p:cNvPr id="1272840" name="AutoShape 8"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pic>
        <p:nvPicPr>
          <p:cNvPr id="1272842" name="Picture 10" descr="geodesie_monge"/>
          <p:cNvPicPr>
            <a:picLocks noChangeAspect="1" noChangeArrowheads="1"/>
          </p:cNvPicPr>
          <p:nvPr/>
        </p:nvPicPr>
        <p:blipFill>
          <a:blip r:embed="rId5" cstate="print"/>
          <a:srcRect/>
          <a:stretch>
            <a:fillRect/>
          </a:stretch>
        </p:blipFill>
        <p:spPr bwMode="auto">
          <a:xfrm>
            <a:off x="7451725" y="1052513"/>
            <a:ext cx="1266825" cy="1511300"/>
          </a:xfrm>
          <a:prstGeom prst="rect">
            <a:avLst/>
          </a:prstGeom>
          <a:noFill/>
        </p:spPr>
      </p:pic>
      <p:pic>
        <p:nvPicPr>
          <p:cNvPr id="1272844" name="Picture 12" descr="2004-001-150-nobel-sc-04"/>
          <p:cNvPicPr>
            <a:picLocks noChangeAspect="1" noChangeArrowheads="1"/>
          </p:cNvPicPr>
          <p:nvPr/>
        </p:nvPicPr>
        <p:blipFill>
          <a:blip r:embed="rId6" cstate="print"/>
          <a:srcRect/>
          <a:stretch>
            <a:fillRect/>
          </a:stretch>
        </p:blipFill>
        <p:spPr bwMode="auto">
          <a:xfrm>
            <a:off x="7451725" y="2636838"/>
            <a:ext cx="1284288" cy="1441450"/>
          </a:xfrm>
          <a:prstGeom prst="rect">
            <a:avLst/>
          </a:prstGeom>
          <a:noFill/>
        </p:spPr>
      </p:pic>
      <p:pic>
        <p:nvPicPr>
          <p:cNvPr id="1272845" name="Picture 13" descr="200px-Tjalling_Koopmans"/>
          <p:cNvPicPr>
            <a:picLocks noChangeAspect="1" noChangeArrowheads="1"/>
          </p:cNvPicPr>
          <p:nvPr/>
        </p:nvPicPr>
        <p:blipFill>
          <a:blip r:embed="rId7" cstate="print"/>
          <a:srcRect/>
          <a:stretch>
            <a:fillRect/>
          </a:stretch>
        </p:blipFill>
        <p:spPr bwMode="auto">
          <a:xfrm>
            <a:off x="7451725" y="4149725"/>
            <a:ext cx="1308100" cy="17272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4882"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Illustration</a:t>
            </a:r>
            <a:endParaRPr lang="fr-FR" sz="2800" b="1">
              <a:solidFill>
                <a:srgbClr val="CB021A"/>
              </a:solidFill>
              <a:latin typeface="Arial" charset="0"/>
            </a:endParaRPr>
          </a:p>
        </p:txBody>
      </p:sp>
      <p:sp>
        <p:nvSpPr>
          <p:cNvPr id="1274883"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74884"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74885" name="Object 5"/>
          <p:cNvGraphicFramePr>
            <a:graphicFrameLocks noChangeAspect="1"/>
          </p:cNvGraphicFramePr>
          <p:nvPr/>
        </p:nvGraphicFramePr>
        <p:xfrm>
          <a:off x="179388" y="6162675"/>
          <a:ext cx="2362200" cy="554038"/>
        </p:xfrm>
        <a:graphic>
          <a:graphicData uri="http://schemas.openxmlformats.org/presentationml/2006/ole">
            <p:oleObj spid="_x0000_s1274885" name="Photo Editor Photo" r:id="rId4" imgW="18000000" imgH="4219048" progId="">
              <p:embed/>
            </p:oleObj>
          </a:graphicData>
        </a:graphic>
      </p:graphicFrame>
      <p:sp>
        <p:nvSpPr>
          <p:cNvPr id="1274886" name="Text Box 10"/>
          <p:cNvSpPr txBox="1">
            <a:spLocks noChangeArrowheads="1"/>
          </p:cNvSpPr>
          <p:nvPr/>
        </p:nvSpPr>
        <p:spPr bwMode="auto">
          <a:xfrm>
            <a:off x="249238" y="1125538"/>
            <a:ext cx="8355012" cy="1301750"/>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fr-FR" sz="1800">
                <a:latin typeface="Arial" charset="0"/>
                <a:cs typeface="Arial" charset="0"/>
              </a:rPr>
              <a:t>Au début du XVème siècle, Paris comptait 17 fontaines publiques, et 250.000 habitants… soit une fontaine pour 15.000 habitants</a:t>
            </a:r>
          </a:p>
          <a:p>
            <a:pPr marL="285750" indent="-285750" algn="just">
              <a:spcAft>
                <a:spcPct val="20000"/>
              </a:spcAft>
              <a:buClr>
                <a:srgbClr val="CB021A"/>
              </a:buClr>
              <a:buFont typeface="Wingdings" pitchFamily="2" charset="2"/>
              <a:buNone/>
            </a:pPr>
            <a:endParaRPr lang="en-US" sz="1800">
              <a:latin typeface="Arial" charset="0"/>
              <a:cs typeface="Arial" charset="0"/>
            </a:endParaRPr>
          </a:p>
          <a:p>
            <a:pPr marL="285750" indent="-285750" algn="just">
              <a:spcAft>
                <a:spcPct val="20000"/>
              </a:spcAft>
              <a:buClr>
                <a:srgbClr val="CB021A"/>
              </a:buClr>
              <a:buFont typeface="Wingdings" pitchFamily="2" charset="2"/>
              <a:buChar char="§"/>
            </a:pPr>
            <a:endParaRPr lang="en-US" sz="1800">
              <a:latin typeface="Arial" charset="0"/>
              <a:cs typeface="Arial" charset="0"/>
            </a:endParaRPr>
          </a:p>
        </p:txBody>
      </p:sp>
      <p:sp>
        <p:nvSpPr>
          <p:cNvPr id="1274887" name="AutoShape 8"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pic>
        <p:nvPicPr>
          <p:cNvPr id="1274891" name="Picture 11" descr="StGdP1552"/>
          <p:cNvPicPr>
            <a:picLocks noChangeAspect="1" noChangeArrowheads="1"/>
          </p:cNvPicPr>
          <p:nvPr/>
        </p:nvPicPr>
        <p:blipFill>
          <a:blip r:embed="rId5" cstate="print"/>
          <a:srcRect/>
          <a:stretch>
            <a:fillRect/>
          </a:stretch>
        </p:blipFill>
        <p:spPr bwMode="auto">
          <a:xfrm>
            <a:off x="900113" y="2492375"/>
            <a:ext cx="5411787" cy="3232150"/>
          </a:xfrm>
          <a:prstGeom prst="rect">
            <a:avLst/>
          </a:prstGeom>
          <a:noFill/>
        </p:spPr>
      </p:pic>
      <p:pic>
        <p:nvPicPr>
          <p:cNvPr id="1274893" name="Picture 13" descr="350px-FontaineDesInnocents03"/>
          <p:cNvPicPr>
            <a:picLocks noChangeAspect="1" noChangeArrowheads="1"/>
          </p:cNvPicPr>
          <p:nvPr/>
        </p:nvPicPr>
        <p:blipFill>
          <a:blip r:embed="rId6" cstate="print"/>
          <a:srcRect/>
          <a:stretch>
            <a:fillRect/>
          </a:stretch>
        </p:blipFill>
        <p:spPr bwMode="auto">
          <a:xfrm>
            <a:off x="5292725" y="2276475"/>
            <a:ext cx="1889125" cy="251936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6938" name="Picture 10" descr="Voronoi"/>
          <p:cNvPicPr>
            <a:picLocks noChangeAspect="1" noChangeArrowheads="1"/>
          </p:cNvPicPr>
          <p:nvPr/>
        </p:nvPicPr>
        <p:blipFill>
          <a:blip r:embed="rId4" cstate="print"/>
          <a:srcRect/>
          <a:stretch>
            <a:fillRect/>
          </a:stretch>
        </p:blipFill>
        <p:spPr bwMode="auto">
          <a:xfrm>
            <a:off x="2268538" y="3141663"/>
            <a:ext cx="3743325" cy="2808287"/>
          </a:xfrm>
          <a:prstGeom prst="rect">
            <a:avLst/>
          </a:prstGeom>
          <a:noFill/>
        </p:spPr>
      </p:pic>
      <p:sp>
        <p:nvSpPr>
          <p:cNvPr id="1276930"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Un probleme de coordination…</a:t>
            </a:r>
            <a:endParaRPr lang="fr-FR" sz="2800" b="1">
              <a:solidFill>
                <a:srgbClr val="CB021A"/>
              </a:solidFill>
              <a:latin typeface="Arial" charset="0"/>
            </a:endParaRPr>
          </a:p>
        </p:txBody>
      </p:sp>
      <p:sp>
        <p:nvSpPr>
          <p:cNvPr id="1276931"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76932"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76933" name="Object 5"/>
          <p:cNvGraphicFramePr>
            <a:graphicFrameLocks noChangeAspect="1"/>
          </p:cNvGraphicFramePr>
          <p:nvPr/>
        </p:nvGraphicFramePr>
        <p:xfrm>
          <a:off x="179388" y="6162675"/>
          <a:ext cx="2362200" cy="554038"/>
        </p:xfrm>
        <a:graphic>
          <a:graphicData uri="http://schemas.openxmlformats.org/presentationml/2006/ole">
            <p:oleObj spid="_x0000_s1276933" name="Photo Editor Photo" r:id="rId5" imgW="18000000" imgH="4219048" progId="">
              <p:embed/>
            </p:oleObj>
          </a:graphicData>
        </a:graphic>
      </p:graphicFrame>
      <p:sp>
        <p:nvSpPr>
          <p:cNvPr id="1276934" name="Text Box 10"/>
          <p:cNvSpPr txBox="1">
            <a:spLocks noChangeArrowheads="1"/>
          </p:cNvSpPr>
          <p:nvPr/>
        </p:nvSpPr>
        <p:spPr bwMode="auto">
          <a:xfrm>
            <a:off x="249238" y="1125538"/>
            <a:ext cx="8355012" cy="2622550"/>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fr-FR" sz="1800">
                <a:latin typeface="Arial" charset="0"/>
                <a:cs typeface="Arial" charset="0"/>
              </a:rPr>
              <a:t>Chaque fontaine possède une capacité fixe</a:t>
            </a:r>
          </a:p>
          <a:p>
            <a:pPr marL="285750" indent="-285750" algn="just">
              <a:spcAft>
                <a:spcPct val="20000"/>
              </a:spcAft>
              <a:buClr>
                <a:srgbClr val="CB021A"/>
              </a:buClr>
              <a:buFont typeface="Wingdings" pitchFamily="2" charset="2"/>
              <a:buChar char="§"/>
            </a:pPr>
            <a:r>
              <a:rPr lang="fr-FR" sz="1800">
                <a:latin typeface="Arial" charset="0"/>
                <a:cs typeface="Arial" charset="0"/>
              </a:rPr>
              <a:t>Les habitants sont repartis sur la surface de la ville</a:t>
            </a:r>
          </a:p>
          <a:p>
            <a:pPr marL="285750" indent="-285750" algn="just">
              <a:spcAft>
                <a:spcPct val="20000"/>
              </a:spcAft>
              <a:buClr>
                <a:srgbClr val="CB021A"/>
              </a:buClr>
              <a:buFont typeface="Wingdings" pitchFamily="2" charset="2"/>
              <a:buChar char="§"/>
            </a:pPr>
            <a:r>
              <a:rPr lang="fr-FR" sz="1800">
                <a:latin typeface="Arial" charset="0"/>
                <a:cs typeface="Arial" charset="0"/>
              </a:rPr>
              <a:t>La répartition des fontaines, elle, ne suit pas la répartition des habitants…</a:t>
            </a:r>
          </a:p>
          <a:p>
            <a:pPr marL="285750" indent="-285750" algn="just">
              <a:spcAft>
                <a:spcPct val="20000"/>
              </a:spcAft>
              <a:buClr>
                <a:srgbClr val="CB021A"/>
              </a:buClr>
              <a:buFont typeface="Wingdings" pitchFamily="2" charset="2"/>
              <a:buChar char="§"/>
            </a:pPr>
            <a:r>
              <a:rPr lang="fr-FR" sz="1800">
                <a:latin typeface="Arial" charset="0"/>
                <a:cs typeface="Arial" charset="0"/>
              </a:rPr>
              <a:t>Sans mécanisme de régulation, chacun choisit la fontaine la plus proche. Certaines sont épuisées, d’autres sous-utilisées.</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None/>
            </a:pPr>
            <a:endParaRPr lang="en-US" sz="1800">
              <a:latin typeface="Arial" charset="0"/>
              <a:cs typeface="Arial" charset="0"/>
            </a:endParaRPr>
          </a:p>
          <a:p>
            <a:pPr marL="285750" indent="-285750" algn="just">
              <a:spcAft>
                <a:spcPct val="20000"/>
              </a:spcAft>
              <a:buClr>
                <a:srgbClr val="CB021A"/>
              </a:buClr>
              <a:buFont typeface="Wingdings" pitchFamily="2" charset="2"/>
              <a:buChar char="§"/>
            </a:pPr>
            <a:endParaRPr lang="en-US" sz="1800">
              <a:latin typeface="Arial" charset="0"/>
              <a:cs typeface="Arial" charset="0"/>
            </a:endParaRPr>
          </a:p>
        </p:txBody>
      </p:sp>
      <p:sp>
        <p:nvSpPr>
          <p:cNvPr id="1276935" name="AutoShape 8"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8986" name="Picture 10" descr="Voronoi"/>
          <p:cNvPicPr>
            <a:picLocks noChangeAspect="1" noChangeArrowheads="1"/>
          </p:cNvPicPr>
          <p:nvPr/>
        </p:nvPicPr>
        <p:blipFill>
          <a:blip r:embed="rId4" cstate="print"/>
          <a:srcRect/>
          <a:stretch>
            <a:fillRect/>
          </a:stretch>
        </p:blipFill>
        <p:spPr bwMode="auto">
          <a:xfrm>
            <a:off x="2268538" y="3141663"/>
            <a:ext cx="3743325" cy="2808287"/>
          </a:xfrm>
          <a:prstGeom prst="rect">
            <a:avLst/>
          </a:prstGeom>
          <a:noFill/>
        </p:spPr>
      </p:pic>
      <p:sp>
        <p:nvSpPr>
          <p:cNvPr id="1278978"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 et de regulation par les prix</a:t>
            </a:r>
            <a:endParaRPr lang="fr-FR" sz="2800" b="1">
              <a:solidFill>
                <a:srgbClr val="CB021A"/>
              </a:solidFill>
              <a:latin typeface="Arial" charset="0"/>
            </a:endParaRPr>
          </a:p>
        </p:txBody>
      </p:sp>
      <p:sp>
        <p:nvSpPr>
          <p:cNvPr id="1278979"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78980"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78981" name="Object 5"/>
          <p:cNvGraphicFramePr>
            <a:graphicFrameLocks noChangeAspect="1"/>
          </p:cNvGraphicFramePr>
          <p:nvPr/>
        </p:nvGraphicFramePr>
        <p:xfrm>
          <a:off x="179388" y="6162675"/>
          <a:ext cx="2362200" cy="554038"/>
        </p:xfrm>
        <a:graphic>
          <a:graphicData uri="http://schemas.openxmlformats.org/presentationml/2006/ole">
            <p:oleObj spid="_x0000_s1278981" name="Photo Editor Photo" r:id="rId5" imgW="18000000" imgH="4219048" progId="">
              <p:embed/>
            </p:oleObj>
          </a:graphicData>
        </a:graphic>
      </p:graphicFrame>
      <p:sp>
        <p:nvSpPr>
          <p:cNvPr id="1278982" name="Text Box 10"/>
          <p:cNvSpPr txBox="1">
            <a:spLocks noChangeArrowheads="1"/>
          </p:cNvSpPr>
          <p:nvPr/>
        </p:nvSpPr>
        <p:spPr bwMode="auto">
          <a:xfrm>
            <a:off x="249238" y="1125538"/>
            <a:ext cx="8355012" cy="2125662"/>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fr-FR" sz="1800">
                <a:latin typeface="Arial" charset="0"/>
                <a:cs typeface="Arial" charset="0"/>
              </a:rPr>
              <a:t>On peut pratiquer un système de prix différencié pour chacune des fontaines: le prix des fontaines les plus demandées augmente, celui des fontaine les moins demandées baisse</a:t>
            </a:r>
          </a:p>
          <a:p>
            <a:pPr marL="285750" indent="-285750" algn="just">
              <a:spcAft>
                <a:spcPct val="20000"/>
              </a:spcAft>
              <a:buClr>
                <a:srgbClr val="CB021A"/>
              </a:buClr>
              <a:buFont typeface="Wingdings" pitchFamily="2" charset="2"/>
              <a:buChar char="§"/>
            </a:pPr>
            <a:r>
              <a:rPr lang="fr-FR" sz="1800">
                <a:latin typeface="Arial" charset="0"/>
                <a:cs typeface="Arial" charset="0"/>
              </a:rPr>
              <a:t>il existe un système de prix d’équilibre qui ajuste l’offre a la demande. Ce prix est déterminé par un « tâtonnement walrasien »: le prix s’ajuste en fonction de la demande (Samuelson 1947).</a:t>
            </a:r>
          </a:p>
          <a:p>
            <a:pPr marL="285750" indent="-285750" algn="just">
              <a:spcAft>
                <a:spcPct val="20000"/>
              </a:spcAft>
              <a:buClr>
                <a:srgbClr val="CB021A"/>
              </a:buClr>
              <a:buFont typeface="Wingdings" pitchFamily="2" charset="2"/>
              <a:buChar char="§"/>
            </a:pPr>
            <a:endParaRPr lang="en-US" sz="1800">
              <a:latin typeface="Arial" charset="0"/>
              <a:cs typeface="Arial" charset="0"/>
            </a:endParaRPr>
          </a:p>
        </p:txBody>
      </p:sp>
      <p:sp>
        <p:nvSpPr>
          <p:cNvPr id="1278983" name="AutoShape 8"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pic>
        <p:nvPicPr>
          <p:cNvPr id="1278985" name="Picture 9" descr="power9bis"/>
          <p:cNvPicPr>
            <a:picLocks noChangeAspect="1" noChangeArrowheads="1"/>
          </p:cNvPicPr>
          <p:nvPr/>
        </p:nvPicPr>
        <p:blipFill>
          <a:blip r:embed="rId6" cstate="print"/>
          <a:srcRect/>
          <a:stretch>
            <a:fillRect/>
          </a:stretch>
        </p:blipFill>
        <p:spPr bwMode="auto">
          <a:xfrm>
            <a:off x="2268538" y="3136900"/>
            <a:ext cx="3751262" cy="28130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89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026"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Applications: estimation de la demande</a:t>
            </a:r>
            <a:endParaRPr lang="fr-FR" sz="2800" b="1">
              <a:solidFill>
                <a:srgbClr val="CB021A"/>
              </a:solidFill>
              <a:latin typeface="Arial" charset="0"/>
            </a:endParaRPr>
          </a:p>
        </p:txBody>
      </p:sp>
      <p:sp>
        <p:nvSpPr>
          <p:cNvPr id="1281027"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81028"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81029" name="Object 5"/>
          <p:cNvGraphicFramePr>
            <a:graphicFrameLocks noChangeAspect="1"/>
          </p:cNvGraphicFramePr>
          <p:nvPr/>
        </p:nvGraphicFramePr>
        <p:xfrm>
          <a:off x="179388" y="6162675"/>
          <a:ext cx="2362200" cy="554038"/>
        </p:xfrm>
        <a:graphic>
          <a:graphicData uri="http://schemas.openxmlformats.org/presentationml/2006/ole">
            <p:oleObj spid="_x0000_s1281029" name="Photo Editor Photo" r:id="rId4" imgW="18000000" imgH="4219048" progId="">
              <p:embed/>
            </p:oleObj>
          </a:graphicData>
        </a:graphic>
      </p:graphicFrame>
      <p:sp>
        <p:nvSpPr>
          <p:cNvPr id="1281030" name="Text Box 10"/>
          <p:cNvSpPr txBox="1">
            <a:spLocks noChangeArrowheads="1"/>
          </p:cNvSpPr>
          <p:nvPr/>
        </p:nvSpPr>
        <p:spPr bwMode="auto">
          <a:xfrm>
            <a:off x="179388" y="1125538"/>
            <a:ext cx="8785225" cy="4819650"/>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fr-FR" sz="1800">
                <a:latin typeface="Arial" charset="0"/>
                <a:cs typeface="Arial" charset="0"/>
              </a:rPr>
              <a:t>Feenstra and Levinsohn (1995) modélisent de la même manière la demande pour les automobiles. Les consommateurs (=habitants) vivent dans un « espace de caractéristiques » (gout pour le confort, la sécurité, l’espace, la puissance du moteur, etc), et les modèles de voitures (=fontaines) sont positionnées dans cet espace, et pratiquent des prix différenciés. </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Les consommateurs choisissent le produit offrant la meilleure combinaison prix/caractéristiques. Modèles “</a:t>
            </a:r>
            <a:r>
              <a:rPr lang="fr-FR" sz="1800" b="1">
                <a:latin typeface="Arial" charset="0"/>
                <a:cs typeface="Arial" charset="0"/>
              </a:rPr>
              <a:t>hédoniques</a:t>
            </a:r>
            <a:r>
              <a:rPr lang="fr-FR" sz="1800">
                <a:latin typeface="Arial" charset="0"/>
                <a:cs typeface="Arial" charset="0"/>
              </a:rPr>
              <a:t>” (Tinbergen, Rosen, Heckman et al.)</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Ce type de modèle, et des variantes (Berry, Levinsohn, Pakes 1995) ont donne lieu a une abondante littérature d’estimation de la demande, et ont profondément renouvelé l’économie industrielle, lui donnant une dimension plus empirique: </a:t>
            </a:r>
            <a:r>
              <a:rPr lang="fr-FR" sz="1800" b="1">
                <a:latin typeface="Arial" charset="0"/>
                <a:cs typeface="Arial" charset="0"/>
              </a:rPr>
              <a:t>Empirical Industrial Organization</a:t>
            </a:r>
            <a:r>
              <a:rPr lang="fr-FR" sz="1800">
                <a:latin typeface="Arial" charset="0"/>
                <a:cs typeface="Arial" charset="0"/>
              </a:rPr>
              <a:t>.</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Bonnet, G, Fougère et Poulhès (2014) appliquent ce type de technique a l’estimation de la demande de biens immobiliers, en croisant différentes données.</a:t>
            </a:r>
          </a:p>
        </p:txBody>
      </p:sp>
      <p:sp>
        <p:nvSpPr>
          <p:cNvPr id="1281031" name="AutoShape 8"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7"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31878"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31876" name="Object 4"/>
          <p:cNvGraphicFramePr>
            <a:graphicFrameLocks noChangeAspect="1"/>
          </p:cNvGraphicFramePr>
          <p:nvPr/>
        </p:nvGraphicFramePr>
        <p:xfrm>
          <a:off x="179388" y="6162675"/>
          <a:ext cx="2362200" cy="554038"/>
        </p:xfrm>
        <a:graphic>
          <a:graphicData uri="http://schemas.openxmlformats.org/presentationml/2006/ole">
            <p:oleObj spid="_x0000_s1231876" name="Photo Editor Photo" r:id="rId4" imgW="18000000" imgH="4219048" progId="">
              <p:embed/>
            </p:oleObj>
          </a:graphicData>
        </a:graphic>
      </p:graphicFrame>
      <p:sp>
        <p:nvSpPr>
          <p:cNvPr id="1231879" name="Text Box 10"/>
          <p:cNvSpPr txBox="1">
            <a:spLocks noChangeArrowheads="1"/>
          </p:cNvSpPr>
          <p:nvPr/>
        </p:nvSpPr>
        <p:spPr bwMode="auto">
          <a:xfrm>
            <a:off x="249238" y="1125538"/>
            <a:ext cx="4251325" cy="4764087"/>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None/>
            </a:pPr>
            <a:r>
              <a:rPr lang="fr-FR" sz="1800">
                <a:latin typeface="Arial" charset="0"/>
                <a:cs typeface="Arial" charset="0"/>
              </a:rPr>
              <a:t>	</a:t>
            </a:r>
            <a:r>
              <a:rPr lang="fr-FR" sz="1800" b="1">
                <a:latin typeface="Arial" charset="0"/>
                <a:cs typeface="Arial" charset="0"/>
              </a:rPr>
              <a:t>Q: Qu’est-ce qui fait que les individus s’attirent?</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Endogamie, “appariement assortatif:: phénomène bien connu en sciences sociales ; observé dans a peu près toutes les dimensions…</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 mais il est difficile de comprendre quoi que ce soit en regardant simplement des corrélations</a:t>
            </a:r>
          </a:p>
          <a:p>
            <a:pPr marL="742950" lvl="1" indent="-285750">
              <a:spcAft>
                <a:spcPct val="20000"/>
              </a:spcAft>
              <a:buClr>
                <a:srgbClr val="CB021A"/>
              </a:buClr>
              <a:buFont typeface="Wingdings" pitchFamily="2" charset="2"/>
              <a:buNone/>
            </a:pPr>
            <a:r>
              <a:rPr lang="fr-FR" sz="1800">
                <a:latin typeface="Arial" charset="0"/>
                <a:cs typeface="Arial" charset="0"/>
              </a:rPr>
              <a:t>	-&gt; “pourquoi Barbara épouse-t-elle Barry”: préférence pour les allitérations? Ou facteur de confusion (ethnicité, environnement social)?</a:t>
            </a:r>
          </a:p>
        </p:txBody>
      </p:sp>
      <p:pic>
        <p:nvPicPr>
          <p:cNvPr id="1231880" name="Picture 6"/>
          <p:cNvPicPr>
            <a:picLocks noChangeAspect="1" noChangeArrowheads="1"/>
          </p:cNvPicPr>
          <p:nvPr/>
        </p:nvPicPr>
        <p:blipFill>
          <a:blip r:embed="rId5" cstate="print"/>
          <a:srcRect/>
          <a:stretch>
            <a:fillRect/>
          </a:stretch>
        </p:blipFill>
        <p:spPr bwMode="auto">
          <a:xfrm>
            <a:off x="4498975" y="1052513"/>
            <a:ext cx="4537075" cy="4824412"/>
          </a:xfrm>
          <a:prstGeom prst="rect">
            <a:avLst/>
          </a:prstGeom>
          <a:noFill/>
          <a:ln w="9525">
            <a:noFill/>
            <a:miter lim="800000"/>
            <a:headEnd/>
            <a:tailEnd/>
          </a:ln>
        </p:spPr>
      </p:pic>
      <p:sp>
        <p:nvSpPr>
          <p:cNvPr id="1231881" name="Rectangle 7"/>
          <p:cNvSpPr>
            <a:spLocks noChangeArrowheads="1"/>
          </p:cNvSpPr>
          <p:nvPr/>
        </p:nvSpPr>
        <p:spPr bwMode="auto">
          <a:xfrm>
            <a:off x="4643438" y="5373688"/>
            <a:ext cx="4176712" cy="503237"/>
          </a:xfrm>
          <a:prstGeom prst="rect">
            <a:avLst/>
          </a:prstGeom>
          <a:noFill/>
          <a:ln w="25400">
            <a:solidFill>
              <a:srgbClr val="00FF00"/>
            </a:solidFill>
            <a:miter lim="800000"/>
            <a:headEnd/>
            <a:tailEnd/>
          </a:ln>
        </p:spPr>
        <p:txBody>
          <a:bodyPr wrap="none" anchor="ctr"/>
          <a:lstStyle/>
          <a:p>
            <a:endParaRPr lang="fr-FR"/>
          </a:p>
        </p:txBody>
      </p:sp>
      <p:sp>
        <p:nvSpPr>
          <p:cNvPr id="1231882" name="Text Box 6"/>
          <p:cNvSpPr txBox="1">
            <a:spLocks noChangeArrowheads="1"/>
          </p:cNvSpPr>
          <p:nvPr/>
        </p:nvSpPr>
        <p:spPr bwMode="auto">
          <a:xfrm>
            <a:off x="358775" y="228600"/>
            <a:ext cx="8785225" cy="519113"/>
          </a:xfrm>
          <a:prstGeom prst="rect">
            <a:avLst/>
          </a:prstGeom>
          <a:noFill/>
          <a:ln w="9525">
            <a:noFill/>
            <a:miter lim="800000"/>
            <a:headEnd/>
            <a:tailEnd/>
          </a:ln>
        </p:spPr>
        <p:txBody>
          <a:bodyPr>
            <a:spAutoFit/>
          </a:bodyPr>
          <a:lstStyle/>
          <a:p>
            <a:pPr>
              <a:spcBef>
                <a:spcPct val="50000"/>
              </a:spcBef>
            </a:pPr>
            <a:r>
              <a:rPr lang="fr-FR" sz="2800" b="1">
                <a:solidFill>
                  <a:srgbClr val="CB021A"/>
                </a:solidFill>
                <a:latin typeface="Arial" charset="0"/>
              </a:rPr>
              <a:t>Quelques questions…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70"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Modeles de “superstars”</a:t>
            </a:r>
            <a:endParaRPr lang="fr-FR" sz="2800" b="1">
              <a:solidFill>
                <a:srgbClr val="CB021A"/>
              </a:solidFill>
              <a:latin typeface="Arial" charset="0"/>
            </a:endParaRPr>
          </a:p>
        </p:txBody>
      </p:sp>
      <p:sp>
        <p:nvSpPr>
          <p:cNvPr id="1240071"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40072"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40069" name="Object 5"/>
          <p:cNvGraphicFramePr>
            <a:graphicFrameLocks noChangeAspect="1"/>
          </p:cNvGraphicFramePr>
          <p:nvPr/>
        </p:nvGraphicFramePr>
        <p:xfrm>
          <a:off x="179388" y="6162675"/>
          <a:ext cx="2362200" cy="554038"/>
        </p:xfrm>
        <a:graphic>
          <a:graphicData uri="http://schemas.openxmlformats.org/presentationml/2006/ole">
            <p:oleObj spid="_x0000_s1240069" name="Photo Editor Photo" r:id="rId4" imgW="18000000" imgH="4219048" progId="">
              <p:embed/>
            </p:oleObj>
          </a:graphicData>
        </a:graphic>
      </p:graphicFrame>
      <p:sp>
        <p:nvSpPr>
          <p:cNvPr id="1240073" name="Text Box 10"/>
          <p:cNvSpPr txBox="1">
            <a:spLocks noChangeArrowheads="1"/>
          </p:cNvSpPr>
          <p:nvPr/>
        </p:nvSpPr>
        <p:spPr bwMode="auto">
          <a:xfrm>
            <a:off x="249238" y="1125538"/>
            <a:ext cx="8426450" cy="4930775"/>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fr-FR" sz="1800">
                <a:latin typeface="Arial" charset="0"/>
                <a:cs typeface="Arial" charset="0"/>
              </a:rPr>
              <a:t>Pourquoi les salaires des "superstars": artistes, sportifs, dirigeants, etc. ont-ils autant augmenté? En 1981, Sherwin Rosen propose une théorie des “Superstars”. </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Motivation: dans beaucoup de marches pour les services, en particulier pour dans le monde du spectacle, la distribution des revenus est extrêmement dispersée, et cette dispersion a augmente avec le temps.</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De façon simultanée, le cout de la diffusion les spectacles a décru avec les avancées technologiques et la mondialisation de l’économie.</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Rosen propose une explication commune a ces deux faits,  fondée sur les écarts de salaires de compensation. Gabaix et Landier (2006) appliquent cette théorie aux salaires des dirigeants.</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endParaRPr lang="fr-FR" sz="1800">
              <a:latin typeface="Arial" charset="0"/>
              <a:cs typeface="Arial" charset="0"/>
            </a:endParaRPr>
          </a:p>
        </p:txBody>
      </p:sp>
      <p:sp>
        <p:nvSpPr>
          <p:cNvPr id="1240074" name="AutoShape 7"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6"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Modeles d’affectation</a:t>
            </a:r>
            <a:endParaRPr lang="fr-FR" sz="2800" b="1">
              <a:solidFill>
                <a:srgbClr val="CB021A"/>
              </a:solidFill>
              <a:latin typeface="Arial" charset="0"/>
            </a:endParaRPr>
          </a:p>
        </p:txBody>
      </p:sp>
      <p:sp>
        <p:nvSpPr>
          <p:cNvPr id="1233927"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33928"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33925" name="Object 5"/>
          <p:cNvGraphicFramePr>
            <a:graphicFrameLocks noChangeAspect="1"/>
          </p:cNvGraphicFramePr>
          <p:nvPr/>
        </p:nvGraphicFramePr>
        <p:xfrm>
          <a:off x="179388" y="6162675"/>
          <a:ext cx="2362200" cy="554038"/>
        </p:xfrm>
        <a:graphic>
          <a:graphicData uri="http://schemas.openxmlformats.org/presentationml/2006/ole">
            <p:oleObj spid="_x0000_s1233925" name="Photo Editor Photo" r:id="rId4" imgW="18000000" imgH="4219048" progId="">
              <p:embed/>
            </p:oleObj>
          </a:graphicData>
        </a:graphic>
      </p:graphicFrame>
      <p:sp>
        <p:nvSpPr>
          <p:cNvPr id="1233929" name="Text Box 10"/>
          <p:cNvSpPr txBox="1">
            <a:spLocks noChangeArrowheads="1"/>
          </p:cNvSpPr>
          <p:nvPr/>
        </p:nvSpPr>
        <p:spPr bwMode="auto">
          <a:xfrm>
            <a:off x="249238" y="1125538"/>
            <a:ext cx="5978525" cy="4270375"/>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fr-FR" sz="1800">
                <a:latin typeface="Arial" charset="0"/>
                <a:cs typeface="Arial" charset="0"/>
              </a:rPr>
              <a:t>Comment allouer des élèves a des écoles, des internes a des hôpitaux, des organes a des patients, etc. en satisfaisant au mieux leurs choix et leur ordre de priorité, ou compatibilités?</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Pour toutes ces questions, Al Roth et ses collaborateurs ont montre que des algorithmes du type de Gale-Shapley fournissaient la solution.</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Nouveau domaine en économie, la conception de marché (</a:t>
            </a:r>
            <a:r>
              <a:rPr lang="fr-FR" sz="1800" b="1">
                <a:latin typeface="Arial" charset="0"/>
                <a:cs typeface="Arial" charset="0"/>
              </a:rPr>
              <a:t>market design</a:t>
            </a:r>
            <a:r>
              <a:rPr lang="fr-FR" sz="1800">
                <a:latin typeface="Arial" charset="0"/>
                <a:cs typeface="Arial" charset="0"/>
              </a:rPr>
              <a:t>): “Economist as engineer” (Al Roth)</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endParaRPr lang="fr-FR" sz="1800">
              <a:latin typeface="Arial" charset="0"/>
              <a:cs typeface="Arial" charset="0"/>
            </a:endParaRPr>
          </a:p>
        </p:txBody>
      </p:sp>
      <p:sp>
        <p:nvSpPr>
          <p:cNvPr id="1233930" name="AutoShape 10"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pic>
        <p:nvPicPr>
          <p:cNvPr id="1233932" name="Picture 13" descr="alvin-roth-ef92ee84acee160a"/>
          <p:cNvPicPr>
            <a:picLocks noChangeAspect="1" noChangeArrowheads="1"/>
          </p:cNvPicPr>
          <p:nvPr/>
        </p:nvPicPr>
        <p:blipFill>
          <a:blip r:embed="rId5" cstate="print"/>
          <a:srcRect/>
          <a:stretch>
            <a:fillRect/>
          </a:stretch>
        </p:blipFill>
        <p:spPr bwMode="auto">
          <a:xfrm>
            <a:off x="6516688" y="1557338"/>
            <a:ext cx="2171700" cy="316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8"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“Smart markets”</a:t>
            </a:r>
            <a:endParaRPr lang="fr-FR" sz="2800" b="1">
              <a:solidFill>
                <a:srgbClr val="CB021A"/>
              </a:solidFill>
              <a:latin typeface="Arial" charset="0"/>
            </a:endParaRPr>
          </a:p>
        </p:txBody>
      </p:sp>
      <p:sp>
        <p:nvSpPr>
          <p:cNvPr id="1242119"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42120"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42117" name="Object 5"/>
          <p:cNvGraphicFramePr>
            <a:graphicFrameLocks noChangeAspect="1"/>
          </p:cNvGraphicFramePr>
          <p:nvPr/>
        </p:nvGraphicFramePr>
        <p:xfrm>
          <a:off x="179388" y="6162675"/>
          <a:ext cx="2362200" cy="554038"/>
        </p:xfrm>
        <a:graphic>
          <a:graphicData uri="http://schemas.openxmlformats.org/presentationml/2006/ole">
            <p:oleObj spid="_x0000_s1242117" name="Photo Editor Photo" r:id="rId4" imgW="18000000" imgH="4219048" progId="">
              <p:embed/>
            </p:oleObj>
          </a:graphicData>
        </a:graphic>
      </p:graphicFrame>
      <p:sp>
        <p:nvSpPr>
          <p:cNvPr id="1242121" name="Text Box 10"/>
          <p:cNvSpPr txBox="1">
            <a:spLocks noChangeArrowheads="1"/>
          </p:cNvSpPr>
          <p:nvPr/>
        </p:nvSpPr>
        <p:spPr bwMode="auto">
          <a:xfrm>
            <a:off x="249238" y="981075"/>
            <a:ext cx="8355012" cy="4270375"/>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fr-FR" sz="1800">
                <a:latin typeface="Arial" charset="0"/>
                <a:cs typeface="Arial" charset="0"/>
              </a:rPr>
              <a:t>Comment attribuer au mieux des fréquences de radios, des “slots” de décollage/atterrissage, des itinéraires de bus, du temps de calcul sur un ordinateur central, des cours aux étudiants, etc. sachant que:</a:t>
            </a:r>
          </a:p>
          <a:p>
            <a:pPr marL="742950" lvl="1" indent="-285750" algn="just">
              <a:spcAft>
                <a:spcPct val="20000"/>
              </a:spcAft>
              <a:buClr>
                <a:srgbClr val="CB021A"/>
              </a:buClr>
              <a:buFont typeface="Wingdings" pitchFamily="2" charset="2"/>
              <a:buChar char="§"/>
            </a:pPr>
            <a:r>
              <a:rPr lang="fr-FR" sz="1800">
                <a:latin typeface="Arial" charset="0"/>
                <a:cs typeface="Arial" charset="0"/>
              </a:rPr>
              <a:t>Le caractère singulier des produits justifie un mécanisme d’enchères, et que</a:t>
            </a:r>
          </a:p>
          <a:p>
            <a:pPr marL="742950" lvl="1" indent="-285750" algn="just">
              <a:spcAft>
                <a:spcPct val="20000"/>
              </a:spcAft>
              <a:buClr>
                <a:srgbClr val="CB021A"/>
              </a:buClr>
              <a:buFont typeface="Wingdings" pitchFamily="2" charset="2"/>
              <a:buChar char="§"/>
            </a:pPr>
            <a:r>
              <a:rPr lang="fr-FR" sz="1800">
                <a:latin typeface="Arial" charset="0"/>
                <a:cs typeface="Arial" charset="0"/>
              </a:rPr>
              <a:t>les agents ont des contraintes parfois extrêmement complexes. </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Un mécanisme d’enchères traditionnel ne fonctionne pas ici. On demande donc aux agents de représenter leurs préférences de façon informatique et le commissaire priseur est remplace par un programme informatique qui va décider afin de satisfaire au mieux toutes les contraintes. </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“Enchères combinatoires”, ou “smart markets” (McCabe, Rassenti, and Smith, 1991). Nouveau domaine: </a:t>
            </a:r>
            <a:r>
              <a:rPr lang="fr-FR" sz="1800" b="1">
                <a:latin typeface="Arial" charset="0"/>
                <a:cs typeface="Arial" charset="0"/>
              </a:rPr>
              <a:t>théorie des jeux algorithmique</a:t>
            </a:r>
            <a:r>
              <a:rPr lang="fr-FR" sz="1800">
                <a:latin typeface="Arial" charset="0"/>
                <a:cs typeface="Arial" charset="0"/>
              </a:rPr>
              <a:t>.</a:t>
            </a:r>
          </a:p>
        </p:txBody>
      </p:sp>
      <p:sp>
        <p:nvSpPr>
          <p:cNvPr id="1242122" name="AutoShape 7"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6"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Enjeux et defis</a:t>
            </a:r>
            <a:endParaRPr lang="fr-FR" sz="2800" b="1">
              <a:solidFill>
                <a:srgbClr val="CB021A"/>
              </a:solidFill>
              <a:latin typeface="Arial" charset="0"/>
            </a:endParaRPr>
          </a:p>
        </p:txBody>
      </p:sp>
      <p:sp>
        <p:nvSpPr>
          <p:cNvPr id="1244167"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44168"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44165" name="Object 5"/>
          <p:cNvGraphicFramePr>
            <a:graphicFrameLocks noChangeAspect="1"/>
          </p:cNvGraphicFramePr>
          <p:nvPr/>
        </p:nvGraphicFramePr>
        <p:xfrm>
          <a:off x="179388" y="6162675"/>
          <a:ext cx="2362200" cy="554038"/>
        </p:xfrm>
        <a:graphic>
          <a:graphicData uri="http://schemas.openxmlformats.org/presentationml/2006/ole">
            <p:oleObj spid="_x0000_s1244165" name="Photo Editor Photo" r:id="rId4" imgW="18000000" imgH="4219048" progId="">
              <p:embed/>
            </p:oleObj>
          </a:graphicData>
        </a:graphic>
      </p:graphicFrame>
      <p:sp>
        <p:nvSpPr>
          <p:cNvPr id="1244169" name="Text Box 10"/>
          <p:cNvSpPr txBox="1">
            <a:spLocks noChangeArrowheads="1"/>
          </p:cNvSpPr>
          <p:nvPr/>
        </p:nvSpPr>
        <p:spPr bwMode="auto">
          <a:xfrm>
            <a:off x="249238" y="1125538"/>
            <a:ext cx="8426450" cy="3943350"/>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fr-FR" sz="1800">
                <a:latin typeface="Arial" charset="0"/>
                <a:cs typeface="Arial" charset="0"/>
              </a:rPr>
              <a:t>Situation en 2014</a:t>
            </a:r>
          </a:p>
          <a:p>
            <a:pPr marL="742950" lvl="1" indent="-285750" algn="just">
              <a:spcAft>
                <a:spcPct val="20000"/>
              </a:spcAft>
              <a:buClr>
                <a:srgbClr val="CB021A"/>
              </a:buClr>
              <a:buFont typeface="Wingdings" pitchFamily="2" charset="2"/>
              <a:buChar char="§"/>
            </a:pPr>
            <a:r>
              <a:rPr lang="fr-FR" sz="1800">
                <a:latin typeface="Arial" charset="0"/>
                <a:cs typeface="Arial" charset="0"/>
              </a:rPr>
              <a:t>De plus en plus d’échanges avec les autres disciplines (sociologie, psychologie, mathématiques, informatique…)</a:t>
            </a:r>
          </a:p>
          <a:p>
            <a:pPr marL="742950" lvl="1" indent="-285750" algn="just">
              <a:spcAft>
                <a:spcPct val="20000"/>
              </a:spcAft>
              <a:buClr>
                <a:srgbClr val="CB021A"/>
              </a:buClr>
              <a:buFont typeface="Wingdings" pitchFamily="2" charset="2"/>
              <a:buChar char="§"/>
            </a:pPr>
            <a:r>
              <a:rPr lang="fr-FR" sz="1800">
                <a:latin typeface="Arial" charset="0"/>
                <a:cs typeface="Arial" charset="0"/>
              </a:rPr>
              <a:t>De plus en plus de données a disposition</a:t>
            </a:r>
          </a:p>
          <a:p>
            <a:pPr marL="742950" lvl="1" indent="-285750" algn="just">
              <a:spcAft>
                <a:spcPct val="20000"/>
              </a:spcAft>
              <a:buClr>
                <a:srgbClr val="CB021A"/>
              </a:buClr>
              <a:buFont typeface="Wingdings" pitchFamily="2" charset="2"/>
              <a:buChar char="§"/>
            </a:pPr>
            <a:r>
              <a:rPr lang="fr-FR" sz="1800">
                <a:latin typeface="Arial" charset="0"/>
                <a:cs typeface="Arial" charset="0"/>
              </a:rPr>
              <a:t>Des champs d’applications de plus en plus vastes</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Toutefois</a:t>
            </a:r>
          </a:p>
          <a:p>
            <a:pPr marL="742950" lvl="1" indent="-285750" algn="just">
              <a:spcAft>
                <a:spcPct val="20000"/>
              </a:spcAft>
              <a:buClr>
                <a:srgbClr val="CB021A"/>
              </a:buClr>
              <a:buFont typeface="Wingdings" pitchFamily="2" charset="2"/>
              <a:buChar char="§"/>
            </a:pPr>
            <a:r>
              <a:rPr lang="fr-FR" sz="1800">
                <a:latin typeface="Arial" charset="0"/>
                <a:cs typeface="Arial" charset="0"/>
              </a:rPr>
              <a:t>Gare au confort des outils méthodologiques</a:t>
            </a:r>
          </a:p>
          <a:p>
            <a:pPr marL="742950" lvl="1" indent="-285750" algn="just">
              <a:spcAft>
                <a:spcPct val="20000"/>
              </a:spcAft>
              <a:buClr>
                <a:srgbClr val="CB021A"/>
              </a:buClr>
              <a:buFont typeface="Wingdings" pitchFamily="2" charset="2"/>
              <a:buChar char="§"/>
            </a:pPr>
            <a:r>
              <a:rPr lang="fr-FR" sz="1800">
                <a:latin typeface="Arial" charset="0"/>
                <a:cs typeface="Arial" charset="0"/>
              </a:rPr>
              <a:t>Savoir partir des problèmes tels qu’ils se posent</a:t>
            </a:r>
          </a:p>
          <a:p>
            <a:pPr marL="742950" lvl="1" indent="-285750" algn="just">
              <a:spcAft>
                <a:spcPct val="20000"/>
              </a:spcAft>
              <a:buClr>
                <a:srgbClr val="CB021A"/>
              </a:buClr>
              <a:buFont typeface="Wingdings" pitchFamily="2" charset="2"/>
              <a:buChar char="§"/>
            </a:pPr>
            <a:r>
              <a:rPr lang="fr-FR" sz="1800">
                <a:latin typeface="Arial" charset="0"/>
                <a:cs typeface="Arial" charset="0"/>
              </a:rPr>
              <a:t>Focus sur les problèmes de premier ordre</a:t>
            </a:r>
          </a:p>
          <a:p>
            <a:pPr marL="285750" indent="-285750" algn="just">
              <a:spcAft>
                <a:spcPct val="20000"/>
              </a:spcAft>
              <a:buClr>
                <a:srgbClr val="CB021A"/>
              </a:buClr>
              <a:buFont typeface="Wingdings" pitchFamily="2" charset="2"/>
              <a:buChar char="§"/>
            </a:pPr>
            <a:endParaRPr lang="en-US" sz="1800">
              <a:latin typeface="Arial" charset="0"/>
              <a:cs typeface="Arial" charset="0"/>
            </a:endParaRPr>
          </a:p>
          <a:p>
            <a:pPr marL="285750" indent="-285750" algn="just">
              <a:spcAft>
                <a:spcPct val="20000"/>
              </a:spcAft>
              <a:buClr>
                <a:srgbClr val="CB021A"/>
              </a:buClr>
              <a:buFont typeface="Wingdings" pitchFamily="2" charset="2"/>
              <a:buChar char="§"/>
            </a:pPr>
            <a:endParaRPr lang="fr-FR" sz="1800">
              <a:latin typeface="Arial" charset="0"/>
              <a:cs typeface="Arial" charset="0"/>
            </a:endParaRPr>
          </a:p>
        </p:txBody>
      </p:sp>
      <p:sp>
        <p:nvSpPr>
          <p:cNvPr id="1244170" name="AutoShape 7"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9"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29830"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29828" name="Object 4"/>
          <p:cNvGraphicFramePr>
            <a:graphicFrameLocks noChangeAspect="1"/>
          </p:cNvGraphicFramePr>
          <p:nvPr/>
        </p:nvGraphicFramePr>
        <p:xfrm>
          <a:off x="179388" y="6162675"/>
          <a:ext cx="2362200" cy="554038"/>
        </p:xfrm>
        <a:graphic>
          <a:graphicData uri="http://schemas.openxmlformats.org/presentationml/2006/ole">
            <p:oleObj spid="_x0000_s1229828" name="Photo Editor Photo" r:id="rId4" imgW="18000000" imgH="4219048" progId="">
              <p:embed/>
            </p:oleObj>
          </a:graphicData>
        </a:graphic>
      </p:graphicFrame>
      <p:sp>
        <p:nvSpPr>
          <p:cNvPr id="1229831" name="Text Box 10"/>
          <p:cNvSpPr txBox="1">
            <a:spLocks noChangeArrowheads="1"/>
          </p:cNvSpPr>
          <p:nvPr/>
        </p:nvSpPr>
        <p:spPr bwMode="auto">
          <a:xfrm>
            <a:off x="249238" y="1125538"/>
            <a:ext cx="8715375" cy="4548187"/>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None/>
            </a:pPr>
            <a:r>
              <a:rPr lang="fr-FR" sz="1800">
                <a:latin typeface="Arial" charset="0"/>
                <a:cs typeface="Arial" charset="0"/>
              </a:rPr>
              <a:t>	</a:t>
            </a:r>
            <a:r>
              <a:rPr lang="fr-FR" sz="1800" b="1">
                <a:latin typeface="Arial" charset="0"/>
                <a:cs typeface="Arial" charset="0"/>
              </a:rPr>
              <a:t>Q: Au-delà du mariage, qu’est-ce qui fait que les agents économiques s’associent?</a:t>
            </a:r>
            <a:endParaRPr lang="fr-FR" sz="1800">
              <a:latin typeface="Arial" charset="0"/>
              <a:cs typeface="Arial" charset="0"/>
            </a:endParaRPr>
          </a:p>
          <a:p>
            <a:pPr marL="742950" lvl="1" indent="-285750" algn="just">
              <a:spcAft>
                <a:spcPct val="20000"/>
              </a:spcAft>
              <a:buClr>
                <a:srgbClr val="CB021A"/>
              </a:buClr>
              <a:buFont typeface="Wingdings" pitchFamily="2" charset="2"/>
              <a:buChar char="§"/>
            </a:pPr>
            <a:r>
              <a:rPr lang="fr-FR" sz="1800">
                <a:latin typeface="Arial" charset="0"/>
                <a:cs typeface="Arial" charset="0"/>
              </a:rPr>
              <a:t>PDG et entreprises</a:t>
            </a:r>
          </a:p>
          <a:p>
            <a:pPr marL="742950" lvl="1" indent="-285750" algn="just">
              <a:spcAft>
                <a:spcPct val="20000"/>
              </a:spcAft>
              <a:buClr>
                <a:srgbClr val="CB021A"/>
              </a:buClr>
              <a:buFont typeface="Wingdings" pitchFamily="2" charset="2"/>
              <a:buChar char="§"/>
            </a:pPr>
            <a:r>
              <a:rPr lang="fr-FR" sz="1800">
                <a:latin typeface="Arial" charset="0"/>
                <a:cs typeface="Arial" charset="0"/>
              </a:rPr>
              <a:t>Départements académiques</a:t>
            </a:r>
          </a:p>
          <a:p>
            <a:pPr marL="742950" lvl="1" indent="-285750" algn="just">
              <a:spcAft>
                <a:spcPct val="20000"/>
              </a:spcAft>
              <a:buClr>
                <a:srgbClr val="CB021A"/>
              </a:buClr>
              <a:buFont typeface="Wingdings" pitchFamily="2" charset="2"/>
              <a:buChar char="§"/>
            </a:pPr>
            <a:r>
              <a:rPr lang="fr-FR" sz="1800">
                <a:latin typeface="Arial" charset="0"/>
                <a:cs typeface="Arial" charset="0"/>
              </a:rPr>
              <a:t>Alliance industrielles</a:t>
            </a:r>
          </a:p>
          <a:p>
            <a:pPr marL="742950" lvl="1" indent="-285750" algn="just">
              <a:spcAft>
                <a:spcPct val="20000"/>
              </a:spcAft>
              <a:buClr>
                <a:srgbClr val="CB021A"/>
              </a:buClr>
              <a:buFont typeface="Wingdings" pitchFamily="2" charset="2"/>
              <a:buChar char="§"/>
            </a:pPr>
            <a:r>
              <a:rPr lang="fr-FR" sz="1800">
                <a:latin typeface="Arial" charset="0"/>
                <a:cs typeface="Arial" charset="0"/>
              </a:rPr>
              <a:t>Choix d’écoles</a:t>
            </a:r>
          </a:p>
          <a:p>
            <a:pPr marL="742950" lvl="1" indent="-285750" algn="just">
              <a:spcAft>
                <a:spcPct val="20000"/>
              </a:spcAft>
              <a:buClr>
                <a:srgbClr val="CB021A"/>
              </a:buClr>
              <a:buFont typeface="Wingdings" pitchFamily="2" charset="2"/>
              <a:buChar char="§"/>
            </a:pPr>
            <a:r>
              <a:rPr lang="fr-FR" sz="1800">
                <a:latin typeface="Arial" charset="0"/>
                <a:cs typeface="Arial" charset="0"/>
              </a:rPr>
              <a:t>Consommateurs et produits</a:t>
            </a:r>
          </a:p>
          <a:p>
            <a:pPr marL="742950" lvl="1" indent="-285750" algn="just">
              <a:spcAft>
                <a:spcPct val="20000"/>
              </a:spcAft>
              <a:buClr>
                <a:srgbClr val="CB021A"/>
              </a:buClr>
              <a:buFont typeface="Wingdings" pitchFamily="2" charset="2"/>
              <a:buNone/>
            </a:pPr>
            <a:r>
              <a:rPr lang="fr-FR" sz="1800">
                <a:latin typeface="Arial" charset="0"/>
                <a:cs typeface="Arial" charset="0"/>
              </a:rPr>
              <a:t>=&gt; Marches d’appariement</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None/>
            </a:pPr>
            <a:r>
              <a:rPr lang="fr-FR" sz="1800">
                <a:latin typeface="Arial" charset="0"/>
                <a:cs typeface="Arial" charset="0"/>
              </a:rPr>
              <a:t>	 </a:t>
            </a:r>
            <a:r>
              <a:rPr lang="fr-FR" sz="1800" b="1">
                <a:latin typeface="Arial" charset="0"/>
                <a:cs typeface="Arial" charset="0"/>
              </a:rPr>
              <a:t>Q: Comment estimer les complémentarités entre agents économiques?</a:t>
            </a:r>
          </a:p>
          <a:p>
            <a:pPr marL="285750" indent="-285750" algn="just">
              <a:spcAft>
                <a:spcPct val="20000"/>
              </a:spcAft>
              <a:buClr>
                <a:srgbClr val="CB021A"/>
              </a:buClr>
              <a:buFont typeface="Wingdings" pitchFamily="2" charset="2"/>
              <a:buNone/>
            </a:pPr>
            <a:r>
              <a:rPr lang="fr-FR" sz="1800">
                <a:latin typeface="Arial" charset="0"/>
                <a:cs typeface="Arial" charset="0"/>
              </a:rPr>
              <a:t>	</a:t>
            </a:r>
          </a:p>
          <a:p>
            <a:pPr marL="285750" indent="-285750" algn="just">
              <a:spcAft>
                <a:spcPct val="20000"/>
              </a:spcAft>
              <a:buClr>
                <a:srgbClr val="CB021A"/>
              </a:buClr>
              <a:buFont typeface="Wingdings" pitchFamily="2" charset="2"/>
              <a:buNone/>
            </a:pPr>
            <a:r>
              <a:rPr lang="fr-FR" sz="1800">
                <a:latin typeface="Arial" charset="0"/>
                <a:cs typeface="Arial" charset="0"/>
              </a:rPr>
              <a:t>	 </a:t>
            </a:r>
            <a:r>
              <a:rPr lang="fr-FR" sz="1800" b="1">
                <a:latin typeface="Arial" charset="0"/>
                <a:cs typeface="Arial" charset="0"/>
              </a:rPr>
              <a:t>Q: Comment utiliser ce savoir pour de meilleures politiques publiques?</a:t>
            </a:r>
          </a:p>
          <a:p>
            <a:pPr marL="742950" lvl="1" indent="-285750" algn="just">
              <a:spcAft>
                <a:spcPct val="20000"/>
              </a:spcAft>
              <a:buClr>
                <a:srgbClr val="CB021A"/>
              </a:buClr>
              <a:buFont typeface="Wingdings" pitchFamily="2" charset="2"/>
              <a:buChar char="§"/>
            </a:pPr>
            <a:r>
              <a:rPr lang="fr-FR" sz="1800">
                <a:latin typeface="Arial" charset="0"/>
                <a:cs typeface="Arial" charset="0"/>
              </a:rPr>
              <a:t>Ex: cadre légal du mariage; politique familiale; taxation; échelles d’équivalence; plateformes d’appariement; etc.</a:t>
            </a:r>
          </a:p>
        </p:txBody>
      </p:sp>
      <p:sp>
        <p:nvSpPr>
          <p:cNvPr id="1229832" name="Text Box 6"/>
          <p:cNvSpPr txBox="1">
            <a:spLocks noChangeArrowheads="1"/>
          </p:cNvSpPr>
          <p:nvPr/>
        </p:nvSpPr>
        <p:spPr bwMode="auto">
          <a:xfrm>
            <a:off x="358775" y="228600"/>
            <a:ext cx="8785225" cy="519113"/>
          </a:xfrm>
          <a:prstGeom prst="rect">
            <a:avLst/>
          </a:prstGeom>
          <a:noFill/>
          <a:ln w="9525">
            <a:noFill/>
            <a:miter lim="800000"/>
            <a:headEnd/>
            <a:tailEnd/>
          </a:ln>
        </p:spPr>
        <p:txBody>
          <a:bodyPr>
            <a:spAutoFit/>
          </a:bodyPr>
          <a:lstStyle/>
          <a:p>
            <a:pPr>
              <a:spcBef>
                <a:spcPct val="50000"/>
              </a:spcBef>
            </a:pPr>
            <a:r>
              <a:rPr lang="fr-FR" sz="2800" b="1">
                <a:solidFill>
                  <a:srgbClr val="CB021A"/>
                </a:solidFill>
                <a:latin typeface="Arial" charset="0"/>
              </a:rPr>
              <a:t>Au-delà du mariage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3" name="Text Box 6"/>
          <p:cNvSpPr txBox="1">
            <a:spLocks noChangeArrowheads="1"/>
          </p:cNvSpPr>
          <p:nvPr/>
        </p:nvSpPr>
        <p:spPr bwMode="auto">
          <a:xfrm>
            <a:off x="358775" y="228600"/>
            <a:ext cx="8251825" cy="701675"/>
          </a:xfrm>
          <a:prstGeom prst="rect">
            <a:avLst/>
          </a:prstGeom>
          <a:noFill/>
          <a:ln w="9525">
            <a:noFill/>
            <a:miter lim="800000"/>
            <a:headEnd/>
            <a:tailEnd/>
          </a:ln>
        </p:spPr>
        <p:txBody>
          <a:bodyPr>
            <a:spAutoFit/>
          </a:bodyPr>
          <a:lstStyle/>
          <a:p>
            <a:pPr>
              <a:spcBef>
                <a:spcPct val="50000"/>
              </a:spcBef>
            </a:pPr>
            <a:r>
              <a:rPr lang="fr-FR" sz="4000">
                <a:solidFill>
                  <a:srgbClr val="CB021A"/>
                </a:solidFill>
                <a:latin typeface="Arial" charset="0"/>
              </a:rPr>
              <a:t>Plan</a:t>
            </a:r>
          </a:p>
        </p:txBody>
      </p:sp>
      <p:sp>
        <p:nvSpPr>
          <p:cNvPr id="153654"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53655"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53652" name="Object 52"/>
          <p:cNvGraphicFramePr>
            <a:graphicFrameLocks noChangeAspect="1"/>
          </p:cNvGraphicFramePr>
          <p:nvPr/>
        </p:nvGraphicFramePr>
        <p:xfrm>
          <a:off x="179388" y="6162675"/>
          <a:ext cx="2362200" cy="554038"/>
        </p:xfrm>
        <a:graphic>
          <a:graphicData uri="http://schemas.openxmlformats.org/presentationml/2006/ole">
            <p:oleObj spid="_x0000_s153652" name="Photo Editor Photo" r:id="rId4" imgW="18000000" imgH="4219048" progId="">
              <p:embed/>
            </p:oleObj>
          </a:graphicData>
        </a:graphic>
      </p:graphicFrame>
      <p:sp>
        <p:nvSpPr>
          <p:cNvPr id="153656" name="Text Box 10"/>
          <p:cNvSpPr txBox="1">
            <a:spLocks noChangeArrowheads="1"/>
          </p:cNvSpPr>
          <p:nvPr/>
        </p:nvSpPr>
        <p:spPr bwMode="auto">
          <a:xfrm>
            <a:off x="249238" y="1052513"/>
            <a:ext cx="8569325" cy="2892425"/>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None/>
            </a:pPr>
            <a:r>
              <a:rPr lang="fr-FR" sz="1600" b="1" dirty="0">
                <a:latin typeface="Arial" charset="0"/>
                <a:cs typeface="Arial" charset="0"/>
              </a:rPr>
              <a:t>1</a:t>
            </a:r>
            <a:r>
              <a:rPr lang="fr-FR" sz="2000" b="1" dirty="0">
                <a:latin typeface="Arial" charset="0"/>
                <a:cs typeface="Arial" charset="0"/>
              </a:rPr>
              <a:t>. L’approche économique du mariage</a:t>
            </a:r>
          </a:p>
          <a:p>
            <a:pPr marL="742950" lvl="1" indent="-285750" algn="just">
              <a:spcAft>
                <a:spcPct val="20000"/>
              </a:spcAft>
              <a:buClr>
                <a:srgbClr val="CB021A"/>
              </a:buClr>
              <a:buFont typeface="Wingdings" pitchFamily="2" charset="2"/>
              <a:buChar char="§"/>
            </a:pPr>
            <a:r>
              <a:rPr lang="fr-FR" sz="2000" dirty="0">
                <a:latin typeface="Arial" charset="0"/>
                <a:cs typeface="Arial" charset="0"/>
              </a:rPr>
              <a:t>Prix, </a:t>
            </a:r>
            <a:r>
              <a:rPr lang="fr-FR" sz="2000" dirty="0" smtClean="0">
                <a:latin typeface="Arial" charset="0"/>
                <a:cs typeface="Arial" charset="0"/>
              </a:rPr>
              <a:t>concurrence, équilibre</a:t>
            </a:r>
            <a:endParaRPr lang="fr-FR" sz="2000" dirty="0">
              <a:latin typeface="Arial" charset="0"/>
              <a:cs typeface="Arial" charset="0"/>
            </a:endParaRPr>
          </a:p>
          <a:p>
            <a:pPr marL="742950" lvl="1" indent="-285750" algn="just">
              <a:spcAft>
                <a:spcPct val="20000"/>
              </a:spcAft>
              <a:buClr>
                <a:srgbClr val="CB021A"/>
              </a:buClr>
              <a:buFont typeface="Wingdings" pitchFamily="2" charset="2"/>
              <a:buChar char="§"/>
            </a:pPr>
            <a:r>
              <a:rPr lang="fr-FR" sz="2000" dirty="0">
                <a:latin typeface="Arial" charset="0"/>
                <a:cs typeface="Arial" charset="0"/>
              </a:rPr>
              <a:t>Comment modéliser? Comment estimer? Pour quoi faire?</a:t>
            </a:r>
          </a:p>
          <a:p>
            <a:pPr marL="742950" lvl="1" indent="-285750" algn="just">
              <a:spcAft>
                <a:spcPct val="20000"/>
              </a:spcAft>
              <a:buClr>
                <a:srgbClr val="CB021A"/>
              </a:buClr>
              <a:buFont typeface="Wingdings" pitchFamily="2" charset="2"/>
              <a:buChar char="§"/>
            </a:pPr>
            <a:endParaRPr lang="fr-FR" sz="2000" dirty="0">
              <a:latin typeface="Arial" charset="0"/>
              <a:cs typeface="Arial" charset="0"/>
            </a:endParaRPr>
          </a:p>
          <a:p>
            <a:pPr marL="285750" indent="-285750" algn="just">
              <a:spcAft>
                <a:spcPct val="20000"/>
              </a:spcAft>
              <a:buClr>
                <a:srgbClr val="CB021A"/>
              </a:buClr>
              <a:buFont typeface="Wingdings" pitchFamily="2" charset="2"/>
              <a:buNone/>
            </a:pPr>
            <a:r>
              <a:rPr lang="fr-FR" sz="2000" b="1" dirty="0">
                <a:latin typeface="Arial" charset="0"/>
                <a:cs typeface="Arial" charset="0"/>
              </a:rPr>
              <a:t>2. Au-delà du mariage, les marches d’appariement</a:t>
            </a:r>
          </a:p>
          <a:p>
            <a:pPr marL="742950" lvl="1" indent="-285750" algn="just">
              <a:spcAft>
                <a:spcPct val="20000"/>
              </a:spcAft>
              <a:buClr>
                <a:srgbClr val="CB021A"/>
              </a:buClr>
              <a:buFont typeface="Wingdings" pitchFamily="2" charset="2"/>
              <a:buChar char="§"/>
            </a:pPr>
            <a:r>
              <a:rPr lang="fr-FR" sz="2000" dirty="0">
                <a:latin typeface="Arial" charset="0"/>
                <a:cs typeface="Arial" charset="0"/>
              </a:rPr>
              <a:t>modèles de demande; économie du travail; choix d’affectations; enchères et ‘smart </a:t>
            </a:r>
            <a:r>
              <a:rPr lang="fr-FR" sz="2000" dirty="0" err="1">
                <a:latin typeface="Arial" charset="0"/>
                <a:cs typeface="Arial" charset="0"/>
              </a:rPr>
              <a:t>markets</a:t>
            </a:r>
            <a:r>
              <a:rPr lang="fr-FR" sz="2000" dirty="0">
                <a:latin typeface="Arial" charset="0"/>
                <a:cs typeface="Arial" charset="0"/>
              </a:rPr>
              <a:t>’</a:t>
            </a:r>
          </a:p>
          <a:p>
            <a:pPr marL="742950" lvl="1" indent="-285750" algn="just">
              <a:spcAft>
                <a:spcPct val="20000"/>
              </a:spcAft>
              <a:buClr>
                <a:srgbClr val="CB021A"/>
              </a:buClr>
              <a:buFont typeface="Wingdings" pitchFamily="2" charset="2"/>
              <a:buChar char="§"/>
            </a:pPr>
            <a:r>
              <a:rPr lang="fr-FR" sz="2000" dirty="0">
                <a:latin typeface="Arial" charset="0"/>
                <a:cs typeface="Arial" charset="0"/>
              </a:rPr>
              <a:t>Enjeux et défis pour l’avenir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6" name="Text Box 6"/>
          <p:cNvSpPr txBox="1">
            <a:spLocks noChangeArrowheads="1"/>
          </p:cNvSpPr>
          <p:nvPr/>
        </p:nvSpPr>
        <p:spPr bwMode="auto">
          <a:xfrm>
            <a:off x="358775" y="228600"/>
            <a:ext cx="8785225" cy="519113"/>
          </a:xfrm>
          <a:prstGeom prst="rect">
            <a:avLst/>
          </a:prstGeom>
          <a:noFill/>
          <a:ln w="9525">
            <a:noFill/>
            <a:miter lim="800000"/>
            <a:headEnd/>
            <a:tailEnd/>
          </a:ln>
        </p:spPr>
        <p:txBody>
          <a:bodyPr>
            <a:spAutoFit/>
          </a:bodyPr>
          <a:lstStyle/>
          <a:p>
            <a:pPr>
              <a:spcBef>
                <a:spcPct val="50000"/>
              </a:spcBef>
            </a:pPr>
            <a:r>
              <a:rPr lang="fr-FR" sz="2800" b="1">
                <a:solidFill>
                  <a:srgbClr val="CB021A"/>
                </a:solidFill>
                <a:latin typeface="Arial" charset="0"/>
              </a:rPr>
              <a:t>1. L’approche économique du mariage</a:t>
            </a:r>
          </a:p>
        </p:txBody>
      </p:sp>
      <p:sp>
        <p:nvSpPr>
          <p:cNvPr id="1203207"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03205" name="Object 5"/>
          <p:cNvGraphicFramePr>
            <a:graphicFrameLocks noChangeAspect="1"/>
          </p:cNvGraphicFramePr>
          <p:nvPr/>
        </p:nvGraphicFramePr>
        <p:xfrm>
          <a:off x="179388" y="6162675"/>
          <a:ext cx="2362200" cy="554038"/>
        </p:xfrm>
        <a:graphic>
          <a:graphicData uri="http://schemas.openxmlformats.org/presentationml/2006/ole">
            <p:oleObj spid="_x0000_s1203205" name="Photo Editor Photo" r:id="rId4" imgW="18000000" imgH="4219048" progId="">
              <p:embed/>
            </p:oleObj>
          </a:graphicData>
        </a:graphic>
      </p:graphicFrame>
      <p:sp>
        <p:nvSpPr>
          <p:cNvPr id="1203208" name="Text Box 10"/>
          <p:cNvSpPr txBox="1">
            <a:spLocks noChangeArrowheads="1"/>
          </p:cNvSpPr>
          <p:nvPr/>
        </p:nvSpPr>
        <p:spPr bwMode="auto">
          <a:xfrm>
            <a:off x="249238" y="1412875"/>
            <a:ext cx="4683125" cy="3175000"/>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fr-FR" sz="1600">
                <a:latin typeface="Arial" charset="0"/>
                <a:cs typeface="Arial" charset="0"/>
              </a:rPr>
              <a:t>Un thème a la croisée des sciences humaines, très étudié en sociologie et en anthropologie</a:t>
            </a:r>
          </a:p>
          <a:p>
            <a:pPr marL="285750" indent="-285750" algn="just">
              <a:spcAft>
                <a:spcPct val="20000"/>
              </a:spcAft>
              <a:buClr>
                <a:srgbClr val="CB021A"/>
              </a:buClr>
              <a:buFont typeface="Wingdings" pitchFamily="2" charset="2"/>
              <a:buChar char="§"/>
            </a:pPr>
            <a:endParaRPr lang="fr-FR" sz="1600">
              <a:latin typeface="Arial" charset="0"/>
              <a:cs typeface="Arial" charset="0"/>
            </a:endParaRPr>
          </a:p>
          <a:p>
            <a:pPr marL="285750" indent="-285750" algn="just">
              <a:spcAft>
                <a:spcPct val="20000"/>
              </a:spcAft>
              <a:buClr>
                <a:srgbClr val="CB021A"/>
              </a:buClr>
              <a:buFont typeface="Wingdings" pitchFamily="2" charset="2"/>
              <a:buChar char="§"/>
            </a:pPr>
            <a:r>
              <a:rPr lang="fr-FR" sz="1600">
                <a:latin typeface="Arial" charset="0"/>
                <a:cs typeface="Arial" charset="0"/>
              </a:rPr>
              <a:t>L’approche Beckerienne: Hypothèses, méthodes, implications</a:t>
            </a:r>
          </a:p>
          <a:p>
            <a:pPr marL="285750" indent="-285750" algn="just">
              <a:spcAft>
                <a:spcPct val="20000"/>
              </a:spcAft>
              <a:buClr>
                <a:srgbClr val="CB021A"/>
              </a:buClr>
              <a:buFont typeface="Wingdings" pitchFamily="2" charset="2"/>
              <a:buChar char="§"/>
            </a:pPr>
            <a:endParaRPr lang="fr-FR" sz="1600">
              <a:latin typeface="Arial" charset="0"/>
              <a:cs typeface="Arial" charset="0"/>
            </a:endParaRPr>
          </a:p>
          <a:p>
            <a:pPr marL="285750" indent="-285750" algn="just">
              <a:spcAft>
                <a:spcPct val="20000"/>
              </a:spcAft>
              <a:buClr>
                <a:srgbClr val="CB021A"/>
              </a:buClr>
              <a:buFont typeface="Wingdings" pitchFamily="2" charset="2"/>
              <a:buChar char="§"/>
            </a:pPr>
            <a:r>
              <a:rPr lang="fr-FR" sz="1600">
                <a:latin typeface="Arial" charset="0"/>
                <a:cs typeface="Arial" charset="0"/>
              </a:rPr>
              <a:t>Econométrie: méthodes et résultats</a:t>
            </a:r>
          </a:p>
          <a:p>
            <a:pPr marL="285750" indent="-285750" algn="just">
              <a:spcAft>
                <a:spcPct val="20000"/>
              </a:spcAft>
              <a:buClr>
                <a:srgbClr val="CB021A"/>
              </a:buClr>
              <a:buFont typeface="Wingdings" pitchFamily="2" charset="2"/>
              <a:buChar char="§"/>
            </a:pPr>
            <a:endParaRPr lang="fr-FR" sz="1600">
              <a:latin typeface="Arial" charset="0"/>
              <a:cs typeface="Arial" charset="0"/>
            </a:endParaRPr>
          </a:p>
          <a:p>
            <a:pPr marL="285750" indent="-285750" algn="just">
              <a:spcAft>
                <a:spcPct val="20000"/>
              </a:spcAft>
              <a:buClr>
                <a:srgbClr val="CB021A"/>
              </a:buClr>
              <a:buFont typeface="Wingdings" pitchFamily="2" charset="2"/>
              <a:buChar char="§"/>
            </a:pPr>
            <a:endParaRPr lang="fr-FR" sz="1600">
              <a:latin typeface="Arial" charset="0"/>
              <a:cs typeface="Arial" charset="0"/>
            </a:endParaRPr>
          </a:p>
          <a:p>
            <a:pPr marL="285750" indent="-285750" algn="just">
              <a:spcAft>
                <a:spcPct val="20000"/>
              </a:spcAft>
              <a:buClr>
                <a:srgbClr val="CB021A"/>
              </a:buClr>
              <a:buFont typeface="Wingdings" pitchFamily="2" charset="2"/>
              <a:buChar char="§"/>
            </a:pPr>
            <a:endParaRPr lang="fr-FR" sz="1600">
              <a:latin typeface="Arial" charset="0"/>
              <a:cs typeface="Arial" charset="0"/>
            </a:endParaRPr>
          </a:p>
          <a:p>
            <a:pPr marL="285750" indent="-285750" algn="just">
              <a:spcAft>
                <a:spcPct val="20000"/>
              </a:spcAft>
              <a:buClr>
                <a:srgbClr val="CB021A"/>
              </a:buClr>
              <a:buFont typeface="Wingdings" pitchFamily="2" charset="2"/>
              <a:buChar char="§"/>
            </a:pPr>
            <a:endParaRPr lang="fr-FR" sz="1600">
              <a:latin typeface="Arial" charset="0"/>
              <a:cs typeface="Arial" charset="0"/>
            </a:endParaRPr>
          </a:p>
        </p:txBody>
      </p:sp>
      <p:pic>
        <p:nvPicPr>
          <p:cNvPr id="1203209" name="Picture 20" descr="447198-gf"/>
          <p:cNvPicPr>
            <a:picLocks noChangeAspect="1" noChangeArrowheads="1"/>
          </p:cNvPicPr>
          <p:nvPr/>
        </p:nvPicPr>
        <p:blipFill>
          <a:blip r:embed="rId5" cstate="print"/>
          <a:srcRect/>
          <a:stretch>
            <a:fillRect/>
          </a:stretch>
        </p:blipFill>
        <p:spPr bwMode="auto">
          <a:xfrm>
            <a:off x="6156325" y="1052513"/>
            <a:ext cx="1712913" cy="2836862"/>
          </a:xfrm>
          <a:prstGeom prst="rect">
            <a:avLst/>
          </a:prstGeom>
          <a:noFill/>
          <a:ln w="9525">
            <a:noFill/>
            <a:miter lim="800000"/>
            <a:headEnd/>
            <a:tailEnd/>
          </a:ln>
        </p:spPr>
      </p:pic>
      <p:pic>
        <p:nvPicPr>
          <p:cNvPr id="1203210" name="Picture 23"/>
          <p:cNvPicPr>
            <a:picLocks noChangeAspect="1" noChangeArrowheads="1"/>
          </p:cNvPicPr>
          <p:nvPr/>
        </p:nvPicPr>
        <p:blipFill>
          <a:blip r:embed="rId6" cstate="print"/>
          <a:srcRect/>
          <a:stretch>
            <a:fillRect/>
          </a:stretch>
        </p:blipFill>
        <p:spPr bwMode="auto">
          <a:xfrm rot="754180">
            <a:off x="6948488" y="1052513"/>
            <a:ext cx="1970087" cy="3003550"/>
          </a:xfrm>
          <a:prstGeom prst="rect">
            <a:avLst/>
          </a:prstGeom>
          <a:noFill/>
          <a:ln w="9525">
            <a:noFill/>
            <a:miter lim="800000"/>
            <a:headEnd/>
            <a:tailEnd/>
          </a:ln>
        </p:spPr>
      </p:pic>
      <p:pic>
        <p:nvPicPr>
          <p:cNvPr id="1203211" name="Picture 8" descr="becker_1661979c"/>
          <p:cNvPicPr>
            <a:picLocks noChangeAspect="1" noChangeArrowheads="1"/>
          </p:cNvPicPr>
          <p:nvPr/>
        </p:nvPicPr>
        <p:blipFill>
          <a:blip r:embed="rId7" cstate="print"/>
          <a:srcRect/>
          <a:stretch>
            <a:fillRect/>
          </a:stretch>
        </p:blipFill>
        <p:spPr bwMode="auto">
          <a:xfrm>
            <a:off x="6119813" y="4095750"/>
            <a:ext cx="2844800" cy="1781175"/>
          </a:xfrm>
          <a:prstGeom prst="rect">
            <a:avLst/>
          </a:prstGeom>
          <a:noFill/>
          <a:ln w="9525">
            <a:noFill/>
            <a:miter lim="800000"/>
            <a:headEnd/>
            <a:tailEnd/>
          </a:ln>
        </p:spPr>
      </p:pic>
      <p:sp>
        <p:nvSpPr>
          <p:cNvPr id="1203212"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302"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07303"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07301" name="Object 5"/>
          <p:cNvGraphicFramePr>
            <a:graphicFrameLocks noChangeAspect="1"/>
          </p:cNvGraphicFramePr>
          <p:nvPr/>
        </p:nvGraphicFramePr>
        <p:xfrm>
          <a:off x="179388" y="6162675"/>
          <a:ext cx="2362200" cy="554038"/>
        </p:xfrm>
        <a:graphic>
          <a:graphicData uri="http://schemas.openxmlformats.org/presentationml/2006/ole">
            <p:oleObj spid="_x0000_s1207301" name="Photo Editor Photo" r:id="rId4" imgW="18000000" imgH="4219048" progId="">
              <p:embed/>
            </p:oleObj>
          </a:graphicData>
        </a:graphic>
      </p:graphicFrame>
      <p:sp>
        <p:nvSpPr>
          <p:cNvPr id="1207304" name="Text Box 10"/>
          <p:cNvSpPr txBox="1">
            <a:spLocks noChangeArrowheads="1"/>
          </p:cNvSpPr>
          <p:nvPr/>
        </p:nvSpPr>
        <p:spPr bwMode="auto">
          <a:xfrm>
            <a:off x="249238" y="1125538"/>
            <a:ext cx="8569325" cy="4106862"/>
          </a:xfrm>
          <a:prstGeom prst="rect">
            <a:avLst/>
          </a:prstGeom>
          <a:noFill/>
          <a:ln w="9525">
            <a:noFill/>
            <a:miter lim="800000"/>
            <a:headEnd/>
            <a:tailEnd/>
          </a:ln>
        </p:spPr>
        <p:txBody>
          <a:bodyPr>
            <a:spAutoFit/>
          </a:bodyPr>
          <a:lstStyle/>
          <a:p>
            <a:pPr marL="285750" indent="-285750" algn="just">
              <a:spcAft>
                <a:spcPct val="20000"/>
              </a:spcAft>
              <a:buClr>
                <a:srgbClr val="CB021A"/>
              </a:buClr>
            </a:pPr>
            <a:r>
              <a:rPr lang="fr-FR" sz="1800">
                <a:latin typeface="Arial" charset="0"/>
                <a:cs typeface="Arial" charset="0"/>
              </a:rPr>
              <a:t>Les prix: explicites ou implicites</a:t>
            </a:r>
          </a:p>
          <a:p>
            <a:pPr marL="285750" indent="-285750" algn="just">
              <a:spcAft>
                <a:spcPct val="20000"/>
              </a:spcAft>
              <a:buClr>
                <a:srgbClr val="CB021A"/>
              </a:buClr>
              <a:buFont typeface="Wingdings" pitchFamily="2" charset="2"/>
              <a:buChar char="§"/>
            </a:pPr>
            <a:r>
              <a:rPr lang="fr-FR" sz="1800">
                <a:latin typeface="Arial" charset="0"/>
                <a:cs typeface="Arial" charset="0"/>
              </a:rPr>
              <a:t>Explicites: dots; contrats de mariages</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Implicites: taux marginaux de substitutions</a:t>
            </a:r>
          </a:p>
          <a:p>
            <a:pPr marL="742950" lvl="1" indent="-285750" algn="just">
              <a:spcAft>
                <a:spcPct val="20000"/>
              </a:spcAft>
              <a:buClr>
                <a:srgbClr val="CB021A"/>
              </a:buClr>
            </a:pPr>
            <a:r>
              <a:rPr lang="fr-FR" sz="1800">
                <a:latin typeface="Arial" charset="0"/>
                <a:cs typeface="Arial" charset="0"/>
              </a:rPr>
              <a:t>	Exemple: Chiappori, Oreffice, and Quintana-Domeque (2012) calculent les variations de caractéristiques nécessaires pour obtenir en moyenne un partenaire équivalent: </a:t>
            </a:r>
            <a:r>
              <a:rPr lang="en-US" sz="1800">
                <a:latin typeface="Arial" charset="0"/>
                <a:cs typeface="Arial" charset="0"/>
              </a:rPr>
              <a:t>“</a:t>
            </a:r>
            <a:r>
              <a:rPr lang="en-US" sz="1800" i="1">
                <a:latin typeface="Arial" charset="0"/>
                <a:cs typeface="Arial" charset="0"/>
              </a:rPr>
              <a:t>Men may compensate 1.3 additional units of BMI with a 1%-increase in wages, while women may compensate two BMI units with one year of education.</a:t>
            </a:r>
            <a:r>
              <a:rPr lang="en-US" sz="1800">
                <a:latin typeface="Arial" charset="0"/>
                <a:cs typeface="Arial" charset="0"/>
              </a:rPr>
              <a:t>”</a:t>
            </a:r>
          </a:p>
          <a:p>
            <a:pPr marL="285750" indent="-285750" algn="just">
              <a:spcAft>
                <a:spcPct val="20000"/>
              </a:spcAft>
              <a:buClr>
                <a:srgbClr val="CB021A"/>
              </a:buClr>
              <a:buFont typeface="Wingdings" pitchFamily="2" charset="2"/>
              <a:buNone/>
            </a:pPr>
            <a:endParaRPr lang="en-US" sz="1800">
              <a:latin typeface="Arial" charset="0"/>
              <a:cs typeface="Arial" charset="0"/>
            </a:endParaRPr>
          </a:p>
          <a:p>
            <a:pPr marL="285750" indent="-285750" algn="just">
              <a:spcAft>
                <a:spcPct val="20000"/>
              </a:spcAft>
              <a:buClr>
                <a:srgbClr val="CB021A"/>
              </a:buClr>
              <a:buFont typeface="Wingdings" pitchFamily="2" charset="2"/>
              <a:buNone/>
            </a:pPr>
            <a:endParaRPr lang="en-US" sz="1800">
              <a:latin typeface="Arial" charset="0"/>
              <a:cs typeface="Arial" charset="0"/>
            </a:endParaRP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endParaRPr lang="fr-FR" sz="1800">
              <a:latin typeface="Arial" charset="0"/>
              <a:cs typeface="Arial" charset="0"/>
            </a:endParaRPr>
          </a:p>
        </p:txBody>
      </p:sp>
      <p:sp>
        <p:nvSpPr>
          <p:cNvPr id="1207305"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Prix</a:t>
            </a:r>
            <a:endParaRPr lang="fr-FR" sz="2800" b="1">
              <a:solidFill>
                <a:srgbClr val="CB021A"/>
              </a:solidFill>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50"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09351"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09349" name="Object 5"/>
          <p:cNvGraphicFramePr>
            <a:graphicFrameLocks noChangeAspect="1"/>
          </p:cNvGraphicFramePr>
          <p:nvPr/>
        </p:nvGraphicFramePr>
        <p:xfrm>
          <a:off x="179388" y="6162675"/>
          <a:ext cx="2362200" cy="554038"/>
        </p:xfrm>
        <a:graphic>
          <a:graphicData uri="http://schemas.openxmlformats.org/presentationml/2006/ole">
            <p:oleObj spid="_x0000_s1209349" name="Photo Editor Photo" r:id="rId4" imgW="18000000" imgH="4219048" progId="">
              <p:embed/>
            </p:oleObj>
          </a:graphicData>
        </a:graphic>
      </p:graphicFrame>
      <p:sp>
        <p:nvSpPr>
          <p:cNvPr id="1209352" name="Text Box 10"/>
          <p:cNvSpPr txBox="1">
            <a:spLocks noChangeArrowheads="1"/>
          </p:cNvSpPr>
          <p:nvPr/>
        </p:nvSpPr>
        <p:spPr bwMode="auto">
          <a:xfrm>
            <a:off x="249238" y="1125538"/>
            <a:ext cx="8569325" cy="2786062"/>
          </a:xfrm>
          <a:prstGeom prst="rect">
            <a:avLst/>
          </a:prstGeom>
          <a:noFill/>
          <a:ln w="9525">
            <a:noFill/>
            <a:miter lim="800000"/>
            <a:headEnd/>
            <a:tailEnd/>
          </a:ln>
        </p:spPr>
        <p:txBody>
          <a:bodyPr>
            <a:spAutoFit/>
          </a:bodyPr>
          <a:lstStyle/>
          <a:p>
            <a:pPr marL="285750" indent="-285750" algn="just">
              <a:spcAft>
                <a:spcPct val="20000"/>
              </a:spcAft>
              <a:buClr>
                <a:srgbClr val="CB021A"/>
              </a:buClr>
            </a:pPr>
            <a:r>
              <a:rPr lang="fr-FR" sz="1800">
                <a:latin typeface="Arial" charset="0"/>
                <a:cs typeface="Arial" charset="0"/>
              </a:rPr>
              <a:t>La concurrence: favorise le “coté court” du marché.</a:t>
            </a:r>
          </a:p>
          <a:p>
            <a:pPr marL="285750" indent="-285750" algn="just">
              <a:spcAft>
                <a:spcPct val="20000"/>
              </a:spcAft>
              <a:buClr>
                <a:srgbClr val="CB021A"/>
              </a:buCl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Wei et Zhang (2011) notent que les parents de jeunes garçons en Chine (“coté long”) épargnent plus que les parents de filles. Selon eux, ils se livrent a une course a l’épargne afin d’améliorer la situation de leur fils sur le marche du mariage. Ceci peut expliquer une grande partie de la hausse de l’épargne domestique en Chine depuis les années 1990.</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endParaRPr lang="fr-FR" sz="1800">
              <a:latin typeface="Arial" charset="0"/>
              <a:cs typeface="Arial" charset="0"/>
            </a:endParaRPr>
          </a:p>
        </p:txBody>
      </p:sp>
      <p:sp>
        <p:nvSpPr>
          <p:cNvPr id="1209353"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Concurrence</a:t>
            </a:r>
            <a:endParaRPr lang="fr-FR" sz="2800" b="1">
              <a:solidFill>
                <a:srgbClr val="CB021A"/>
              </a:solidFill>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4"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Les math</a:t>
            </a:r>
            <a:r>
              <a:rPr lang="fr-FR" sz="2800" b="1">
                <a:solidFill>
                  <a:srgbClr val="CB021A"/>
                </a:solidFill>
                <a:latin typeface="Arial" charset="0"/>
              </a:rPr>
              <a:t>é</a:t>
            </a:r>
            <a:r>
              <a:rPr lang="en-US" sz="2800" b="1">
                <a:solidFill>
                  <a:srgbClr val="CB021A"/>
                </a:solidFill>
                <a:latin typeface="Arial" charset="0"/>
              </a:rPr>
              <a:t>matiques de la séduction</a:t>
            </a:r>
            <a:endParaRPr lang="fr-FR" sz="2800" b="1">
              <a:solidFill>
                <a:srgbClr val="CB021A"/>
              </a:solidFill>
              <a:latin typeface="Arial" charset="0"/>
            </a:endParaRPr>
          </a:p>
        </p:txBody>
      </p:sp>
      <p:sp>
        <p:nvSpPr>
          <p:cNvPr id="1215495"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15496"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15493" name="Object 5"/>
          <p:cNvGraphicFramePr>
            <a:graphicFrameLocks noChangeAspect="1"/>
          </p:cNvGraphicFramePr>
          <p:nvPr/>
        </p:nvGraphicFramePr>
        <p:xfrm>
          <a:off x="179388" y="6162675"/>
          <a:ext cx="2362200" cy="554038"/>
        </p:xfrm>
        <a:graphic>
          <a:graphicData uri="http://schemas.openxmlformats.org/presentationml/2006/ole">
            <p:oleObj spid="_x0000_s1215493" name="Photo Editor Photo" r:id="rId4" imgW="18000000" imgH="4219048" progId="">
              <p:embed/>
            </p:oleObj>
          </a:graphicData>
        </a:graphic>
      </p:graphicFrame>
      <p:sp>
        <p:nvSpPr>
          <p:cNvPr id="1215497" name="Text Box 10"/>
          <p:cNvSpPr txBox="1">
            <a:spLocks noChangeArrowheads="1"/>
          </p:cNvSpPr>
          <p:nvPr/>
        </p:nvSpPr>
        <p:spPr bwMode="auto">
          <a:xfrm>
            <a:off x="249238" y="1125538"/>
            <a:ext cx="5978525" cy="4656137"/>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fr-FR" sz="1800">
                <a:latin typeface="Arial" charset="0"/>
                <a:cs typeface="Arial" charset="0"/>
              </a:rPr>
              <a:t>Notion de stabilité: les mariages sont </a:t>
            </a:r>
            <a:r>
              <a:rPr lang="fr-FR" sz="1800" i="1">
                <a:latin typeface="Arial" charset="0"/>
                <a:cs typeface="Arial" charset="0"/>
              </a:rPr>
              <a:t>stables</a:t>
            </a:r>
            <a:r>
              <a:rPr lang="fr-FR" sz="1800">
                <a:latin typeface="Arial" charset="0"/>
                <a:cs typeface="Arial" charset="0"/>
              </a:rPr>
              <a:t> s’il n’existe pas de paire d’individus non apparies qui préféreraient tous deux s’apparier plutôt que de rester avec leur conjoint.</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Existence et algorithmes: sans transferts: Gale et Shapley (1962); avec transferts, Shapley et Shubik (1972)</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Modèles avec transferts partiels: Kelso et Crawford (1982); G, Kominers et Weber (2014)</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endParaRPr lang="fr-FR" sz="1800">
              <a:latin typeface="Arial" charset="0"/>
              <a:cs typeface="Arial" charset="0"/>
            </a:endParaRPr>
          </a:p>
        </p:txBody>
      </p:sp>
      <p:pic>
        <p:nvPicPr>
          <p:cNvPr id="1215498" name="Picture 12" descr="David_Gale"/>
          <p:cNvPicPr>
            <a:picLocks noChangeAspect="1" noChangeArrowheads="1"/>
          </p:cNvPicPr>
          <p:nvPr/>
        </p:nvPicPr>
        <p:blipFill>
          <a:blip r:embed="rId5" cstate="print"/>
          <a:srcRect/>
          <a:stretch>
            <a:fillRect/>
          </a:stretch>
        </p:blipFill>
        <p:spPr bwMode="auto">
          <a:xfrm>
            <a:off x="6516688" y="981075"/>
            <a:ext cx="2370137" cy="1660525"/>
          </a:xfrm>
          <a:prstGeom prst="rect">
            <a:avLst/>
          </a:prstGeom>
          <a:noFill/>
          <a:ln w="9525">
            <a:noFill/>
            <a:miter lim="800000"/>
            <a:headEnd/>
            <a:tailEnd/>
          </a:ln>
        </p:spPr>
      </p:pic>
      <p:pic>
        <p:nvPicPr>
          <p:cNvPr id="1215499" name="Picture 14" descr="shapley-lloyd"/>
          <p:cNvPicPr>
            <a:picLocks noChangeAspect="1" noChangeArrowheads="1"/>
          </p:cNvPicPr>
          <p:nvPr/>
        </p:nvPicPr>
        <p:blipFill>
          <a:blip r:embed="rId6" cstate="print"/>
          <a:srcRect/>
          <a:stretch>
            <a:fillRect/>
          </a:stretch>
        </p:blipFill>
        <p:spPr bwMode="auto">
          <a:xfrm>
            <a:off x="6516688" y="2994025"/>
            <a:ext cx="2376487" cy="201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a:solidFill>
                  <a:srgbClr val="CB021A"/>
                </a:solidFill>
                <a:latin typeface="Arial" charset="0"/>
              </a:rPr>
              <a:t>L’algorithme de Gale et Shapley</a:t>
            </a:r>
            <a:endParaRPr lang="fr-FR" sz="2800" b="1">
              <a:solidFill>
                <a:srgbClr val="CB021A"/>
              </a:solidFill>
              <a:latin typeface="Arial" charset="0"/>
            </a:endParaRPr>
          </a:p>
        </p:txBody>
      </p:sp>
      <p:sp>
        <p:nvSpPr>
          <p:cNvPr id="1270787"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70788"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70789" name="Object 5"/>
          <p:cNvGraphicFramePr>
            <a:graphicFrameLocks noChangeAspect="1"/>
          </p:cNvGraphicFramePr>
          <p:nvPr/>
        </p:nvGraphicFramePr>
        <p:xfrm>
          <a:off x="179388" y="6162675"/>
          <a:ext cx="2362200" cy="554038"/>
        </p:xfrm>
        <a:graphic>
          <a:graphicData uri="http://schemas.openxmlformats.org/presentationml/2006/ole">
            <p:oleObj spid="_x0000_s1270789" name="Photo Editor Photo" r:id="rId4" imgW="18000000" imgH="4219048" progId="">
              <p:embed/>
            </p:oleObj>
          </a:graphicData>
        </a:graphic>
      </p:graphicFrame>
      <p:sp>
        <p:nvSpPr>
          <p:cNvPr id="1270790" name="Text Box 10"/>
          <p:cNvSpPr txBox="1">
            <a:spLocks noChangeArrowheads="1"/>
          </p:cNvSpPr>
          <p:nvPr/>
        </p:nvSpPr>
        <p:spPr bwMode="auto">
          <a:xfrm>
            <a:off x="249238" y="1125538"/>
            <a:ext cx="8426450" cy="4492625"/>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fr-FR" sz="1800">
                <a:latin typeface="Arial" charset="0"/>
                <a:cs typeface="Arial" charset="0"/>
              </a:rPr>
              <a:t>Algorithme de Gale et Shapley:</a:t>
            </a:r>
          </a:p>
          <a:p>
            <a:pPr marL="742950" lvl="1" indent="-285750" algn="just">
              <a:spcAft>
                <a:spcPct val="20000"/>
              </a:spcAft>
              <a:buClr>
                <a:srgbClr val="CB021A"/>
              </a:buClr>
              <a:buFont typeface="Wingdings" pitchFamily="2" charset="2"/>
              <a:buChar char="§"/>
            </a:pPr>
            <a:r>
              <a:rPr lang="fr-FR" sz="1800">
                <a:latin typeface="Arial" charset="0"/>
                <a:cs typeface="Arial" charset="0"/>
              </a:rPr>
              <a:t>Chaque homme fait une offre a la femme qu’il préfère</a:t>
            </a:r>
          </a:p>
          <a:p>
            <a:pPr marL="742950" lvl="1" indent="-285750" algn="just">
              <a:spcAft>
                <a:spcPct val="20000"/>
              </a:spcAft>
              <a:buClr>
                <a:srgbClr val="CB021A"/>
              </a:buClr>
              <a:buFont typeface="Wingdings" pitchFamily="2" charset="2"/>
              <a:buChar char="§"/>
            </a:pPr>
            <a:r>
              <a:rPr lang="fr-FR" sz="1800">
                <a:latin typeface="Arial" charset="0"/>
                <a:cs typeface="Arial" charset="0"/>
              </a:rPr>
              <a:t>Chaque femme qui a reçu une ou des offre(s) gardent celle qu’elle préfère; rejette les autres</a:t>
            </a:r>
          </a:p>
          <a:p>
            <a:pPr marL="742950" lvl="1" indent="-285750" algn="just">
              <a:spcAft>
                <a:spcPct val="20000"/>
              </a:spcAft>
              <a:buClr>
                <a:srgbClr val="CB021A"/>
              </a:buClr>
              <a:buFont typeface="Wingdings" pitchFamily="2" charset="2"/>
              <a:buChar char="§"/>
            </a:pPr>
            <a:r>
              <a:rPr lang="fr-FR" sz="1800">
                <a:latin typeface="Arial" charset="0"/>
                <a:cs typeface="Arial" charset="0"/>
              </a:rPr>
              <a:t>Chaque homme dont l’offres a été rejetée fait une offre a la femme qu’il préfère parmi celle qui ne l’a pas déjà rejeté.</a:t>
            </a:r>
          </a:p>
          <a:p>
            <a:pPr marL="742950" lvl="1" indent="-285750" algn="just">
              <a:spcAft>
                <a:spcPct val="20000"/>
              </a:spcAft>
              <a:buClr>
                <a:srgbClr val="CB021A"/>
              </a:buClr>
              <a:buFont typeface="Wingdings" pitchFamily="2" charset="2"/>
              <a:buChar char="§"/>
            </a:pPr>
            <a:r>
              <a:rPr lang="fr-FR" sz="1800">
                <a:latin typeface="Arial" charset="0"/>
                <a:cs typeface="Arial" charset="0"/>
              </a:rPr>
              <a:t>Ainsi de suite, jusqu’a ce qu’aucune offre ne soit rejetée.</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Les mariages ainsi obtenus sont stables. </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r>
              <a:rPr lang="fr-FR" sz="1800">
                <a:latin typeface="Arial" charset="0"/>
                <a:cs typeface="Arial" charset="0"/>
              </a:rPr>
              <a:t>Le résultat obtenu est différent (mais stable également) si c’est les femmes qui font des offres.</a:t>
            </a:r>
          </a:p>
          <a:p>
            <a:pPr marL="285750" indent="-285750" algn="just">
              <a:spcAft>
                <a:spcPct val="20000"/>
              </a:spcAft>
              <a:buClr>
                <a:srgbClr val="CB021A"/>
              </a:buClr>
              <a:buFont typeface="Wingdings" pitchFamily="2" charset="2"/>
              <a:buChar char="§"/>
            </a:pPr>
            <a:endParaRPr lang="fr-FR" sz="1800">
              <a:latin typeface="Arial" charset="0"/>
              <a:cs typeface="Arial" charset="0"/>
            </a:endParaRPr>
          </a:p>
          <a:p>
            <a:pPr marL="285750" indent="-285750" algn="just">
              <a:spcAft>
                <a:spcPct val="20000"/>
              </a:spcAft>
              <a:buClr>
                <a:srgbClr val="CB021A"/>
              </a:buClr>
              <a:buFont typeface="Wingdings" pitchFamily="2" charset="2"/>
              <a:buChar char="§"/>
            </a:pPr>
            <a:endParaRPr lang="fr-FR" sz="1800">
              <a:latin typeface="Arial" charset="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èle par défaut">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3516</TotalTime>
  <Words>1277</Words>
  <Application>Microsoft Office PowerPoint</Application>
  <PresentationFormat>Affichage à l'écran (4:3)</PresentationFormat>
  <Paragraphs>178</Paragraphs>
  <Slides>23</Slides>
  <Notes>23</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23</vt:i4>
      </vt:variant>
    </vt:vector>
  </HeadingPairs>
  <TitlesOfParts>
    <vt:vector size="25" baseType="lpstr">
      <vt:lpstr>Modèle par défaut</vt:lpstr>
      <vt:lpstr>Photo Editor Photo</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subject/>
  <cp:keywords/>
  <dc:description/>
  <cp:lastModifiedBy>AG</cp:lastModifiedBy>
  <cp:revision>268</cp:revision>
  <dcterms:created xsi:type="dcterms:W3CDTF">2009-11-27T16:06:11Z</dcterms:created>
  <dcterms:modified xsi:type="dcterms:W3CDTF">2014-11-13T11:45:11Z</dcterms:modified>
  <cp:category/>
</cp:coreProperties>
</file>