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26" r:id="rId3"/>
    <p:sldId id="330" r:id="rId4"/>
    <p:sldId id="321" r:id="rId5"/>
    <p:sldId id="322" r:id="rId6"/>
    <p:sldId id="323" r:id="rId7"/>
    <p:sldId id="329" r:id="rId8"/>
    <p:sldId id="335" r:id="rId9"/>
    <p:sldId id="315" r:id="rId10"/>
    <p:sldId id="300" r:id="rId11"/>
    <p:sldId id="312" r:id="rId12"/>
    <p:sldId id="301" r:id="rId13"/>
    <p:sldId id="302" r:id="rId14"/>
    <p:sldId id="306" r:id="rId15"/>
    <p:sldId id="332" r:id="rId16"/>
    <p:sldId id="308" r:id="rId17"/>
    <p:sldId id="310" r:id="rId18"/>
    <p:sldId id="309" r:id="rId19"/>
    <p:sldId id="333" r:id="rId20"/>
    <p:sldId id="334" r:id="rId21"/>
    <p:sldId id="336" r:id="rId22"/>
    <p:sldId id="337" r:id="rId23"/>
  </p:sldIdLst>
  <p:sldSz cx="9144000" cy="6858000" type="screen4x3"/>
  <p:notesSz cx="6797675" cy="9926638"/>
  <p:defaultTextStyle>
    <a:defPPr>
      <a:defRPr lang="en-GB"/>
    </a:defPPr>
    <a:lvl1pPr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ＭＳ Ｐゴシック" pitchFamily="34" charset="-128"/>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ＭＳ Ｐゴシック" pitchFamily="34" charset="-128"/>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004D"/>
    <a:srgbClr val="00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2" autoAdjust="0"/>
    <p:restoredTop sz="99138" autoAdjust="0"/>
  </p:normalViewPr>
  <p:slideViewPr>
    <p:cSldViewPr>
      <p:cViewPr varScale="1">
        <p:scale>
          <a:sx n="46" d="100"/>
          <a:sy n="46" d="100"/>
        </p:scale>
        <p:origin x="13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bwMode="auto">
          <a:xfrm>
            <a:off x="0" y="0"/>
            <a:ext cx="2946400" cy="495300"/>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lvl1pPr defTabSz="955675">
              <a:defRPr sz="1300"/>
            </a:lvl1pPr>
          </a:lstStyle>
          <a:p>
            <a:pPr>
              <a:defRPr/>
            </a:pPr>
            <a:endParaRPr lang="fr-FR"/>
          </a:p>
        </p:txBody>
      </p:sp>
      <p:sp>
        <p:nvSpPr>
          <p:cNvPr id="3" name="Espace réservé de la date 2"/>
          <p:cNvSpPr>
            <a:spLocks noGrp="1"/>
          </p:cNvSpPr>
          <p:nvPr>
            <p:ph type="dt" idx="1"/>
          </p:nvPr>
        </p:nvSpPr>
        <p:spPr bwMode="auto">
          <a:xfrm>
            <a:off x="3849688" y="0"/>
            <a:ext cx="2946400" cy="495300"/>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lvl1pPr algn="r" defTabSz="955675">
              <a:defRPr sz="1300"/>
            </a:lvl1pPr>
          </a:lstStyle>
          <a:p>
            <a:pPr>
              <a:defRPr/>
            </a:pPr>
            <a:fld id="{43A2405D-7BDD-422F-BCA0-F4F3243D459F}" type="datetimeFigureOut">
              <a:rPr lang="fr-FR"/>
              <a:pPr>
                <a:defRPr/>
              </a:pPr>
              <a:t>06/03/2015</a:t>
            </a:fld>
            <a:endParaRPr lang="fr-FR"/>
          </a:p>
        </p:txBody>
      </p:sp>
      <p:sp>
        <p:nvSpPr>
          <p:cNvPr id="4" name="Espace réservé de l'image des diapositives 3"/>
          <p:cNvSpPr>
            <a:spLocks noGrp="1" noRot="1" noChangeAspect="1"/>
          </p:cNvSpPr>
          <p:nvPr>
            <p:ph type="sldImg" idx="2"/>
          </p:nvPr>
        </p:nvSpPr>
        <p:spPr>
          <a:xfrm>
            <a:off x="917575" y="744538"/>
            <a:ext cx="4964113" cy="3722687"/>
          </a:xfrm>
          <a:prstGeom prst="rect">
            <a:avLst/>
          </a:prstGeom>
          <a:noFill/>
          <a:ln w="12700">
            <a:solidFill>
              <a:prstClr val="black"/>
            </a:solidFill>
          </a:ln>
        </p:spPr>
        <p:txBody>
          <a:bodyPr vert="horz" lIns="91440" tIns="45720" rIns="91440" bIns="45720" rtlCol="0" anchor="ctr"/>
          <a:lstStyle/>
          <a:p>
            <a:pPr lvl="0"/>
            <a:endParaRPr lang="fr-FR" noProof="0" smtClean="0"/>
          </a:p>
        </p:txBody>
      </p:sp>
      <p:sp>
        <p:nvSpPr>
          <p:cNvPr id="5" name="Espace réservé des commentaires 4"/>
          <p:cNvSpPr>
            <a:spLocks noGrp="1"/>
          </p:cNvSpPr>
          <p:nvPr>
            <p:ph type="body" sz="quarter" idx="3"/>
          </p:nvPr>
        </p:nvSpPr>
        <p:spPr bwMode="auto">
          <a:xfrm>
            <a:off x="679450" y="4714875"/>
            <a:ext cx="5438775" cy="4467225"/>
          </a:xfrm>
          <a:prstGeom prst="rect">
            <a:avLst/>
          </a:prstGeom>
          <a:noFill/>
          <a:ln w="9525">
            <a:noFill/>
            <a:miter lim="800000"/>
            <a:headEnd/>
            <a:tailEnd/>
          </a:ln>
        </p:spPr>
        <p:txBody>
          <a:bodyPr vert="horz" wrap="square" lIns="95554" tIns="47777" rIns="95554" bIns="47777"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bwMode="auto">
          <a:xfrm>
            <a:off x="0" y="9429750"/>
            <a:ext cx="2946400" cy="495300"/>
          </a:xfrm>
          <a:prstGeom prst="rect">
            <a:avLst/>
          </a:prstGeom>
          <a:noFill/>
          <a:ln w="9525">
            <a:noFill/>
            <a:miter lim="800000"/>
            <a:headEnd/>
            <a:tailEnd/>
          </a:ln>
        </p:spPr>
        <p:txBody>
          <a:bodyPr vert="horz" wrap="square" lIns="95554" tIns="47777" rIns="95554" bIns="47777" numCol="1" anchor="b" anchorCtr="0" compatLnSpc="1">
            <a:prstTxWarp prst="textNoShape">
              <a:avLst/>
            </a:prstTxWarp>
          </a:bodyPr>
          <a:lstStyle>
            <a:lvl1pPr defTabSz="955675">
              <a:defRPr sz="1300"/>
            </a:lvl1pPr>
          </a:lstStyle>
          <a:p>
            <a:pPr>
              <a:defRPr/>
            </a:pPr>
            <a:endParaRPr lang="fr-FR"/>
          </a:p>
        </p:txBody>
      </p:sp>
      <p:sp>
        <p:nvSpPr>
          <p:cNvPr id="7" name="Espace réservé du numéro de diapositive 6"/>
          <p:cNvSpPr>
            <a:spLocks noGrp="1"/>
          </p:cNvSpPr>
          <p:nvPr>
            <p:ph type="sldNum" sz="quarter" idx="5"/>
          </p:nvPr>
        </p:nvSpPr>
        <p:spPr bwMode="auto">
          <a:xfrm>
            <a:off x="3849688" y="9429750"/>
            <a:ext cx="2946400" cy="495300"/>
          </a:xfrm>
          <a:prstGeom prst="rect">
            <a:avLst/>
          </a:prstGeom>
          <a:noFill/>
          <a:ln w="9525">
            <a:noFill/>
            <a:miter lim="800000"/>
            <a:headEnd/>
            <a:tailEnd/>
          </a:ln>
        </p:spPr>
        <p:txBody>
          <a:bodyPr vert="horz" wrap="square" lIns="95554" tIns="47777" rIns="95554" bIns="47777" numCol="1" anchor="b" anchorCtr="0" compatLnSpc="1">
            <a:prstTxWarp prst="textNoShape">
              <a:avLst/>
            </a:prstTxWarp>
          </a:bodyPr>
          <a:lstStyle>
            <a:lvl1pPr algn="r" defTabSz="955675">
              <a:defRPr sz="1300"/>
            </a:lvl1pPr>
          </a:lstStyle>
          <a:p>
            <a:pPr>
              <a:defRPr/>
            </a:pPr>
            <a:fld id="{41D2060D-7B10-45C6-BE3F-AD0E6EB073D8}" type="slidenum">
              <a:rPr lang="fr-FR"/>
              <a:pPr>
                <a:defRPr/>
              </a:pPr>
              <a:t>‹#›</a:t>
            </a:fld>
            <a:endParaRPr lang="fr-FR"/>
          </a:p>
        </p:txBody>
      </p:sp>
    </p:spTree>
    <p:extLst>
      <p:ext uri="{BB962C8B-B14F-4D97-AF65-F5344CB8AC3E}">
        <p14:creationId xmlns:p14="http://schemas.microsoft.com/office/powerpoint/2010/main" val="405866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63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6387" name="Espace réservé du numéro de diapositive 3"/>
          <p:cNvSpPr>
            <a:spLocks noGrp="1"/>
          </p:cNvSpPr>
          <p:nvPr>
            <p:ph type="sldNum" sz="quarter" idx="5"/>
          </p:nvPr>
        </p:nvSpPr>
        <p:spPr>
          <a:noFill/>
        </p:spPr>
        <p:txBody>
          <a:bodyPr/>
          <a:lstStyle/>
          <a:p>
            <a:fld id="{FAB4A9AF-A72F-4D51-AF87-6B44678D184A}" type="slidenum">
              <a:rPr lang="fr-FR" smtClean="0"/>
              <a:pPr/>
              <a:t>1</a:t>
            </a:fld>
            <a:endParaRPr lang="fr-FR" smtClean="0"/>
          </a:p>
        </p:txBody>
      </p:sp>
    </p:spTree>
    <p:extLst>
      <p:ext uri="{BB962C8B-B14F-4D97-AF65-F5344CB8AC3E}">
        <p14:creationId xmlns:p14="http://schemas.microsoft.com/office/powerpoint/2010/main" val="1360294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904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904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5DD55BD2-05C2-480F-8F93-01EDD007F685}" type="slidenum">
              <a:rPr lang="fr-FR" sz="1300"/>
              <a:pPr algn="r" defTabSz="955675"/>
              <a:t>10</a:t>
            </a:fld>
            <a:endParaRPr lang="fr-FR" sz="1300"/>
          </a:p>
        </p:txBody>
      </p:sp>
    </p:spTree>
    <p:extLst>
      <p:ext uri="{BB962C8B-B14F-4D97-AF65-F5344CB8AC3E}">
        <p14:creationId xmlns:p14="http://schemas.microsoft.com/office/powerpoint/2010/main" val="373494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3289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3289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33D0FAEC-5583-4D1E-A9C4-4FB05B17E82D}" type="slidenum">
              <a:rPr lang="fr-FR" sz="1300"/>
              <a:pPr algn="r" defTabSz="955675"/>
              <a:t>11</a:t>
            </a:fld>
            <a:endParaRPr lang="fr-FR" sz="1300"/>
          </a:p>
        </p:txBody>
      </p:sp>
    </p:spTree>
    <p:extLst>
      <p:ext uri="{BB962C8B-B14F-4D97-AF65-F5344CB8AC3E}">
        <p14:creationId xmlns:p14="http://schemas.microsoft.com/office/powerpoint/2010/main" val="140104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89"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1090"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1091"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2EE173E7-1B11-4CA1-A954-053C2665C81E}" type="slidenum">
              <a:rPr lang="fr-FR" sz="1300"/>
              <a:pPr algn="r" defTabSz="955675"/>
              <a:t>12</a:t>
            </a:fld>
            <a:endParaRPr lang="fr-FR" sz="1300"/>
          </a:p>
        </p:txBody>
      </p:sp>
    </p:spTree>
    <p:extLst>
      <p:ext uri="{BB962C8B-B14F-4D97-AF65-F5344CB8AC3E}">
        <p14:creationId xmlns:p14="http://schemas.microsoft.com/office/powerpoint/2010/main" val="737318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313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313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5BEE7FAE-9E49-444B-B2F3-49C2738EE351}" type="slidenum">
              <a:rPr lang="fr-FR" sz="1300"/>
              <a:pPr algn="r" defTabSz="955675"/>
              <a:t>13</a:t>
            </a:fld>
            <a:endParaRPr lang="fr-FR" sz="1300"/>
          </a:p>
        </p:txBody>
      </p:sp>
    </p:spTree>
    <p:extLst>
      <p:ext uri="{BB962C8B-B14F-4D97-AF65-F5344CB8AC3E}">
        <p14:creationId xmlns:p14="http://schemas.microsoft.com/office/powerpoint/2010/main" val="3301584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928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928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684606-C73E-4668-BA56-AC5471206008}" type="slidenum">
              <a:rPr lang="fr-FR" sz="1300"/>
              <a:pPr algn="r" defTabSz="955675"/>
              <a:t>14</a:t>
            </a:fld>
            <a:endParaRPr lang="fr-FR" sz="1300"/>
          </a:p>
        </p:txBody>
      </p:sp>
    </p:spTree>
    <p:extLst>
      <p:ext uri="{BB962C8B-B14F-4D97-AF65-F5344CB8AC3E}">
        <p14:creationId xmlns:p14="http://schemas.microsoft.com/office/powerpoint/2010/main" val="1203011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15</a:t>
            </a:fld>
            <a:endParaRPr lang="fr-FR" sz="1300"/>
          </a:p>
        </p:txBody>
      </p:sp>
    </p:spTree>
    <p:extLst>
      <p:ext uri="{BB962C8B-B14F-4D97-AF65-F5344CB8AC3E}">
        <p14:creationId xmlns:p14="http://schemas.microsoft.com/office/powerpoint/2010/main" val="3892343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29"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1330"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1331"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695A2487-8C48-4FE8-8A66-9368CD59E91F}" type="slidenum">
              <a:rPr lang="fr-FR" sz="1300"/>
              <a:pPr algn="r" defTabSz="955675"/>
              <a:t>16</a:t>
            </a:fld>
            <a:endParaRPr lang="fr-FR" sz="1300"/>
          </a:p>
        </p:txBody>
      </p:sp>
    </p:spTree>
    <p:extLst>
      <p:ext uri="{BB962C8B-B14F-4D97-AF65-F5344CB8AC3E}">
        <p14:creationId xmlns:p14="http://schemas.microsoft.com/office/powerpoint/2010/main" val="3078226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7"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3378"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3379"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FC95864E-AF9B-4EA2-A6F2-D09225BBB5C9}" type="slidenum">
              <a:rPr lang="fr-FR" sz="1300"/>
              <a:pPr algn="r" defTabSz="955675"/>
              <a:t>17</a:t>
            </a:fld>
            <a:endParaRPr lang="fr-FR" sz="1300"/>
          </a:p>
        </p:txBody>
      </p:sp>
    </p:spTree>
    <p:extLst>
      <p:ext uri="{BB962C8B-B14F-4D97-AF65-F5344CB8AC3E}">
        <p14:creationId xmlns:p14="http://schemas.microsoft.com/office/powerpoint/2010/main" val="189720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542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542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6C705743-B12C-4790-872F-4D00BA523DBF}" type="slidenum">
              <a:rPr lang="fr-FR" sz="1300"/>
              <a:pPr algn="r" defTabSz="955675"/>
              <a:t>18</a:t>
            </a:fld>
            <a:endParaRPr lang="fr-FR" sz="1300"/>
          </a:p>
        </p:txBody>
      </p:sp>
    </p:spTree>
    <p:extLst>
      <p:ext uri="{BB962C8B-B14F-4D97-AF65-F5344CB8AC3E}">
        <p14:creationId xmlns:p14="http://schemas.microsoft.com/office/powerpoint/2010/main" val="1588688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19</a:t>
            </a:fld>
            <a:endParaRPr lang="fr-FR" sz="1300"/>
          </a:p>
        </p:txBody>
      </p:sp>
    </p:spTree>
    <p:extLst>
      <p:ext uri="{BB962C8B-B14F-4D97-AF65-F5344CB8AC3E}">
        <p14:creationId xmlns:p14="http://schemas.microsoft.com/office/powerpoint/2010/main" val="84237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2</a:t>
            </a:fld>
            <a:endParaRPr lang="fr-FR" sz="1300"/>
          </a:p>
        </p:txBody>
      </p:sp>
    </p:spTree>
    <p:extLst>
      <p:ext uri="{BB962C8B-B14F-4D97-AF65-F5344CB8AC3E}">
        <p14:creationId xmlns:p14="http://schemas.microsoft.com/office/powerpoint/2010/main" val="1218868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20</a:t>
            </a:fld>
            <a:endParaRPr lang="fr-FR" sz="1300"/>
          </a:p>
        </p:txBody>
      </p:sp>
    </p:spTree>
    <p:extLst>
      <p:ext uri="{BB962C8B-B14F-4D97-AF65-F5344CB8AC3E}">
        <p14:creationId xmlns:p14="http://schemas.microsoft.com/office/powerpoint/2010/main" val="4060312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21</a:t>
            </a:fld>
            <a:endParaRPr lang="fr-FR" sz="1300"/>
          </a:p>
        </p:txBody>
      </p:sp>
    </p:spTree>
    <p:extLst>
      <p:ext uri="{BB962C8B-B14F-4D97-AF65-F5344CB8AC3E}">
        <p14:creationId xmlns:p14="http://schemas.microsoft.com/office/powerpoint/2010/main" val="2118666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5"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45186"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45187"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80A3A9FB-B6F6-410D-A021-20C7CD733337}" type="slidenum">
              <a:rPr lang="fr-FR" sz="1300"/>
              <a:pPr algn="r" defTabSz="955675"/>
              <a:t>22</a:t>
            </a:fld>
            <a:endParaRPr lang="fr-FR" sz="1300"/>
          </a:p>
        </p:txBody>
      </p:sp>
    </p:spTree>
    <p:extLst>
      <p:ext uri="{BB962C8B-B14F-4D97-AF65-F5344CB8AC3E}">
        <p14:creationId xmlns:p14="http://schemas.microsoft.com/office/powerpoint/2010/main" val="1814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952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952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04C0A5C4-681E-4790-BF45-5CD3CB0529B5}" type="slidenum">
              <a:rPr lang="fr-FR" sz="1300"/>
              <a:pPr algn="r" defTabSz="955675"/>
              <a:t>3</a:t>
            </a:fld>
            <a:endParaRPr lang="fr-FR" sz="1300"/>
          </a:p>
        </p:txBody>
      </p:sp>
    </p:spTree>
    <p:extLst>
      <p:ext uri="{BB962C8B-B14F-4D97-AF65-F5344CB8AC3E}">
        <p14:creationId xmlns:p14="http://schemas.microsoft.com/office/powerpoint/2010/main" val="1955833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5907"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5908"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E3ACB5C1-B051-41E8-B1B1-41FD9DF94ECD}" type="slidenum">
              <a:rPr lang="fr-FR" sz="1300"/>
              <a:pPr algn="r" defTabSz="955675"/>
              <a:t>4</a:t>
            </a:fld>
            <a:endParaRPr lang="fr-FR" sz="1300"/>
          </a:p>
        </p:txBody>
      </p:sp>
    </p:spTree>
    <p:extLst>
      <p:ext uri="{BB962C8B-B14F-4D97-AF65-F5344CB8AC3E}">
        <p14:creationId xmlns:p14="http://schemas.microsoft.com/office/powerpoint/2010/main" val="60041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77955"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77956"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4B3F25B5-C3FF-485F-A1BB-0E5A9250CD20}" type="slidenum">
              <a:rPr lang="fr-FR" sz="1300"/>
              <a:pPr algn="r" defTabSz="955675"/>
              <a:t>5</a:t>
            </a:fld>
            <a:endParaRPr lang="fr-FR" sz="1300"/>
          </a:p>
        </p:txBody>
      </p:sp>
    </p:spTree>
    <p:extLst>
      <p:ext uri="{BB962C8B-B14F-4D97-AF65-F5344CB8AC3E}">
        <p14:creationId xmlns:p14="http://schemas.microsoft.com/office/powerpoint/2010/main" val="406378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80003" name="Espace réservé des commentaires 2"/>
          <p:cNvSpPr>
            <a:spLocks noGrp="1"/>
          </p:cNvSpPr>
          <p:nvPr>
            <p:ph type="body" idx="1"/>
          </p:nvPr>
        </p:nvSpPr>
        <p:spPr>
          <a:noFill/>
          <a:ln/>
        </p:spPr>
        <p:txBody>
          <a:bodyPr/>
          <a:lstStyle/>
          <a:p>
            <a:pPr eaLnBrk="1" hangingPunct="1">
              <a:spcBef>
                <a:spcPct val="0"/>
              </a:spcBef>
            </a:pPr>
            <a:endParaRPr lang="fr-FR" dirty="0" smtClean="0">
              <a:ea typeface="ＭＳ Ｐゴシック" pitchFamily="34" charset="-128"/>
            </a:endParaRPr>
          </a:p>
        </p:txBody>
      </p:sp>
      <p:sp>
        <p:nvSpPr>
          <p:cNvPr id="1280004"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19517EE3-4CA1-4D42-96E4-F4B75882C71E}" type="slidenum">
              <a:rPr lang="fr-FR" sz="1300"/>
              <a:pPr algn="r" defTabSz="955675"/>
              <a:t>6</a:t>
            </a:fld>
            <a:endParaRPr lang="fr-FR" sz="1300"/>
          </a:p>
        </p:txBody>
      </p:sp>
    </p:spTree>
    <p:extLst>
      <p:ext uri="{BB962C8B-B14F-4D97-AF65-F5344CB8AC3E}">
        <p14:creationId xmlns:p14="http://schemas.microsoft.com/office/powerpoint/2010/main" val="38125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952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952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04C0A5C4-681E-4790-BF45-5CD3CB0529B5}" type="slidenum">
              <a:rPr lang="fr-FR" sz="1300"/>
              <a:pPr algn="r" defTabSz="955675"/>
              <a:t>7</a:t>
            </a:fld>
            <a:endParaRPr lang="fr-FR" sz="1300"/>
          </a:p>
        </p:txBody>
      </p:sp>
    </p:spTree>
    <p:extLst>
      <p:ext uri="{BB962C8B-B14F-4D97-AF65-F5344CB8AC3E}">
        <p14:creationId xmlns:p14="http://schemas.microsoft.com/office/powerpoint/2010/main" val="1197476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952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952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04C0A5C4-681E-4790-BF45-5CD3CB0529B5}" type="slidenum">
              <a:rPr lang="fr-FR" sz="1300"/>
              <a:pPr algn="r" defTabSz="955675"/>
              <a:t>8</a:t>
            </a:fld>
            <a:endParaRPr lang="fr-FR" sz="1300"/>
          </a:p>
        </p:txBody>
      </p:sp>
    </p:spTree>
    <p:extLst>
      <p:ext uri="{BB962C8B-B14F-4D97-AF65-F5344CB8AC3E}">
        <p14:creationId xmlns:p14="http://schemas.microsoft.com/office/powerpoint/2010/main" val="4246849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1"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59522" name="Espace réservé des commentaires 2"/>
          <p:cNvSpPr>
            <a:spLocks noGrp="1"/>
          </p:cNvSpPr>
          <p:nvPr>
            <p:ph type="body" idx="1"/>
          </p:nvPr>
        </p:nvSpPr>
        <p:spPr>
          <a:noFill/>
          <a:ln/>
        </p:spPr>
        <p:txBody>
          <a:bodyPr/>
          <a:lstStyle/>
          <a:p>
            <a:pPr eaLnBrk="1" hangingPunct="1">
              <a:spcBef>
                <a:spcPct val="0"/>
              </a:spcBef>
            </a:pPr>
            <a:endParaRPr lang="fr-FR" smtClean="0">
              <a:ea typeface="ＭＳ Ｐゴシック" pitchFamily="34" charset="-128"/>
            </a:endParaRPr>
          </a:p>
        </p:txBody>
      </p:sp>
      <p:sp>
        <p:nvSpPr>
          <p:cNvPr id="1259523" name="Espace réservé du numéro de diapositive 3"/>
          <p:cNvSpPr txBox="1">
            <a:spLocks noGrp="1"/>
          </p:cNvSpPr>
          <p:nvPr/>
        </p:nvSpPr>
        <p:spPr bwMode="auto">
          <a:xfrm>
            <a:off x="3849688" y="9429750"/>
            <a:ext cx="2946400" cy="495300"/>
          </a:xfrm>
          <a:prstGeom prst="rect">
            <a:avLst/>
          </a:prstGeom>
          <a:noFill/>
          <a:ln w="9525">
            <a:noFill/>
            <a:miter lim="800000"/>
            <a:headEnd/>
            <a:tailEnd/>
          </a:ln>
        </p:spPr>
        <p:txBody>
          <a:bodyPr lIns="95554" tIns="47777" rIns="95554" bIns="47777" anchor="b"/>
          <a:lstStyle/>
          <a:p>
            <a:pPr algn="r" defTabSz="955675"/>
            <a:fld id="{04C0A5C4-681E-4790-BF45-5CD3CB0529B5}" type="slidenum">
              <a:rPr lang="fr-FR" sz="1300"/>
              <a:pPr algn="r" defTabSz="955675"/>
              <a:t>9</a:t>
            </a:fld>
            <a:endParaRPr lang="fr-FR" sz="1300"/>
          </a:p>
        </p:txBody>
      </p:sp>
    </p:spTree>
    <p:extLst>
      <p:ext uri="{BB962C8B-B14F-4D97-AF65-F5344CB8AC3E}">
        <p14:creationId xmlns:p14="http://schemas.microsoft.com/office/powerpoint/2010/main" val="390291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9F73EA6-FE3E-4793-B122-8F80ACB47A09}"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4E9FCC6-1B91-492A-BDAB-BB9541FB9CB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8DE5AE7-4FC6-4A08-8268-4E4B03975AF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A356364-363D-4B89-BFF2-9F65DCE6E9FF}"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EB12742-FFE6-47C9-9279-FA00AD4F4090}"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7C2337E-16D0-482D-AC1F-8D4137B28787}"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21C30F57-0069-4C03-AEFB-FB27A922CAB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406C022-8ADD-4A9A-9B41-7B9FEE2FF216}"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9DFE804-637D-487D-AFEE-4D8C73C0DCF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C1C2143-1E2A-44AE-BD30-43F07FB15B7F}"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C53AE7A-A73A-43D2-9BC4-947A1FCDEF3A}"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Cliquez pour modifier le style du titre du masque</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Cliquez pour modifier les styles du texte du masque</a:t>
            </a:r>
          </a:p>
          <a:p>
            <a:pPr lvl="1"/>
            <a:r>
              <a:rPr lang="en-GB" smtClean="0"/>
              <a:t>Deuxième niveau</a:t>
            </a:r>
          </a:p>
          <a:p>
            <a:pPr lvl="2"/>
            <a:r>
              <a:rPr lang="en-GB" smtClean="0"/>
              <a:t>Troisième niveau</a:t>
            </a:r>
          </a:p>
          <a:p>
            <a:pPr lvl="3"/>
            <a:r>
              <a:rPr lang="en-GB" smtClean="0"/>
              <a:t>Quatrième niveau</a:t>
            </a:r>
          </a:p>
          <a:p>
            <a:pPr lvl="4"/>
            <a:r>
              <a:rPr lang="en-GB"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mn-ea"/>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mn-ea"/>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charset="0"/>
                <a:ea typeface="ＭＳ Ｐゴシック" charset="0"/>
                <a:cs typeface="Times New Roman" charset="0"/>
              </a:defRPr>
            </a:lvl1pPr>
          </a:lstStyle>
          <a:p>
            <a:pPr>
              <a:defRPr/>
            </a:pPr>
            <a:fld id="{6C0A2F7C-312A-4A83-9818-82779F623A1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Times New Roman"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Times New Roman"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Times New Roman"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Times New Roman"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notesSlide" Target="../notesSlides/notesSlide10.xml"/><Relationship Id="rId7"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4.jpeg"/><Relationship Id="rId5" Type="http://schemas.openxmlformats.org/officeDocument/2006/relationships/image" Target="../media/image1.png"/><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image" Target="../media/image1.png"/><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png"/><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png"/><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jpe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8.jpeg"/><Relationship Id="rId5" Type="http://schemas.openxmlformats.org/officeDocument/2006/relationships/image" Target="../media/image1.png"/><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0.png"/><Relationship Id="rId5" Type="http://schemas.openxmlformats.org/officeDocument/2006/relationships/image" Target="../media/image1.png"/><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1.wmf"/><Relationship Id="rId5" Type="http://schemas.openxmlformats.org/officeDocument/2006/relationships/image" Target="../media/image1.png"/><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1.png"/><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23.png"/><Relationship Id="rId5" Type="http://schemas.openxmlformats.org/officeDocument/2006/relationships/image" Target="../media/image1.png"/><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24.png"/><Relationship Id="rId5" Type="http://schemas.openxmlformats.org/officeDocument/2006/relationships/image" Target="../media/image1.png"/><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1.png"/><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hyperlink" Target="http://alfredgalichon.com/optimaltransport2015s/" TargetMode="External"/><Relationship Id="rId5" Type="http://schemas.openxmlformats.org/officeDocument/2006/relationships/image" Target="../media/image1.png"/><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3.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jpeg"/><Relationship Id="rId5" Type="http://schemas.openxmlformats.org/officeDocument/2006/relationships/image" Target="../media/image1.png"/><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jpeg"/><Relationship Id="rId5" Type="http://schemas.openxmlformats.org/officeDocument/2006/relationships/image" Target="../media/image1.png"/><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oleObject" Target="../embeddings/oleObject5.bin"/><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oleObject" Target="../embeddings/oleObject6.bin"/><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1.jpeg"/><Relationship Id="rId5" Type="http://schemas.openxmlformats.org/officeDocument/2006/relationships/image" Target="../media/image1.png"/><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png"/><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 name="Rectangle 2"/>
          <p:cNvSpPr>
            <a:spLocks noChangeArrowheads="1"/>
          </p:cNvSpPr>
          <p:nvPr/>
        </p:nvSpPr>
        <p:spPr bwMode="auto">
          <a:xfrm>
            <a:off x="0" y="0"/>
            <a:ext cx="9144000" cy="838200"/>
          </a:xfrm>
          <a:prstGeom prst="rect">
            <a:avLst/>
          </a:prstGeom>
          <a:solidFill>
            <a:srgbClr val="CB021A"/>
          </a:solidFill>
          <a:ln w="9525">
            <a:noFill/>
            <a:miter lim="800000"/>
            <a:headEnd/>
            <a:tailEnd/>
          </a:ln>
        </p:spPr>
        <p:txBody>
          <a:bodyPr wrap="none" anchor="ctr"/>
          <a:lstStyle/>
          <a:p>
            <a:endParaRPr lang="fr-FR"/>
          </a:p>
        </p:txBody>
      </p:sp>
      <p:graphicFrame>
        <p:nvGraphicFramePr>
          <p:cNvPr id="1107" name="Object 83"/>
          <p:cNvGraphicFramePr>
            <a:graphicFrameLocks noChangeAspect="1"/>
          </p:cNvGraphicFramePr>
          <p:nvPr/>
        </p:nvGraphicFramePr>
        <p:xfrm>
          <a:off x="179388" y="142875"/>
          <a:ext cx="2362200" cy="554038"/>
        </p:xfrm>
        <a:graphic>
          <a:graphicData uri="http://schemas.openxmlformats.org/presentationml/2006/ole">
            <mc:AlternateContent xmlns:mc="http://schemas.openxmlformats.org/markup-compatibility/2006">
              <mc:Choice xmlns:v="urn:schemas-microsoft-com:vml" Requires="v">
                <p:oleObj spid="_x0000_s1118" name="Photo Editor Photo" r:id="rId4" imgW="18000000" imgH="4219048" progId="">
                  <p:embed/>
                </p:oleObj>
              </mc:Choice>
              <mc:Fallback>
                <p:oleObj name="Photo Editor Photo" r:id="rId4" imgW="18000000" imgH="4219048" progId="">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428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109" name="Text Box 4"/>
          <p:cNvSpPr txBox="1">
            <a:spLocks noChangeArrowheads="1"/>
          </p:cNvSpPr>
          <p:nvPr/>
        </p:nvSpPr>
        <p:spPr bwMode="auto">
          <a:xfrm>
            <a:off x="827088" y="1196975"/>
            <a:ext cx="7632700" cy="1066800"/>
          </a:xfrm>
          <a:prstGeom prst="rect">
            <a:avLst/>
          </a:prstGeom>
          <a:noFill/>
          <a:ln w="9525">
            <a:noFill/>
            <a:miter lim="800000"/>
            <a:headEnd/>
            <a:tailEnd/>
          </a:ln>
        </p:spPr>
        <p:txBody>
          <a:bodyPr anchor="ctr">
            <a:spAutoFit/>
          </a:bodyPr>
          <a:lstStyle/>
          <a:p>
            <a:pPr algn="ctr" eaLnBrk="0" hangingPunct="0"/>
            <a:r>
              <a:rPr lang="en-US" sz="3200" b="1" dirty="0" smtClean="0">
                <a:latin typeface="Arial" charset="0"/>
                <a:cs typeface="Arial" charset="0"/>
              </a:rPr>
              <a:t>From marriage to option pricing:</a:t>
            </a:r>
            <a:endParaRPr lang="en-US" sz="3200" b="1" dirty="0">
              <a:latin typeface="Arial" charset="0"/>
              <a:cs typeface="Arial" charset="0"/>
            </a:endParaRPr>
          </a:p>
          <a:p>
            <a:pPr algn="ctr" eaLnBrk="0" hangingPunct="0"/>
            <a:r>
              <a:rPr lang="en-US" sz="3200" b="1" dirty="0" smtClean="0">
                <a:latin typeface="Arial" charset="0"/>
                <a:cs typeface="Arial" charset="0"/>
              </a:rPr>
              <a:t>Optimal transport and its applications</a:t>
            </a:r>
            <a:endParaRPr lang="en-US" sz="3200" b="1" dirty="0">
              <a:latin typeface="Arial" charset="0"/>
              <a:cs typeface="Arial" charset="0"/>
            </a:endParaRPr>
          </a:p>
        </p:txBody>
      </p:sp>
      <p:sp>
        <p:nvSpPr>
          <p:cNvPr id="1110" name="Rectangle 1"/>
          <p:cNvSpPr>
            <a:spLocks noChangeArrowheads="1"/>
          </p:cNvSpPr>
          <p:nvPr/>
        </p:nvSpPr>
        <p:spPr bwMode="auto">
          <a:xfrm>
            <a:off x="2268538" y="4987925"/>
            <a:ext cx="4895850" cy="1477328"/>
          </a:xfrm>
          <a:prstGeom prst="rect">
            <a:avLst/>
          </a:prstGeom>
          <a:noFill/>
          <a:ln w="9525">
            <a:noFill/>
            <a:miter lim="800000"/>
            <a:headEnd/>
            <a:tailEnd/>
          </a:ln>
        </p:spPr>
        <p:txBody>
          <a:bodyPr>
            <a:spAutoFit/>
          </a:bodyPr>
          <a:lstStyle/>
          <a:p>
            <a:pPr algn="ctr"/>
            <a:r>
              <a:rPr lang="en-US" sz="1800" b="1" dirty="0">
                <a:latin typeface="Arial" charset="0"/>
                <a:cs typeface="Arial" charset="0"/>
              </a:rPr>
              <a:t>Alfred Galichon</a:t>
            </a:r>
          </a:p>
          <a:p>
            <a:pPr algn="ctr"/>
            <a:r>
              <a:rPr lang="en-US" sz="1800" dirty="0">
                <a:latin typeface="Arial" charset="0"/>
                <a:cs typeface="Arial" charset="0"/>
              </a:rPr>
              <a:t>(</a:t>
            </a:r>
            <a:r>
              <a:rPr lang="en-US" sz="1800" dirty="0" smtClean="0">
                <a:latin typeface="Arial" charset="0"/>
                <a:cs typeface="Arial" charset="0"/>
              </a:rPr>
              <a:t>Sciences Po and MIT)</a:t>
            </a:r>
            <a:endParaRPr lang="en-US" sz="1800" dirty="0">
              <a:latin typeface="Arial" charset="0"/>
              <a:cs typeface="Arial" charset="0"/>
            </a:endParaRPr>
          </a:p>
          <a:p>
            <a:pPr algn="ctr"/>
            <a:endParaRPr lang="en-US" sz="1800" dirty="0">
              <a:latin typeface="Arial" charset="0"/>
              <a:cs typeface="Arial" charset="0"/>
            </a:endParaRPr>
          </a:p>
          <a:p>
            <a:pPr algn="ctr"/>
            <a:r>
              <a:rPr lang="en-US" sz="1800" dirty="0" smtClean="0">
                <a:latin typeface="Arial" charset="0"/>
                <a:cs typeface="Arial" charset="0"/>
              </a:rPr>
              <a:t>Big Data Finance 2015</a:t>
            </a:r>
          </a:p>
          <a:p>
            <a:pPr algn="ctr"/>
            <a:r>
              <a:rPr lang="en-US" sz="1800" dirty="0" smtClean="0">
                <a:latin typeface="Arial" charset="0"/>
                <a:cs typeface="Arial" charset="0"/>
              </a:rPr>
              <a:t>NYU, Courant Institute, March 6</a:t>
            </a:r>
            <a:r>
              <a:rPr lang="en-US" sz="1800" smtClean="0">
                <a:latin typeface="Arial" charset="0"/>
                <a:cs typeface="Arial" charset="0"/>
              </a:rPr>
              <a:t>, </a:t>
            </a:r>
            <a:r>
              <a:rPr lang="en-US" sz="1800" smtClean="0">
                <a:latin typeface="Arial" charset="0"/>
                <a:cs typeface="Arial" charset="0"/>
              </a:rPr>
              <a:t>2015</a:t>
            </a:r>
            <a:endParaRPr lang="en-US" sz="1800" dirty="0">
              <a:latin typeface="Arial" charset="0"/>
              <a:cs typeface="Arial" charset="0"/>
            </a:endParaRPr>
          </a:p>
        </p:txBody>
      </p:sp>
      <p:pic>
        <p:nvPicPr>
          <p:cNvPr id="1111" name="Picture 94"/>
          <p:cNvPicPr>
            <a:picLocks noChangeAspect="1" noChangeArrowheads="1"/>
          </p:cNvPicPr>
          <p:nvPr/>
        </p:nvPicPr>
        <p:blipFill>
          <a:blip r:embed="rId6" cstate="print"/>
          <a:srcRect/>
          <a:stretch>
            <a:fillRect/>
          </a:stretch>
        </p:blipFill>
        <p:spPr bwMode="auto">
          <a:xfrm>
            <a:off x="3419475" y="2420938"/>
            <a:ext cx="2520950"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6" name="Text Box 6"/>
          <p:cNvSpPr txBox="1">
            <a:spLocks noChangeArrowheads="1"/>
          </p:cNvSpPr>
          <p:nvPr/>
        </p:nvSpPr>
        <p:spPr bwMode="auto">
          <a:xfrm>
            <a:off x="358775" y="228600"/>
            <a:ext cx="8785225" cy="519113"/>
          </a:xfrm>
          <a:prstGeom prst="rect">
            <a:avLst/>
          </a:prstGeom>
          <a:noFill/>
          <a:ln w="9525">
            <a:noFill/>
            <a:miter lim="800000"/>
            <a:headEnd/>
            <a:tailEnd/>
          </a:ln>
        </p:spPr>
        <p:txBody>
          <a:bodyPr>
            <a:spAutoFit/>
          </a:bodyPr>
          <a:lstStyle/>
          <a:p>
            <a:pPr>
              <a:spcBef>
                <a:spcPct val="50000"/>
              </a:spcBef>
            </a:pPr>
            <a:r>
              <a:rPr lang="fr-FR" sz="2800" b="1" dirty="0" smtClean="0">
                <a:solidFill>
                  <a:srgbClr val="CB021A"/>
                </a:solidFill>
                <a:latin typeface="Arial" charset="0"/>
              </a:rPr>
              <a:t>The Economic </a:t>
            </a:r>
            <a:r>
              <a:rPr lang="fr-FR" sz="2800" b="1" dirty="0" err="1" smtClean="0">
                <a:solidFill>
                  <a:srgbClr val="CB021A"/>
                </a:solidFill>
                <a:latin typeface="Arial" charset="0"/>
              </a:rPr>
              <a:t>Approach</a:t>
            </a:r>
            <a:r>
              <a:rPr lang="fr-FR" sz="2800" b="1" dirty="0" smtClean="0">
                <a:solidFill>
                  <a:srgbClr val="CB021A"/>
                </a:solidFill>
                <a:latin typeface="Arial" charset="0"/>
              </a:rPr>
              <a:t> to </a:t>
            </a:r>
            <a:r>
              <a:rPr lang="fr-FR" sz="2800" b="1" dirty="0" err="1" smtClean="0">
                <a:solidFill>
                  <a:srgbClr val="CB021A"/>
                </a:solidFill>
                <a:latin typeface="Arial" charset="0"/>
              </a:rPr>
              <a:t>Marriage</a:t>
            </a:r>
            <a:endParaRPr lang="fr-FR" sz="2800" b="1" dirty="0">
              <a:solidFill>
                <a:srgbClr val="CB021A"/>
              </a:solidFill>
              <a:latin typeface="Arial" charset="0"/>
            </a:endParaRPr>
          </a:p>
        </p:txBody>
      </p:sp>
      <p:sp>
        <p:nvSpPr>
          <p:cNvPr id="1203207"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3205"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03216"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03208" name="Text Box 10"/>
          <p:cNvSpPr txBox="1">
            <a:spLocks noChangeArrowheads="1"/>
          </p:cNvSpPr>
          <p:nvPr/>
        </p:nvSpPr>
        <p:spPr bwMode="auto">
          <a:xfrm>
            <a:off x="249238" y="1268760"/>
            <a:ext cx="5402882" cy="5244513"/>
          </a:xfrm>
          <a:prstGeom prst="rect">
            <a:avLst/>
          </a:prstGeom>
          <a:noFill/>
          <a:ln w="9525">
            <a:noFill/>
            <a:miter lim="800000"/>
            <a:headEnd/>
            <a:tailEnd/>
          </a:ln>
        </p:spPr>
        <p:txBody>
          <a:bodyPr wrap="square">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Gary Becker’s approach to marriage: a </a:t>
            </a:r>
            <a:r>
              <a:rPr lang="en-US" sz="1800" b="1" dirty="0" smtClean="0">
                <a:latin typeface="Arial" charset="0"/>
                <a:cs typeface="Arial" charset="0"/>
              </a:rPr>
              <a:t>competitive matching market at equilibrium</a:t>
            </a:r>
            <a:r>
              <a:rPr lang="en-US" sz="1800" dirty="0" smtClean="0">
                <a:latin typeface="Arial" charset="0"/>
                <a:cs typeface="Arial" charset="0"/>
              </a:rPr>
              <a:t> where partners bargain to share the joined surplus.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Equilibrium approach: everyone is happy with his/her partner. « </a:t>
            </a:r>
            <a:r>
              <a:rPr lang="en-US" sz="1800" b="1" dirty="0" smtClean="0">
                <a:latin typeface="Arial" charset="0"/>
                <a:cs typeface="Arial" charset="0"/>
              </a:rPr>
              <a:t>Stable marriages</a:t>
            </a:r>
            <a:r>
              <a:rPr lang="en-US" sz="1800" dirty="0" smtClean="0">
                <a:latin typeface="Arial" charset="0"/>
                <a:cs typeface="Arial" charset="0"/>
              </a:rPr>
              <a:t> ».</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Mathematically, an OT problem where the marginal distributions are those of the partners’ characteristics.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Econometrics: an </a:t>
            </a:r>
            <a:r>
              <a:rPr lang="en-US" sz="1800" b="1" dirty="0" smtClean="0">
                <a:latin typeface="Arial" charset="0"/>
                <a:cs typeface="Arial" charset="0"/>
              </a:rPr>
              <a:t>inverse problem</a:t>
            </a:r>
            <a:r>
              <a:rPr lang="en-US" sz="1800" dirty="0" smtClean="0">
                <a:latin typeface="Arial" charset="0"/>
                <a:cs typeface="Arial" charset="0"/>
              </a:rPr>
              <a:t>: given the observation of how people match, what can be deduced about individual affinities?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pic>
        <p:nvPicPr>
          <p:cNvPr id="1203209" name="Picture 20" descr="447198-gf"/>
          <p:cNvPicPr>
            <a:picLocks noChangeAspect="1" noChangeArrowheads="1"/>
          </p:cNvPicPr>
          <p:nvPr/>
        </p:nvPicPr>
        <p:blipFill>
          <a:blip r:embed="rId6" cstate="print"/>
          <a:srcRect/>
          <a:stretch>
            <a:fillRect/>
          </a:stretch>
        </p:blipFill>
        <p:spPr bwMode="auto">
          <a:xfrm>
            <a:off x="6156325" y="1052513"/>
            <a:ext cx="1712913" cy="2836862"/>
          </a:xfrm>
          <a:prstGeom prst="rect">
            <a:avLst/>
          </a:prstGeom>
          <a:noFill/>
          <a:ln w="9525">
            <a:noFill/>
            <a:miter lim="800000"/>
            <a:headEnd/>
            <a:tailEnd/>
          </a:ln>
        </p:spPr>
      </p:pic>
      <p:pic>
        <p:nvPicPr>
          <p:cNvPr id="1203210" name="Picture 23"/>
          <p:cNvPicPr>
            <a:picLocks noChangeAspect="1" noChangeArrowheads="1"/>
          </p:cNvPicPr>
          <p:nvPr/>
        </p:nvPicPr>
        <p:blipFill>
          <a:blip r:embed="rId7" cstate="print"/>
          <a:srcRect/>
          <a:stretch>
            <a:fillRect/>
          </a:stretch>
        </p:blipFill>
        <p:spPr bwMode="auto">
          <a:xfrm rot="754180">
            <a:off x="6948488" y="1052513"/>
            <a:ext cx="1970087" cy="3003550"/>
          </a:xfrm>
          <a:prstGeom prst="rect">
            <a:avLst/>
          </a:prstGeom>
          <a:noFill/>
          <a:ln w="9525">
            <a:noFill/>
            <a:miter lim="800000"/>
            <a:headEnd/>
            <a:tailEnd/>
          </a:ln>
        </p:spPr>
      </p:pic>
      <p:pic>
        <p:nvPicPr>
          <p:cNvPr id="1203211" name="Picture 8" descr="becker_1661979c"/>
          <p:cNvPicPr>
            <a:picLocks noChangeAspect="1" noChangeArrowheads="1"/>
          </p:cNvPicPr>
          <p:nvPr/>
        </p:nvPicPr>
        <p:blipFill>
          <a:blip r:embed="rId8" cstate="print"/>
          <a:srcRect/>
          <a:stretch>
            <a:fillRect/>
          </a:stretch>
        </p:blipFill>
        <p:spPr bwMode="auto">
          <a:xfrm>
            <a:off x="6119813" y="4095750"/>
            <a:ext cx="2844800" cy="1781175"/>
          </a:xfrm>
          <a:prstGeom prst="rect">
            <a:avLst/>
          </a:prstGeom>
          <a:noFill/>
          <a:ln w="9525">
            <a:noFill/>
            <a:miter lim="800000"/>
            <a:headEnd/>
            <a:tailEnd/>
          </a:ln>
        </p:spPr>
      </p:pic>
      <p:sp>
        <p:nvSpPr>
          <p:cNvPr id="1203212"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187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1876" name="Object 4"/>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31887" name="Photo Editor Photo" r:id="rId4" imgW="18000000" imgH="4219048" progId="">
                  <p:embed/>
                </p:oleObj>
              </mc:Choice>
              <mc:Fallback>
                <p:oleObj name="Photo Editor Photo" r:id="rId4" imgW="18000000" imgH="4219048"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1879" name="Text Box 10"/>
          <p:cNvSpPr txBox="1">
            <a:spLocks noChangeArrowheads="1"/>
          </p:cNvSpPr>
          <p:nvPr/>
        </p:nvSpPr>
        <p:spPr bwMode="auto">
          <a:xfrm>
            <a:off x="249238" y="1125538"/>
            <a:ext cx="4251325" cy="3970318"/>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None/>
            </a:pPr>
            <a:r>
              <a:rPr lang="en-US" sz="1800" dirty="0" smtClean="0">
                <a:latin typeface="Arial" charset="0"/>
                <a:cs typeface="Arial" charset="0"/>
              </a:rPr>
              <a:t>	</a:t>
            </a:r>
            <a:r>
              <a:rPr lang="en-US" sz="1800" b="1" dirty="0" smtClean="0">
                <a:latin typeface="Arial" charset="0"/>
                <a:cs typeface="Arial" charset="0"/>
              </a:rPr>
              <a:t>Q: What are the determinants of attraction?</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Endogamy, “</a:t>
            </a:r>
            <a:r>
              <a:rPr lang="en-US" sz="1800" b="1" dirty="0" err="1" smtClean="0">
                <a:latin typeface="Arial" charset="0"/>
                <a:cs typeface="Arial" charset="0"/>
              </a:rPr>
              <a:t>assortive</a:t>
            </a:r>
            <a:r>
              <a:rPr lang="en-US" sz="1800" b="1" dirty="0" smtClean="0">
                <a:latin typeface="Arial" charset="0"/>
                <a:cs typeface="Arial" charset="0"/>
              </a:rPr>
              <a:t> mating</a:t>
            </a:r>
            <a:r>
              <a:rPr lang="en-US" sz="1800" dirty="0" smtClean="0">
                <a:latin typeface="Arial" charset="0"/>
                <a:cs typeface="Arial" charset="0"/>
              </a:rPr>
              <a:t>”: well-known phenomenon in biology and social sciences, observed in many dimensions…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 but it is hard to understand what is going on just by looking at correlation</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why does “Barbara marry Barry”: preference for similar names? Or </a:t>
            </a:r>
            <a:r>
              <a:rPr lang="en-US" sz="1800" b="1" dirty="0" smtClean="0">
                <a:latin typeface="Arial" charset="0"/>
                <a:cs typeface="Arial" charset="0"/>
              </a:rPr>
              <a:t>confounding factor</a:t>
            </a:r>
            <a:r>
              <a:rPr lang="en-US" sz="1800" dirty="0" smtClean="0">
                <a:latin typeface="Arial" charset="0"/>
                <a:cs typeface="Arial" charset="0"/>
              </a:rPr>
              <a:t>?</a:t>
            </a:r>
            <a:endParaRPr lang="en-US" sz="1800" dirty="0">
              <a:latin typeface="Arial" charset="0"/>
              <a:cs typeface="Arial" charset="0"/>
            </a:endParaRPr>
          </a:p>
        </p:txBody>
      </p:sp>
      <p:pic>
        <p:nvPicPr>
          <p:cNvPr id="1231880" name="Picture 6"/>
          <p:cNvPicPr>
            <a:picLocks noChangeAspect="1" noChangeArrowheads="1"/>
          </p:cNvPicPr>
          <p:nvPr/>
        </p:nvPicPr>
        <p:blipFill>
          <a:blip r:embed="rId6" cstate="print"/>
          <a:srcRect/>
          <a:stretch>
            <a:fillRect/>
          </a:stretch>
        </p:blipFill>
        <p:spPr bwMode="auto">
          <a:xfrm>
            <a:off x="4498975" y="1052513"/>
            <a:ext cx="4537075" cy="4824412"/>
          </a:xfrm>
          <a:prstGeom prst="rect">
            <a:avLst/>
          </a:prstGeom>
          <a:noFill/>
          <a:ln w="9525">
            <a:noFill/>
            <a:miter lim="800000"/>
            <a:headEnd/>
            <a:tailEnd/>
          </a:ln>
        </p:spPr>
      </p:pic>
      <p:sp>
        <p:nvSpPr>
          <p:cNvPr id="1231881" name="Rectangle 7"/>
          <p:cNvSpPr>
            <a:spLocks noChangeArrowheads="1"/>
          </p:cNvSpPr>
          <p:nvPr/>
        </p:nvSpPr>
        <p:spPr bwMode="auto">
          <a:xfrm>
            <a:off x="4643438" y="5373688"/>
            <a:ext cx="4176712" cy="503237"/>
          </a:xfrm>
          <a:prstGeom prst="rect">
            <a:avLst/>
          </a:prstGeom>
          <a:noFill/>
          <a:ln w="25400">
            <a:solidFill>
              <a:srgbClr val="00FF00"/>
            </a:solidFill>
            <a:miter lim="800000"/>
            <a:headEnd/>
            <a:tailEnd/>
          </a:ln>
        </p:spPr>
        <p:txBody>
          <a:bodyPr wrap="none" anchor="ctr"/>
          <a:lstStyle/>
          <a:p>
            <a:endParaRPr lang="fr-FR"/>
          </a:p>
        </p:txBody>
      </p:sp>
      <p:sp>
        <p:nvSpPr>
          <p:cNvPr id="1231882" name="Text Box 6"/>
          <p:cNvSpPr txBox="1">
            <a:spLocks noChangeArrowheads="1"/>
          </p:cNvSpPr>
          <p:nvPr/>
        </p:nvSpPr>
        <p:spPr bwMode="auto">
          <a:xfrm>
            <a:off x="358775" y="228600"/>
            <a:ext cx="8785225" cy="519113"/>
          </a:xfrm>
          <a:prstGeom prst="rect">
            <a:avLst/>
          </a:prstGeom>
          <a:noFill/>
          <a:ln w="9525">
            <a:noFill/>
            <a:miter lim="800000"/>
            <a:headEnd/>
            <a:tailEnd/>
          </a:ln>
        </p:spPr>
        <p:txBody>
          <a:bodyPr>
            <a:spAutoFit/>
          </a:bodyPr>
          <a:lstStyle/>
          <a:p>
            <a:pPr>
              <a:spcBef>
                <a:spcPct val="50000"/>
              </a:spcBef>
            </a:pPr>
            <a:r>
              <a:rPr lang="fr-FR" sz="2800" b="1" dirty="0" err="1" smtClean="0">
                <a:solidFill>
                  <a:srgbClr val="CB021A"/>
                </a:solidFill>
                <a:latin typeface="Arial" charset="0"/>
              </a:rPr>
              <a:t>Why</a:t>
            </a:r>
            <a:r>
              <a:rPr lang="fr-FR" sz="2800" b="1" dirty="0" smtClean="0">
                <a:solidFill>
                  <a:srgbClr val="CB021A"/>
                </a:solidFill>
                <a:latin typeface="Arial" charset="0"/>
              </a:rPr>
              <a:t> </a:t>
            </a:r>
            <a:r>
              <a:rPr lang="fr-FR" sz="2800" b="1" dirty="0" err="1" smtClean="0">
                <a:solidFill>
                  <a:srgbClr val="CB021A"/>
                </a:solidFill>
                <a:latin typeface="Arial" charset="0"/>
              </a:rPr>
              <a:t>models</a:t>
            </a:r>
            <a:r>
              <a:rPr lang="fr-FR" sz="2800" b="1" dirty="0" smtClean="0">
                <a:solidFill>
                  <a:srgbClr val="CB021A"/>
                </a:solidFill>
                <a:latin typeface="Arial" charset="0"/>
              </a:rPr>
              <a:t> are </a:t>
            </a:r>
            <a:r>
              <a:rPr lang="fr-FR" sz="2800" b="1" dirty="0" err="1" smtClean="0">
                <a:solidFill>
                  <a:srgbClr val="CB021A"/>
                </a:solidFill>
                <a:latin typeface="Arial" charset="0"/>
              </a:rPr>
              <a:t>needed</a:t>
            </a:r>
            <a:endParaRPr lang="fr-FR" sz="2800" b="1" dirty="0">
              <a:solidFill>
                <a:srgbClr val="CB021A"/>
              </a:solidFill>
              <a:latin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302"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07303"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730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07312"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07304" name="Text Box 10"/>
          <p:cNvSpPr txBox="1">
            <a:spLocks noChangeArrowheads="1"/>
          </p:cNvSpPr>
          <p:nvPr/>
        </p:nvSpPr>
        <p:spPr bwMode="auto">
          <a:xfrm>
            <a:off x="249238" y="1125538"/>
            <a:ext cx="8569325" cy="474591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Becker’s theory predicts the existence of « </a:t>
            </a:r>
            <a:r>
              <a:rPr lang="en-US" sz="1800" b="1" dirty="0" smtClean="0">
                <a:latin typeface="Arial" charset="0"/>
                <a:cs typeface="Arial" charset="0"/>
              </a:rPr>
              <a:t>prices</a:t>
            </a:r>
            <a:r>
              <a:rPr lang="en-US" sz="1800" dirty="0" smtClean="0">
                <a:latin typeface="Arial" charset="0"/>
                <a:cs typeface="Arial" charset="0"/>
              </a:rPr>
              <a:t> » on the marriage market, even though they are not necessarily explicit</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Prices are sometimes explicit (dowries)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In our societies, they are mostly implicit… but well known to market participants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Basic economic theory: prices = </a:t>
            </a:r>
            <a:r>
              <a:rPr lang="en-US" sz="1800" b="1" dirty="0" smtClean="0">
                <a:latin typeface="Arial" charset="0"/>
                <a:cs typeface="Arial" charset="0"/>
              </a:rPr>
              <a:t>marginal rates of substitution</a:t>
            </a:r>
          </a:p>
          <a:p>
            <a:pPr marL="742950" lvl="1" indent="-285750" algn="just">
              <a:spcAft>
                <a:spcPct val="20000"/>
              </a:spcAft>
              <a:buClr>
                <a:srgbClr val="CB021A"/>
              </a:buClr>
            </a:pPr>
            <a:r>
              <a:rPr lang="en-US" sz="1800" dirty="0" smtClean="0">
                <a:latin typeface="Arial" charset="0"/>
                <a:cs typeface="Arial" charset="0"/>
              </a:rPr>
              <a:t>	According to Chiappori, Oreffice, and Quintana-Domeque (Journal of Political Economy, 2012): “</a:t>
            </a:r>
            <a:r>
              <a:rPr lang="en-US" sz="1800" i="1" dirty="0">
                <a:latin typeface="Arial" charset="0"/>
                <a:cs typeface="Arial" charset="0"/>
              </a:rPr>
              <a:t>Men may compensate 1.3 additional units of BMI with a 1%-increase in wages, while women may compensate two BMI units with one year of education.</a:t>
            </a:r>
            <a:r>
              <a:rPr lang="en-US" sz="1800" dirty="0">
                <a:latin typeface="Arial" charset="0"/>
                <a:cs typeface="Arial" charset="0"/>
              </a:rPr>
              <a:t>”</a:t>
            </a: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
        <p:nvSpPr>
          <p:cNvPr id="1207305"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Prices</a:t>
            </a:r>
            <a:endParaRPr lang="fr-FR" sz="2800" b="1" dirty="0">
              <a:solidFill>
                <a:srgbClr val="CB021A"/>
              </a:solidFill>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50"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09351"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09349"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09360"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09352" name="Text Box 10"/>
          <p:cNvSpPr txBox="1">
            <a:spLocks noChangeArrowheads="1"/>
          </p:cNvSpPr>
          <p:nvPr/>
        </p:nvSpPr>
        <p:spPr bwMode="auto">
          <a:xfrm>
            <a:off x="249238" y="1125538"/>
            <a:ext cx="8569325" cy="3083921"/>
          </a:xfrm>
          <a:prstGeom prst="rect">
            <a:avLst/>
          </a:prstGeom>
          <a:noFill/>
          <a:ln w="9525">
            <a:noFill/>
            <a:miter lim="800000"/>
            <a:headEnd/>
            <a:tailEnd/>
          </a:ln>
        </p:spPr>
        <p:txBody>
          <a:bodyPr>
            <a:spAutoFit/>
          </a:bodyPr>
          <a:lstStyle/>
          <a:p>
            <a:pPr marL="285750" indent="-285750" algn="just">
              <a:spcAft>
                <a:spcPct val="20000"/>
              </a:spcAft>
              <a:buClr>
                <a:srgbClr val="CB021A"/>
              </a:buCl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Economic theory (and common sense) predicts that competition favors the short side of the market</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Wei and Zhang (2011) note that boys’ parents in China (who are on the « long side » of the market) save more than girl’s parents. They argue that boys’ parents enter in a competitive saving race in order to enhance the odds of their sons on the marriage market. They claim this explains a large part of the rise in the domestic saving </a:t>
            </a:r>
            <a:r>
              <a:rPr lang="en-US" sz="1800" dirty="0" err="1" smtClean="0">
                <a:latin typeface="Arial" charset="0"/>
                <a:cs typeface="Arial" charset="0"/>
              </a:rPr>
              <a:t>behaviour</a:t>
            </a:r>
            <a:r>
              <a:rPr lang="en-US" sz="1800" dirty="0" smtClean="0">
                <a:latin typeface="Arial" charset="0"/>
                <a:cs typeface="Arial" charset="0"/>
              </a:rPr>
              <a:t> in China since the 1990s.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
        <p:nvSpPr>
          <p:cNvPr id="1209353"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Competition</a:t>
            </a:r>
            <a:endParaRPr lang="fr-FR" sz="2800" b="1" dirty="0">
              <a:solidFill>
                <a:srgbClr val="CB021A"/>
              </a:solidFill>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90"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Measurement</a:t>
            </a:r>
            <a:endParaRPr lang="fr-FR" sz="2800" b="1" dirty="0">
              <a:solidFill>
                <a:srgbClr val="CB021A"/>
              </a:solidFill>
              <a:latin typeface="Arial" charset="0"/>
            </a:endParaRPr>
          </a:p>
        </p:txBody>
      </p:sp>
      <p:sp>
        <p:nvSpPr>
          <p:cNvPr id="1219591"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9592"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9589"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19600"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9593" name="Text Box 10"/>
          <p:cNvSpPr txBox="1">
            <a:spLocks noChangeArrowheads="1"/>
          </p:cNvSpPr>
          <p:nvPr/>
        </p:nvSpPr>
        <p:spPr bwMode="auto">
          <a:xfrm>
            <a:off x="249238" y="908050"/>
            <a:ext cx="6915150" cy="4912114"/>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Econometric question: what models best describe the data? Approach through </a:t>
            </a:r>
            <a:r>
              <a:rPr lang="en-US" sz="1800" b="1" dirty="0" smtClean="0">
                <a:latin typeface="Arial" charset="0"/>
                <a:cs typeface="Arial" charset="0"/>
              </a:rPr>
              <a:t>revealed preference/discrete choice theory</a:t>
            </a:r>
            <a:r>
              <a:rPr lang="en-US" sz="1800" dirty="0" smtClean="0">
                <a:latin typeface="Arial" charset="0"/>
                <a:cs typeface="Arial" charset="0"/>
              </a:rPr>
              <a:t> following McFadden, cf. Choo et Siow (2006).</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Many characteristics and large number of individuals =&gt; computational challenges.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In order to describe unobserved characteristics, G et Salanié (2012) and Dupuy and G (2014) introduce an </a:t>
            </a:r>
            <a:r>
              <a:rPr lang="en-US" sz="1800" b="1" dirty="0" smtClean="0">
                <a:latin typeface="Arial" charset="0"/>
                <a:cs typeface="Arial" charset="0"/>
              </a:rPr>
              <a:t>entropic approach</a:t>
            </a:r>
            <a:r>
              <a:rPr lang="en-US" sz="1800" dirty="0" smtClean="0">
                <a:latin typeface="Arial" charset="0"/>
                <a:cs typeface="Arial" charset="0"/>
              </a:rPr>
              <a:t> inspired from statistical physics..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In order to quantify the complementarily between various pairs of characteristics, Dupuy and G (2014) introduce the notion of </a:t>
            </a:r>
            <a:r>
              <a:rPr lang="en-US" sz="1800" b="1" dirty="0" smtClean="0">
                <a:latin typeface="Arial" charset="0"/>
                <a:cs typeface="Arial" charset="0"/>
              </a:rPr>
              <a:t>affinity matrix</a:t>
            </a:r>
            <a:r>
              <a:rPr lang="en-US" sz="1800" dirty="0" smtClean="0">
                <a:latin typeface="Arial" charset="0"/>
                <a:cs typeface="Arial" charset="0"/>
              </a:rPr>
              <a:t>, and estimate affinity between psychological characteristics of partners on the marriage market.</a:t>
            </a: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pic>
        <p:nvPicPr>
          <p:cNvPr id="1219595" name="Picture 13" descr="boltzmann1"/>
          <p:cNvPicPr>
            <a:picLocks noChangeAspect="1" noChangeArrowheads="1"/>
          </p:cNvPicPr>
          <p:nvPr/>
        </p:nvPicPr>
        <p:blipFill>
          <a:blip r:embed="rId6" cstate="print"/>
          <a:srcRect/>
          <a:stretch>
            <a:fillRect/>
          </a:stretch>
        </p:blipFill>
        <p:spPr bwMode="auto">
          <a:xfrm>
            <a:off x="7380288" y="1125538"/>
            <a:ext cx="1476375" cy="1871662"/>
          </a:xfrm>
          <a:prstGeom prst="rect">
            <a:avLst/>
          </a:prstGeom>
          <a:noFill/>
          <a:ln w="9525">
            <a:noFill/>
            <a:miter lim="800000"/>
            <a:headEnd/>
            <a:tailEnd/>
          </a:ln>
        </p:spPr>
      </p:pic>
      <p:pic>
        <p:nvPicPr>
          <p:cNvPr id="1219597" name="Picture 13" descr="daniel-mcfadden"/>
          <p:cNvPicPr>
            <a:picLocks noChangeAspect="1" noChangeArrowheads="1"/>
          </p:cNvPicPr>
          <p:nvPr/>
        </p:nvPicPr>
        <p:blipFill>
          <a:blip r:embed="rId7" cstate="print"/>
          <a:srcRect/>
          <a:stretch>
            <a:fillRect/>
          </a:stretch>
        </p:blipFill>
        <p:spPr bwMode="auto">
          <a:xfrm>
            <a:off x="7362825" y="3068638"/>
            <a:ext cx="1489075" cy="194627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Love or chance?</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2541"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1125538"/>
            <a:ext cx="8569325" cy="4745915"/>
          </a:xfrm>
          <a:prstGeom prst="rect">
            <a:avLst/>
          </a:prstGeom>
          <a:noFill/>
          <a:ln w="9525">
            <a:noFill/>
            <a:miter lim="800000"/>
            <a:headEnd/>
            <a:tailEnd/>
          </a:ln>
        </p:spPr>
        <p:txBody>
          <a:bodyPr>
            <a:spAutoFit/>
          </a:bodyPr>
          <a:lstStyle/>
          <a:p>
            <a:pPr marL="285750" indent="-285750" algn="just">
              <a:spcAft>
                <a:spcPct val="20000"/>
              </a:spcAft>
              <a:buClr>
                <a:srgbClr val="CB021A"/>
              </a:buCl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Dupuy and G (2014) show that, under these assumptions, the equilibrium matching is solution to</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pPr>
            <a:r>
              <a:rPr lang="en-US" sz="1800" dirty="0" smtClean="0">
                <a:latin typeface="Arial" charset="0"/>
                <a:cs typeface="Arial" charset="0"/>
              </a:rPr>
              <a:t>	</a:t>
            </a:r>
          </a:p>
          <a:p>
            <a:pPr marL="285750" indent="-285750" algn="just">
              <a:spcAft>
                <a:spcPct val="20000"/>
              </a:spcAft>
              <a:buClr>
                <a:srgbClr val="CB021A"/>
              </a:buClr>
            </a:pPr>
            <a:r>
              <a:rPr lang="en-US" sz="1800" dirty="0" smtClean="0">
                <a:latin typeface="Arial" charset="0"/>
                <a:cs typeface="Arial" charset="0"/>
              </a:rPr>
              <a:t>	where </a:t>
            </a:r>
            <a:r>
              <a:rPr lang="en-US" sz="1800" dirty="0" smtClean="0">
                <a:latin typeface="Symbol" pitchFamily="18" charset="2"/>
                <a:cs typeface="Arial" charset="0"/>
              </a:rPr>
              <a:t>F</a:t>
            </a:r>
            <a:r>
              <a:rPr lang="en-US" sz="1800" dirty="0" smtClean="0">
                <a:latin typeface="Arial" charset="0"/>
                <a:cs typeface="Arial" charset="0"/>
              </a:rPr>
              <a:t>(</a:t>
            </a:r>
            <a:r>
              <a:rPr lang="en-US" sz="1800" dirty="0" err="1" smtClean="0">
                <a:latin typeface="Arial" charset="0"/>
                <a:cs typeface="Arial" charset="0"/>
              </a:rPr>
              <a:t>x,y</a:t>
            </a:r>
            <a:r>
              <a:rPr lang="en-US" sz="1800" dirty="0" smtClean="0">
                <a:latin typeface="Arial" charset="0"/>
                <a:cs typeface="Arial" charset="0"/>
              </a:rPr>
              <a:t>)=</a:t>
            </a:r>
            <a:r>
              <a:rPr lang="en-US" sz="1800" dirty="0" err="1" smtClean="0">
                <a:latin typeface="Arial" charset="0"/>
                <a:cs typeface="Arial" charset="0"/>
              </a:rPr>
              <a:t>x’Ay</a:t>
            </a:r>
            <a:r>
              <a:rPr lang="en-US" sz="1800" dirty="0" smtClean="0">
                <a:latin typeface="Arial" charset="0"/>
                <a:cs typeface="Arial" charset="0"/>
              </a:rPr>
              <a:t> is a quadratic surplus term that is determined by the affinity matrix A, and </a:t>
            </a:r>
            <a:r>
              <a:rPr lang="en-US" sz="1800" dirty="0" smtClean="0">
                <a:latin typeface="Symbol" pitchFamily="18" charset="2"/>
                <a:cs typeface="Arial" charset="0"/>
              </a:rPr>
              <a:t>s</a:t>
            </a:r>
            <a:r>
              <a:rPr lang="en-US" sz="1800" dirty="0" smtClean="0">
                <a:latin typeface="Arial" charset="0"/>
                <a:cs typeface="Arial" charset="0"/>
              </a:rPr>
              <a:t> is a temperature parameter that captures the amount of unobserved heterogeneity.</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The first term yields </a:t>
            </a:r>
            <a:r>
              <a:rPr lang="en-US" sz="1800" b="1" dirty="0" err="1" smtClean="0">
                <a:latin typeface="Arial" charset="0"/>
                <a:cs typeface="Arial" charset="0"/>
              </a:rPr>
              <a:t>assortativeness</a:t>
            </a:r>
            <a:r>
              <a:rPr lang="en-US" sz="1800" dirty="0" smtClean="0">
                <a:latin typeface="Arial" charset="0"/>
                <a:cs typeface="Arial" charset="0"/>
              </a:rPr>
              <a:t>; the second term yields </a:t>
            </a:r>
            <a:r>
              <a:rPr lang="en-US" sz="1800" b="1" dirty="0" smtClean="0">
                <a:latin typeface="Arial" charset="0"/>
                <a:cs typeface="Arial" charset="0"/>
              </a:rPr>
              <a:t>randomness</a:t>
            </a:r>
            <a:r>
              <a:rPr lang="en-US" sz="1800" dirty="0" smtClean="0">
                <a:latin typeface="Arial" charset="0"/>
                <a:cs typeface="Arial" charset="0"/>
              </a:rPr>
              <a:t>. Trade-off between them.</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Inverse problem: it is possible to estimate the affinity matrix A based on the observation of </a:t>
            </a:r>
            <a:r>
              <a:rPr lang="en-US" sz="1800" dirty="0" smtClean="0">
                <a:latin typeface="Symbol" pitchFamily="18" charset="2"/>
                <a:cs typeface="Arial" charset="0"/>
              </a:rPr>
              <a:t>p</a:t>
            </a:r>
            <a:r>
              <a:rPr lang="en-US" sz="1800" dirty="0" smtClean="0">
                <a:latin typeface="Arial" charset="0"/>
                <a:cs typeface="Arial" charset="0"/>
              </a:rPr>
              <a:t>, which is the observed matching.</a:t>
            </a:r>
          </a:p>
        </p:txBody>
      </p:sp>
      <p:pic>
        <p:nvPicPr>
          <p:cNvPr id="1302531" name="Picture 3"/>
          <p:cNvPicPr>
            <a:picLocks noChangeAspect="1" noChangeArrowheads="1"/>
          </p:cNvPicPr>
          <p:nvPr/>
        </p:nvPicPr>
        <p:blipFill>
          <a:blip r:embed="rId6" cstate="print"/>
          <a:srcRect/>
          <a:stretch>
            <a:fillRect/>
          </a:stretch>
        </p:blipFill>
        <p:spPr bwMode="auto">
          <a:xfrm>
            <a:off x="539552" y="2060848"/>
            <a:ext cx="7905750" cy="895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6"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Affinity</a:t>
            </a:r>
            <a:endParaRPr lang="fr-FR" sz="2800" b="1" dirty="0">
              <a:solidFill>
                <a:srgbClr val="CB021A"/>
              </a:solidFill>
              <a:latin typeface="Arial" charset="0"/>
            </a:endParaRPr>
          </a:p>
        </p:txBody>
      </p:sp>
      <p:sp>
        <p:nvSpPr>
          <p:cNvPr id="1223687"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3688"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3685"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23696"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23689" name="Text Box 10"/>
          <p:cNvSpPr txBox="1">
            <a:spLocks noChangeArrowheads="1"/>
          </p:cNvSpPr>
          <p:nvPr/>
        </p:nvSpPr>
        <p:spPr bwMode="auto">
          <a:xfrm>
            <a:off x="249238" y="1125538"/>
            <a:ext cx="8067675" cy="36671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a:latin typeface="Arial" charset="0"/>
                <a:cs typeface="Arial" charset="0"/>
              </a:rPr>
              <a:t>Source: Dupuy &amp; Galichon (2014)</a:t>
            </a:r>
            <a:endParaRPr lang="fr-FR" sz="1800">
              <a:latin typeface="Arial" charset="0"/>
              <a:cs typeface="Arial" charset="0"/>
            </a:endParaRPr>
          </a:p>
        </p:txBody>
      </p:sp>
      <p:pic>
        <p:nvPicPr>
          <p:cNvPr id="1223690" name="Picture 9"/>
          <p:cNvPicPr>
            <a:picLocks noChangeAspect="1" noChangeArrowheads="1"/>
          </p:cNvPicPr>
          <p:nvPr/>
        </p:nvPicPr>
        <p:blipFill>
          <a:blip r:embed="rId6" cstate="print"/>
          <a:srcRect/>
          <a:stretch>
            <a:fillRect/>
          </a:stretch>
        </p:blipFill>
        <p:spPr bwMode="auto">
          <a:xfrm>
            <a:off x="395288" y="1628775"/>
            <a:ext cx="7904162" cy="3059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Indices of mutual attractiveness</a:t>
            </a:r>
            <a:endParaRPr lang="fr-FR" sz="2800" b="1" dirty="0">
              <a:solidFill>
                <a:srgbClr val="CB021A"/>
              </a:solidFill>
              <a:latin typeface="Arial" charset="0"/>
            </a:endParaRPr>
          </a:p>
        </p:txBody>
      </p:sp>
      <p:sp>
        <p:nvSpPr>
          <p:cNvPr id="122778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778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778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27792"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27785" name="Text Box 10"/>
          <p:cNvSpPr txBox="1">
            <a:spLocks noChangeArrowheads="1"/>
          </p:cNvSpPr>
          <p:nvPr/>
        </p:nvSpPr>
        <p:spPr bwMode="auto">
          <a:xfrm>
            <a:off x="249238" y="1125538"/>
            <a:ext cx="8067675" cy="36671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a:latin typeface="Arial" charset="0"/>
                <a:cs typeface="Arial" charset="0"/>
              </a:rPr>
              <a:t>Source: Dupuy &amp; Galichon (2014)</a:t>
            </a:r>
            <a:endParaRPr lang="fr-FR" sz="1800">
              <a:latin typeface="Arial" charset="0"/>
              <a:cs typeface="Arial" charset="0"/>
            </a:endParaRPr>
          </a:p>
        </p:txBody>
      </p:sp>
      <p:pic>
        <p:nvPicPr>
          <p:cNvPr id="1227786" name="Picture 8"/>
          <p:cNvPicPr>
            <a:picLocks noChangeAspect="1" noChangeArrowheads="1"/>
          </p:cNvPicPr>
          <p:nvPr/>
        </p:nvPicPr>
        <p:blipFill>
          <a:blip r:embed="rId6" cstate="print"/>
          <a:srcRect/>
          <a:stretch>
            <a:fillRect/>
          </a:stretch>
        </p:blipFill>
        <p:spPr bwMode="auto">
          <a:xfrm>
            <a:off x="1258888" y="1676400"/>
            <a:ext cx="5832475" cy="399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4"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Extensions (in progress)</a:t>
            </a:r>
            <a:endParaRPr lang="fr-FR" sz="2800" b="1" dirty="0">
              <a:solidFill>
                <a:srgbClr val="CB021A"/>
              </a:solidFill>
              <a:latin typeface="Arial" charset="0"/>
            </a:endParaRPr>
          </a:p>
        </p:txBody>
      </p:sp>
      <p:sp>
        <p:nvSpPr>
          <p:cNvPr id="1225735"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25736"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25733"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25744"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25737" name="Text Box 10"/>
          <p:cNvSpPr txBox="1">
            <a:spLocks noChangeArrowheads="1"/>
          </p:cNvSpPr>
          <p:nvPr/>
        </p:nvSpPr>
        <p:spPr bwMode="auto">
          <a:xfrm>
            <a:off x="249238" y="1125538"/>
            <a:ext cx="8355012" cy="2529923"/>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Dupuy, G and Zhao evaluate the welfare impact of a hypothetical softening of internal migration restrictions in China though equilibrium shifts on the </a:t>
            </a:r>
            <a:r>
              <a:rPr lang="en-US" sz="1800" dirty="0" err="1" smtClean="0">
                <a:latin typeface="Arial" charset="0"/>
                <a:cs typeface="Arial" charset="0"/>
              </a:rPr>
              <a:t>labour</a:t>
            </a:r>
            <a:r>
              <a:rPr lang="en-US" sz="1800" dirty="0" smtClean="0">
                <a:latin typeface="Arial" charset="0"/>
                <a:cs typeface="Arial" charset="0"/>
              </a:rPr>
              <a:t> market and the marriage market.</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Dupuy and G study the consequences of the change in taxation on the market for talent (top executives, athletes).</a:t>
            </a:r>
          </a:p>
          <a:p>
            <a:pPr marL="742950" lvl="1"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3. Model-free bounds</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3565"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1125538"/>
            <a:ext cx="8569325" cy="7737503"/>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Optimal transportation is used in G, Henry-</a:t>
            </a:r>
            <a:r>
              <a:rPr lang="en-US" sz="1800" dirty="0" err="1" smtClean="0">
                <a:latin typeface="Arial" charset="0"/>
                <a:cs typeface="Arial" charset="0"/>
              </a:rPr>
              <a:t>Labordere</a:t>
            </a:r>
            <a:r>
              <a:rPr lang="en-US" sz="1800" dirty="0" smtClean="0">
                <a:latin typeface="Arial" charset="0"/>
                <a:cs typeface="Arial" charset="0"/>
              </a:rPr>
              <a:t> &amp; Touzi (2014) to provide model-free bounds on derivative </a:t>
            </a:r>
            <a:r>
              <a:rPr lang="en-US" sz="1800" dirty="0" err="1" smtClean="0">
                <a:latin typeface="Arial" charset="0"/>
                <a:cs typeface="Arial" charset="0"/>
              </a:rPr>
              <a:t>proces</a:t>
            </a: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Assume we want to price an option of maturity T=1 on two </a:t>
            </a:r>
            <a:r>
              <a:rPr lang="en-US" sz="1800" dirty="0" err="1" smtClean="0">
                <a:latin typeface="Arial" charset="0"/>
                <a:cs typeface="Arial" charset="0"/>
              </a:rPr>
              <a:t>underlyings</a:t>
            </a:r>
            <a:r>
              <a:rPr lang="en-US" sz="1800" dirty="0" smtClean="0">
                <a:latin typeface="Arial" charset="0"/>
                <a:cs typeface="Arial" charset="0"/>
              </a:rPr>
              <a:t> X₁ and Y₁. The payoff of the option at date T=1 is </a:t>
            </a:r>
            <a:r>
              <a:rPr lang="el-GR" sz="1800" dirty="0" smtClean="0">
                <a:latin typeface="Arial" charset="0"/>
                <a:cs typeface="Arial" charset="0"/>
              </a:rPr>
              <a:t>Φ(</a:t>
            </a:r>
            <a:r>
              <a:rPr lang="en-US" sz="1800" dirty="0" smtClean="0">
                <a:latin typeface="Arial" charset="0"/>
                <a:cs typeface="Arial" charset="0"/>
              </a:rPr>
              <a:t>X₁,Y₁).</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e.g. spread options </a:t>
            </a:r>
            <a:r>
              <a:rPr lang="el-GR" sz="1800" dirty="0" smtClean="0">
                <a:latin typeface="Arial" charset="0"/>
                <a:cs typeface="Arial" charset="0"/>
              </a:rPr>
              <a:t>Φ(</a:t>
            </a:r>
            <a:r>
              <a:rPr lang="en-US" sz="1800" dirty="0" smtClean="0">
                <a:latin typeface="Arial" charset="0"/>
                <a:cs typeface="Arial" charset="0"/>
              </a:rPr>
              <a:t>X,Y)=(X-Y-k)⁺; cheapest to deliver </a:t>
            </a:r>
            <a:r>
              <a:rPr lang="el-GR" sz="1800" dirty="0" smtClean="0">
                <a:latin typeface="Arial" charset="0"/>
                <a:cs typeface="Arial" charset="0"/>
              </a:rPr>
              <a:t>Φ(</a:t>
            </a:r>
            <a:r>
              <a:rPr lang="en-US" sz="1800" dirty="0" smtClean="0">
                <a:latin typeface="Arial" charset="0"/>
                <a:cs typeface="Arial" charset="0"/>
              </a:rPr>
              <a:t>X,Y)=min(X,Y)</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Assume there is a perfectly liquid and complete market of single-name vanilla options on X₁ and Y₁, so that the risk neutral marginal probabilities P of X₁ and Q of Y₁ are known. Let </a:t>
            </a:r>
            <a:r>
              <a:rPr lang="en-US" sz="1800" i="1" dirty="0" smtClean="0">
                <a:latin typeface="Script MT Bold" pitchFamily="66" charset="0"/>
                <a:cs typeface="Arial" charset="0"/>
              </a:rPr>
              <a:t>M</a:t>
            </a:r>
            <a:r>
              <a:rPr lang="en-US" sz="1800" dirty="0" smtClean="0">
                <a:latin typeface="Arial" charset="0"/>
                <a:cs typeface="Arial" charset="0"/>
              </a:rPr>
              <a:t>(P,Q) be the set of probabilities with these </a:t>
            </a:r>
            <a:r>
              <a:rPr lang="en-US" sz="1800" dirty="0" err="1" smtClean="0">
                <a:latin typeface="Arial" charset="0"/>
                <a:cs typeface="Arial" charset="0"/>
              </a:rPr>
              <a:t>marginals</a:t>
            </a:r>
            <a:r>
              <a:rPr lang="en-US" sz="1800" dirty="0" smtClean="0">
                <a:latin typeface="Arial" charset="0"/>
                <a:cs typeface="Arial" charset="0"/>
              </a:rPr>
              <a:t>.</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The arbitrage (“model-free”) bounds on the option price V are</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pPr>
            <a:r>
              <a:rPr lang="en-US" sz="1800" dirty="0" smtClean="0">
                <a:latin typeface="Arial" charset="0"/>
                <a:cs typeface="Arial" charset="0"/>
              </a:rPr>
              <a:t>	</a:t>
            </a:r>
          </a:p>
          <a:p>
            <a:pPr marL="285750" indent="-285750" algn="just">
              <a:spcAft>
                <a:spcPct val="20000"/>
              </a:spcAft>
              <a:buClr>
                <a:srgbClr val="CB021A"/>
              </a:buClr>
            </a:pPr>
            <a:r>
              <a:rPr lang="en-US" sz="1800" dirty="0" smtClean="0">
                <a:latin typeface="Arial" charset="0"/>
                <a:cs typeface="Arial" charset="0"/>
              </a:rPr>
              <a:t>	which is a </a:t>
            </a:r>
            <a:r>
              <a:rPr lang="en-US" sz="1800" dirty="0" err="1" smtClean="0">
                <a:latin typeface="Arial" charset="0"/>
                <a:cs typeface="Arial" charset="0"/>
              </a:rPr>
              <a:t>Monge</a:t>
            </a:r>
            <a:r>
              <a:rPr lang="en-US" sz="1800" dirty="0" smtClean="0">
                <a:latin typeface="Arial" charset="0"/>
                <a:cs typeface="Arial" charset="0"/>
              </a:rPr>
              <a:t>-Kantorovich problem. </a:t>
            </a: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p:txBody>
      </p:sp>
      <p:pic>
        <p:nvPicPr>
          <p:cNvPr id="1303555" name="Picture 3"/>
          <p:cNvPicPr>
            <a:picLocks noChangeAspect="1" noChangeArrowheads="1"/>
          </p:cNvPicPr>
          <p:nvPr/>
        </p:nvPicPr>
        <p:blipFill>
          <a:blip r:embed="rId6" cstate="print"/>
          <a:srcRect/>
          <a:stretch>
            <a:fillRect/>
          </a:stretch>
        </p:blipFill>
        <p:spPr bwMode="auto">
          <a:xfrm>
            <a:off x="2339752" y="4006949"/>
            <a:ext cx="3514725"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Agenda</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96397"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1125538"/>
            <a:ext cx="8569325" cy="3028521"/>
          </a:xfrm>
          <a:prstGeom prst="rect">
            <a:avLst/>
          </a:prstGeom>
          <a:noFill/>
          <a:ln w="9525">
            <a:noFill/>
            <a:miter lim="800000"/>
            <a:headEnd/>
            <a:tailEnd/>
          </a:ln>
        </p:spPr>
        <p:txBody>
          <a:bodyPr>
            <a:spAutoFit/>
          </a:bodyPr>
          <a:lstStyle/>
          <a:p>
            <a:pPr marL="285750" indent="-285750" algn="just">
              <a:spcAft>
                <a:spcPct val="20000"/>
              </a:spcAft>
              <a:buClr>
                <a:srgbClr val="CB021A"/>
              </a:buClr>
            </a:pPr>
            <a:endParaRPr lang="fr-FR" sz="1800" dirty="0">
              <a:latin typeface="Arial" charset="0"/>
              <a:cs typeface="Arial" charset="0"/>
            </a:endParaRPr>
          </a:p>
          <a:p>
            <a:pPr marL="400050" indent="-400050" algn="just">
              <a:spcAft>
                <a:spcPct val="20000"/>
              </a:spcAft>
              <a:buClr>
                <a:srgbClr val="CB021A"/>
              </a:buClr>
              <a:buFont typeface="+mj-lt"/>
              <a:buAutoNum type="romanUcPeriod"/>
            </a:pPr>
            <a:r>
              <a:rPr lang="fr-FR" sz="1800" dirty="0" smtClean="0">
                <a:latin typeface="Arial" charset="0"/>
                <a:cs typeface="Arial" charset="0"/>
              </a:rPr>
              <a:t>Optimal transport: an </a:t>
            </a:r>
            <a:r>
              <a:rPr lang="fr-FR" sz="1800" dirty="0" err="1" smtClean="0">
                <a:latin typeface="Arial" charset="0"/>
                <a:cs typeface="Arial" charset="0"/>
              </a:rPr>
              <a:t>overview</a:t>
            </a:r>
            <a:endParaRPr lang="fr-FR" sz="1800" dirty="0" smtClean="0">
              <a:latin typeface="Arial" charset="0"/>
              <a:cs typeface="Arial" charset="0"/>
            </a:endParaRPr>
          </a:p>
          <a:p>
            <a:pPr marL="400050" indent="-400050" algn="just">
              <a:spcAft>
                <a:spcPct val="20000"/>
              </a:spcAft>
              <a:buClr>
                <a:srgbClr val="CB021A"/>
              </a:buClr>
              <a:buFont typeface="+mj-lt"/>
              <a:buAutoNum type="romanUcPeriod"/>
            </a:pPr>
            <a:endParaRPr lang="fr-FR" sz="1800" dirty="0" smtClean="0">
              <a:latin typeface="Arial" charset="0"/>
              <a:cs typeface="Arial" charset="0"/>
            </a:endParaRPr>
          </a:p>
          <a:p>
            <a:pPr marL="400050" indent="-400050" algn="just">
              <a:spcAft>
                <a:spcPct val="20000"/>
              </a:spcAft>
              <a:buClr>
                <a:srgbClr val="CB021A"/>
              </a:buClr>
              <a:buFont typeface="+mj-lt"/>
              <a:buAutoNum type="romanUcPeriod"/>
            </a:pPr>
            <a:r>
              <a:rPr lang="fr-FR" sz="1800" dirty="0" err="1" smtClean="0">
                <a:latin typeface="Arial" charset="0"/>
                <a:cs typeface="Arial" charset="0"/>
              </a:rPr>
              <a:t>Economic</a:t>
            </a:r>
            <a:r>
              <a:rPr lang="fr-FR" sz="1800" dirty="0" smtClean="0">
                <a:latin typeface="Arial" charset="0"/>
                <a:cs typeface="Arial" charset="0"/>
              </a:rPr>
              <a:t> applications: </a:t>
            </a:r>
            <a:r>
              <a:rPr lang="fr-FR" sz="1800" dirty="0" err="1" smtClean="0">
                <a:latin typeface="Arial" charset="0"/>
                <a:cs typeface="Arial" charset="0"/>
              </a:rPr>
              <a:t>Matching</a:t>
            </a:r>
            <a:r>
              <a:rPr lang="fr-FR" sz="1800" dirty="0" smtClean="0">
                <a:latin typeface="Arial" charset="0"/>
                <a:cs typeface="Arial" charset="0"/>
              </a:rPr>
              <a:t> </a:t>
            </a:r>
            <a:r>
              <a:rPr lang="fr-FR" sz="1800" dirty="0" err="1" smtClean="0">
                <a:latin typeface="Arial" charset="0"/>
                <a:cs typeface="Arial" charset="0"/>
              </a:rPr>
              <a:t>markets</a:t>
            </a:r>
            <a:endParaRPr lang="fr-FR" sz="1800" dirty="0" smtClean="0">
              <a:latin typeface="Arial" charset="0"/>
              <a:cs typeface="Arial" charset="0"/>
            </a:endParaRPr>
          </a:p>
          <a:p>
            <a:pPr marL="400050" indent="-400050" algn="just">
              <a:spcAft>
                <a:spcPct val="20000"/>
              </a:spcAft>
              <a:buClr>
                <a:srgbClr val="CB021A"/>
              </a:buClr>
              <a:buFont typeface="+mj-lt"/>
              <a:buAutoNum type="romanUcPeriod"/>
            </a:pPr>
            <a:endParaRPr lang="fr-FR" sz="1800" dirty="0" smtClean="0">
              <a:latin typeface="Arial" charset="0"/>
              <a:cs typeface="Arial" charset="0"/>
            </a:endParaRPr>
          </a:p>
          <a:p>
            <a:pPr marL="400050" indent="-400050" algn="just">
              <a:spcAft>
                <a:spcPct val="20000"/>
              </a:spcAft>
              <a:buClr>
                <a:srgbClr val="CB021A"/>
              </a:buClr>
              <a:buFont typeface="+mj-lt"/>
              <a:buAutoNum type="romanUcPeriod"/>
            </a:pPr>
            <a:r>
              <a:rPr lang="fr-FR" sz="1800" dirty="0" smtClean="0">
                <a:latin typeface="Arial" charset="0"/>
                <a:cs typeface="Arial" charset="0"/>
              </a:rPr>
              <a:t>Financial applications: Model-free </a:t>
            </a:r>
            <a:r>
              <a:rPr lang="fr-FR" sz="1800" dirty="0" err="1" smtClean="0">
                <a:latin typeface="Arial" charset="0"/>
                <a:cs typeface="Arial" charset="0"/>
              </a:rPr>
              <a:t>bounds</a:t>
            </a:r>
            <a:endParaRPr lang="fr-FR" sz="1800" dirty="0" smtClean="0">
              <a:latin typeface="Arial" charset="0"/>
              <a:cs typeface="Arial" charset="0"/>
            </a:endParaRPr>
          </a:p>
          <a:p>
            <a:pPr marL="285750" indent="-285750" algn="just">
              <a:spcAft>
                <a:spcPct val="20000"/>
              </a:spcAft>
              <a:buClr>
                <a:srgbClr val="CB021A"/>
              </a:buCl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Link with super/sub-replication</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4589"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1125538"/>
            <a:ext cx="8569325" cy="4247317"/>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Dual of the upper bounds problem (say) is</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fr-FR" sz="1800" dirty="0" smtClean="0">
                <a:latin typeface="Arial" charset="0"/>
                <a:cs typeface="Arial" charset="0"/>
              </a:rPr>
              <a:t>Financial </a:t>
            </a:r>
            <a:r>
              <a:rPr lang="fr-FR" sz="1800" dirty="0" err="1" smtClean="0">
                <a:latin typeface="Arial" charset="0"/>
                <a:cs typeface="Arial" charset="0"/>
              </a:rPr>
              <a:t>interpretation</a:t>
            </a:r>
            <a:r>
              <a:rPr lang="fr-FR" sz="1800" dirty="0" smtClean="0">
                <a:latin typeface="Arial" charset="0"/>
                <a:cs typeface="Arial" charset="0"/>
              </a:rPr>
              <a:t>: </a:t>
            </a:r>
            <a:r>
              <a:rPr lang="el-GR" sz="1800" dirty="0" smtClean="0">
                <a:latin typeface="Arial" charset="0"/>
                <a:cs typeface="Arial" charset="0"/>
              </a:rPr>
              <a:t>ϕ₁(</a:t>
            </a:r>
            <a:r>
              <a:rPr lang="fr-FR" sz="1800" dirty="0" smtClean="0">
                <a:latin typeface="Arial" charset="0"/>
                <a:cs typeface="Arial" charset="0"/>
              </a:rPr>
              <a:t>y)-</a:t>
            </a:r>
            <a:r>
              <a:rPr lang="el-GR" sz="1800" dirty="0" smtClean="0">
                <a:latin typeface="Arial" charset="0"/>
                <a:cs typeface="Arial" charset="0"/>
              </a:rPr>
              <a:t>ϕ₀(</a:t>
            </a:r>
            <a:r>
              <a:rPr lang="fr-FR" sz="1800" dirty="0" smtClean="0">
                <a:latin typeface="Arial" charset="0"/>
                <a:cs typeface="Arial" charset="0"/>
              </a:rPr>
              <a:t>x) </a:t>
            </a:r>
            <a:r>
              <a:rPr lang="fr-FR" sz="1800" dirty="0" err="1" smtClean="0">
                <a:latin typeface="Arial" charset="0"/>
                <a:cs typeface="Arial" charset="0"/>
              </a:rPr>
              <a:t>is</a:t>
            </a:r>
            <a:r>
              <a:rPr lang="fr-FR" sz="1800" dirty="0" smtClean="0">
                <a:latin typeface="Arial" charset="0"/>
                <a:cs typeface="Arial" charset="0"/>
              </a:rPr>
              <a:t> a </a:t>
            </a:r>
            <a:r>
              <a:rPr lang="fr-FR" sz="1800" dirty="0" err="1" smtClean="0">
                <a:latin typeface="Arial" charset="0"/>
                <a:cs typeface="Arial" charset="0"/>
              </a:rPr>
              <a:t>superreplicating</a:t>
            </a:r>
            <a:r>
              <a:rPr lang="fr-FR" sz="1800" dirty="0" smtClean="0">
                <a:latin typeface="Arial" charset="0"/>
                <a:cs typeface="Arial" charset="0"/>
              </a:rPr>
              <a:t> portfolio </a:t>
            </a:r>
            <a:r>
              <a:rPr lang="fr-FR" sz="1800" dirty="0" err="1" smtClean="0">
                <a:latin typeface="Arial" charset="0"/>
                <a:cs typeface="Arial" charset="0"/>
              </a:rPr>
              <a:t>obtained</a:t>
            </a:r>
            <a:r>
              <a:rPr lang="fr-FR" sz="1800" dirty="0" smtClean="0">
                <a:latin typeface="Arial" charset="0"/>
                <a:cs typeface="Arial" charset="0"/>
              </a:rPr>
              <a:t> </a:t>
            </a:r>
            <a:r>
              <a:rPr lang="fr-FR" sz="1800" dirty="0" err="1" smtClean="0">
                <a:latin typeface="Arial" charset="0"/>
                <a:cs typeface="Arial" charset="0"/>
              </a:rPr>
              <a:t>from</a:t>
            </a:r>
            <a:r>
              <a:rPr lang="fr-FR" sz="1800" dirty="0" smtClean="0">
                <a:latin typeface="Arial" charset="0"/>
                <a:cs typeface="Arial" charset="0"/>
              </a:rPr>
              <a:t> the </a:t>
            </a:r>
            <a:r>
              <a:rPr lang="fr-FR" sz="1800" dirty="0" err="1" smtClean="0">
                <a:latin typeface="Arial" charset="0"/>
                <a:cs typeface="Arial" charset="0"/>
              </a:rPr>
              <a:t>vanilla</a:t>
            </a:r>
            <a:r>
              <a:rPr lang="fr-FR" sz="1800" dirty="0" smtClean="0">
                <a:latin typeface="Arial" charset="0"/>
                <a:cs typeface="Arial" charset="0"/>
              </a:rPr>
              <a:t> single-</a:t>
            </a:r>
            <a:r>
              <a:rPr lang="fr-FR" sz="1800" dirty="0" err="1" smtClean="0">
                <a:latin typeface="Arial" charset="0"/>
                <a:cs typeface="Arial" charset="0"/>
              </a:rPr>
              <a:t>name</a:t>
            </a:r>
            <a:r>
              <a:rPr lang="fr-FR" sz="1800" dirty="0" smtClean="0">
                <a:latin typeface="Arial" charset="0"/>
                <a:cs typeface="Arial" charset="0"/>
              </a:rPr>
              <a:t> </a:t>
            </a:r>
            <a:r>
              <a:rPr lang="fr-FR" sz="1800" dirty="0" err="1" smtClean="0">
                <a:latin typeface="Arial" charset="0"/>
                <a:cs typeface="Arial" charset="0"/>
              </a:rPr>
              <a:t>puts</a:t>
            </a:r>
            <a:r>
              <a:rPr lang="fr-FR" sz="1800" dirty="0" smtClean="0">
                <a:latin typeface="Arial" charset="0"/>
                <a:cs typeface="Arial" charset="0"/>
              </a:rPr>
              <a:t> and calls. E</a:t>
            </a:r>
            <a:r>
              <a:rPr lang="el-GR" sz="1800" dirty="0" smtClean="0">
                <a:latin typeface="Arial" charset="0"/>
                <a:cs typeface="Arial" charset="0"/>
              </a:rPr>
              <a:t>ϕ₁(</a:t>
            </a:r>
            <a:r>
              <a:rPr lang="fr-FR" sz="1800" dirty="0" smtClean="0">
                <a:latin typeface="Arial" charset="0"/>
                <a:cs typeface="Arial" charset="0"/>
              </a:rPr>
              <a:t>Y)-E</a:t>
            </a:r>
            <a:r>
              <a:rPr lang="el-GR" sz="1800" dirty="0" smtClean="0">
                <a:latin typeface="Arial" charset="0"/>
                <a:cs typeface="Arial" charset="0"/>
              </a:rPr>
              <a:t>ϕ₀(</a:t>
            </a:r>
            <a:r>
              <a:rPr lang="fr-FR" sz="1800" dirty="0" smtClean="0">
                <a:latin typeface="Arial" charset="0"/>
                <a:cs typeface="Arial" charset="0"/>
              </a:rPr>
              <a:t>X) </a:t>
            </a:r>
            <a:r>
              <a:rPr lang="fr-FR" sz="1800" dirty="0" err="1" smtClean="0">
                <a:latin typeface="Arial" charset="0"/>
                <a:cs typeface="Arial" charset="0"/>
              </a:rPr>
              <a:t>its</a:t>
            </a:r>
            <a:r>
              <a:rPr lang="fr-FR" sz="1800" dirty="0" smtClean="0">
                <a:latin typeface="Arial" charset="0"/>
                <a:cs typeface="Arial" charset="0"/>
              </a:rPr>
              <a:t> </a:t>
            </a:r>
            <a:r>
              <a:rPr lang="fr-FR" sz="1800" dirty="0" err="1" smtClean="0">
                <a:latin typeface="Arial" charset="0"/>
                <a:cs typeface="Arial" charset="0"/>
              </a:rPr>
              <a:t>price</a:t>
            </a:r>
            <a:r>
              <a:rPr lang="fr-FR" sz="1800" dirty="0" smtClean="0">
                <a:latin typeface="Arial" charset="0"/>
                <a:cs typeface="Arial" charset="0"/>
              </a:rPr>
              <a:t>.</a:t>
            </a: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fr-FR" sz="1800" dirty="0" smtClean="0">
                <a:latin typeface="Arial" charset="0"/>
                <a:cs typeface="Arial" charset="0"/>
              </a:rPr>
              <a:t>Monge-</a:t>
            </a:r>
            <a:r>
              <a:rPr lang="fr-FR" sz="1800" dirty="0" err="1" smtClean="0">
                <a:latin typeface="Arial" charset="0"/>
                <a:cs typeface="Arial" charset="0"/>
              </a:rPr>
              <a:t>Kantorovich</a:t>
            </a:r>
            <a:r>
              <a:rPr lang="fr-FR" sz="1800" dirty="0" smtClean="0">
                <a:latin typeface="Arial" charset="0"/>
                <a:cs typeface="Arial" charset="0"/>
              </a:rPr>
              <a:t> </a:t>
            </a:r>
            <a:r>
              <a:rPr lang="fr-FR" sz="1800" dirty="0" err="1" smtClean="0">
                <a:latin typeface="Arial" charset="0"/>
                <a:cs typeface="Arial" charset="0"/>
              </a:rPr>
              <a:t>theorem</a:t>
            </a:r>
            <a:r>
              <a:rPr lang="fr-FR" sz="1800" dirty="0" smtClean="0">
                <a:latin typeface="Arial" charset="0"/>
                <a:cs typeface="Arial" charset="0"/>
              </a:rPr>
              <a:t>: Price of </a:t>
            </a:r>
            <a:r>
              <a:rPr lang="fr-FR" sz="1800" dirty="0" err="1" smtClean="0">
                <a:latin typeface="Arial" charset="0"/>
                <a:cs typeface="Arial" charset="0"/>
              </a:rPr>
              <a:t>cheapest</a:t>
            </a:r>
            <a:r>
              <a:rPr lang="fr-FR" sz="1800" dirty="0" smtClean="0">
                <a:latin typeface="Arial" charset="0"/>
                <a:cs typeface="Arial" charset="0"/>
              </a:rPr>
              <a:t> </a:t>
            </a:r>
            <a:r>
              <a:rPr lang="fr-FR" sz="1800" dirty="0" err="1" smtClean="0">
                <a:latin typeface="Arial" charset="0"/>
                <a:cs typeface="Arial" charset="0"/>
              </a:rPr>
              <a:t>superreplicating</a:t>
            </a:r>
            <a:r>
              <a:rPr lang="fr-FR" sz="1800" dirty="0" smtClean="0">
                <a:latin typeface="Arial" charset="0"/>
                <a:cs typeface="Arial" charset="0"/>
              </a:rPr>
              <a:t> portfolio=</a:t>
            </a:r>
            <a:r>
              <a:rPr lang="fr-FR" sz="1800" dirty="0" err="1" smtClean="0">
                <a:latin typeface="Arial" charset="0"/>
                <a:cs typeface="Arial" charset="0"/>
              </a:rPr>
              <a:t>upper</a:t>
            </a:r>
            <a:r>
              <a:rPr lang="fr-FR" sz="1800" dirty="0" smtClean="0">
                <a:latin typeface="Arial" charset="0"/>
                <a:cs typeface="Arial" charset="0"/>
              </a:rPr>
              <a:t> </a:t>
            </a:r>
            <a:r>
              <a:rPr lang="fr-FR" sz="1800" dirty="0" err="1" smtClean="0">
                <a:latin typeface="Arial" charset="0"/>
                <a:cs typeface="Arial" charset="0"/>
              </a:rPr>
              <a:t>bound</a:t>
            </a:r>
            <a:r>
              <a:rPr lang="fr-FR" sz="1800" dirty="0" smtClean="0">
                <a:latin typeface="Arial" charset="0"/>
                <a:cs typeface="Arial" charset="0"/>
              </a:rPr>
              <a:t> on </a:t>
            </a:r>
            <a:r>
              <a:rPr lang="fr-FR" sz="1800" dirty="0" err="1" smtClean="0">
                <a:latin typeface="Arial" charset="0"/>
                <a:cs typeface="Arial" charset="0"/>
              </a:rPr>
              <a:t>price</a:t>
            </a:r>
            <a:r>
              <a:rPr lang="fr-FR" sz="1800" dirty="0" smtClean="0">
                <a:latin typeface="Arial" charset="0"/>
                <a:cs typeface="Arial" charset="0"/>
              </a:rPr>
              <a:t> of option.</a:t>
            </a: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p:txBody>
      </p:sp>
      <p:pic>
        <p:nvPicPr>
          <p:cNvPr id="1304579" name="Picture 3"/>
          <p:cNvPicPr>
            <a:picLocks noChangeAspect="1" noChangeArrowheads="1"/>
          </p:cNvPicPr>
          <p:nvPr/>
        </p:nvPicPr>
        <p:blipFill>
          <a:blip r:embed="rId6" cstate="print"/>
          <a:srcRect/>
          <a:stretch>
            <a:fillRect/>
          </a:stretch>
        </p:blipFill>
        <p:spPr bwMode="auto">
          <a:xfrm>
            <a:off x="1475656" y="1565920"/>
            <a:ext cx="375285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smtClean="0">
                <a:solidFill>
                  <a:srgbClr val="CB021A"/>
                </a:solidFill>
                <a:latin typeface="Arial" charset="0"/>
              </a:rPr>
              <a:t>Variants and extensions</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6637"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1125538"/>
            <a:ext cx="8569325" cy="3748719"/>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Many interesting variants. Often, instead of depending on the price of two assets at the same date, the option depends on the price of the same asset at two different forward dates X₀ and X₁. In this case </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Target function may depend on the whole path </a:t>
            </a:r>
            <a:r>
              <a:rPr lang="en-US" sz="1800" dirty="0" err="1" smtClean="0">
                <a:latin typeface="Arial" charset="0"/>
                <a:cs typeface="Arial" charset="0"/>
              </a:rPr>
              <a:t>Xt</a:t>
            </a:r>
            <a:endParaRPr lang="en-US" sz="1800" dirty="0" smtClean="0">
              <a:latin typeface="Arial" charset="0"/>
              <a:cs typeface="Arial" charset="0"/>
            </a:endParaRPr>
          </a:p>
          <a:p>
            <a:pPr marL="742950" lvl="1" indent="-285750" algn="just">
              <a:spcAft>
                <a:spcPct val="20000"/>
              </a:spcAft>
              <a:buClr>
                <a:srgbClr val="CB021A"/>
              </a:buClr>
              <a:buFont typeface="Wingdings" pitchFamily="2" charset="2"/>
              <a:buChar char="§"/>
            </a:pPr>
            <a:r>
              <a:rPr lang="en-US" sz="1800" dirty="0" err="1" smtClean="0">
                <a:latin typeface="Arial" charset="0"/>
                <a:cs typeface="Arial" charset="0"/>
              </a:rPr>
              <a:t>Martingality</a:t>
            </a:r>
            <a:r>
              <a:rPr lang="en-US" sz="1800" dirty="0" smtClean="0">
                <a:latin typeface="Arial" charset="0"/>
                <a:cs typeface="Arial" charset="0"/>
              </a:rPr>
              <a:t> constraint may be added for the path of X (gives </a:t>
            </a:r>
            <a:r>
              <a:rPr lang="en-US" sz="1800" dirty="0" err="1" smtClean="0">
                <a:latin typeface="Arial" charset="0"/>
                <a:cs typeface="Arial" charset="0"/>
              </a:rPr>
              <a:t>variational</a:t>
            </a:r>
            <a:r>
              <a:rPr lang="en-US" sz="1800" dirty="0" smtClean="0">
                <a:latin typeface="Arial" charset="0"/>
                <a:cs typeface="Arial" charset="0"/>
              </a:rPr>
              <a:t> solutions to the </a:t>
            </a:r>
            <a:r>
              <a:rPr lang="en-US" sz="1800" dirty="0" err="1" smtClean="0">
                <a:latin typeface="Arial" charset="0"/>
                <a:cs typeface="Arial" charset="0"/>
              </a:rPr>
              <a:t>Skorohod</a:t>
            </a:r>
            <a:r>
              <a:rPr lang="en-US" sz="1800" dirty="0" smtClean="0">
                <a:latin typeface="Arial" charset="0"/>
                <a:cs typeface="Arial" charset="0"/>
              </a:rPr>
              <a:t> embedding problem).</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G, Henry-</a:t>
            </a:r>
            <a:r>
              <a:rPr lang="en-US" sz="1800" dirty="0" err="1" smtClean="0">
                <a:latin typeface="Arial" charset="0"/>
                <a:cs typeface="Arial" charset="0"/>
              </a:rPr>
              <a:t>Labordere</a:t>
            </a:r>
            <a:r>
              <a:rPr lang="en-US" sz="1800" dirty="0" smtClean="0">
                <a:latin typeface="Arial" charset="0"/>
                <a:cs typeface="Arial" charset="0"/>
              </a:rPr>
              <a:t>, and Touzi (2014) consider the case when the target function is the expected </a:t>
            </a:r>
            <a:r>
              <a:rPr lang="en-US" sz="1800" dirty="0" err="1" smtClean="0">
                <a:latin typeface="Arial" charset="0"/>
                <a:cs typeface="Arial" charset="0"/>
              </a:rPr>
              <a:t>pathwise</a:t>
            </a:r>
            <a:r>
              <a:rPr lang="en-US" sz="1800" dirty="0" smtClean="0">
                <a:latin typeface="Arial" charset="0"/>
                <a:cs typeface="Arial" charset="0"/>
              </a:rPr>
              <a:t> maximum and recover the celebrated </a:t>
            </a:r>
            <a:r>
              <a:rPr lang="en-US" sz="1800" dirty="0" err="1" smtClean="0">
                <a:latin typeface="Arial" charset="0"/>
                <a:cs typeface="Arial" charset="0"/>
              </a:rPr>
              <a:t>Azema-Yor</a:t>
            </a:r>
            <a:r>
              <a:rPr lang="en-US" sz="1800" dirty="0" smtClean="0">
                <a:latin typeface="Arial" charset="0"/>
                <a:cs typeface="Arial" charset="0"/>
              </a:rPr>
              <a:t> solution. Many other solutions can be recovered </a:t>
            </a:r>
            <a:r>
              <a:rPr lang="en-US" sz="1800" smtClean="0">
                <a:latin typeface="Arial" charset="0"/>
                <a:cs typeface="Arial" charset="0"/>
              </a:rPr>
              <a:t>through OT.</a:t>
            </a: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Other fascinating links: reciprocal diffusions, Nelson’s stochastic mechanics.</a:t>
            </a:r>
            <a:endParaRPr lang="fr-FR" sz="1800" dirty="0">
              <a:latin typeface="Arial"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Reference</a:t>
            </a:r>
            <a:endParaRPr lang="fr-FR" sz="2800" b="1" dirty="0">
              <a:solidFill>
                <a:srgbClr val="CB021A"/>
              </a:solidFill>
              <a:latin typeface="Arial" charset="0"/>
            </a:endParaRPr>
          </a:p>
        </p:txBody>
      </p:sp>
      <p:sp>
        <p:nvSpPr>
          <p:cNvPr id="121139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1140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11397"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7656" name="Photo Editor Photo" r:id="rId4" imgW="18000000" imgH="4219048" progId="">
                  <p:embed/>
                </p:oleObj>
              </mc:Choice>
              <mc:Fallback>
                <p:oleObj name="Photo Editor Photo" r:id="rId4" imgW="18000000" imgH="4219048"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11401" name="Text Box 10"/>
          <p:cNvSpPr txBox="1">
            <a:spLocks noChangeArrowheads="1"/>
          </p:cNvSpPr>
          <p:nvPr/>
        </p:nvSpPr>
        <p:spPr bwMode="auto">
          <a:xfrm>
            <a:off x="249238" y="980728"/>
            <a:ext cx="8569325" cy="4493538"/>
          </a:xfrm>
          <a:prstGeom prst="rect">
            <a:avLst/>
          </a:prstGeom>
          <a:noFill/>
          <a:ln w="9525">
            <a:noFill/>
            <a:miter lim="800000"/>
            <a:headEnd/>
            <a:tailEnd/>
          </a:ln>
        </p:spPr>
        <p:txBody>
          <a:bodyPr>
            <a:spAutoFit/>
          </a:bodyPr>
          <a:lstStyle/>
          <a:p>
            <a:pPr marL="285750" indent="-285750" algn="just">
              <a:lnSpc>
                <a:spcPct val="150000"/>
              </a:lnSpc>
              <a:spcAft>
                <a:spcPct val="20000"/>
              </a:spcAft>
              <a:buClr>
                <a:srgbClr val="CB021A"/>
              </a:buClr>
              <a:buFont typeface="Wingdings" pitchFamily="2" charset="2"/>
              <a:buChar char="§"/>
            </a:pPr>
            <a:r>
              <a:rPr lang="en-US" sz="2000" dirty="0" smtClean="0">
                <a:latin typeface="Arial" charset="0"/>
                <a:cs typeface="Arial" charset="0"/>
              </a:rPr>
              <a:t>G. Becker, </a:t>
            </a:r>
            <a:r>
              <a:rPr lang="en-US" sz="2000" i="1" dirty="0" smtClean="0">
                <a:latin typeface="Arial" charset="0"/>
                <a:cs typeface="Arial" charset="0"/>
              </a:rPr>
              <a:t>A Treatise on the Family</a:t>
            </a:r>
            <a:r>
              <a:rPr lang="en-US" sz="2000" dirty="0" smtClean="0">
                <a:latin typeface="Arial" charset="0"/>
                <a:cs typeface="Arial" charset="0"/>
              </a:rPr>
              <a:t>, Harvard, 1991.</a:t>
            </a:r>
          </a:p>
          <a:p>
            <a:pPr marL="285750" indent="-285750" algn="just">
              <a:lnSpc>
                <a:spcPct val="150000"/>
              </a:lnSpc>
              <a:spcAft>
                <a:spcPct val="20000"/>
              </a:spcAft>
              <a:buClr>
                <a:srgbClr val="CB021A"/>
              </a:buClr>
              <a:buFont typeface="Wingdings" pitchFamily="2" charset="2"/>
              <a:buChar char="§"/>
            </a:pPr>
            <a:r>
              <a:rPr lang="en-US" sz="2000" dirty="0" smtClean="0">
                <a:latin typeface="Arial" charset="0"/>
                <a:cs typeface="Arial" charset="0"/>
              </a:rPr>
              <a:t>A. Dupuy, A. Galichon, “Personality Traits and the Marriage Market”, </a:t>
            </a:r>
            <a:r>
              <a:rPr lang="en-US" sz="2000" i="1" dirty="0" smtClean="0">
                <a:latin typeface="Arial" charset="0"/>
                <a:cs typeface="Arial" charset="0"/>
              </a:rPr>
              <a:t>Journal of Political Economy</a:t>
            </a:r>
            <a:r>
              <a:rPr lang="en-US" sz="2000" dirty="0" smtClean="0">
                <a:latin typeface="Arial" charset="0"/>
                <a:cs typeface="Arial" charset="0"/>
              </a:rPr>
              <a:t>, 2014.</a:t>
            </a:r>
          </a:p>
          <a:p>
            <a:pPr marL="285750" indent="-285750" algn="just">
              <a:lnSpc>
                <a:spcPct val="150000"/>
              </a:lnSpc>
              <a:spcAft>
                <a:spcPct val="20000"/>
              </a:spcAft>
              <a:buClr>
                <a:srgbClr val="CB021A"/>
              </a:buClr>
              <a:buFont typeface="Wingdings" pitchFamily="2" charset="2"/>
              <a:buChar char="§"/>
            </a:pPr>
            <a:r>
              <a:rPr lang="en-US" sz="2000" dirty="0" smtClean="0">
                <a:latin typeface="Arial" charset="0"/>
                <a:cs typeface="Arial" charset="0"/>
              </a:rPr>
              <a:t>A. Galichon, </a:t>
            </a:r>
            <a:r>
              <a:rPr lang="en-US" sz="2000" i="1" dirty="0" smtClean="0">
                <a:latin typeface="Arial" charset="0"/>
                <a:cs typeface="Arial" charset="0"/>
              </a:rPr>
              <a:t>Optimal Transport Methods in Economics</a:t>
            </a:r>
            <a:r>
              <a:rPr lang="en-US" sz="2000" dirty="0">
                <a:latin typeface="Arial" charset="0"/>
                <a:cs typeface="Arial" charset="0"/>
              </a:rPr>
              <a:t>, MIT lecture </a:t>
            </a:r>
            <a:r>
              <a:rPr lang="en-US" sz="2000" dirty="0" smtClean="0">
                <a:latin typeface="Arial" charset="0"/>
                <a:cs typeface="Arial" charset="0"/>
              </a:rPr>
              <a:t>notes, available at </a:t>
            </a:r>
            <a:r>
              <a:rPr lang="en-US" sz="2000" dirty="0" smtClean="0">
                <a:latin typeface="Arial" charset="0"/>
                <a:cs typeface="Arial" charset="0"/>
                <a:hlinkClick r:id="rId6"/>
              </a:rPr>
              <a:t>http</a:t>
            </a:r>
            <a:r>
              <a:rPr lang="en-US" sz="2000" dirty="0">
                <a:latin typeface="Arial" charset="0"/>
                <a:cs typeface="Arial" charset="0"/>
                <a:hlinkClick r:id="rId6"/>
              </a:rPr>
              <a:t>://alfredgalichon.com/optimaltransport2015s</a:t>
            </a:r>
            <a:r>
              <a:rPr lang="en-US" sz="2000" dirty="0" smtClean="0">
                <a:latin typeface="Arial" charset="0"/>
                <a:cs typeface="Arial" charset="0"/>
                <a:hlinkClick r:id="rId6"/>
              </a:rPr>
              <a:t>/</a:t>
            </a:r>
            <a:r>
              <a:rPr lang="en-US" sz="2000" dirty="0" smtClean="0">
                <a:latin typeface="Arial" charset="0"/>
                <a:cs typeface="Arial" charset="0"/>
              </a:rPr>
              <a:t> . </a:t>
            </a:r>
          </a:p>
          <a:p>
            <a:pPr marL="285750" indent="-285750" algn="just">
              <a:lnSpc>
                <a:spcPct val="150000"/>
              </a:lnSpc>
              <a:spcAft>
                <a:spcPct val="20000"/>
              </a:spcAft>
              <a:buClr>
                <a:srgbClr val="CB021A"/>
              </a:buClr>
              <a:buFont typeface="Wingdings" pitchFamily="2" charset="2"/>
              <a:buChar char="§"/>
            </a:pPr>
            <a:r>
              <a:rPr lang="en-US" sz="2000" dirty="0" smtClean="0">
                <a:latin typeface="Arial" charset="0"/>
                <a:cs typeface="Arial" charset="0"/>
              </a:rPr>
              <a:t>A. Galichon, P. Henry-</a:t>
            </a:r>
            <a:r>
              <a:rPr lang="en-US" sz="2000" dirty="0" err="1" smtClean="0">
                <a:latin typeface="Arial" charset="0"/>
                <a:cs typeface="Arial" charset="0"/>
              </a:rPr>
              <a:t>Labordere</a:t>
            </a:r>
            <a:r>
              <a:rPr lang="en-US" sz="2000" dirty="0" smtClean="0">
                <a:latin typeface="Arial" charset="0"/>
                <a:cs typeface="Arial" charset="0"/>
              </a:rPr>
              <a:t>, N. </a:t>
            </a:r>
            <a:r>
              <a:rPr lang="en-US" sz="2000" dirty="0" err="1" smtClean="0">
                <a:latin typeface="Arial" charset="0"/>
                <a:cs typeface="Arial" charset="0"/>
              </a:rPr>
              <a:t>Touzi</a:t>
            </a:r>
            <a:r>
              <a:rPr lang="en-US" sz="2000" dirty="0">
                <a:latin typeface="Arial" charset="0"/>
                <a:cs typeface="Arial" charset="0"/>
              </a:rPr>
              <a:t>, A stochastic control approach to no-arbitrage bounds given </a:t>
            </a:r>
            <a:r>
              <a:rPr lang="en-US" sz="2000" dirty="0" err="1">
                <a:latin typeface="Arial" charset="0"/>
                <a:cs typeface="Arial" charset="0"/>
              </a:rPr>
              <a:t>marginals</a:t>
            </a:r>
            <a:r>
              <a:rPr lang="en-US" sz="2000" dirty="0">
                <a:latin typeface="Arial" charset="0"/>
                <a:cs typeface="Arial" charset="0"/>
              </a:rPr>
              <a:t>, with an application to </a:t>
            </a:r>
            <a:r>
              <a:rPr lang="en-US" sz="2000" dirty="0" err="1">
                <a:latin typeface="Arial" charset="0"/>
                <a:cs typeface="Arial" charset="0"/>
              </a:rPr>
              <a:t>Lookback</a:t>
            </a:r>
            <a:r>
              <a:rPr lang="en-US" sz="2000" dirty="0">
                <a:latin typeface="Arial" charset="0"/>
                <a:cs typeface="Arial" charset="0"/>
              </a:rPr>
              <a:t> </a:t>
            </a:r>
            <a:r>
              <a:rPr lang="en-US" sz="2000" dirty="0" smtClean="0">
                <a:latin typeface="Arial" charset="0"/>
                <a:cs typeface="Arial" charset="0"/>
              </a:rPr>
              <a:t>options. </a:t>
            </a:r>
            <a:r>
              <a:rPr lang="en-US" sz="2000" i="1" dirty="0" smtClean="0">
                <a:latin typeface="Arial" charset="0"/>
                <a:cs typeface="Arial" charset="0"/>
              </a:rPr>
              <a:t>Annals of Applied Probability</a:t>
            </a:r>
            <a:r>
              <a:rPr lang="en-US" sz="2000" dirty="0" smtClean="0">
                <a:latin typeface="Arial" charset="0"/>
                <a:cs typeface="Arial" charset="0"/>
              </a:rPr>
              <a:t>, 2014. </a:t>
            </a:r>
          </a:p>
          <a:p>
            <a:pPr marL="285750" indent="-285750" algn="just">
              <a:lnSpc>
                <a:spcPct val="150000"/>
              </a:lnSpc>
              <a:spcAft>
                <a:spcPct val="20000"/>
              </a:spcAft>
              <a:buClr>
                <a:srgbClr val="CB021A"/>
              </a:buClr>
              <a:buFont typeface="Wingdings" pitchFamily="2" charset="2"/>
              <a:buChar char="§"/>
            </a:pPr>
            <a:r>
              <a:rPr lang="en-US" sz="2000" dirty="0" smtClean="0">
                <a:latin typeface="Arial" charset="0"/>
                <a:cs typeface="Arial" charset="0"/>
              </a:rPr>
              <a:t>C</a:t>
            </a:r>
            <a:r>
              <a:rPr lang="en-US" sz="2000" dirty="0">
                <a:latin typeface="Arial" charset="0"/>
                <a:cs typeface="Arial" charset="0"/>
              </a:rPr>
              <a:t>. </a:t>
            </a:r>
            <a:r>
              <a:rPr lang="en-US" sz="2000" dirty="0" err="1">
                <a:latin typeface="Arial" charset="0"/>
                <a:cs typeface="Arial" charset="0"/>
              </a:rPr>
              <a:t>Villani</a:t>
            </a:r>
            <a:r>
              <a:rPr lang="en-US" sz="2000" dirty="0">
                <a:latin typeface="Arial" charset="0"/>
                <a:cs typeface="Arial" charset="0"/>
              </a:rPr>
              <a:t>, </a:t>
            </a:r>
            <a:r>
              <a:rPr lang="en-US" sz="2000" i="1" dirty="0">
                <a:latin typeface="Arial" charset="0"/>
                <a:cs typeface="Arial" charset="0"/>
              </a:rPr>
              <a:t>Topics in Optimal Transportation</a:t>
            </a:r>
            <a:r>
              <a:rPr lang="en-US" sz="2000" dirty="0">
                <a:latin typeface="Arial" charset="0"/>
                <a:cs typeface="Arial" charset="0"/>
              </a:rPr>
              <a:t>, AMS, 2003.</a:t>
            </a:r>
            <a:endParaRPr lang="fr-FR" sz="2000" dirty="0">
              <a:latin typeface="Arial" charset="0"/>
              <a:cs typeface="Arial" charset="0"/>
            </a:endParaRPr>
          </a:p>
        </p:txBody>
      </p:sp>
    </p:spTree>
    <p:extLst>
      <p:ext uri="{BB962C8B-B14F-4D97-AF65-F5344CB8AC3E}">
        <p14:creationId xmlns:p14="http://schemas.microsoft.com/office/powerpoint/2010/main" val="2405752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fr-FR" sz="2800" b="1" dirty="0" smtClean="0">
                <a:solidFill>
                  <a:srgbClr val="CB021A"/>
                </a:solidFill>
                <a:latin typeface="Arial" charset="0"/>
              </a:rPr>
              <a:t>The Monge-</a:t>
            </a:r>
            <a:r>
              <a:rPr lang="fr-FR" sz="2800" b="1" dirty="0" err="1" smtClean="0">
                <a:solidFill>
                  <a:srgbClr val="CB021A"/>
                </a:solidFill>
                <a:latin typeface="Arial" charset="0"/>
              </a:rPr>
              <a:t>Kantorovich</a:t>
            </a:r>
            <a:r>
              <a:rPr lang="fr-FR" sz="2800" b="1" dirty="0" smtClean="0">
                <a:solidFill>
                  <a:srgbClr val="CB021A"/>
                </a:solidFill>
                <a:latin typeface="Arial" charset="0"/>
              </a:rPr>
              <a:t> </a:t>
            </a:r>
            <a:r>
              <a:rPr lang="fr-FR" sz="2800" b="1" dirty="0" err="1" smtClean="0">
                <a:solidFill>
                  <a:srgbClr val="CB021A"/>
                </a:solidFill>
                <a:latin typeface="Arial" charset="0"/>
              </a:rPr>
              <a:t>problem</a:t>
            </a:r>
            <a:endParaRPr lang="fr-FR" sz="2800" b="1" dirty="0">
              <a:solidFill>
                <a:srgbClr val="CB021A"/>
              </a:solidFill>
              <a:latin typeface="Arial" charset="0"/>
            </a:endParaRPr>
          </a:p>
        </p:txBody>
      </p:sp>
      <p:sp>
        <p:nvSpPr>
          <p:cNvPr id="123802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802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802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0493"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8025" name="Text Box 10"/>
          <p:cNvSpPr txBox="1">
            <a:spLocks noChangeArrowheads="1"/>
          </p:cNvSpPr>
          <p:nvPr/>
        </p:nvSpPr>
        <p:spPr bwMode="auto">
          <a:xfrm>
            <a:off x="249238" y="1125538"/>
            <a:ext cx="6915150" cy="474591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err="1" smtClean="0">
                <a:latin typeface="Arial" charset="0"/>
                <a:cs typeface="Arial" charset="0"/>
              </a:rPr>
              <a:t>Monge</a:t>
            </a:r>
            <a:r>
              <a:rPr lang="en-US" sz="1800" dirty="0" smtClean="0">
                <a:latin typeface="Arial" charset="0"/>
                <a:cs typeface="Arial" charset="0"/>
              </a:rPr>
              <a:t> (« Sur la </a:t>
            </a:r>
            <a:r>
              <a:rPr lang="en-US" sz="1800" dirty="0" err="1" smtClean="0">
                <a:latin typeface="Arial" charset="0"/>
                <a:cs typeface="Arial" charset="0"/>
              </a:rPr>
              <a:t>théorie</a:t>
            </a:r>
            <a:r>
              <a:rPr lang="en-US" sz="1800" dirty="0" smtClean="0">
                <a:latin typeface="Arial" charset="0"/>
                <a:cs typeface="Arial" charset="0"/>
              </a:rPr>
              <a:t> des </a:t>
            </a:r>
            <a:r>
              <a:rPr lang="en-US" sz="1800" dirty="0" err="1" smtClean="0">
                <a:latin typeface="Arial" charset="0"/>
                <a:cs typeface="Arial" charset="0"/>
              </a:rPr>
              <a:t>déblais</a:t>
            </a:r>
            <a:r>
              <a:rPr lang="en-US" sz="1800" dirty="0" smtClean="0">
                <a:latin typeface="Arial" charset="0"/>
                <a:cs typeface="Arial" charset="0"/>
              </a:rPr>
              <a:t> et des </a:t>
            </a:r>
            <a:r>
              <a:rPr lang="en-US" sz="1800" dirty="0" err="1" smtClean="0">
                <a:latin typeface="Arial" charset="0"/>
                <a:cs typeface="Arial" charset="0"/>
              </a:rPr>
              <a:t>remblais</a:t>
            </a:r>
            <a:r>
              <a:rPr lang="en-US" sz="1800" dirty="0" smtClean="0">
                <a:latin typeface="Arial" charset="0"/>
                <a:cs typeface="Arial" charset="0"/>
              </a:rPr>
              <a:t> » </a:t>
            </a:r>
            <a:r>
              <a:rPr lang="en-US" sz="1800" dirty="0" err="1" smtClean="0">
                <a:latin typeface="Arial" charset="0"/>
                <a:cs typeface="Arial" charset="0"/>
              </a:rPr>
              <a:t>Mém</a:t>
            </a:r>
            <a:r>
              <a:rPr lang="en-US" sz="1800" dirty="0" smtClean="0">
                <a:latin typeface="Arial" charset="0"/>
                <a:cs typeface="Arial" charset="0"/>
              </a:rPr>
              <a:t>. de </a:t>
            </a:r>
            <a:r>
              <a:rPr lang="en-US" sz="1800" dirty="0" err="1" smtClean="0">
                <a:latin typeface="Arial" charset="0"/>
                <a:cs typeface="Arial" charset="0"/>
              </a:rPr>
              <a:t>l’acad</a:t>
            </a:r>
            <a:r>
              <a:rPr lang="en-US" sz="1800" dirty="0" smtClean="0">
                <a:latin typeface="Arial" charset="0"/>
                <a:cs typeface="Arial" charset="0"/>
              </a:rPr>
              <a:t>. de Paris, 1781) first formulated the problem with civil engineering motivations: how to move piles of sand in order to fill holes in a cost-effective way.</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Kantorovich and Koopmans, working independently in the 1940s, had military and industrial motivations: how to optimally supply military warehouses. Both pioneered Linear Programming techniques to solve the problem, which granted them a joint Nobel prize in Economics in 1975.</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More recently, the works of Y. Brenier, R. McCann and C. </a:t>
            </a:r>
            <a:r>
              <a:rPr lang="en-US" sz="1800" dirty="0" err="1" smtClean="0">
                <a:latin typeface="Arial" charset="0"/>
                <a:cs typeface="Arial" charset="0"/>
              </a:rPr>
              <a:t>Villani</a:t>
            </a:r>
            <a:r>
              <a:rPr lang="en-US" sz="1800" dirty="0" smtClean="0">
                <a:latin typeface="Arial" charset="0"/>
                <a:cs typeface="Arial" charset="0"/>
              </a:rPr>
              <a:t> have made Optimal Transport (OT) become a standard tool in analysis and geometry. The lecture notes by </a:t>
            </a:r>
            <a:r>
              <a:rPr lang="en-US" sz="1800" dirty="0" err="1" smtClean="0">
                <a:latin typeface="Arial" charset="0"/>
                <a:cs typeface="Arial" charset="0"/>
              </a:rPr>
              <a:t>Villani</a:t>
            </a:r>
            <a:r>
              <a:rPr lang="en-US" sz="1800" dirty="0" smtClean="0">
                <a:latin typeface="Arial" charset="0"/>
                <a:cs typeface="Arial" charset="0"/>
              </a:rPr>
              <a:t> (2003), and his reference monograph (2009) have vastly popularized the topic.</a:t>
            </a:r>
          </a:p>
        </p:txBody>
      </p:sp>
      <p:sp>
        <p:nvSpPr>
          <p:cNvPr id="1238026"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4" name="Picture 10" descr="geodesie_monge"/>
          <p:cNvPicPr>
            <a:picLocks noChangeAspect="1" noChangeArrowheads="1"/>
          </p:cNvPicPr>
          <p:nvPr/>
        </p:nvPicPr>
        <p:blipFill>
          <a:blip r:embed="rId6" cstate="print"/>
          <a:srcRect/>
          <a:stretch>
            <a:fillRect/>
          </a:stretch>
        </p:blipFill>
        <p:spPr bwMode="auto">
          <a:xfrm>
            <a:off x="7451725" y="1052513"/>
            <a:ext cx="1266825" cy="1511300"/>
          </a:xfrm>
          <a:prstGeom prst="rect">
            <a:avLst/>
          </a:prstGeom>
          <a:noFill/>
        </p:spPr>
      </p:pic>
      <p:pic>
        <p:nvPicPr>
          <p:cNvPr id="15" name="Picture 12" descr="2004-001-150-nobel-sc-04"/>
          <p:cNvPicPr>
            <a:picLocks noChangeAspect="1" noChangeArrowheads="1"/>
          </p:cNvPicPr>
          <p:nvPr/>
        </p:nvPicPr>
        <p:blipFill>
          <a:blip r:embed="rId7" cstate="print"/>
          <a:srcRect/>
          <a:stretch>
            <a:fillRect/>
          </a:stretch>
        </p:blipFill>
        <p:spPr bwMode="auto">
          <a:xfrm>
            <a:off x="7451725" y="2636838"/>
            <a:ext cx="1284288" cy="1441450"/>
          </a:xfrm>
          <a:prstGeom prst="rect">
            <a:avLst/>
          </a:prstGeom>
          <a:noFill/>
        </p:spPr>
      </p:pic>
      <p:pic>
        <p:nvPicPr>
          <p:cNvPr id="16" name="Picture 13" descr="200px-Tjalling_Koopmans"/>
          <p:cNvPicPr>
            <a:picLocks noChangeAspect="1" noChangeArrowheads="1"/>
          </p:cNvPicPr>
          <p:nvPr/>
        </p:nvPicPr>
        <p:blipFill>
          <a:blip r:embed="rId8" cstate="print"/>
          <a:srcRect/>
          <a:stretch>
            <a:fillRect/>
          </a:stretch>
        </p:blipFill>
        <p:spPr bwMode="auto">
          <a:xfrm>
            <a:off x="7451725" y="4149725"/>
            <a:ext cx="1308100" cy="1727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88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What is Optimal Transport? an example</a:t>
            </a:r>
            <a:endParaRPr lang="fr-FR" sz="2800" b="1" dirty="0">
              <a:solidFill>
                <a:srgbClr val="CB021A"/>
              </a:solidFill>
              <a:latin typeface="Arial" charset="0"/>
            </a:endParaRPr>
          </a:p>
        </p:txBody>
      </p:sp>
      <p:sp>
        <p:nvSpPr>
          <p:cNvPr id="127488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488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4885"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74896"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74886" name="Text Box 10"/>
          <p:cNvSpPr txBox="1">
            <a:spLocks noChangeArrowheads="1"/>
          </p:cNvSpPr>
          <p:nvPr/>
        </p:nvSpPr>
        <p:spPr bwMode="auto">
          <a:xfrm>
            <a:off x="249238" y="1125538"/>
            <a:ext cx="8355012" cy="1311128"/>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In the early </a:t>
            </a:r>
            <a:r>
              <a:rPr lang="en-US" sz="1800" dirty="0" err="1" smtClean="0">
                <a:latin typeface="Arial" charset="0"/>
                <a:cs typeface="Arial" charset="0"/>
              </a:rPr>
              <a:t>XVth</a:t>
            </a:r>
            <a:r>
              <a:rPr lang="en-US" sz="1800" dirty="0" smtClean="0">
                <a:latin typeface="Arial" charset="0"/>
                <a:cs typeface="Arial" charset="0"/>
              </a:rPr>
              <a:t> century, Paris had 17 public fountains and 250.000 inhabitants… that is, a fountain for each 15.000 inhabitant.</a:t>
            </a: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
        <p:nvSpPr>
          <p:cNvPr id="1274887"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74891" name="Picture 11" descr="StGdP1552"/>
          <p:cNvPicPr>
            <a:picLocks noChangeAspect="1" noChangeArrowheads="1"/>
          </p:cNvPicPr>
          <p:nvPr/>
        </p:nvPicPr>
        <p:blipFill>
          <a:blip r:embed="rId6" cstate="print"/>
          <a:srcRect/>
          <a:stretch>
            <a:fillRect/>
          </a:stretch>
        </p:blipFill>
        <p:spPr bwMode="auto">
          <a:xfrm>
            <a:off x="611560" y="2204864"/>
            <a:ext cx="5411787" cy="3232150"/>
          </a:xfrm>
          <a:prstGeom prst="rect">
            <a:avLst/>
          </a:prstGeom>
          <a:noFill/>
        </p:spPr>
      </p:pic>
      <p:pic>
        <p:nvPicPr>
          <p:cNvPr id="1274893" name="Picture 13" descr="350px-FontaineDesInnocents03"/>
          <p:cNvPicPr>
            <a:picLocks noChangeAspect="1" noChangeArrowheads="1"/>
          </p:cNvPicPr>
          <p:nvPr/>
        </p:nvPicPr>
        <p:blipFill>
          <a:blip r:embed="rId7" cstate="print"/>
          <a:srcRect/>
          <a:stretch>
            <a:fillRect/>
          </a:stretch>
        </p:blipFill>
        <p:spPr bwMode="auto">
          <a:xfrm>
            <a:off x="6227662" y="2205384"/>
            <a:ext cx="2448794" cy="326574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6938" name="Picture 10" descr="Voronoi"/>
          <p:cNvPicPr>
            <a:picLocks noChangeAspect="1" noChangeArrowheads="1"/>
          </p:cNvPicPr>
          <p:nvPr/>
        </p:nvPicPr>
        <p:blipFill>
          <a:blip r:embed="rId4" cstate="print"/>
          <a:srcRect/>
          <a:stretch>
            <a:fillRect/>
          </a:stretch>
        </p:blipFill>
        <p:spPr bwMode="auto">
          <a:xfrm>
            <a:off x="2268538" y="3141663"/>
            <a:ext cx="3743325" cy="2808287"/>
          </a:xfrm>
          <a:prstGeom prst="rect">
            <a:avLst/>
          </a:prstGeom>
          <a:noFill/>
        </p:spPr>
      </p:pic>
      <p:sp>
        <p:nvSpPr>
          <p:cNvPr id="1276930"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smtClean="0">
                <a:solidFill>
                  <a:srgbClr val="CB021A"/>
                </a:solidFill>
                <a:latin typeface="Arial" charset="0"/>
              </a:rPr>
              <a:t>A optimal coordination problem…</a:t>
            </a:r>
            <a:endParaRPr lang="fr-FR" sz="2800" b="1" dirty="0">
              <a:solidFill>
                <a:srgbClr val="CB021A"/>
              </a:solidFill>
              <a:latin typeface="Arial" charset="0"/>
            </a:endParaRPr>
          </a:p>
        </p:txBody>
      </p:sp>
      <p:sp>
        <p:nvSpPr>
          <p:cNvPr id="1276931"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6932"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6933"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76944" name="Photo Editor Photo" r:id="rId5" imgW="18000000" imgH="4219048" progId="">
                  <p:embed/>
                </p:oleObj>
              </mc:Choice>
              <mc:Fallback>
                <p:oleObj name="Photo Editor Photo" r:id="rId5" imgW="18000000" imgH="4219048"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76934" name="Text Box 10"/>
          <p:cNvSpPr txBox="1">
            <a:spLocks noChangeArrowheads="1"/>
          </p:cNvSpPr>
          <p:nvPr/>
        </p:nvSpPr>
        <p:spPr bwMode="auto">
          <a:xfrm>
            <a:off x="249238" y="1052736"/>
            <a:ext cx="8355012" cy="2862322"/>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Each fountain has a fixed capacity ; inhabitants have a fixed density of population across the city surface; and fountains are more concentrated in some areas than others.</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Without a regulation mechanism, each inhabitant chooses the closest fountain. </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Thus either a </a:t>
            </a:r>
            <a:r>
              <a:rPr lang="en-US" sz="1800" b="1" dirty="0" smtClean="0">
                <a:latin typeface="Arial" charset="0"/>
                <a:cs typeface="Arial" charset="0"/>
              </a:rPr>
              <a:t>central planner </a:t>
            </a:r>
            <a:r>
              <a:rPr lang="en-US" sz="1800" dirty="0" smtClean="0">
                <a:latin typeface="Arial" charset="0"/>
                <a:cs typeface="Arial" charset="0"/>
              </a:rPr>
              <a:t>has to assign inhabitants to fountain…</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None/>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
        <p:nvSpPr>
          <p:cNvPr id="1276935"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
        <p:nvSpPr>
          <p:cNvPr id="10" name="Text Box 10"/>
          <p:cNvSpPr txBox="1">
            <a:spLocks noChangeArrowheads="1"/>
          </p:cNvSpPr>
          <p:nvPr/>
        </p:nvSpPr>
        <p:spPr bwMode="auto">
          <a:xfrm>
            <a:off x="5652120" y="3918072"/>
            <a:ext cx="3456384" cy="1311128"/>
          </a:xfrm>
          <a:prstGeom prst="rect">
            <a:avLst/>
          </a:prstGeom>
          <a:noFill/>
          <a:ln w="9525">
            <a:noFill/>
            <a:miter lim="800000"/>
            <a:headEnd/>
            <a:tailEnd/>
          </a:ln>
        </p:spPr>
        <p:txBody>
          <a:bodyPr wrap="square">
            <a:spAutoFit/>
          </a:bodyPr>
          <a:lstStyle/>
          <a:p>
            <a:pPr marL="285750" indent="-285750" algn="just">
              <a:spcAft>
                <a:spcPct val="20000"/>
              </a:spcAft>
              <a:buClr>
                <a:srgbClr val="CB021A"/>
              </a:buClr>
            </a:pPr>
            <a:r>
              <a:rPr lang="fr-FR" sz="1800" dirty="0" smtClean="0">
                <a:latin typeface="Arial" charset="0"/>
                <a:cs typeface="Arial" charset="0"/>
              </a:rPr>
              <a:t>	&lt;- The </a:t>
            </a:r>
            <a:r>
              <a:rPr lang="fr-FR" sz="1800" dirty="0" err="1" smtClean="0">
                <a:latin typeface="Arial" charset="0"/>
                <a:cs typeface="Arial" charset="0"/>
              </a:rPr>
              <a:t>resulting</a:t>
            </a:r>
            <a:r>
              <a:rPr lang="fr-FR" sz="1800" dirty="0" smtClean="0">
                <a:latin typeface="Arial" charset="0"/>
                <a:cs typeface="Arial" charset="0"/>
              </a:rPr>
              <a:t> configuration </a:t>
            </a:r>
            <a:r>
              <a:rPr lang="fr-FR" sz="1800" dirty="0" err="1" smtClean="0">
                <a:latin typeface="Arial" charset="0"/>
                <a:cs typeface="Arial" charset="0"/>
              </a:rPr>
              <a:t>is</a:t>
            </a:r>
            <a:r>
              <a:rPr lang="fr-FR" sz="1800" dirty="0" smtClean="0">
                <a:latin typeface="Arial" charset="0"/>
                <a:cs typeface="Arial" charset="0"/>
              </a:rPr>
              <a:t> </a:t>
            </a:r>
            <a:r>
              <a:rPr lang="fr-FR" sz="1800" dirty="0" err="1" smtClean="0">
                <a:latin typeface="Arial" charset="0"/>
                <a:cs typeface="Arial" charset="0"/>
              </a:rPr>
              <a:t>called</a:t>
            </a:r>
            <a:r>
              <a:rPr lang="fr-FR" sz="1800" dirty="0" smtClean="0">
                <a:latin typeface="Arial" charset="0"/>
                <a:cs typeface="Arial" charset="0"/>
              </a:rPr>
              <a:t> a </a:t>
            </a:r>
            <a:r>
              <a:rPr lang="fr-FR" sz="1800" i="1" dirty="0" err="1" smtClean="0">
                <a:latin typeface="Arial" charset="0"/>
                <a:cs typeface="Arial" charset="0"/>
              </a:rPr>
              <a:t>Voronoi</a:t>
            </a:r>
            <a:r>
              <a:rPr lang="fr-FR" sz="1800" i="1" dirty="0" smtClean="0">
                <a:latin typeface="Arial" charset="0"/>
                <a:cs typeface="Arial" charset="0"/>
              </a:rPr>
              <a:t> </a:t>
            </a:r>
            <a:r>
              <a:rPr lang="fr-FR" sz="1800" i="1" dirty="0" err="1" smtClean="0">
                <a:latin typeface="Arial" charset="0"/>
                <a:cs typeface="Arial" charset="0"/>
              </a:rPr>
              <a:t>diagram</a:t>
            </a:r>
            <a:r>
              <a:rPr lang="fr-FR" sz="1800" dirty="0" smtClean="0">
                <a:latin typeface="Arial" charset="0"/>
                <a:cs typeface="Arial" charset="0"/>
              </a:rPr>
              <a:t>.</a:t>
            </a:r>
            <a:endParaRPr lang="fr-FR" sz="1800" dirty="0">
              <a:latin typeface="Arial" charset="0"/>
              <a:cs typeface="Arial" charset="0"/>
            </a:endParaRP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8986" name="Picture 10" descr="Voronoi"/>
          <p:cNvPicPr>
            <a:picLocks noChangeAspect="1" noChangeArrowheads="1"/>
          </p:cNvPicPr>
          <p:nvPr/>
        </p:nvPicPr>
        <p:blipFill>
          <a:blip r:embed="rId4" cstate="print"/>
          <a:srcRect/>
          <a:stretch>
            <a:fillRect/>
          </a:stretch>
        </p:blipFill>
        <p:spPr bwMode="auto">
          <a:xfrm>
            <a:off x="2268538" y="3141663"/>
            <a:ext cx="3743325" cy="2808287"/>
          </a:xfrm>
          <a:prstGeom prst="rect">
            <a:avLst/>
          </a:prstGeom>
          <a:noFill/>
        </p:spPr>
      </p:pic>
      <p:sp>
        <p:nvSpPr>
          <p:cNvPr id="1278978"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en-US" sz="2800" b="1" dirty="0">
                <a:solidFill>
                  <a:srgbClr val="CB021A"/>
                </a:solidFill>
                <a:latin typeface="Arial" charset="0"/>
              </a:rPr>
              <a:t>… </a:t>
            </a:r>
            <a:r>
              <a:rPr lang="en-US" sz="2800" b="1" dirty="0" smtClean="0">
                <a:solidFill>
                  <a:srgbClr val="CB021A"/>
                </a:solidFill>
                <a:latin typeface="Arial" charset="0"/>
              </a:rPr>
              <a:t>or a problem of equilibrium price </a:t>
            </a:r>
            <a:r>
              <a:rPr lang="en-US" sz="2800" b="1" dirty="0" err="1" smtClean="0">
                <a:solidFill>
                  <a:srgbClr val="CB021A"/>
                </a:solidFill>
                <a:latin typeface="Arial" charset="0"/>
              </a:rPr>
              <a:t>adjustement</a:t>
            </a:r>
            <a:endParaRPr lang="fr-FR" sz="2800" b="1" dirty="0">
              <a:solidFill>
                <a:srgbClr val="CB021A"/>
              </a:solidFill>
              <a:latin typeface="Arial" charset="0"/>
            </a:endParaRPr>
          </a:p>
        </p:txBody>
      </p:sp>
      <p:sp>
        <p:nvSpPr>
          <p:cNvPr id="1278979"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78980"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7898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78992" name="Photo Editor Photo" r:id="rId5" imgW="18000000" imgH="4219048" progId="">
                  <p:embed/>
                </p:oleObj>
              </mc:Choice>
              <mc:Fallback>
                <p:oleObj name="Photo Editor Photo" r:id="rId5" imgW="18000000" imgH="4219048"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78982" name="Text Box 10"/>
          <p:cNvSpPr txBox="1">
            <a:spLocks noChangeArrowheads="1"/>
          </p:cNvSpPr>
          <p:nvPr/>
        </p:nvSpPr>
        <p:spPr bwMode="auto">
          <a:xfrm>
            <a:off x="249238" y="1052736"/>
            <a:ext cx="8355012" cy="2142125"/>
          </a:xfrm>
          <a:prstGeom prst="rect">
            <a:avLst/>
          </a:prstGeom>
          <a:noFill/>
          <a:ln w="9525">
            <a:noFill/>
            <a:miter lim="800000"/>
            <a:headEnd/>
            <a:tailEnd/>
          </a:ln>
        </p:spPr>
        <p:txBody>
          <a:bodyPr>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…alternatively, </a:t>
            </a:r>
            <a:r>
              <a:rPr lang="en-US" sz="1800" b="1" dirty="0" smtClean="0">
                <a:latin typeface="Arial" charset="0"/>
                <a:cs typeface="Arial" charset="0"/>
              </a:rPr>
              <a:t>differentiated prices </a:t>
            </a:r>
            <a:r>
              <a:rPr lang="en-US" sz="1800" dirty="0" smtClean="0">
                <a:latin typeface="Arial" charset="0"/>
                <a:cs typeface="Arial" charset="0"/>
              </a:rPr>
              <a:t>should be introduced so that the price of the more demanded fountains rises, the price of the less demanded fountains decreases.</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It is a basic result of OT theory that there are </a:t>
            </a:r>
            <a:r>
              <a:rPr lang="en-US" sz="1800" b="1" dirty="0" smtClean="0">
                <a:latin typeface="Arial" charset="0"/>
                <a:cs typeface="Arial" charset="0"/>
              </a:rPr>
              <a:t>prices that clears the market</a:t>
            </a:r>
            <a:r>
              <a:rPr lang="en-US" sz="1800" dirty="0" smtClean="0">
                <a:latin typeface="Arial" charset="0"/>
                <a:cs typeface="Arial" charset="0"/>
              </a:rPr>
              <a:t>, </a:t>
            </a:r>
            <a:r>
              <a:rPr lang="en-US" sz="1800" dirty="0" err="1" smtClean="0">
                <a:latin typeface="Arial" charset="0"/>
                <a:cs typeface="Arial" charset="0"/>
              </a:rPr>
              <a:t>ie</a:t>
            </a:r>
            <a:r>
              <a:rPr lang="en-US" sz="1800" dirty="0" smtClean="0">
                <a:latin typeface="Arial" charset="0"/>
                <a:cs typeface="Arial" charset="0"/>
              </a:rPr>
              <a:t>. such that the demand for each fountain exactly equates capacity. </a:t>
            </a: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Further, the resulting allocation will be optimal from the central planner’s point of view. This is a </a:t>
            </a:r>
            <a:r>
              <a:rPr lang="en-US" sz="1800" b="1" dirty="0" smtClean="0">
                <a:latin typeface="Arial" charset="0"/>
                <a:cs typeface="Arial" charset="0"/>
              </a:rPr>
              <a:t>Welfare Theorem</a:t>
            </a:r>
            <a:r>
              <a:rPr lang="en-US" sz="1800" dirty="0" smtClean="0">
                <a:latin typeface="Arial" charset="0"/>
                <a:cs typeface="Arial" charset="0"/>
              </a:rPr>
              <a:t>: the invisible hand at work. </a:t>
            </a:r>
            <a:endParaRPr lang="en-US" sz="1800" dirty="0">
              <a:latin typeface="Arial" charset="0"/>
              <a:cs typeface="Arial" charset="0"/>
            </a:endParaRPr>
          </a:p>
        </p:txBody>
      </p:sp>
      <p:sp>
        <p:nvSpPr>
          <p:cNvPr id="1278983"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78985" name="Picture 9" descr="power9bis"/>
          <p:cNvPicPr>
            <a:picLocks noChangeAspect="1" noChangeArrowheads="1"/>
          </p:cNvPicPr>
          <p:nvPr/>
        </p:nvPicPr>
        <p:blipFill>
          <a:blip r:embed="rId7" cstate="print"/>
          <a:srcRect/>
          <a:stretch>
            <a:fillRect/>
          </a:stretch>
        </p:blipFill>
        <p:spPr bwMode="auto">
          <a:xfrm>
            <a:off x="2268538" y="3136900"/>
            <a:ext cx="3751262" cy="2813050"/>
          </a:xfrm>
          <a:prstGeom prst="rect">
            <a:avLst/>
          </a:prstGeom>
          <a:noFill/>
        </p:spPr>
      </p:pic>
      <p:sp>
        <p:nvSpPr>
          <p:cNvPr id="10" name="Text Box 10"/>
          <p:cNvSpPr txBox="1">
            <a:spLocks noChangeArrowheads="1"/>
          </p:cNvSpPr>
          <p:nvPr/>
        </p:nvSpPr>
        <p:spPr bwMode="auto">
          <a:xfrm>
            <a:off x="5652120" y="3918072"/>
            <a:ext cx="3456384" cy="1311128"/>
          </a:xfrm>
          <a:prstGeom prst="rect">
            <a:avLst/>
          </a:prstGeom>
          <a:noFill/>
          <a:ln w="9525">
            <a:noFill/>
            <a:miter lim="800000"/>
            <a:headEnd/>
            <a:tailEnd/>
          </a:ln>
        </p:spPr>
        <p:txBody>
          <a:bodyPr wrap="square">
            <a:spAutoFit/>
          </a:bodyPr>
          <a:lstStyle/>
          <a:p>
            <a:pPr marL="285750" indent="-285750" algn="just">
              <a:spcAft>
                <a:spcPct val="20000"/>
              </a:spcAft>
              <a:buClr>
                <a:srgbClr val="CB021A"/>
              </a:buClr>
            </a:pPr>
            <a:r>
              <a:rPr lang="fr-FR" sz="1800" dirty="0" smtClean="0">
                <a:latin typeface="Arial" charset="0"/>
                <a:cs typeface="Arial" charset="0"/>
              </a:rPr>
              <a:t>	&lt;- The new configuration </a:t>
            </a:r>
            <a:r>
              <a:rPr lang="fr-FR" sz="1800" dirty="0" err="1" smtClean="0">
                <a:latin typeface="Arial" charset="0"/>
                <a:cs typeface="Arial" charset="0"/>
              </a:rPr>
              <a:t>is</a:t>
            </a:r>
            <a:r>
              <a:rPr lang="fr-FR" sz="1800" dirty="0" smtClean="0">
                <a:latin typeface="Arial" charset="0"/>
                <a:cs typeface="Arial" charset="0"/>
              </a:rPr>
              <a:t> </a:t>
            </a:r>
            <a:r>
              <a:rPr lang="fr-FR" sz="1800" dirty="0" err="1" smtClean="0">
                <a:latin typeface="Arial" charset="0"/>
                <a:cs typeface="Arial" charset="0"/>
              </a:rPr>
              <a:t>called</a:t>
            </a:r>
            <a:r>
              <a:rPr lang="fr-FR" sz="1800" dirty="0" smtClean="0">
                <a:latin typeface="Arial" charset="0"/>
                <a:cs typeface="Arial" charset="0"/>
              </a:rPr>
              <a:t> a </a:t>
            </a:r>
            <a:r>
              <a:rPr lang="fr-FR" sz="1800" i="1" dirty="0" smtClean="0">
                <a:latin typeface="Arial" charset="0"/>
                <a:cs typeface="Arial" charset="0"/>
              </a:rPr>
              <a:t>Power </a:t>
            </a:r>
            <a:r>
              <a:rPr lang="fr-FR" sz="1800" i="1" dirty="0" err="1" smtClean="0">
                <a:latin typeface="Arial" charset="0"/>
                <a:cs typeface="Arial" charset="0"/>
              </a:rPr>
              <a:t>diagram</a:t>
            </a:r>
            <a:r>
              <a:rPr lang="fr-FR" sz="1800" dirty="0" smtClean="0">
                <a:latin typeface="Arial" charset="0"/>
                <a:cs typeface="Arial" charset="0"/>
              </a:rPr>
              <a:t>.</a:t>
            </a:r>
            <a:endParaRPr lang="fr-FR" sz="1800" dirty="0">
              <a:latin typeface="Arial" charset="0"/>
              <a:cs typeface="Arial" charset="0"/>
            </a:endParaRP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89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fr-FR" sz="2800" b="1" dirty="0" smtClean="0">
                <a:solidFill>
                  <a:srgbClr val="CB021A"/>
                </a:solidFill>
                <a:latin typeface="Arial" charset="0"/>
              </a:rPr>
              <a:t>A </a:t>
            </a:r>
            <a:r>
              <a:rPr lang="fr-FR" sz="2800" b="1" dirty="0" err="1" smtClean="0">
                <a:solidFill>
                  <a:srgbClr val="CB021A"/>
                </a:solidFill>
                <a:latin typeface="Arial" charset="0"/>
              </a:rPr>
              <a:t>fundamental</a:t>
            </a:r>
            <a:r>
              <a:rPr lang="fr-FR" sz="2800" b="1" dirty="0" smtClean="0">
                <a:solidFill>
                  <a:srgbClr val="CB021A"/>
                </a:solidFill>
                <a:latin typeface="Arial" charset="0"/>
              </a:rPr>
              <a:t> </a:t>
            </a:r>
            <a:r>
              <a:rPr lang="fr-FR" sz="2800" b="1" dirty="0" err="1" smtClean="0">
                <a:solidFill>
                  <a:srgbClr val="CB021A"/>
                </a:solidFill>
                <a:latin typeface="Arial" charset="0"/>
              </a:rPr>
              <a:t>result</a:t>
            </a:r>
            <a:r>
              <a:rPr lang="fr-FR" sz="2800" b="1" dirty="0" smtClean="0">
                <a:solidFill>
                  <a:srgbClr val="CB021A"/>
                </a:solidFill>
                <a:latin typeface="Arial" charset="0"/>
              </a:rPr>
              <a:t>…</a:t>
            </a:r>
            <a:endParaRPr lang="fr-FR" sz="2800" b="1" dirty="0">
              <a:solidFill>
                <a:srgbClr val="CB021A"/>
              </a:solidFill>
              <a:latin typeface="Arial" charset="0"/>
            </a:endParaRPr>
          </a:p>
        </p:txBody>
      </p:sp>
      <p:sp>
        <p:nvSpPr>
          <p:cNvPr id="123802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802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802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99469"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8025" name="Text Box 10"/>
          <p:cNvSpPr txBox="1">
            <a:spLocks noChangeArrowheads="1"/>
          </p:cNvSpPr>
          <p:nvPr/>
        </p:nvSpPr>
        <p:spPr bwMode="auto">
          <a:xfrm>
            <a:off x="249238" y="1125538"/>
            <a:ext cx="8355210" cy="646331"/>
          </a:xfrm>
          <a:prstGeom prst="rect">
            <a:avLst/>
          </a:prstGeom>
          <a:noFill/>
          <a:ln w="9525">
            <a:noFill/>
            <a:miter lim="800000"/>
            <a:headEnd/>
            <a:tailEnd/>
          </a:ln>
        </p:spPr>
        <p:txBody>
          <a:bodyPr wrap="square">
            <a:spAutoFit/>
          </a:bodyPr>
          <a:lstStyle/>
          <a:p>
            <a:pPr marL="285750" indent="-285750" algn="just">
              <a:spcAft>
                <a:spcPct val="20000"/>
              </a:spcAft>
              <a:buClr>
                <a:srgbClr val="CB021A"/>
              </a:buClr>
              <a:buFont typeface="Wingdings" pitchFamily="2" charset="2"/>
              <a:buChar char="§"/>
            </a:pPr>
            <a:r>
              <a:rPr lang="fr-FR" sz="1800" dirty="0" smtClean="0">
                <a:latin typeface="Arial" charset="0"/>
                <a:cs typeface="Arial" charset="0"/>
              </a:rPr>
              <a:t>The </a:t>
            </a:r>
            <a:r>
              <a:rPr lang="fr-FR" sz="1800" dirty="0" err="1" smtClean="0">
                <a:latin typeface="Arial" charset="0"/>
                <a:cs typeface="Arial" charset="0"/>
              </a:rPr>
              <a:t>following</a:t>
            </a:r>
            <a:r>
              <a:rPr lang="fr-FR" sz="1800" dirty="0" smtClean="0">
                <a:latin typeface="Arial" charset="0"/>
                <a:cs typeface="Arial" charset="0"/>
              </a:rPr>
              <a:t> </a:t>
            </a:r>
            <a:r>
              <a:rPr lang="fr-FR" sz="1800" dirty="0" err="1" smtClean="0">
                <a:latin typeface="Arial" charset="0"/>
                <a:cs typeface="Arial" charset="0"/>
              </a:rPr>
              <a:t>result</a:t>
            </a:r>
            <a:r>
              <a:rPr lang="fr-FR" sz="1800" dirty="0" smtClean="0">
                <a:latin typeface="Arial" charset="0"/>
                <a:cs typeface="Arial" charset="0"/>
              </a:rPr>
              <a:t> </a:t>
            </a:r>
            <a:r>
              <a:rPr lang="fr-FR" sz="1800" dirty="0" err="1" smtClean="0">
                <a:latin typeface="Arial" charset="0"/>
                <a:cs typeface="Arial" charset="0"/>
              </a:rPr>
              <a:t>is</a:t>
            </a:r>
            <a:r>
              <a:rPr lang="fr-FR" sz="1800" dirty="0" smtClean="0">
                <a:latin typeface="Arial" charset="0"/>
                <a:cs typeface="Arial" charset="0"/>
              </a:rPr>
              <a:t> due to McCann (1995), building on </a:t>
            </a:r>
            <a:r>
              <a:rPr lang="fr-FR" sz="1800" dirty="0" err="1" smtClean="0">
                <a:latin typeface="Arial" charset="0"/>
                <a:cs typeface="Arial" charset="0"/>
              </a:rPr>
              <a:t>earlier</a:t>
            </a:r>
            <a:r>
              <a:rPr lang="fr-FR" sz="1800" dirty="0" smtClean="0">
                <a:latin typeface="Arial" charset="0"/>
                <a:cs typeface="Arial" charset="0"/>
              </a:rPr>
              <a:t> </a:t>
            </a:r>
            <a:r>
              <a:rPr lang="fr-FR" sz="1800" dirty="0" err="1" smtClean="0">
                <a:latin typeface="Arial" charset="0"/>
                <a:cs typeface="Arial" charset="0"/>
              </a:rPr>
              <a:t>work</a:t>
            </a:r>
            <a:r>
              <a:rPr lang="fr-FR" sz="1800" dirty="0" smtClean="0">
                <a:latin typeface="Arial" charset="0"/>
                <a:cs typeface="Arial" charset="0"/>
              </a:rPr>
              <a:t> by Brenier (1987). It </a:t>
            </a:r>
            <a:r>
              <a:rPr lang="fr-FR" sz="1800" dirty="0" err="1" smtClean="0">
                <a:latin typeface="Arial" charset="0"/>
                <a:cs typeface="Arial" charset="0"/>
              </a:rPr>
              <a:t>provides</a:t>
            </a:r>
            <a:r>
              <a:rPr lang="fr-FR" sz="1800" dirty="0" smtClean="0">
                <a:latin typeface="Arial" charset="0"/>
                <a:cs typeface="Arial" charset="0"/>
              </a:rPr>
              <a:t> a </a:t>
            </a:r>
            <a:r>
              <a:rPr lang="fr-FR" sz="1800" dirty="0" err="1" smtClean="0">
                <a:latin typeface="Arial" charset="0"/>
                <a:cs typeface="Arial" charset="0"/>
              </a:rPr>
              <a:t>general</a:t>
            </a:r>
            <a:r>
              <a:rPr lang="fr-FR" sz="1800" dirty="0" smtClean="0">
                <a:latin typeface="Arial" charset="0"/>
                <a:cs typeface="Arial" charset="0"/>
              </a:rPr>
              <a:t> </a:t>
            </a:r>
            <a:r>
              <a:rPr lang="fr-FR" sz="1800" dirty="0" err="1" smtClean="0">
                <a:latin typeface="Arial" charset="0"/>
                <a:cs typeface="Arial" charset="0"/>
              </a:rPr>
              <a:t>representation</a:t>
            </a:r>
            <a:r>
              <a:rPr lang="fr-FR" sz="1800" dirty="0" smtClean="0">
                <a:latin typeface="Arial" charset="0"/>
                <a:cs typeface="Arial" charset="0"/>
              </a:rPr>
              <a:t> of </a:t>
            </a:r>
            <a:r>
              <a:rPr lang="fr-FR" sz="1800" dirty="0" err="1" smtClean="0">
                <a:latin typeface="Arial" charset="0"/>
                <a:cs typeface="Arial" charset="0"/>
              </a:rPr>
              <a:t>any</a:t>
            </a:r>
            <a:r>
              <a:rPr lang="fr-FR" sz="1800" dirty="0" smtClean="0">
                <a:latin typeface="Arial" charset="0"/>
                <a:cs typeface="Arial" charset="0"/>
              </a:rPr>
              <a:t> </a:t>
            </a:r>
            <a:r>
              <a:rPr lang="fr-FR" sz="1800" dirty="0" err="1" smtClean="0">
                <a:latin typeface="Arial" charset="0"/>
                <a:cs typeface="Arial" charset="0"/>
              </a:rPr>
              <a:t>random</a:t>
            </a:r>
            <a:r>
              <a:rPr lang="fr-FR" sz="1800" dirty="0" smtClean="0">
                <a:latin typeface="Arial" charset="0"/>
                <a:cs typeface="Arial" charset="0"/>
              </a:rPr>
              <a:t> </a:t>
            </a:r>
            <a:r>
              <a:rPr lang="fr-FR" sz="1800" dirty="0" err="1" smtClean="0">
                <a:latin typeface="Arial" charset="0"/>
                <a:cs typeface="Arial" charset="0"/>
              </a:rPr>
              <a:t>vector</a:t>
            </a:r>
            <a:r>
              <a:rPr lang="fr-FR" sz="1800" dirty="0" smtClean="0">
                <a:latin typeface="Arial" charset="0"/>
                <a:cs typeface="Arial" charset="0"/>
              </a:rPr>
              <a:t>.</a:t>
            </a:r>
            <a:endParaRPr lang="fr-FR" sz="1800" dirty="0">
              <a:latin typeface="Arial" charset="0"/>
              <a:cs typeface="Arial" charset="0"/>
            </a:endParaRPr>
          </a:p>
        </p:txBody>
      </p:sp>
      <p:sp>
        <p:nvSpPr>
          <p:cNvPr id="1238026"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299461" name="Picture 5"/>
          <p:cNvPicPr>
            <a:picLocks noChangeAspect="1" noChangeArrowheads="1"/>
          </p:cNvPicPr>
          <p:nvPr/>
        </p:nvPicPr>
        <p:blipFill>
          <a:blip r:embed="rId6" cstate="print"/>
          <a:srcRect/>
          <a:stretch>
            <a:fillRect/>
          </a:stretch>
        </p:blipFill>
        <p:spPr bwMode="auto">
          <a:xfrm>
            <a:off x="1403648" y="1889000"/>
            <a:ext cx="5688632" cy="3916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fr-FR" sz="2800" b="1" dirty="0" smtClean="0">
                <a:solidFill>
                  <a:srgbClr val="CB021A"/>
                </a:solidFill>
                <a:latin typeface="Arial" charset="0"/>
              </a:rPr>
              <a:t>… and a </a:t>
            </a:r>
            <a:r>
              <a:rPr lang="fr-FR" sz="2800" b="1" dirty="0" err="1" smtClean="0">
                <a:solidFill>
                  <a:srgbClr val="CB021A"/>
                </a:solidFill>
                <a:latin typeface="Arial" charset="0"/>
              </a:rPr>
              <a:t>variational</a:t>
            </a:r>
            <a:r>
              <a:rPr lang="fr-FR" sz="2800" b="1" dirty="0" smtClean="0">
                <a:solidFill>
                  <a:srgbClr val="CB021A"/>
                </a:solidFill>
                <a:latin typeface="Arial" charset="0"/>
              </a:rPr>
              <a:t> </a:t>
            </a:r>
            <a:r>
              <a:rPr lang="fr-FR" sz="2800" b="1" dirty="0" err="1" smtClean="0">
                <a:solidFill>
                  <a:srgbClr val="CB021A"/>
                </a:solidFill>
                <a:latin typeface="Arial" charset="0"/>
              </a:rPr>
              <a:t>intepretation</a:t>
            </a:r>
            <a:endParaRPr lang="fr-FR" sz="2800" b="1" dirty="0">
              <a:solidFill>
                <a:srgbClr val="CB021A"/>
              </a:solidFill>
              <a:latin typeface="Arial" charset="0"/>
            </a:endParaRPr>
          </a:p>
        </p:txBody>
      </p:sp>
      <p:sp>
        <p:nvSpPr>
          <p:cNvPr id="123802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802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802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305613" name="Photo Editor Photo" r:id="rId4" imgW="18000000" imgH="4219048" progId="">
                  <p:embed/>
                </p:oleObj>
              </mc:Choice>
              <mc:Fallback>
                <p:oleObj name="Photo Editor Photo" r:id="rId4" imgW="18000000" imgH="4219048"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8025" name="Text Box 10"/>
          <p:cNvSpPr txBox="1">
            <a:spLocks noChangeArrowheads="1"/>
          </p:cNvSpPr>
          <p:nvPr/>
        </p:nvSpPr>
        <p:spPr bwMode="auto">
          <a:xfrm>
            <a:off x="249238" y="980728"/>
            <a:ext cx="6627018" cy="3194721"/>
          </a:xfrm>
          <a:prstGeom prst="rect">
            <a:avLst/>
          </a:prstGeom>
          <a:noFill/>
          <a:ln w="9525">
            <a:noFill/>
            <a:miter lim="800000"/>
            <a:headEnd/>
            <a:tailEnd/>
          </a:ln>
        </p:spPr>
        <p:txBody>
          <a:bodyPr wrap="square">
            <a:spAutoFit/>
          </a:bodyPr>
          <a:lstStyle/>
          <a:p>
            <a:pPr marL="285750" indent="-285750" algn="just">
              <a:spcAft>
                <a:spcPct val="20000"/>
              </a:spcAft>
              <a:buClr>
                <a:srgbClr val="CB021A"/>
              </a:buClr>
              <a:buFont typeface="Wingdings" pitchFamily="2" charset="2"/>
              <a:buChar char="§"/>
            </a:pPr>
            <a:r>
              <a:rPr lang="fr-FR" sz="1800" dirty="0" smtClean="0">
                <a:latin typeface="Arial" charset="0"/>
                <a:cs typeface="Arial" charset="0"/>
              </a:rPr>
              <a:t>It </a:t>
            </a:r>
            <a:r>
              <a:rPr lang="fr-FR" sz="1800" dirty="0" err="1" smtClean="0">
                <a:latin typeface="Arial" charset="0"/>
                <a:cs typeface="Arial" charset="0"/>
              </a:rPr>
              <a:t>turns</a:t>
            </a:r>
            <a:r>
              <a:rPr lang="fr-FR" sz="1800" dirty="0" smtClean="0">
                <a:latin typeface="Arial" charset="0"/>
                <a:cs typeface="Arial" charset="0"/>
              </a:rPr>
              <a:t> out </a:t>
            </a:r>
            <a:r>
              <a:rPr lang="fr-FR" sz="1800" dirty="0" err="1" smtClean="0">
                <a:latin typeface="Arial" charset="0"/>
                <a:cs typeface="Arial" charset="0"/>
              </a:rPr>
              <a:t>that</a:t>
            </a:r>
            <a:r>
              <a:rPr lang="fr-FR" sz="1800" dirty="0" smtClean="0">
                <a:latin typeface="Arial" charset="0"/>
                <a:cs typeface="Arial" charset="0"/>
              </a:rPr>
              <a:t> the </a:t>
            </a:r>
            <a:r>
              <a:rPr lang="fr-FR" sz="1800" dirty="0" err="1" smtClean="0">
                <a:latin typeface="Arial" charset="0"/>
                <a:cs typeface="Arial" charset="0"/>
              </a:rPr>
              <a:t>previous</a:t>
            </a:r>
            <a:r>
              <a:rPr lang="fr-FR" sz="1800" dirty="0" smtClean="0">
                <a:latin typeface="Arial" charset="0"/>
                <a:cs typeface="Arial" charset="0"/>
              </a:rPr>
              <a:t> </a:t>
            </a:r>
            <a:r>
              <a:rPr lang="fr-FR" sz="1800" dirty="0" err="1" smtClean="0">
                <a:latin typeface="Arial" charset="0"/>
                <a:cs typeface="Arial" charset="0"/>
              </a:rPr>
              <a:t>representation</a:t>
            </a:r>
            <a:r>
              <a:rPr lang="fr-FR" sz="1800" dirty="0" smtClean="0">
                <a:latin typeface="Arial" charset="0"/>
                <a:cs typeface="Arial" charset="0"/>
              </a:rPr>
              <a:t> </a:t>
            </a:r>
            <a:r>
              <a:rPr lang="fr-FR" sz="1800" dirty="0" err="1" smtClean="0">
                <a:latin typeface="Arial" charset="0"/>
                <a:cs typeface="Arial" charset="0"/>
              </a:rPr>
              <a:t>result</a:t>
            </a:r>
            <a:r>
              <a:rPr lang="fr-FR" sz="1800" dirty="0" smtClean="0">
                <a:latin typeface="Arial" charset="0"/>
                <a:cs typeface="Arial" charset="0"/>
              </a:rPr>
              <a:t> </a:t>
            </a:r>
            <a:r>
              <a:rPr lang="fr-FR" sz="1800" dirty="0" err="1" smtClean="0">
                <a:latin typeface="Arial" charset="0"/>
                <a:cs typeface="Arial" charset="0"/>
              </a:rPr>
              <a:t>is</a:t>
            </a:r>
            <a:r>
              <a:rPr lang="fr-FR" sz="1800" dirty="0" smtClean="0">
                <a:latin typeface="Arial" charset="0"/>
                <a:cs typeface="Arial" charset="0"/>
              </a:rPr>
              <a:t> </a:t>
            </a:r>
            <a:r>
              <a:rPr lang="fr-FR" sz="1800" dirty="0" err="1" smtClean="0">
                <a:latin typeface="Arial" charset="0"/>
                <a:cs typeface="Arial" charset="0"/>
              </a:rPr>
              <a:t>tightly</a:t>
            </a:r>
            <a:r>
              <a:rPr lang="fr-FR" sz="1800" dirty="0" smtClean="0">
                <a:latin typeface="Arial" charset="0"/>
                <a:cs typeface="Arial" charset="0"/>
              </a:rPr>
              <a:t> </a:t>
            </a:r>
            <a:r>
              <a:rPr lang="fr-FR" sz="1800" dirty="0" err="1" smtClean="0">
                <a:latin typeface="Arial" charset="0"/>
                <a:cs typeface="Arial" charset="0"/>
              </a:rPr>
              <a:t>related</a:t>
            </a:r>
            <a:r>
              <a:rPr lang="fr-FR" sz="1800" dirty="0" smtClean="0">
                <a:latin typeface="Arial" charset="0"/>
                <a:cs typeface="Arial" charset="0"/>
              </a:rPr>
              <a:t> to a </a:t>
            </a:r>
            <a:r>
              <a:rPr lang="fr-FR" sz="1800" dirty="0" err="1" smtClean="0">
                <a:latin typeface="Arial" charset="0"/>
                <a:cs typeface="Arial" charset="0"/>
              </a:rPr>
              <a:t>variational</a:t>
            </a:r>
            <a:r>
              <a:rPr lang="fr-FR" sz="1800" dirty="0" smtClean="0">
                <a:latin typeface="Arial" charset="0"/>
                <a:cs typeface="Arial" charset="0"/>
              </a:rPr>
              <a:t> </a:t>
            </a:r>
            <a:r>
              <a:rPr lang="fr-FR" sz="1800" dirty="0" err="1" smtClean="0">
                <a:latin typeface="Arial" charset="0"/>
                <a:cs typeface="Arial" charset="0"/>
              </a:rPr>
              <a:t>principle</a:t>
            </a:r>
            <a:r>
              <a:rPr lang="fr-FR" sz="1800" dirty="0" smtClean="0">
                <a:latin typeface="Arial" charset="0"/>
                <a:cs typeface="Arial" charset="0"/>
              </a:rPr>
              <a:t>, </a:t>
            </a:r>
            <a:r>
              <a:rPr lang="fr-FR" sz="1800" dirty="0" err="1" smtClean="0">
                <a:latin typeface="Arial" charset="0"/>
                <a:cs typeface="Arial" charset="0"/>
              </a:rPr>
              <a:t>which</a:t>
            </a:r>
            <a:r>
              <a:rPr lang="fr-FR" sz="1800" dirty="0" smtClean="0">
                <a:latin typeface="Arial" charset="0"/>
                <a:cs typeface="Arial" charset="0"/>
              </a:rPr>
              <a:t> the Monge-</a:t>
            </a:r>
            <a:r>
              <a:rPr lang="fr-FR" sz="1800" dirty="0" err="1" smtClean="0">
                <a:latin typeface="Arial" charset="0"/>
                <a:cs typeface="Arial" charset="0"/>
              </a:rPr>
              <a:t>Kantorovich</a:t>
            </a:r>
            <a:r>
              <a:rPr lang="fr-FR" sz="1800" dirty="0" smtClean="0">
                <a:latin typeface="Arial" charset="0"/>
                <a:cs typeface="Arial" charset="0"/>
              </a:rPr>
              <a:t> </a:t>
            </a:r>
            <a:r>
              <a:rPr lang="fr-FR" sz="1800" dirty="0" err="1" smtClean="0">
                <a:latin typeface="Arial" charset="0"/>
                <a:cs typeface="Arial" charset="0"/>
              </a:rPr>
              <a:t>duality</a:t>
            </a:r>
            <a:r>
              <a:rPr lang="fr-FR" sz="1800" dirty="0" smtClean="0">
                <a:latin typeface="Arial" charset="0"/>
                <a:cs typeface="Arial" charset="0"/>
              </a:rPr>
              <a:t>:</a:t>
            </a: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fr-FR" sz="1800" dirty="0" smtClean="0">
              <a:latin typeface="Arial" charset="0"/>
              <a:cs typeface="Arial" charset="0"/>
            </a:endParaRPr>
          </a:p>
          <a:p>
            <a:pPr marL="285750" indent="-285750" algn="just">
              <a:spcAft>
                <a:spcPct val="20000"/>
              </a:spcAft>
              <a:buClr>
                <a:srgbClr val="CB021A"/>
              </a:buClr>
            </a:pPr>
            <a:r>
              <a:rPr lang="fr-FR" sz="1800" dirty="0" smtClean="0">
                <a:latin typeface="Arial" charset="0"/>
                <a:cs typeface="Arial" charset="0"/>
              </a:rPr>
              <a:t>	</a:t>
            </a:r>
            <a:r>
              <a:rPr lang="fr-FR" sz="1800" dirty="0" err="1" smtClean="0">
                <a:latin typeface="Arial" charset="0"/>
                <a:cs typeface="Arial" charset="0"/>
              </a:rPr>
              <a:t>where</a:t>
            </a:r>
            <a:r>
              <a:rPr lang="fr-FR" sz="1800" dirty="0" smtClean="0">
                <a:latin typeface="Arial" charset="0"/>
                <a:cs typeface="Arial" charset="0"/>
              </a:rPr>
              <a:t> M(P,Q) </a:t>
            </a:r>
            <a:r>
              <a:rPr lang="fr-FR" sz="1800" dirty="0" err="1" smtClean="0">
                <a:latin typeface="Arial" charset="0"/>
                <a:cs typeface="Arial" charset="0"/>
              </a:rPr>
              <a:t>is</a:t>
            </a:r>
            <a:r>
              <a:rPr lang="fr-FR" sz="1800" dirty="0" smtClean="0">
                <a:latin typeface="Arial" charset="0"/>
                <a:cs typeface="Arial" charset="0"/>
              </a:rPr>
              <a:t> the set of joint </a:t>
            </a:r>
            <a:r>
              <a:rPr lang="fr-FR" sz="1800" dirty="0" err="1" smtClean="0">
                <a:latin typeface="Arial" charset="0"/>
                <a:cs typeface="Arial" charset="0"/>
              </a:rPr>
              <a:t>probabilities</a:t>
            </a:r>
            <a:r>
              <a:rPr lang="fr-FR" sz="1800" smtClean="0">
                <a:latin typeface="Arial" charset="0"/>
                <a:cs typeface="Arial" charset="0"/>
              </a:rPr>
              <a:t> of </a:t>
            </a:r>
            <a:r>
              <a:rPr lang="fr-FR" sz="1800" dirty="0" smtClean="0">
                <a:latin typeface="Arial" charset="0"/>
                <a:cs typeface="Arial" charset="0"/>
              </a:rPr>
              <a:t>(X,Y) </a:t>
            </a:r>
            <a:r>
              <a:rPr lang="fr-FR" sz="1800" dirty="0" err="1" smtClean="0">
                <a:latin typeface="Arial" charset="0"/>
                <a:cs typeface="Arial" charset="0"/>
              </a:rPr>
              <a:t>with</a:t>
            </a:r>
            <a:r>
              <a:rPr lang="fr-FR" sz="1800" dirty="0" smtClean="0">
                <a:latin typeface="Arial" charset="0"/>
                <a:cs typeface="Arial" charset="0"/>
              </a:rPr>
              <a:t> </a:t>
            </a:r>
            <a:r>
              <a:rPr lang="fr-FR" sz="1800" dirty="0" err="1" smtClean="0">
                <a:latin typeface="Arial" charset="0"/>
                <a:cs typeface="Arial" charset="0"/>
              </a:rPr>
              <a:t>marginals</a:t>
            </a:r>
            <a:r>
              <a:rPr lang="fr-FR" sz="1800" dirty="0" smtClean="0">
                <a:latin typeface="Arial" charset="0"/>
                <a:cs typeface="Arial" charset="0"/>
              </a:rPr>
              <a:t> P and Q. This has dual</a:t>
            </a:r>
          </a:p>
          <a:p>
            <a:pPr marL="285750" indent="-285750" algn="just">
              <a:spcAft>
                <a:spcPct val="20000"/>
              </a:spcAft>
              <a:buClr>
                <a:srgbClr val="CB021A"/>
              </a:buClr>
              <a:buFont typeface="Wingdings" pitchFamily="2" charset="2"/>
              <a:buChar char="§"/>
            </a:pPr>
            <a:endParaRPr lang="fr-FR" sz="1800" dirty="0">
              <a:latin typeface="Arial" charset="0"/>
              <a:cs typeface="Arial" charset="0"/>
            </a:endParaRPr>
          </a:p>
        </p:txBody>
      </p:sp>
      <p:sp>
        <p:nvSpPr>
          <p:cNvPr id="1238026"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pic>
        <p:nvPicPr>
          <p:cNvPr id="10" name="Picture 12" descr="topics-in-optimal-transportation-cedric-villani-hardcover-cover-art"/>
          <p:cNvPicPr>
            <a:picLocks noChangeAspect="1" noChangeArrowheads="1"/>
          </p:cNvPicPr>
          <p:nvPr/>
        </p:nvPicPr>
        <p:blipFill>
          <a:blip r:embed="rId6" cstate="print"/>
          <a:srcRect/>
          <a:stretch>
            <a:fillRect/>
          </a:stretch>
        </p:blipFill>
        <p:spPr bwMode="auto">
          <a:xfrm>
            <a:off x="7524328" y="1916832"/>
            <a:ext cx="1368152" cy="2080900"/>
          </a:xfrm>
          <a:prstGeom prst="rect">
            <a:avLst/>
          </a:prstGeom>
          <a:noFill/>
        </p:spPr>
      </p:pic>
      <p:pic>
        <p:nvPicPr>
          <p:cNvPr id="1305603" name="Picture 3"/>
          <p:cNvPicPr>
            <a:picLocks noChangeAspect="1" noChangeArrowheads="1"/>
          </p:cNvPicPr>
          <p:nvPr/>
        </p:nvPicPr>
        <p:blipFill>
          <a:blip r:embed="rId7" cstate="print"/>
          <a:srcRect/>
          <a:stretch>
            <a:fillRect/>
          </a:stretch>
        </p:blipFill>
        <p:spPr bwMode="auto">
          <a:xfrm>
            <a:off x="257175" y="1844824"/>
            <a:ext cx="6453817" cy="869057"/>
          </a:xfrm>
          <a:prstGeom prst="rect">
            <a:avLst/>
          </a:prstGeom>
          <a:noFill/>
          <a:ln w="9525">
            <a:noFill/>
            <a:miter lim="800000"/>
            <a:headEnd/>
            <a:tailEnd/>
          </a:ln>
        </p:spPr>
      </p:pic>
      <p:pic>
        <p:nvPicPr>
          <p:cNvPr id="1305604" name="Picture 4"/>
          <p:cNvPicPr>
            <a:picLocks noChangeAspect="1" noChangeArrowheads="1"/>
          </p:cNvPicPr>
          <p:nvPr/>
        </p:nvPicPr>
        <p:blipFill>
          <a:blip r:embed="rId8" cstate="print"/>
          <a:srcRect/>
          <a:stretch>
            <a:fillRect/>
          </a:stretch>
        </p:blipFill>
        <p:spPr bwMode="auto">
          <a:xfrm>
            <a:off x="899592" y="4005065"/>
            <a:ext cx="6081836" cy="1008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022" name="Text Box 6"/>
          <p:cNvSpPr txBox="1">
            <a:spLocks noChangeArrowheads="1"/>
          </p:cNvSpPr>
          <p:nvPr/>
        </p:nvSpPr>
        <p:spPr bwMode="auto">
          <a:xfrm>
            <a:off x="179388" y="228600"/>
            <a:ext cx="8785225" cy="519113"/>
          </a:xfrm>
          <a:prstGeom prst="rect">
            <a:avLst/>
          </a:prstGeom>
          <a:noFill/>
          <a:ln w="9525">
            <a:noFill/>
            <a:miter lim="800000"/>
            <a:headEnd/>
            <a:tailEnd/>
          </a:ln>
        </p:spPr>
        <p:txBody>
          <a:bodyPr>
            <a:spAutoFit/>
          </a:bodyPr>
          <a:lstStyle/>
          <a:p>
            <a:pPr>
              <a:spcBef>
                <a:spcPct val="50000"/>
              </a:spcBef>
            </a:pPr>
            <a:r>
              <a:rPr lang="fr-FR" sz="2800" b="1" dirty="0">
                <a:solidFill>
                  <a:srgbClr val="CB021A"/>
                </a:solidFill>
                <a:latin typeface="Arial" charset="0"/>
              </a:rPr>
              <a:t>2. </a:t>
            </a:r>
            <a:r>
              <a:rPr lang="fr-FR" sz="2800" b="1" dirty="0" err="1" smtClean="0">
                <a:solidFill>
                  <a:srgbClr val="CB021A"/>
                </a:solidFill>
                <a:latin typeface="Arial" charset="0"/>
              </a:rPr>
              <a:t>Matching</a:t>
            </a:r>
            <a:r>
              <a:rPr lang="fr-FR" sz="2800" b="1" dirty="0" smtClean="0">
                <a:solidFill>
                  <a:srgbClr val="CB021A"/>
                </a:solidFill>
                <a:latin typeface="Arial" charset="0"/>
              </a:rPr>
              <a:t> </a:t>
            </a:r>
            <a:r>
              <a:rPr lang="fr-FR" sz="2800" b="1" dirty="0" err="1" smtClean="0">
                <a:solidFill>
                  <a:srgbClr val="CB021A"/>
                </a:solidFill>
                <a:latin typeface="Arial" charset="0"/>
              </a:rPr>
              <a:t>markets</a:t>
            </a:r>
            <a:endParaRPr lang="fr-FR" sz="2800" b="1" dirty="0">
              <a:solidFill>
                <a:srgbClr val="CB021A"/>
              </a:solidFill>
              <a:latin typeface="Arial" charset="0"/>
            </a:endParaRPr>
          </a:p>
        </p:txBody>
      </p:sp>
      <p:sp>
        <p:nvSpPr>
          <p:cNvPr id="1238023" name="Line 7"/>
          <p:cNvSpPr>
            <a:spLocks noChangeShapeType="1"/>
          </p:cNvSpPr>
          <p:nvPr/>
        </p:nvSpPr>
        <p:spPr bwMode="auto">
          <a:xfrm>
            <a:off x="381000" y="914400"/>
            <a:ext cx="8305800" cy="0"/>
          </a:xfrm>
          <a:prstGeom prst="line">
            <a:avLst/>
          </a:prstGeom>
          <a:noFill/>
          <a:ln w="9525">
            <a:solidFill>
              <a:srgbClr val="CB021A"/>
            </a:solidFill>
            <a:round/>
            <a:headEnd/>
            <a:tailEnd/>
          </a:ln>
        </p:spPr>
        <p:txBody>
          <a:bodyPr/>
          <a:lstStyle/>
          <a:p>
            <a:endParaRPr lang="fr-FR"/>
          </a:p>
        </p:txBody>
      </p:sp>
      <p:sp>
        <p:nvSpPr>
          <p:cNvPr id="1238024" name="Rectangle 8"/>
          <p:cNvSpPr>
            <a:spLocks noChangeArrowheads="1"/>
          </p:cNvSpPr>
          <p:nvPr/>
        </p:nvSpPr>
        <p:spPr bwMode="auto">
          <a:xfrm>
            <a:off x="0" y="6019800"/>
            <a:ext cx="9144000" cy="838200"/>
          </a:xfrm>
          <a:prstGeom prst="rect">
            <a:avLst/>
          </a:prstGeom>
          <a:solidFill>
            <a:srgbClr val="C0C0C0"/>
          </a:solidFill>
          <a:ln w="9525">
            <a:noFill/>
            <a:miter lim="800000"/>
            <a:headEnd/>
            <a:tailEnd/>
          </a:ln>
        </p:spPr>
        <p:txBody>
          <a:bodyPr wrap="none" anchor="ctr"/>
          <a:lstStyle/>
          <a:p>
            <a:endParaRPr lang="fr-FR"/>
          </a:p>
        </p:txBody>
      </p:sp>
      <p:graphicFrame>
        <p:nvGraphicFramePr>
          <p:cNvPr id="1238021" name="Object 5"/>
          <p:cNvGraphicFramePr>
            <a:graphicFrameLocks noChangeAspect="1"/>
          </p:cNvGraphicFramePr>
          <p:nvPr/>
        </p:nvGraphicFramePr>
        <p:xfrm>
          <a:off x="179388" y="6162675"/>
          <a:ext cx="2362200" cy="554038"/>
        </p:xfrm>
        <a:graphic>
          <a:graphicData uri="http://schemas.openxmlformats.org/presentationml/2006/ole">
            <mc:AlternateContent xmlns:mc="http://schemas.openxmlformats.org/markup-compatibility/2006">
              <mc:Choice xmlns:v="urn:schemas-microsoft-com:vml" Requires="v">
                <p:oleObj spid="_x0000_s1238032" name="Photo Editor Photo" r:id="rId4" imgW="18000000" imgH="4219048" progId="">
                  <p:embed/>
                </p:oleObj>
              </mc:Choice>
              <mc:Fallback>
                <p:oleObj name="Photo Editor Photo" r:id="rId4" imgW="18000000" imgH="4219048"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6162675"/>
                        <a:ext cx="23622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8025" name="Text Box 10"/>
          <p:cNvSpPr txBox="1">
            <a:spLocks noChangeArrowheads="1"/>
          </p:cNvSpPr>
          <p:nvPr/>
        </p:nvSpPr>
        <p:spPr bwMode="auto">
          <a:xfrm>
            <a:off x="249238" y="908720"/>
            <a:ext cx="8355210" cy="5189113"/>
          </a:xfrm>
          <a:prstGeom prst="rect">
            <a:avLst/>
          </a:prstGeom>
          <a:noFill/>
          <a:ln w="9525">
            <a:noFill/>
            <a:miter lim="800000"/>
            <a:headEnd/>
            <a:tailEnd/>
          </a:ln>
        </p:spPr>
        <p:txBody>
          <a:bodyPr wrap="square">
            <a:spAutoFit/>
          </a:bodyPr>
          <a:lstStyle/>
          <a:p>
            <a:pPr marL="285750" indent="-285750" algn="just">
              <a:spcAft>
                <a:spcPct val="20000"/>
              </a:spcAft>
              <a:buClr>
                <a:srgbClr val="CB021A"/>
              </a:buClr>
              <a:buFont typeface="Wingdings" pitchFamily="2" charset="2"/>
              <a:buChar char="§"/>
            </a:pPr>
            <a:r>
              <a:rPr lang="en-US" sz="1800" dirty="0" smtClean="0">
                <a:latin typeface="Arial" charset="0"/>
                <a:cs typeface="Arial" charset="0"/>
              </a:rPr>
              <a:t>Optimal transportation has natural application to the analysis of </a:t>
            </a:r>
            <a:r>
              <a:rPr lang="en-US" sz="1800" b="1" dirty="0" smtClean="0">
                <a:latin typeface="Arial" charset="0"/>
                <a:cs typeface="Arial" charset="0"/>
              </a:rPr>
              <a:t>matching markets</a:t>
            </a:r>
            <a:r>
              <a:rPr lang="en-US" sz="1800" dirty="0" smtClean="0">
                <a:latin typeface="Arial" charset="0"/>
                <a:cs typeface="Arial" charset="0"/>
              </a:rPr>
              <a:t>, for instance:</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CEOs and firms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Academic departments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Industrial alliances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School allocation</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Marriage</a:t>
            </a: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dirty="0" smtClean="0">
                <a:latin typeface="Arial" charset="0"/>
                <a:cs typeface="Arial" charset="0"/>
              </a:rPr>
              <a:t>A match is predicted by</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The </a:t>
            </a:r>
            <a:r>
              <a:rPr lang="en-US" sz="1800" b="1" dirty="0" smtClean="0">
                <a:latin typeface="Arial" charset="0"/>
                <a:cs typeface="Arial" charset="0"/>
              </a:rPr>
              <a:t>strength of </a:t>
            </a:r>
            <a:r>
              <a:rPr lang="en-US" sz="1800" b="1" dirty="0" err="1" smtClean="0">
                <a:latin typeface="Arial" charset="0"/>
                <a:cs typeface="Arial" charset="0"/>
              </a:rPr>
              <a:t>complementarity</a:t>
            </a:r>
            <a:r>
              <a:rPr lang="en-US" sz="1800" b="1" dirty="0" smtClean="0">
                <a:latin typeface="Arial" charset="0"/>
                <a:cs typeface="Arial" charset="0"/>
              </a:rPr>
              <a:t> </a:t>
            </a:r>
            <a:r>
              <a:rPr lang="en-US" sz="1800" dirty="0" smtClean="0">
                <a:latin typeface="Arial" charset="0"/>
                <a:cs typeface="Arial" charset="0"/>
              </a:rPr>
              <a:t>between two agents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The relative scarcity of these agents’ </a:t>
            </a:r>
            <a:r>
              <a:rPr lang="en-US" sz="1800" dirty="0" err="1" smtClean="0">
                <a:latin typeface="Arial" charset="0"/>
                <a:cs typeface="Arial" charset="0"/>
              </a:rPr>
              <a:t>charactestics</a:t>
            </a: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smtClean="0">
              <a:latin typeface="Arial" charset="0"/>
              <a:cs typeface="Arial" charset="0"/>
            </a:endParaRPr>
          </a:p>
          <a:p>
            <a:pPr marL="285750" indent="-285750" algn="just">
              <a:spcAft>
                <a:spcPct val="20000"/>
              </a:spcAft>
              <a:buClr>
                <a:srgbClr val="CB021A"/>
              </a:buClr>
              <a:buFont typeface="Wingdings" pitchFamily="2" charset="2"/>
              <a:buChar char="§"/>
            </a:pPr>
            <a:r>
              <a:rPr lang="en-US" sz="1800" b="1" dirty="0" smtClean="0">
                <a:latin typeface="Arial" charset="0"/>
                <a:cs typeface="Arial" charset="0"/>
              </a:rPr>
              <a:t>Q: How to estimate complementarities between agents? How to use the findings to design better economic policies?</a:t>
            </a:r>
          </a:p>
          <a:p>
            <a:pPr marL="742950" lvl="1" indent="-285750" algn="just">
              <a:spcAft>
                <a:spcPct val="20000"/>
              </a:spcAft>
              <a:buClr>
                <a:srgbClr val="CB021A"/>
              </a:buClr>
              <a:buFont typeface="Wingdings" pitchFamily="2" charset="2"/>
              <a:buChar char="§"/>
            </a:pPr>
            <a:r>
              <a:rPr lang="en-US" sz="1800" dirty="0" smtClean="0">
                <a:latin typeface="Arial" charset="0"/>
                <a:cs typeface="Arial" charset="0"/>
              </a:rPr>
              <a:t>Ex: legal framework of marriage and divorce;  taxation policy; equivalence scales; regulation of competition; etc.</a:t>
            </a:r>
          </a:p>
        </p:txBody>
      </p:sp>
      <p:sp>
        <p:nvSpPr>
          <p:cNvPr id="1238026" name="AutoShape 8" descr="9k="/>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endParaRPr lang="fr-FR"/>
          </a:p>
        </p:txBody>
      </p:sp>
      <p:sp>
        <p:nvSpPr>
          <p:cNvPr id="10" name="Text Box 10"/>
          <p:cNvSpPr txBox="1">
            <a:spLocks noChangeArrowheads="1"/>
          </p:cNvSpPr>
          <p:nvPr/>
        </p:nvSpPr>
        <p:spPr bwMode="auto">
          <a:xfrm>
            <a:off x="1691680" y="2826919"/>
            <a:ext cx="4176464" cy="1034129"/>
          </a:xfrm>
          <a:prstGeom prst="rect">
            <a:avLst/>
          </a:prstGeom>
          <a:noFill/>
          <a:ln w="9525">
            <a:noFill/>
            <a:miter lim="800000"/>
            <a:headEnd/>
            <a:tailEnd/>
          </a:ln>
        </p:spPr>
        <p:txBody>
          <a:bodyPr wrap="square">
            <a:spAutoFit/>
          </a:bodyPr>
          <a:lstStyle/>
          <a:p>
            <a:pPr marL="285750" indent="-285750" algn="just">
              <a:spcAft>
                <a:spcPct val="20000"/>
              </a:spcAft>
              <a:buClr>
                <a:srgbClr val="CB021A"/>
              </a:buClr>
            </a:pPr>
            <a:r>
              <a:rPr lang="fr-FR" sz="1800" dirty="0" smtClean="0">
                <a:latin typeface="Arial" charset="0"/>
                <a:cs typeface="Arial" charset="0"/>
              </a:rPr>
              <a:t>	&lt;- </a:t>
            </a:r>
            <a:r>
              <a:rPr lang="fr-FR" sz="1800" dirty="0" err="1" smtClean="0">
                <a:latin typeface="Arial" charset="0"/>
                <a:cs typeface="Arial" charset="0"/>
              </a:rPr>
              <a:t>our</a:t>
            </a:r>
            <a:r>
              <a:rPr lang="fr-FR" sz="1800" dirty="0" smtClean="0">
                <a:latin typeface="Arial" charset="0"/>
                <a:cs typeface="Arial" charset="0"/>
              </a:rPr>
              <a:t> first </a:t>
            </a:r>
            <a:r>
              <a:rPr lang="fr-FR" sz="1800" dirty="0" err="1" smtClean="0">
                <a:latin typeface="Arial" charset="0"/>
                <a:cs typeface="Arial" charset="0"/>
              </a:rPr>
              <a:t>example</a:t>
            </a:r>
            <a:r>
              <a:rPr lang="fr-FR" sz="1800" dirty="0" smtClean="0">
                <a:latin typeface="Arial" charset="0"/>
                <a:cs typeface="Arial" charset="0"/>
              </a:rPr>
              <a:t> </a:t>
            </a:r>
            <a:r>
              <a:rPr lang="fr-FR" sz="1800" dirty="0" err="1" smtClean="0">
                <a:latin typeface="Arial" charset="0"/>
                <a:cs typeface="Arial" charset="0"/>
              </a:rPr>
              <a:t>today</a:t>
            </a:r>
            <a:endParaRPr lang="fr-FR" sz="1800" dirty="0">
              <a:latin typeface="Arial" charset="0"/>
              <a:cs typeface="Arial" charset="0"/>
            </a:endParaRPr>
          </a:p>
          <a:p>
            <a:pPr marL="285750" indent="-285750" algn="just">
              <a:spcAft>
                <a:spcPct val="20000"/>
              </a:spcAft>
              <a:buClr>
                <a:srgbClr val="CB021A"/>
              </a:buClr>
              <a:buFont typeface="Wingdings" pitchFamily="2" charset="2"/>
              <a:buNone/>
            </a:pPr>
            <a:endParaRPr lang="en-US" sz="1800" dirty="0">
              <a:latin typeface="Arial" charset="0"/>
              <a:cs typeface="Arial" charset="0"/>
            </a:endParaRPr>
          </a:p>
          <a:p>
            <a:pPr marL="285750" indent="-285750" algn="just">
              <a:spcAft>
                <a:spcPct val="20000"/>
              </a:spcAft>
              <a:buClr>
                <a:srgbClr val="CB021A"/>
              </a:buClr>
              <a:buFont typeface="Wingdings" pitchFamily="2" charset="2"/>
              <a:buChar char="§"/>
            </a:pPr>
            <a:endParaRPr lang="en-US" sz="1800" dirty="0">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3970</TotalTime>
  <Words>1144</Words>
  <Application>Microsoft Office PowerPoint</Application>
  <PresentationFormat>On-screen Show (4:3)</PresentationFormat>
  <Paragraphs>177</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ＭＳ Ｐゴシック</vt:lpstr>
      <vt:lpstr>Arial</vt:lpstr>
      <vt:lpstr>Calibri</vt:lpstr>
      <vt:lpstr>Script MT Bold</vt:lpstr>
      <vt:lpstr>Symbol</vt:lpstr>
      <vt:lpstr>Times New Roman</vt:lpstr>
      <vt:lpstr>Wingdings</vt:lpstr>
      <vt:lpstr>Modèle par défaut</vt:lpstr>
      <vt:lpstr>Photo Editor Photo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subject/>
  <cp:keywords/>
  <dc:description/>
  <cp:lastModifiedBy>Alfred Galichon</cp:lastModifiedBy>
  <cp:revision>318</cp:revision>
  <dcterms:created xsi:type="dcterms:W3CDTF">2009-11-27T16:06:11Z</dcterms:created>
  <dcterms:modified xsi:type="dcterms:W3CDTF">2015-03-07T01:34:57Z</dcterms:modified>
  <cp:category/>
</cp:coreProperties>
</file>