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jpeg" ContentType="image/jpeg"/>
  <Override PartName="/ppt/media/image12.jpeg" ContentType="image/jpeg"/>
  <Override PartName="/ppt/media/image11.png" ContentType="image/png"/>
  <Override PartName="/ppt/media/image13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6.jpeg" ContentType="image/jpeg"/>
  <Override PartName="/ppt/media/image16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c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8B69C867-7221-4A9E-8C23-25AA9DC15D48}" type="slidenum"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2017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6364080" cy="5142600"/>
          </a:xfrm>
          <a:custGeom>
            <a:avLst/>
            <a:gdLst/>
            <a:ahLst/>
            <a:rect l="l" t="t" r="r" b="b"/>
            <a:pathLst>
              <a:path w="6365242" h="5143500">
                <a:moveTo>
                  <a:pt x="0" y="0"/>
                </a:moveTo>
                <a:lnTo>
                  <a:pt x="3793495" y="0"/>
                </a:lnTo>
                <a:lnTo>
                  <a:pt x="6365242" y="2571748"/>
                </a:lnTo>
                <a:lnTo>
                  <a:pt x="3793492" y="5143498"/>
                </a:lnTo>
                <a:lnTo>
                  <a:pt x="2465409" y="5143497"/>
                </a:lnTo>
                <a:lnTo>
                  <a:pt x="246540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" name="Picture 11" descr=""/>
          <p:cNvPicPr/>
          <p:nvPr/>
        </p:nvPicPr>
        <p:blipFill>
          <a:blip r:embed="rId2"/>
          <a:stretch/>
        </p:blipFill>
        <p:spPr>
          <a:xfrm>
            <a:off x="560520" y="362520"/>
            <a:ext cx="1660680" cy="6116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A6AA7934-3337-41B3-A6D1-29214F4B02A0}" type="slidenum"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2017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 rot="16200000">
            <a:off x="8432640" y="4433400"/>
            <a:ext cx="716760" cy="716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8781120" y="4791240"/>
            <a:ext cx="299160" cy="31284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469190DF-D6A1-42F1-9479-B1C18AB1D229}" type="slidenum"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2017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c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8BFB9520-6F71-4E36-9673-CCC5C0148069}" type="slidenum"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2017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0"/>
            <a:ext cx="6364080" cy="5142600"/>
          </a:xfrm>
          <a:custGeom>
            <a:avLst/>
            <a:gdLst/>
            <a:ahLst/>
            <a:rect l="l" t="t" r="r" b="b"/>
            <a:pathLst>
              <a:path w="6365242" h="5143500">
                <a:moveTo>
                  <a:pt x="0" y="0"/>
                </a:moveTo>
                <a:lnTo>
                  <a:pt x="3793495" y="0"/>
                </a:lnTo>
                <a:lnTo>
                  <a:pt x="6365242" y="2571748"/>
                </a:lnTo>
                <a:lnTo>
                  <a:pt x="3793492" y="5143498"/>
                </a:lnTo>
                <a:lnTo>
                  <a:pt x="2465409" y="5143497"/>
                </a:lnTo>
                <a:lnTo>
                  <a:pt x="246540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4c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 hidden="1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A7874543-899B-49BD-829A-9E9EE5212560}" type="slidenum"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r>
              <a:rPr b="0" lang="en-US" sz="800" spc="-1" strike="noStrike">
                <a:solidFill>
                  <a:srgbClr val="b1afb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2017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 rot="16200000">
            <a:off x="8432640" y="4433400"/>
            <a:ext cx="716760" cy="71676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63" name="Picture 6" descr=""/>
          <p:cNvPicPr/>
          <p:nvPr/>
        </p:nvPicPr>
        <p:blipFill>
          <a:blip r:embed="rId2"/>
          <a:stretch/>
        </p:blipFill>
        <p:spPr>
          <a:xfrm>
            <a:off x="8781120" y="4791240"/>
            <a:ext cx="299160" cy="3128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44520" y="4817160"/>
            <a:ext cx="30225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 </a:t>
            </a:r>
            <a:fld id="{51EA48A4-485F-4955-9875-89C91C96C56E}" type="slidenum"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• 2016 © Orion Health™ group of companies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orion-analytics" TargetMode="External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50480" y="2419200"/>
            <a:ext cx="55184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ts val="140"/>
              </a:lnSpc>
            </a:pPr>
            <a:r>
              <a:rPr b="1" lang="en-US" sz="2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Open, trusted and courageous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460520" y="2935800"/>
            <a:ext cx="276444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 : November 09, 2017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48640" y="2039760"/>
            <a:ext cx="411408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28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“</a:t>
            </a:r>
            <a:r>
              <a:rPr b="1" lang="en-US" sz="28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Stories teach you someThing...”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 of (Manual) Testing, in general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410560" y="1188720"/>
            <a:ext cx="5087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ANY application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I execute test steps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I should get the output from the application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410560" y="2484720"/>
            <a:ext cx="508716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Lesson this story teaches me is ...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1500" spc="-1" strike="noStrike" u="sng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 Tests Require No More Than 3 Method Calls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2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what’s the story of UI Test Automation?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299680" y="1188720"/>
            <a:ext cx="4943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ANY user interface (UI)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test data are provided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the test should be executed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299680" y="2416320"/>
            <a:ext cx="4943160" cy="9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Lesson this story teaches me is…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 u="sng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ideal automation tool saves you from knowing “How” and encourages you to focus more on “What”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45400" y="2104560"/>
            <a:ext cx="429768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3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“</a:t>
            </a:r>
            <a:r>
              <a:rPr b="1" lang="en-US" sz="3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Drysel Magic” in action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Let’s do an exercise with a Real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737360" y="1188720"/>
            <a:ext cx="576000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given Joe is a user of my “Awesome App”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Joe enters user name = “Joe” and password = “admin”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Joe should see “User Information Form”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 of DrySel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09840" y="569880"/>
            <a:ext cx="782136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code is the best code.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1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DrySelMagic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eliminates need to write a single line of code.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Coding “</a:t>
            </a:r>
            <a:r>
              <a:rPr b="0" lang="en-US" sz="1500" spc="-1" strike="noStrike" u="sng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Selenium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is entirely removed with all the encapsulations handled by </a:t>
            </a:r>
            <a:r>
              <a:rPr b="1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DrySelCore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1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DrySelJSON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allows anyone to contribute writing Test Objects (objects representing UI and Test Data) in easy to understand, domain specific JSON format.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1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promotes collaboration. Be it a manual test engineer, or a seasoned automation engineer, or a business analyst, or anyone else, with little orientation anyone can contribute in test automation. Personally, its a huge win.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layered architecture allows your seasoned automation engineers to harness powerful features of underlying frameworks.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frameworks are small, easy to understand and  enhance.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37400" y="61200"/>
            <a:ext cx="42976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3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Announcement # 1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7400" y="257760"/>
            <a:ext cx="59407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3400" spc="-143" strike="noStrike" cap="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“</a:t>
            </a:r>
            <a:r>
              <a:rPr b="1" lang="en-US" sz="3400" spc="-143" strike="noStrike" cap="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DrySel” is open sourced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44520" y="30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proud to announce that “DrySel” is now FOSS!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09840" y="1181880"/>
            <a:ext cx="782136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open sourced ALL 9 projects included in the “DrySel” family of automation frameworks and tools.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of the projects are licensed under Apache 2.0 License. The license is known to be very permissive. Use it the way you like.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 URL : </a:t>
            </a: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https://github.com/orion-analytics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Feel free to contribute, the projects are still in their early stages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44520" y="2215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Technical Details,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 and Answers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44520" y="4051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am @KuldeepSinhC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We Will Cover...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09840" y="1181880"/>
            <a:ext cx="782136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Who are we &amp; What do we do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we test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Automating the (Test) Automation with “DrySel”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Demonstration of “DrySelMagic”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 of using “DrySel”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Announcements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 and Answers (Technical Details)</a:t>
            </a:r>
            <a:br/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37400" y="61200"/>
            <a:ext cx="42976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3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Announcement # 2</a:t>
            </a:r>
            <a:endParaRPr b="0" lang="en-US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74320" y="-88560"/>
            <a:ext cx="7040880" cy="14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2200" spc="-143" strike="noStrike" cap="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Join us, We are looking for...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40"/>
              </a:lnSpc>
            </a:pPr>
            <a:r>
              <a:rPr b="1" lang="en-US" sz="2200" spc="-143" strike="noStrike" cap="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1. Test Engineers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40"/>
              </a:lnSpc>
            </a:pPr>
            <a:r>
              <a:rPr b="1" lang="en-US" sz="2200" spc="-143" strike="noStrike" cap="all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2. software developers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44520" y="2215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Placeholder 5" descr=""/>
          <p:cNvPicPr/>
          <p:nvPr/>
        </p:nvPicPr>
        <p:blipFill>
          <a:blip r:embed="rId1"/>
          <a:srcRect l="0" t="28" r="0" b="28"/>
          <a:stretch/>
        </p:blipFill>
        <p:spPr>
          <a:xfrm>
            <a:off x="6081840" y="0"/>
            <a:ext cx="3058920" cy="514260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300600" y="872640"/>
            <a:ext cx="489240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Orion Health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9760" indent="-26424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a global Healthcare IT company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9760" indent="-26424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build mission critical software for Hospitals, Health Organizations, Insurance Companies, etc, but most importantly for people/patients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9760" indent="-26424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Scottsdale (this office) is one of the development centers of many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9760" indent="-26424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Here, we mainly build solutions for Population Health Analysis using cutting edge technologies of big-data and analytics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9760" indent="-26424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Java, Scala, Spark, React, JS, Cassandra, ElasticSearch, Selenium, Puppet, Ansible etc are the names a few!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44520" y="127800"/>
            <a:ext cx="533736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Who are we &amp; What do we do?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29400" y="1996560"/>
            <a:ext cx="543096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140"/>
              </a:lnSpc>
            </a:pPr>
            <a:r>
              <a:rPr b="1" lang="en-US" sz="30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we take testing seriously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passionate about Software Quality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5760" y="731520"/>
            <a:ext cx="7821360" cy="31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software impacts people’s life : Software Quality is at the heart of the development lifecycle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follow Behavior Driven Development (BDD)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Continuous Integration and Continuous Deployment are integral part of our development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Engineers are heavily involved in writing unit tests and integration tests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Engineers are responsible for Exploratory Testing, API Testing and UI Automation Testing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UI Automation, we mainly use Java, Selenium and Cucumber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Personally, testing is fun here. There is a lot of freedom and fun to explore new opportunities to enhance and develop. </a:t>
            </a:r>
            <a:br/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45400" y="4351320"/>
            <a:ext cx="3670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545400" y="4513680"/>
            <a:ext cx="36709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333360" y="2421000"/>
            <a:ext cx="541008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ts val="14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14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14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140"/>
              </a:lnSpc>
            </a:pPr>
            <a:r>
              <a:rPr b="1" lang="en-US" sz="2400" spc="-143" strike="noStrike" cap="all">
                <a:solidFill>
                  <a:srgbClr val="54c8e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Black"/>
              </a:rPr>
              <a:t>Automate the (test) Automation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44520" y="55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DrySel?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22" descr=""/>
          <p:cNvPicPr/>
          <p:nvPr/>
        </p:nvPicPr>
        <p:blipFill>
          <a:blip r:embed="rId1"/>
          <a:stretch/>
        </p:blipFill>
        <p:spPr>
          <a:xfrm>
            <a:off x="4244760" y="1073160"/>
            <a:ext cx="570600" cy="5706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436320" y="1040040"/>
            <a:ext cx="2492640" cy="3714480"/>
          </a:xfrm>
          <a:prstGeom prst="rect">
            <a:avLst/>
          </a:prstGeom>
          <a:noFill/>
          <a:ln w="12600">
            <a:solidFill>
              <a:schemeClr val="accent4"/>
            </a:solidFill>
            <a:custDash>
              <a:ds d="400000" sp="300000"/>
            </a:custDash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6215040" y="1040040"/>
            <a:ext cx="2492640" cy="3714480"/>
          </a:xfrm>
          <a:prstGeom prst="rect">
            <a:avLst/>
          </a:prstGeom>
          <a:noFill/>
          <a:ln w="12600">
            <a:solidFill>
              <a:schemeClr val="accent4"/>
            </a:solidFill>
            <a:custDash>
              <a:ds d="400000" sp="300000"/>
            </a:custDash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25680" y="1040040"/>
            <a:ext cx="2492640" cy="3714480"/>
          </a:xfrm>
          <a:prstGeom prst="rect">
            <a:avLst/>
          </a:prstGeom>
          <a:noFill/>
          <a:ln w="12600">
            <a:solidFill>
              <a:schemeClr val="accent4"/>
            </a:solidFill>
            <a:custDash>
              <a:ds d="400000" sp="300000"/>
            </a:custDash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1" name="CustomShape 5"/>
          <p:cNvSpPr/>
          <p:nvPr/>
        </p:nvSpPr>
        <p:spPr>
          <a:xfrm>
            <a:off x="593280" y="1795680"/>
            <a:ext cx="209844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1" lang="en-US" sz="1400" spc="-1" strike="noStrike" u="sng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DrySelCore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encapsulates “Selenium” entirely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3522240" y="3523680"/>
            <a:ext cx="2098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Anyone can contribute to test automation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413280" y="463680"/>
            <a:ext cx="83091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1" lang="en-US" sz="1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</a:t>
            </a:r>
            <a:r>
              <a:rPr b="0" lang="en-US" sz="1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is a family of test automation frameworks and tools, developed with a very fundamental software engineering principle “</a:t>
            </a:r>
            <a:r>
              <a:rPr b="1" lang="en-US" sz="1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Repeat Yourself</a:t>
            </a:r>
            <a:r>
              <a:rPr b="0" lang="en-US" sz="14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Picture 23" descr=""/>
          <p:cNvPicPr/>
          <p:nvPr/>
        </p:nvPicPr>
        <p:blipFill>
          <a:blip r:embed="rId2"/>
          <a:stretch/>
        </p:blipFill>
        <p:spPr>
          <a:xfrm>
            <a:off x="1431720" y="1094760"/>
            <a:ext cx="570600" cy="570600"/>
          </a:xfrm>
          <a:prstGeom prst="rect">
            <a:avLst/>
          </a:prstGeom>
          <a:ln>
            <a:noFill/>
          </a:ln>
        </p:spPr>
      </p:pic>
      <p:sp>
        <p:nvSpPr>
          <p:cNvPr id="225" name="CustomShape 8"/>
          <p:cNvSpPr/>
          <p:nvPr/>
        </p:nvSpPr>
        <p:spPr>
          <a:xfrm>
            <a:off x="593280" y="3537000"/>
            <a:ext cx="2098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“Selenium” code in your tests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Picture 21" descr=""/>
          <p:cNvPicPr/>
          <p:nvPr/>
        </p:nvPicPr>
        <p:blipFill>
          <a:blip r:embed="rId3"/>
          <a:stretch/>
        </p:blipFill>
        <p:spPr>
          <a:xfrm>
            <a:off x="7160760" y="1071720"/>
            <a:ext cx="570600" cy="570600"/>
          </a:xfrm>
          <a:prstGeom prst="rect">
            <a:avLst/>
          </a:prstGeom>
          <a:ln>
            <a:noFill/>
          </a:ln>
        </p:spPr>
      </p:pic>
      <p:sp>
        <p:nvSpPr>
          <p:cNvPr id="227" name="CustomShape 9"/>
          <p:cNvSpPr/>
          <p:nvPr/>
        </p:nvSpPr>
        <p:spPr>
          <a:xfrm>
            <a:off x="3509280" y="1809000"/>
            <a:ext cx="2098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1" lang="en-US" sz="1400" spc="-1" strike="noStrike" u="sng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DrySelJSON,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pushes definitions of TestObjects (UI &amp; Test Data) out from the code to JSON based resource files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6425280" y="1764360"/>
            <a:ext cx="2098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1" lang="en-US" sz="1400" spc="-1" strike="noStrike" u="sng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DrySelMagic,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ultimate tool for UI Automation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6417360" y="2540160"/>
            <a:ext cx="2098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Removes writing of boiler-plate code from both of the previous frameworks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6417360" y="3506400"/>
            <a:ext cx="2098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✓ 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nyone can automate UI-Testing without writing a single line of code</a:t>
            </a:r>
            <a:r>
              <a:rPr b="0" lang="en-US" sz="1400" spc="-1" strike="noStrike">
                <a:solidFill>
                  <a:srgbClr val="24272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44520" y="127800"/>
            <a:ext cx="84139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tool development was NEVER the first-hand intent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077840" y="857880"/>
            <a:ext cx="6796440" cy="21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Initially, the code I used to write and review was full of repetitions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I just wanted to remove redundancies in “Selenium” code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54c8e8"/>
              </a:buClr>
              <a:buFont typeface="LucidaGrande"/>
              <a:buChar char="▸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DRY” became the guiding principle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Wrote a lot of small methods with and only with single responsibility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 abstracting methods into small self contained classes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classes into related libraries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libraries, eventually, shaped “DrySel”</a:t>
            </a:r>
            <a:br/>
            <a:r>
              <a:rPr b="0" lang="en-US" sz="1500" spc="-1" strike="noStrike">
                <a:solidFill>
                  <a:srgbClr val="3a39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570960" y="0"/>
            <a:ext cx="8059320" cy="513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13377</TotalTime>
  <Application>LibreOffice/5.3.6.1$MacOSX_X86_64 LibreOffice_project/686f202eff87ef707079aeb7f485847613344eb7</Application>
  <Words>1149</Words>
  <Paragraphs>164</Paragraphs>
  <Company>Orion Health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2014-05-11T22:36:16Z</dcterms:created>
  <dc:creator>Orion Health</dc:creator>
  <dc:description/>
  <dc:language>en-US</dc:language>
  <cp:lastModifiedBy/>
  <cp:lastPrinted>2014-10-28T21:29:43Z</cp:lastPrinted>
  <dcterms:modified xsi:type="dcterms:W3CDTF">2017-11-09T17:26:02Z</dcterms:modified>
  <cp:revision>1050</cp:revision>
  <dc:subject/>
  <dc:title>Orion Health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Company">
    <vt:lpwstr>Orion Health</vt:lpwstr>
  </property>
  <property fmtid="{D5CDD505-2E9C-101B-9397-08002B2CF9AE}" pid="4" name="HiddenSlides">
    <vt:i4>0</vt:i4>
  </property>
  <property fmtid="{D5CDD505-2E9C-101B-9397-08002B2CF9AE}" pid="5" name="HyperlinkBase">
    <vt:lpwstr>www.orionhealth.com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25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45</vt:i4>
  </property>
</Properties>
</file>