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90" r:id="rId3"/>
    <p:sldId id="305" r:id="rId4"/>
    <p:sldId id="257" r:id="rId5"/>
    <p:sldId id="306" r:id="rId6"/>
    <p:sldId id="307" r:id="rId7"/>
    <p:sldId id="291" r:id="rId8"/>
    <p:sldId id="293" r:id="rId9"/>
    <p:sldId id="295" r:id="rId10"/>
    <p:sldId id="300" r:id="rId11"/>
    <p:sldId id="294" r:id="rId12"/>
    <p:sldId id="296" r:id="rId13"/>
    <p:sldId id="297" r:id="rId14"/>
    <p:sldId id="298" r:id="rId15"/>
    <p:sldId id="299" r:id="rId16"/>
    <p:sldId id="302" r:id="rId17"/>
    <p:sldId id="301" r:id="rId18"/>
    <p:sldId id="30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75046" cy="3329581"/>
          </a:xfrm>
        </p:spPr>
        <p:txBody>
          <a:bodyPr anchor="ctr"/>
          <a:lstStyle/>
          <a:p>
            <a:r>
              <a:rPr lang="ko-KR" altLang="en-US" dirty="0" err="1" smtClean="0">
                <a:latin typeface="+mj-ea"/>
              </a:rPr>
              <a:t>딥러닝</a:t>
            </a:r>
            <a:r>
              <a:rPr lang="ko-KR" altLang="en-US" dirty="0" smtClean="0">
                <a:latin typeface="+mj-ea"/>
              </a:rPr>
              <a:t> 학습 이야기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(Learning)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351318"/>
            <a:ext cx="12192000" cy="1655762"/>
          </a:xfrm>
        </p:spPr>
        <p:txBody>
          <a:bodyPr anchor="b">
            <a:normAutofit lnSpcReduction="10000"/>
          </a:bodyPr>
          <a:lstStyle/>
          <a:p>
            <a:endParaRPr lang="en-US" altLang="ko-KR" sz="3200" dirty="0" smtClean="0">
              <a:ea typeface="HY엽서M" panose="02030600000101010101" pitchFamily="18" charset="-127"/>
            </a:endParaRPr>
          </a:p>
          <a:p>
            <a:r>
              <a:rPr lang="en-US" altLang="ko-KR" sz="3200" dirty="0" smtClean="0">
                <a:ea typeface="HY엽서M" panose="02030600000101010101" pitchFamily="18" charset="-127"/>
              </a:rPr>
              <a:t>Joseph</a:t>
            </a:r>
            <a:endParaRPr lang="en-US" altLang="ko-KR" sz="3200" dirty="0">
              <a:ea typeface="HY엽서M" panose="02030600000101010101" pitchFamily="18" charset="-127"/>
            </a:endParaRPr>
          </a:p>
          <a:p>
            <a:r>
              <a:rPr lang="en-US" altLang="ko-KR" sz="3200" dirty="0" smtClean="0">
                <a:ea typeface="HY엽서M" panose="02030600000101010101" pitchFamily="18" charset="-127"/>
              </a:rPr>
              <a:t>2018.07.21</a:t>
            </a:r>
            <a:endParaRPr lang="en-US" altLang="ko-KR" sz="3200" dirty="0" smtClean="0">
              <a:ea typeface="HY엽서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605427" y="5421606"/>
            <a:ext cx="1170947" cy="11709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" y="351235"/>
            <a:ext cx="1241600" cy="16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65779"/>
            <a:ext cx="12192000" cy="20881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우리는 각 사람마다 학습하는 </a:t>
            </a:r>
            <a:r>
              <a:rPr lang="ko-KR" altLang="en-US" sz="6000" dirty="0" smtClean="0"/>
              <a:t>방식</a:t>
            </a:r>
            <a:r>
              <a:rPr lang="ko-KR" altLang="en-US" dirty="0" smtClean="0"/>
              <a:t>이 다르다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학습의 각 요소에 </a:t>
            </a:r>
            <a:r>
              <a:rPr lang="ko-KR" altLang="en-US" dirty="0" err="1" smtClean="0"/>
              <a:t>매핑해보면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956744"/>
            <a:ext cx="89745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</a:rPr>
              <a:t>X: </a:t>
            </a:r>
            <a:r>
              <a:rPr lang="en-US" altLang="ko-KR" dirty="0" smtClean="0">
                <a:latin typeface="+mn-ea"/>
              </a:rPr>
              <a:t>100</a:t>
            </a:r>
            <a:r>
              <a:rPr lang="ko-KR" altLang="en-US" dirty="0">
                <a:latin typeface="+mn-ea"/>
              </a:rPr>
              <a:t>문항의 문제들입니다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Y: </a:t>
            </a:r>
            <a:r>
              <a:rPr lang="en-US" altLang="ko-KR" dirty="0" smtClean="0">
                <a:latin typeface="+mn-ea"/>
              </a:rPr>
              <a:t>100</a:t>
            </a:r>
            <a:r>
              <a:rPr lang="ko-KR" altLang="en-US" dirty="0">
                <a:latin typeface="+mn-ea"/>
              </a:rPr>
              <a:t>문항의 답들입니다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b="0" i="0" dirty="0">
              <a:solidFill>
                <a:srgbClr val="737373"/>
              </a:solidFill>
              <a:effectLst/>
              <a:latin typeface="+mn-ea"/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Batch_size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배치사이즈는 몇 문항을 풀고 해답을 맞추는 지를 의미합니다</a:t>
            </a:r>
            <a:r>
              <a:rPr lang="en-US" altLang="ko-KR" dirty="0" smtClean="0"/>
              <a:t>.</a:t>
            </a:r>
          </a:p>
          <a:p>
            <a:endParaRPr lang="en-US" altLang="ko-KR" b="0" i="0" dirty="0">
              <a:solidFill>
                <a:srgbClr val="737373"/>
              </a:solidFill>
              <a:effectLst/>
              <a:latin typeface="+mn-ea"/>
            </a:endParaRPr>
          </a:p>
          <a:p>
            <a:endParaRPr lang="en-US" altLang="ko-KR" b="0" i="0" dirty="0">
              <a:solidFill>
                <a:srgbClr val="73737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0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9" y="319438"/>
            <a:ext cx="9398483" cy="2070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0" y="3348464"/>
            <a:ext cx="10058400" cy="24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0" y="323582"/>
            <a:ext cx="10058400" cy="6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4" y="2288113"/>
            <a:ext cx="10058400" cy="21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100</a:t>
            </a:r>
            <a:r>
              <a:rPr lang="en-US" altLang="ko-KR" dirty="0" smtClean="0"/>
              <a:t> </a:t>
            </a:r>
            <a:r>
              <a:rPr lang="en-US" altLang="ko-KR" sz="2800" b="1" dirty="0" smtClean="0"/>
              <a:t>VS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1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Batch_Size</a:t>
            </a:r>
            <a:r>
              <a:rPr lang="en-US" altLang="ko-KR" dirty="0" smtClean="0"/>
              <a:t> 100: </a:t>
            </a:r>
            <a:r>
              <a:rPr lang="ko-KR" altLang="en-US" dirty="0" smtClean="0"/>
              <a:t>문제를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정답확인</a:t>
            </a:r>
            <a:endParaRPr lang="en-US" altLang="ko-KR" dirty="0" smtClean="0"/>
          </a:p>
          <a:p>
            <a:r>
              <a:rPr lang="en-US" altLang="ko-KR" dirty="0" err="1" smtClean="0"/>
              <a:t>Batch_Size</a:t>
            </a:r>
            <a:r>
              <a:rPr lang="en-US" altLang="ko-KR" dirty="0"/>
              <a:t>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 확인</a:t>
            </a:r>
            <a:r>
              <a:rPr lang="en-US" altLang="ko-KR" dirty="0"/>
              <a:t> </a:t>
            </a:r>
            <a:r>
              <a:rPr lang="en-US" altLang="ko-KR" dirty="0" smtClean="0"/>
              <a:t>X 100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같지 않나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뭐가 다른데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 배치사이즈가 </a:t>
            </a:r>
            <a:r>
              <a:rPr lang="ko-KR" altLang="en-US" dirty="0" err="1" smtClean="0"/>
              <a:t>큰것이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작은 것이 </a:t>
            </a:r>
            <a:r>
              <a:rPr lang="ko-KR" altLang="en-US" dirty="0" err="1" smtClean="0"/>
              <a:t>좋냐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sz="3500" dirty="0" smtClean="0"/>
              <a:t>배치사이즈가 작을 수록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갱신이 자주 일어난다</a:t>
            </a:r>
            <a:r>
              <a:rPr lang="en-US" altLang="ko-KR" sz="3500" dirty="0" smtClean="0"/>
              <a:t>.</a:t>
            </a:r>
          </a:p>
          <a:p>
            <a:r>
              <a:rPr lang="ko-KR" altLang="en-US" sz="3500" dirty="0" smtClean="0"/>
              <a:t>배치사이즈가 크면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용량을 많이 차지</a:t>
            </a:r>
            <a:r>
              <a:rPr lang="en-US" altLang="ko-KR" sz="3500" dirty="0"/>
              <a:t> </a:t>
            </a:r>
            <a:r>
              <a:rPr lang="ko-KR" altLang="en-US" sz="3500" dirty="0" smtClean="0"/>
              <a:t>함</a:t>
            </a:r>
            <a:r>
              <a:rPr lang="en-US" altLang="ko-KR" sz="3500" dirty="0" smtClean="0"/>
              <a:t>.</a:t>
            </a:r>
          </a:p>
          <a:p>
            <a:r>
              <a:rPr lang="ko-KR" altLang="en-US" sz="3500" dirty="0" smtClean="0"/>
              <a:t>배치사이즈가 작으면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학습하는데 시간이 많이 필요</a:t>
            </a:r>
            <a:r>
              <a:rPr lang="en-US" altLang="ko-KR" sz="3500" dirty="0" smtClean="0"/>
              <a:t>.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18477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Epoch</a:t>
            </a:r>
            <a:r>
              <a:rPr lang="ko-KR" altLang="en-US" dirty="0" smtClean="0"/>
              <a:t>은 그럼 뭐냐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문제집이라도 반복해서 풀면 학습이 일어납니다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다시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모의고사 </a:t>
            </a:r>
            <a:r>
              <a:rPr lang="en-US" altLang="ko-KR" dirty="0"/>
              <a:t>1</a:t>
            </a:r>
            <a:r>
              <a:rPr lang="ko-KR" altLang="en-US" dirty="0"/>
              <a:t>회분을 몇 번 풀어볼까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6" y="3084349"/>
            <a:ext cx="5795565" cy="35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1</a:t>
            </a:r>
            <a:r>
              <a:rPr lang="ko-KR" altLang="en-US" dirty="0"/>
              <a:t>회분을 </a:t>
            </a:r>
            <a:r>
              <a:rPr lang="en-US" altLang="ko-KR" dirty="0"/>
              <a:t>20</a:t>
            </a:r>
            <a:r>
              <a:rPr lang="ko-KR" altLang="en-US" dirty="0"/>
              <a:t>번 푸는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ko-KR" altLang="en-US" dirty="0"/>
              <a:t>서로 다른 모의고사 </a:t>
            </a:r>
            <a:r>
              <a:rPr lang="en-US" altLang="ko-KR" dirty="0"/>
              <a:t>20</a:t>
            </a:r>
            <a:r>
              <a:rPr lang="ko-KR" altLang="en-US" dirty="0"/>
              <a:t>회분을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smtClean="0"/>
              <a:t>푸는 것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또</a:t>
            </a:r>
            <a:r>
              <a:rPr lang="en-US" altLang="ko-KR" dirty="0" smtClean="0"/>
              <a:t>, Epoch</a:t>
            </a:r>
            <a:r>
              <a:rPr lang="ko-KR" altLang="en-US" dirty="0" smtClean="0"/>
              <a:t>을 무조건 늘리는 게 좋다고 생각하는데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생각 함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9492"/>
            <a:ext cx="5363569" cy="19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2541" y="433364"/>
            <a:ext cx="10515600" cy="2421618"/>
          </a:xfrm>
        </p:spPr>
        <p:txBody>
          <a:bodyPr>
            <a:normAutofit/>
          </a:bodyPr>
          <a:lstStyle/>
          <a:p>
            <a:r>
              <a:rPr lang="en-US" altLang="ko-KR" sz="8000" b="1" dirty="0" smtClean="0"/>
              <a:t>Thank You </a:t>
            </a:r>
            <a:r>
              <a:rPr lang="en-US" altLang="ko-KR" sz="8000" b="1" dirty="0" smtClean="0"/>
              <a:t>!!!</a:t>
            </a: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967784" y="5459103"/>
            <a:ext cx="7124132" cy="1194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rgbClr val="00B050"/>
                </a:solidFill>
              </a:rPr>
              <a:t>Keep </a:t>
            </a:r>
            <a:r>
              <a:rPr lang="en-US" altLang="ko-KR" b="1" dirty="0" smtClean="0">
                <a:solidFill>
                  <a:srgbClr val="00B050"/>
                </a:solidFill>
              </a:rPr>
              <a:t>Calm </a:t>
            </a:r>
            <a:r>
              <a:rPr lang="en-US" altLang="ko-KR" dirty="0" smtClean="0">
                <a:solidFill>
                  <a:srgbClr val="00B050"/>
                </a:solidFill>
              </a:rPr>
              <a:t>and </a:t>
            </a:r>
            <a:r>
              <a:rPr lang="en-US" altLang="ko-KR" b="1" dirty="0" smtClean="0">
                <a:solidFill>
                  <a:srgbClr val="00B050"/>
                </a:solidFill>
              </a:rPr>
              <a:t>Go </a:t>
            </a:r>
            <a:r>
              <a:rPr lang="en-US" altLang="ko-KR" b="1" dirty="0" smtClean="0">
                <a:solidFill>
                  <a:srgbClr val="00B050"/>
                </a:solidFill>
              </a:rPr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76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모양 설명선 3"/>
          <p:cNvSpPr/>
          <p:nvPr/>
        </p:nvSpPr>
        <p:spPr>
          <a:xfrm>
            <a:off x="441069" y="122830"/>
            <a:ext cx="4062692" cy="2524836"/>
          </a:xfrm>
          <a:prstGeom prst="cloudCallout">
            <a:avLst>
              <a:gd name="adj1" fmla="val 39664"/>
              <a:gd name="adj2" fmla="val 7019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학습이란게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도대체 뭘까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??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7117098" y="122830"/>
            <a:ext cx="4062692" cy="2524836"/>
          </a:xfrm>
          <a:prstGeom prst="cloudCallout">
            <a:avLst>
              <a:gd name="adj1" fmla="val -77575"/>
              <a:gd name="adj2" fmla="val 6371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딥러닝에서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맨날 학습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학습하는데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3200" y="3560618"/>
            <a:ext cx="6109855" cy="15517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/>
              <a:t>딥러닝에서</a:t>
            </a:r>
            <a:r>
              <a:rPr lang="ko-KR" altLang="en-US" sz="3600" b="1" dirty="0" smtClean="0"/>
              <a:t> 학습</a:t>
            </a:r>
            <a:r>
              <a:rPr lang="en-US" altLang="ko-KR" sz="3600" b="1" dirty="0" smtClean="0"/>
              <a:t>…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213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과거를 돌아보는 시간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19835" y="1827166"/>
            <a:ext cx="11353801" cy="4014076"/>
            <a:chOff x="838199" y="1690688"/>
            <a:chExt cx="11353801" cy="401407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367" y="1690688"/>
              <a:ext cx="3227633" cy="2780730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838199" y="3998365"/>
              <a:ext cx="7841777" cy="1706399"/>
            </a:xfrm>
            <a:prstGeom prst="wedgeRoundRectCallout">
              <a:avLst>
                <a:gd name="adj1" fmla="val 62032"/>
                <a:gd name="adj2" fmla="val -576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지난 번 모임에서 우리는 무엇을 다루었을까</a:t>
              </a:r>
              <a:r>
                <a:rPr lang="en-US" altLang="ko-KR" sz="2800" dirty="0" smtClean="0"/>
                <a:t>?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9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14218" r="3514" b="14678"/>
          <a:stretch/>
        </p:blipFill>
        <p:spPr>
          <a:xfrm>
            <a:off x="532262" y="723331"/>
            <a:ext cx="11151288" cy="19652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9999" r="2865" b="10473"/>
          <a:stretch/>
        </p:blipFill>
        <p:spPr>
          <a:xfrm>
            <a:off x="1836423" y="3539407"/>
            <a:ext cx="8542966" cy="25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5743" y="4657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# 0. </a:t>
            </a:r>
            <a:r>
              <a:rPr lang="ko-KR" altLang="en-US" b="1" dirty="0"/>
              <a:t>사용할 패키지 불러오기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keras.utils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np_utils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keras.datasets</a:t>
            </a:r>
            <a:r>
              <a:rPr lang="en-US" altLang="ko-KR" dirty="0"/>
              <a:t> import </a:t>
            </a:r>
            <a:r>
              <a:rPr lang="en-US" altLang="ko-KR" dirty="0" err="1"/>
              <a:t>mnist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keras.models</a:t>
            </a:r>
            <a:r>
              <a:rPr lang="en-US" altLang="ko-KR" dirty="0"/>
              <a:t> import Sequential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keras.layers</a:t>
            </a:r>
            <a:r>
              <a:rPr lang="en-US" altLang="ko-KR" dirty="0"/>
              <a:t> import Dense, Activation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743" y="2434858"/>
            <a:ext cx="6649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1. </a:t>
            </a:r>
            <a:r>
              <a:rPr lang="ko-KR" altLang="en-US" b="1" dirty="0" err="1"/>
              <a:t>데이터셋</a:t>
            </a:r>
            <a:r>
              <a:rPr lang="ko-KR" altLang="en-US" b="1" dirty="0"/>
              <a:t> 생성하기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), 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 = </a:t>
            </a:r>
            <a:r>
              <a:rPr lang="en-US" altLang="ko-KR" dirty="0" err="1"/>
              <a:t>mnist.load_data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x_train</a:t>
            </a:r>
            <a:r>
              <a:rPr lang="en-US" altLang="ko-KR" dirty="0"/>
              <a:t> = </a:t>
            </a:r>
            <a:r>
              <a:rPr lang="en-US" altLang="ko-KR" dirty="0" err="1"/>
              <a:t>x_train.reshape</a:t>
            </a:r>
            <a:r>
              <a:rPr lang="en-US" altLang="ko-KR" dirty="0"/>
              <a:t>(60000, 784).</a:t>
            </a:r>
            <a:r>
              <a:rPr lang="en-US" altLang="ko-KR" dirty="0" err="1"/>
              <a:t>astype</a:t>
            </a:r>
            <a:r>
              <a:rPr lang="en-US" altLang="ko-KR" dirty="0"/>
              <a:t>('float32') / 255.0</a:t>
            </a:r>
          </a:p>
          <a:p>
            <a:r>
              <a:rPr lang="en-US" altLang="ko-KR" dirty="0" err="1"/>
              <a:t>x_test</a:t>
            </a:r>
            <a:r>
              <a:rPr lang="en-US" altLang="ko-KR" dirty="0"/>
              <a:t> = </a:t>
            </a:r>
            <a:r>
              <a:rPr lang="en-US" altLang="ko-KR" dirty="0" err="1"/>
              <a:t>x_test.reshape</a:t>
            </a:r>
            <a:r>
              <a:rPr lang="en-US" altLang="ko-KR" dirty="0"/>
              <a:t>(10000, 784).</a:t>
            </a:r>
            <a:r>
              <a:rPr lang="en-US" altLang="ko-KR" dirty="0" err="1"/>
              <a:t>astype</a:t>
            </a:r>
            <a:r>
              <a:rPr lang="en-US" altLang="ko-KR" dirty="0"/>
              <a:t>('float32') / 255.0</a:t>
            </a:r>
          </a:p>
          <a:p>
            <a:r>
              <a:rPr lang="en-US" altLang="ko-KR" dirty="0" err="1"/>
              <a:t>y_train</a:t>
            </a:r>
            <a:r>
              <a:rPr lang="en-US" altLang="ko-KR" dirty="0"/>
              <a:t> = </a:t>
            </a:r>
            <a:r>
              <a:rPr lang="en-US" altLang="ko-KR" dirty="0" err="1"/>
              <a:t>np_utils.to_categorical</a:t>
            </a:r>
            <a:r>
              <a:rPr lang="en-US" altLang="ko-KR" dirty="0"/>
              <a:t>(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y_test</a:t>
            </a:r>
            <a:r>
              <a:rPr lang="en-US" altLang="ko-KR" dirty="0"/>
              <a:t> = </a:t>
            </a:r>
            <a:r>
              <a:rPr lang="en-US" altLang="ko-KR" dirty="0" err="1"/>
              <a:t>np_utils.to_categorical</a:t>
            </a:r>
            <a:r>
              <a:rPr lang="en-US" altLang="ko-KR" dirty="0"/>
              <a:t>(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742" y="4680963"/>
            <a:ext cx="7266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2. </a:t>
            </a:r>
            <a:r>
              <a:rPr lang="ko-KR" altLang="en-US" b="1" dirty="0"/>
              <a:t>모델 구성하기</a:t>
            </a:r>
          </a:p>
          <a:p>
            <a:r>
              <a:rPr lang="en-US" altLang="ko-KR" dirty="0"/>
              <a:t>model = Sequential()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(Dense(units=64, </a:t>
            </a:r>
            <a:r>
              <a:rPr lang="en-US" altLang="ko-KR" dirty="0" err="1"/>
              <a:t>input_dim</a:t>
            </a:r>
            <a:r>
              <a:rPr lang="en-US" altLang="ko-KR" dirty="0"/>
              <a:t>=28*28, activation=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b="1" dirty="0" err="1">
                <a:solidFill>
                  <a:srgbClr val="C00000"/>
                </a:solidFill>
              </a:rPr>
              <a:t>relu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(Dense(units=10, </a:t>
            </a:r>
            <a:r>
              <a:rPr lang="en-US" altLang="ko-KR" b="1" dirty="0">
                <a:solidFill>
                  <a:srgbClr val="C00000"/>
                </a:solidFill>
              </a:rPr>
              <a:t>activation</a:t>
            </a:r>
            <a:r>
              <a:rPr lang="en-US" altLang="ko-KR" dirty="0" smtClean="0"/>
              <a:t>='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softmax</a:t>
            </a:r>
            <a:r>
              <a:rPr lang="en-US" altLang="ko-KR" dirty="0" smtClean="0"/>
              <a:t>'))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4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4820" y="361295"/>
            <a:ext cx="10005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3. </a:t>
            </a:r>
            <a:r>
              <a:rPr lang="ko-KR" altLang="en-US" b="1" dirty="0"/>
              <a:t>모델 학습과정 설정하기</a:t>
            </a:r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(loss='</a:t>
            </a:r>
            <a:r>
              <a:rPr lang="en-US" altLang="ko-KR" b="1" dirty="0" err="1">
                <a:solidFill>
                  <a:srgbClr val="C00000"/>
                </a:solidFill>
              </a:rPr>
              <a:t>categorical_crossentropy</a:t>
            </a:r>
            <a:r>
              <a:rPr lang="en-US" altLang="ko-KR" dirty="0"/>
              <a:t>', optimizer='</a:t>
            </a:r>
            <a:r>
              <a:rPr lang="en-US" altLang="ko-KR" b="1" dirty="0" err="1">
                <a:solidFill>
                  <a:srgbClr val="C00000"/>
                </a:solidFill>
              </a:rPr>
              <a:t>sgd</a:t>
            </a:r>
            <a:r>
              <a:rPr lang="en-US" altLang="ko-KR" dirty="0"/>
              <a:t>', metrics=['</a:t>
            </a:r>
            <a:r>
              <a:rPr lang="en-US" altLang="ko-KR" b="1" dirty="0">
                <a:solidFill>
                  <a:srgbClr val="C00000"/>
                </a:solidFill>
              </a:rPr>
              <a:t>accuracy</a:t>
            </a:r>
            <a:r>
              <a:rPr lang="en-US" altLang="ko-KR" dirty="0"/>
              <a:t>'])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4820" y="1528495"/>
            <a:ext cx="9090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4. </a:t>
            </a:r>
            <a:r>
              <a:rPr lang="ko-KR" altLang="en-US" b="1" dirty="0"/>
              <a:t>모델 학습시키기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 = </a:t>
            </a:r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epochs</a:t>
            </a:r>
            <a:r>
              <a:rPr lang="en-US" altLang="ko-KR" dirty="0"/>
              <a:t>=5, </a:t>
            </a:r>
            <a:r>
              <a:rPr lang="en-US" altLang="ko-KR" b="1" dirty="0" err="1">
                <a:solidFill>
                  <a:srgbClr val="C00000"/>
                </a:solidFill>
              </a:rPr>
              <a:t>batch_size</a:t>
            </a:r>
            <a:r>
              <a:rPr lang="en-US" altLang="ko-KR" dirty="0"/>
              <a:t>=32)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820" y="2695695"/>
            <a:ext cx="909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5. </a:t>
            </a:r>
            <a:r>
              <a:rPr lang="ko-KR" altLang="en-US" b="1" dirty="0"/>
              <a:t>학습과정 살펴보기</a:t>
            </a:r>
          </a:p>
          <a:p>
            <a:r>
              <a:rPr lang="en-US" altLang="ko-KR" dirty="0"/>
              <a:t>print('## training loss and </a:t>
            </a:r>
            <a:r>
              <a:rPr lang="en-US" altLang="ko-KR" dirty="0" err="1"/>
              <a:t>acc</a:t>
            </a:r>
            <a:r>
              <a:rPr lang="en-US" altLang="ko-KR" dirty="0"/>
              <a:t> ##')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hist.history</a:t>
            </a:r>
            <a:r>
              <a:rPr lang="en-US" altLang="ko-KR" dirty="0" smtClean="0"/>
              <a:t>['</a:t>
            </a:r>
            <a:r>
              <a:rPr lang="en-US" altLang="ko-KR" b="1" dirty="0" smtClean="0">
                <a:solidFill>
                  <a:srgbClr val="C00000"/>
                </a:solidFill>
              </a:rPr>
              <a:t>loss</a:t>
            </a:r>
            <a:r>
              <a:rPr lang="en-US" altLang="ko-KR" dirty="0" smtClean="0"/>
              <a:t>'])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hist.history</a:t>
            </a:r>
            <a:r>
              <a:rPr lang="en-US" altLang="ko-KR" dirty="0"/>
              <a:t>['</a:t>
            </a:r>
            <a:r>
              <a:rPr lang="en-US" altLang="ko-KR" b="1" dirty="0" err="1">
                <a:solidFill>
                  <a:srgbClr val="C00000"/>
                </a:solidFill>
              </a:rPr>
              <a:t>acc</a:t>
            </a:r>
            <a:r>
              <a:rPr lang="en-US" altLang="ko-KR" dirty="0"/>
              <a:t>'])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820" y="4416893"/>
            <a:ext cx="909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6. </a:t>
            </a:r>
            <a:r>
              <a:rPr lang="ko-KR" altLang="en-US" b="1" dirty="0"/>
              <a:t>모델 평가하기</a:t>
            </a:r>
          </a:p>
          <a:p>
            <a:r>
              <a:rPr lang="en-US" altLang="ko-KR" dirty="0" err="1"/>
              <a:t>loss_and_metrics</a:t>
            </a:r>
            <a:r>
              <a:rPr lang="en-US" altLang="ko-KR" dirty="0"/>
              <a:t> = </a:t>
            </a:r>
            <a:r>
              <a:rPr lang="en-US" altLang="ko-KR" dirty="0" err="1"/>
              <a:t>model.evaluate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=32)</a:t>
            </a:r>
          </a:p>
          <a:p>
            <a:r>
              <a:rPr lang="en-US" altLang="ko-KR" dirty="0"/>
              <a:t>print('## </a:t>
            </a:r>
            <a:r>
              <a:rPr lang="en-US" altLang="ko-KR" b="1" dirty="0">
                <a:solidFill>
                  <a:srgbClr val="C00000"/>
                </a:solidFill>
              </a:rPr>
              <a:t>evaluation loss </a:t>
            </a:r>
            <a:r>
              <a:rPr lang="en-US" altLang="ko-KR" b="1" dirty="0" err="1">
                <a:solidFill>
                  <a:srgbClr val="C00000"/>
                </a:solidFill>
              </a:rPr>
              <a:t>and_metrics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##')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loss_and_metrics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딥러닝은</a:t>
            </a:r>
            <a:r>
              <a:rPr lang="ko-KR" altLang="en-US" dirty="0" smtClean="0"/>
              <a:t> 사람이 </a:t>
            </a:r>
            <a:r>
              <a:rPr lang="ko-KR" altLang="en-US" dirty="0" err="1" smtClean="0"/>
              <a:t>학습하는것과</a:t>
            </a:r>
            <a:r>
              <a:rPr lang="ko-KR" altLang="en-US" dirty="0" smtClean="0"/>
              <a:t> 비슷하다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문제라도 사람마다 푸는 방식이 다름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결과 다름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케라스에서는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fit(x, y, 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=20, epochs=10)</a:t>
            </a:r>
            <a:r>
              <a:rPr lang="ko-KR" altLang="en-US" dirty="0" smtClean="0"/>
              <a:t>이라는 함수를 사용</a:t>
            </a:r>
            <a:r>
              <a:rPr lang="en-US" altLang="ko-KR" dirty="0" smtClean="0"/>
              <a:t>. Ex, fit(x</a:t>
            </a:r>
            <a:r>
              <a:rPr lang="en-US" altLang="ko-KR" dirty="0"/>
              <a:t>, y, </a:t>
            </a:r>
            <a:r>
              <a:rPr lang="en-US" altLang="ko-KR" dirty="0" err="1"/>
              <a:t>batch_size</a:t>
            </a:r>
            <a:r>
              <a:rPr lang="en-US" altLang="ko-KR" dirty="0"/>
              <a:t>=20, epochs=10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요렇게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4000" dirty="0" smtClean="0"/>
              <a:t>THINKING </a:t>
            </a:r>
            <a:r>
              <a:rPr lang="ko-KR" altLang="en-US" sz="4000" dirty="0" smtClean="0"/>
              <a:t>타임</a:t>
            </a:r>
            <a:r>
              <a:rPr lang="en-US" altLang="ko-KR" sz="4000" dirty="0" smtClean="0"/>
              <a:t>~</a:t>
            </a:r>
          </a:p>
          <a:p>
            <a:pPr lvl="1"/>
            <a:r>
              <a:rPr lang="ko-KR" altLang="en-US" sz="3200" dirty="0" smtClean="0"/>
              <a:t>배치사이즈</a:t>
            </a:r>
            <a:r>
              <a:rPr lang="en-US" altLang="ko-KR" sz="3200" dirty="0" smtClean="0"/>
              <a:t>(batch size)</a:t>
            </a:r>
            <a:r>
              <a:rPr lang="ko-KR" altLang="en-US" sz="3200" dirty="0" smtClean="0"/>
              <a:t>는 뭐고</a:t>
            </a:r>
            <a:endParaRPr lang="en-US" altLang="ko-KR" sz="3200" dirty="0" smtClean="0"/>
          </a:p>
          <a:p>
            <a:pPr lvl="1"/>
            <a:r>
              <a:rPr lang="ko-KR" altLang="en-US" sz="3600" dirty="0" err="1" smtClean="0"/>
              <a:t>에포크</a:t>
            </a:r>
            <a:r>
              <a:rPr lang="en-US" altLang="ko-KR" sz="3600" dirty="0" smtClean="0"/>
              <a:t>(Epoch)</a:t>
            </a:r>
            <a:r>
              <a:rPr lang="ko-KR" altLang="en-US" sz="3600" dirty="0" smtClean="0"/>
              <a:t>은 뭐야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64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시험공부에 비유를 해보겠음</a:t>
            </a:r>
            <a:r>
              <a:rPr lang="en-US" altLang="ko-KR" dirty="0" smtClean="0"/>
              <a:t>~~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3" y="3971498"/>
            <a:ext cx="10905314" cy="2402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1088" y="2230928"/>
            <a:ext cx="9690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학습</a:t>
            </a:r>
            <a:r>
              <a:rPr lang="ko-KR" altLang="en-US" sz="2800" dirty="0" smtClean="0"/>
              <a:t>이 되려면</a:t>
            </a:r>
            <a:r>
              <a:rPr lang="en-US" altLang="ko-KR" sz="2800" dirty="0" smtClean="0"/>
              <a:t>, </a:t>
            </a:r>
            <a:r>
              <a:rPr lang="ko-KR" altLang="en-US" sz="3600" b="1" dirty="0" smtClean="0"/>
              <a:t>반드시 필요한 것 </a:t>
            </a:r>
            <a:r>
              <a:rPr lang="ko-KR" altLang="en-US" sz="2800" dirty="0" smtClean="0"/>
              <a:t>한가지가 있음</a:t>
            </a:r>
            <a:r>
              <a:rPr lang="en-US" altLang="ko-KR" sz="2800" dirty="0" smtClean="0"/>
              <a:t>~~!!!</a:t>
            </a:r>
          </a:p>
          <a:p>
            <a:endParaRPr lang="en-US" altLang="ko-KR" dirty="0"/>
          </a:p>
          <a:p>
            <a:r>
              <a:rPr lang="ko-KR" altLang="en-US" dirty="0" smtClean="0"/>
              <a:t>그게 뭘까요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1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1323831" y="2906973"/>
            <a:ext cx="8748215" cy="2251881"/>
          </a:xfrm>
          <a:prstGeom prst="wedgeRoundRectCallout">
            <a:avLst>
              <a:gd name="adj1" fmla="val 62500"/>
              <a:gd name="adj2" fmla="val -5810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여러분은 </a:t>
            </a:r>
            <a:r>
              <a:rPr lang="en-US" altLang="ko-KR" sz="3600" dirty="0" smtClean="0"/>
              <a:t>#</a:t>
            </a:r>
            <a:r>
              <a:rPr lang="ko-KR" altLang="en-US" sz="3600" dirty="0" smtClean="0"/>
              <a:t>시험준비 혹은 </a:t>
            </a:r>
            <a:r>
              <a:rPr lang="en-US" altLang="ko-KR" sz="3600" dirty="0" smtClean="0"/>
              <a:t>#</a:t>
            </a:r>
            <a:r>
              <a:rPr lang="ko-KR" altLang="en-US" sz="3600" dirty="0" smtClean="0"/>
              <a:t>문제집풀이 할 때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어떻게 학습하셨나요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14149" y="532262"/>
            <a:ext cx="6755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Thinking Time~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7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449</Words>
  <Application>Microsoft Office PowerPoint</Application>
  <PresentationFormat>와이드스크린</PresentationFormat>
  <Paragraphs>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HY엽서M</vt:lpstr>
      <vt:lpstr>맑은 고딕</vt:lpstr>
      <vt:lpstr>Arial</vt:lpstr>
      <vt:lpstr>Office 테마</vt:lpstr>
      <vt:lpstr>딥러닝 학습 이야기 (Learning)</vt:lpstr>
      <vt:lpstr>PowerPoint 프레젠테이션</vt:lpstr>
      <vt:lpstr>과거를 돌아보는 시간…</vt:lpstr>
      <vt:lpstr>PowerPoint 프레젠테이션</vt:lpstr>
      <vt:lpstr>PowerPoint 프레젠테이션</vt:lpstr>
      <vt:lpstr>PowerPoint 프레젠테이션</vt:lpstr>
      <vt:lpstr>딥러닝은 사람이 학습하는것과 비슷하다</vt:lpstr>
      <vt:lpstr>시험공부에 비유를 해보겠음~~ </vt:lpstr>
      <vt:lpstr>PowerPoint 프레젠테이션</vt:lpstr>
      <vt:lpstr>우리는 각 사람마다 학습하는 방식이 다르다~</vt:lpstr>
      <vt:lpstr>학습의 각 요소에 매핑해보면</vt:lpstr>
      <vt:lpstr>PowerPoint 프레젠테이션</vt:lpstr>
      <vt:lpstr>PowerPoint 프레젠테이션</vt:lpstr>
      <vt:lpstr>PowerPoint 프레젠테이션</vt:lpstr>
      <vt:lpstr>100 VS 1, </vt:lpstr>
      <vt:lpstr>Epoch은 그럼 뭐냐?</vt:lpstr>
      <vt:lpstr>그럼, 질문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328</cp:revision>
  <dcterms:created xsi:type="dcterms:W3CDTF">2015-01-04T10:15:58Z</dcterms:created>
  <dcterms:modified xsi:type="dcterms:W3CDTF">2018-07-20T14:27:08Z</dcterms:modified>
</cp:coreProperties>
</file>