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7" r:id="rId15"/>
    <p:sldId id="271" r:id="rId16"/>
    <p:sldId id="272" r:id="rId17"/>
    <p:sldId id="273" r:id="rId18"/>
    <p:sldId id="277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9" r:id="rId31"/>
    <p:sldId id="28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7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6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6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6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7E2E-21E8-4D6D-BDEA-E3BDD821CFBE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5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275046" cy="3329581"/>
          </a:xfrm>
        </p:spPr>
        <p:txBody>
          <a:bodyPr anchor="ctr"/>
          <a:lstStyle/>
          <a:p>
            <a:r>
              <a:rPr lang="ko-KR" altLang="en-US" dirty="0" err="1" smtClean="0">
                <a:latin typeface="+mj-ea"/>
              </a:rPr>
              <a:t>딥러닝</a:t>
            </a:r>
            <a:r>
              <a:rPr lang="ko-KR" altLang="en-US" dirty="0" smtClean="0">
                <a:latin typeface="+mj-ea"/>
              </a:rPr>
              <a:t> 개념 잡기 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351318"/>
            <a:ext cx="12192000" cy="1655762"/>
          </a:xfrm>
        </p:spPr>
        <p:txBody>
          <a:bodyPr anchor="b">
            <a:normAutofit lnSpcReduction="10000"/>
          </a:bodyPr>
          <a:lstStyle/>
          <a:p>
            <a:endParaRPr lang="en-US" altLang="ko-KR" sz="3200" dirty="0" smtClean="0">
              <a:ea typeface="HY엽서M" panose="02030600000101010101" pitchFamily="18" charset="-127"/>
            </a:endParaRPr>
          </a:p>
          <a:p>
            <a:r>
              <a:rPr lang="en-US" altLang="ko-KR" sz="3200" dirty="0" smtClean="0">
                <a:ea typeface="HY엽서M" panose="02030600000101010101" pitchFamily="18" charset="-127"/>
              </a:rPr>
              <a:t>Joseph</a:t>
            </a:r>
            <a:endParaRPr lang="en-US" altLang="ko-KR" sz="3200" dirty="0">
              <a:ea typeface="HY엽서M" panose="02030600000101010101" pitchFamily="18" charset="-127"/>
            </a:endParaRPr>
          </a:p>
          <a:p>
            <a:r>
              <a:rPr lang="en-US" altLang="ko-KR" sz="3200" dirty="0" smtClean="0">
                <a:ea typeface="HY엽서M" panose="02030600000101010101" pitchFamily="18" charset="-127"/>
              </a:rPr>
              <a:t>2018.07.14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4873">
            <a:off x="10605427" y="5421606"/>
            <a:ext cx="1170947" cy="11709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54" y="351235"/>
            <a:ext cx="1241600" cy="16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7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1980" y="427196"/>
            <a:ext cx="8336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# 7. </a:t>
            </a:r>
            <a:r>
              <a:rPr lang="ko-KR" altLang="en-US" b="1" dirty="0"/>
              <a:t>모델 사용하기</a:t>
            </a:r>
          </a:p>
          <a:p>
            <a:r>
              <a:rPr lang="en-US" altLang="ko-KR" dirty="0" err="1"/>
              <a:t>xhat</a:t>
            </a:r>
            <a:r>
              <a:rPr lang="en-US" altLang="ko-KR" dirty="0"/>
              <a:t> = </a:t>
            </a:r>
            <a:r>
              <a:rPr lang="en-US" altLang="ko-KR" dirty="0" err="1"/>
              <a:t>x_test</a:t>
            </a:r>
            <a:r>
              <a:rPr lang="en-US" altLang="ko-KR" dirty="0"/>
              <a:t>[0:1]</a:t>
            </a:r>
          </a:p>
          <a:p>
            <a:r>
              <a:rPr lang="en-US" altLang="ko-KR" dirty="0" err="1"/>
              <a:t>yhat</a:t>
            </a:r>
            <a:r>
              <a:rPr lang="en-US" altLang="ko-KR" dirty="0"/>
              <a:t> = </a:t>
            </a:r>
            <a:r>
              <a:rPr lang="en-US" altLang="ko-KR" dirty="0" err="1"/>
              <a:t>model.predict</a:t>
            </a:r>
            <a:r>
              <a:rPr lang="en-US" altLang="ko-KR" dirty="0"/>
              <a:t>(</a:t>
            </a:r>
            <a:r>
              <a:rPr lang="en-US" altLang="ko-KR" dirty="0" err="1"/>
              <a:t>xhat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print('## </a:t>
            </a:r>
            <a:r>
              <a:rPr lang="en-US" altLang="ko-KR" dirty="0" err="1"/>
              <a:t>yhat</a:t>
            </a:r>
            <a:r>
              <a:rPr lang="en-US" altLang="ko-KR" dirty="0"/>
              <a:t> ##')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yhat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76190" y="1642914"/>
            <a:ext cx="9497363" cy="4841143"/>
            <a:chOff x="2376190" y="1642914"/>
            <a:chExt cx="9497363" cy="484114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6190" y="2337137"/>
              <a:ext cx="9497363" cy="4146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0844104" y="1642914"/>
              <a:ext cx="1029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/>
                <a:t>결과 </a:t>
              </a:r>
              <a:endParaRPr lang="ko-KR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7212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1847" y="3190212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02. </a:t>
            </a:r>
            <a:r>
              <a:rPr lang="ko-KR" altLang="en-US" dirty="0" err="1" smtClean="0"/>
              <a:t>케라스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sz="1800" dirty="0" smtClean="0"/>
              <a:t>각자 알아서 집에서 하는 거로</a:t>
            </a:r>
            <a:r>
              <a:rPr lang="en-US" altLang="ko-KR" sz="1800" dirty="0" smtClean="0"/>
              <a:t>~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968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flipV="1">
            <a:off x="0" y="2971847"/>
            <a:ext cx="12192000" cy="1325563"/>
          </a:xfrm>
        </p:spPr>
        <p:txBody>
          <a:bodyPr/>
          <a:lstStyle/>
          <a:p>
            <a:r>
              <a:rPr lang="en-US" altLang="ko-KR" dirty="0" smtClean="0"/>
              <a:t>PART 02.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개념 잡기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0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작성 순서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/>
              <a:t>데이터셋</a:t>
            </a:r>
            <a:r>
              <a:rPr lang="ko-KR" altLang="en-US" b="1" dirty="0" smtClean="0"/>
              <a:t> 생성하기</a:t>
            </a:r>
            <a:endParaRPr lang="en-US" altLang="ko-KR" b="1" dirty="0" smtClean="0"/>
          </a:p>
          <a:p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모델 구성하기</a:t>
            </a:r>
            <a:endParaRPr lang="en-US" altLang="ko-KR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모델 학습과정 설정하기</a:t>
            </a:r>
            <a:endParaRPr lang="en-US" altLang="ko-KR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모델 학습시키기</a:t>
            </a:r>
            <a:endParaRPr lang="en-US" altLang="ko-KR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학습 과정 살펴보기</a:t>
            </a:r>
            <a:endParaRPr lang="en-US" altLang="ko-KR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모델 평가하기</a:t>
            </a:r>
            <a:endParaRPr lang="en-US" altLang="ko-KR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모델 사용하기</a:t>
            </a:r>
            <a:endParaRPr lang="en-US" altLang="ko-KR" dirty="0" smtClean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5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데이터셋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모델을 학습시키려면</a:t>
            </a:r>
            <a:r>
              <a:rPr lang="en-US" altLang="ko-KR" dirty="0" smtClean="0"/>
              <a:t>, We need DATA SET 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풀고자 하는 문제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만들고자 하는 모델에 따라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셋 설계도 다르다</a:t>
            </a:r>
            <a:r>
              <a:rPr lang="en-US" altLang="ko-KR" dirty="0" smtClean="0"/>
              <a:t>~</a:t>
            </a:r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어떻게 구성하고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검증 할 지 알아보자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85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435" y="696036"/>
            <a:ext cx="3227633" cy="278073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1323833" y="3070317"/>
            <a:ext cx="6681930" cy="1597217"/>
          </a:xfrm>
          <a:prstGeom prst="wedgeRoundRectCallout">
            <a:avLst>
              <a:gd name="adj1" fmla="val 62032"/>
              <a:gd name="adj2" fmla="val -5768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데이터 셋 종류는 어떤 것이 있을 까요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872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데이터셋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훈련 셋</a:t>
            </a:r>
            <a:r>
              <a:rPr lang="en-US" altLang="ko-KR" dirty="0" smtClean="0"/>
              <a:t>, Training Set</a:t>
            </a:r>
          </a:p>
          <a:p>
            <a:endParaRPr lang="en-US" altLang="ko-KR" dirty="0"/>
          </a:p>
          <a:p>
            <a:r>
              <a:rPr lang="ko-KR" altLang="en-US" dirty="0" smtClean="0"/>
              <a:t>검증 셋</a:t>
            </a:r>
            <a:r>
              <a:rPr lang="en-US" altLang="ko-KR" dirty="0" smtClean="0"/>
              <a:t>, Validation Set</a:t>
            </a:r>
          </a:p>
          <a:p>
            <a:endParaRPr lang="en-US" altLang="ko-KR" dirty="0"/>
          </a:p>
          <a:p>
            <a:r>
              <a:rPr lang="ko-KR" altLang="en-US" dirty="0" smtClean="0"/>
              <a:t>시험 셋</a:t>
            </a:r>
            <a:r>
              <a:rPr lang="en-US" altLang="ko-KR" dirty="0" smtClean="0"/>
              <a:t>, Test Set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이름으로부터 알 수 있지만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ko-KR" altLang="en-US" dirty="0" smtClean="0"/>
              <a:t>복습차원에서 자세히 알아보도록 하겠습니다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56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누가 수능을 가장 잘 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당신</a:t>
            </a:r>
            <a:r>
              <a:rPr lang="en-US" altLang="ko-KR" dirty="0" smtClean="0"/>
              <a:t>, You : </a:t>
            </a:r>
            <a:r>
              <a:rPr lang="ko-KR" altLang="en-US" dirty="0" smtClean="0"/>
              <a:t>고등 학교 담임선생님</a:t>
            </a:r>
            <a:endParaRPr lang="en-US" altLang="ko-KR" dirty="0" smtClean="0"/>
          </a:p>
          <a:p>
            <a:r>
              <a:rPr lang="ko-KR" altLang="en-US" dirty="0" smtClean="0"/>
              <a:t>수능 볼 학생</a:t>
            </a:r>
            <a:r>
              <a:rPr lang="en-US" altLang="ko-KR" dirty="0" smtClean="0"/>
              <a:t>: 3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당신이 가지고 있는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모의고사 </a:t>
            </a:r>
            <a:r>
              <a:rPr lang="en-US" altLang="ko-KR" dirty="0" smtClean="0"/>
              <a:t>5</a:t>
            </a:r>
            <a:r>
              <a:rPr lang="ko-KR" altLang="en-US" dirty="0" smtClean="0"/>
              <a:t>회분 수능 문제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작년 수능 문제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올해 수능 문제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9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</a:t>
            </a:r>
            <a:r>
              <a:rPr lang="ko-KR" altLang="en-US" dirty="0" smtClean="0"/>
              <a:t>을 해보면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모의고사 </a:t>
            </a:r>
            <a:r>
              <a:rPr lang="en-US" altLang="ko-KR" dirty="0" smtClean="0"/>
              <a:t>5</a:t>
            </a:r>
            <a:r>
              <a:rPr lang="ko-KR" altLang="en-US" dirty="0" smtClean="0"/>
              <a:t>회분</a:t>
            </a:r>
            <a:r>
              <a:rPr lang="en-US" altLang="ko-KR" dirty="0" smtClean="0"/>
              <a:t>: Training Set</a:t>
            </a:r>
            <a:endParaRPr lang="en-US" altLang="ko-KR" dirty="0"/>
          </a:p>
          <a:p>
            <a:r>
              <a:rPr lang="ko-KR" altLang="en-US" dirty="0" smtClean="0"/>
              <a:t>작년 수능 문제</a:t>
            </a:r>
            <a:r>
              <a:rPr lang="en-US" altLang="ko-KR" dirty="0" smtClean="0"/>
              <a:t>: Test Set</a:t>
            </a:r>
            <a:endParaRPr lang="en-US" altLang="ko-KR" dirty="0"/>
          </a:p>
          <a:p>
            <a:r>
              <a:rPr lang="ko-KR" altLang="en-US" dirty="0" smtClean="0"/>
              <a:t>학생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r>
              <a:rPr lang="ko-KR" altLang="en-US" dirty="0" smtClean="0"/>
              <a:t>올해 수능 문제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실제 데이터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아직 보지 못한 데이터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" t="14218" r="3514" b="14678"/>
          <a:stretch/>
        </p:blipFill>
        <p:spPr>
          <a:xfrm>
            <a:off x="1433015" y="4872251"/>
            <a:ext cx="8168793" cy="143964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 rot="20351300">
            <a:off x="596522" y="2480279"/>
            <a:ext cx="10998958" cy="180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우리가 해야 할 건</a:t>
            </a:r>
            <a:r>
              <a:rPr lang="en-US" altLang="ko-KR" sz="2800" dirty="0" smtClean="0"/>
              <a:t>, </a:t>
            </a:r>
          </a:p>
          <a:p>
            <a:pPr algn="ctr"/>
            <a:r>
              <a:rPr lang="en-US" altLang="ko-KR" sz="2800" dirty="0" smtClean="0"/>
              <a:t>3</a:t>
            </a:r>
            <a:r>
              <a:rPr lang="ko-KR" altLang="en-US" sz="2800" dirty="0" smtClean="0"/>
              <a:t>개 모델 중에서 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올해 수능 점수를 가장 높게 맞는 모델 찾아내는 것</a:t>
            </a:r>
            <a:r>
              <a:rPr lang="en-US" altLang="ko-KR" sz="2800" dirty="0" smtClean="0"/>
              <a:t>~~~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292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올해 수능 </a:t>
            </a:r>
            <a:r>
              <a:rPr lang="ko-KR" altLang="en-US" dirty="0" err="1" smtClean="0"/>
              <a:t>짱인</a:t>
            </a:r>
            <a:r>
              <a:rPr lang="ko-KR" altLang="en-US" dirty="0" smtClean="0"/>
              <a:t> 학생을 고르는 방법</a:t>
            </a:r>
            <a:r>
              <a:rPr lang="en-US" altLang="ko-KR" dirty="0" smtClean="0"/>
              <a:t>???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올해 수능 시험을 쳐서 점수가 가장 높은 학생을 뽑으면 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즉 아래 그림과 같게</a:t>
            </a:r>
            <a:r>
              <a:rPr lang="en-US" altLang="ko-KR" dirty="0" smtClean="0"/>
              <a:t>~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올해 수능은 문제를 </a:t>
            </a:r>
            <a:r>
              <a:rPr lang="ko-KR" altLang="en-US" dirty="0" err="1" smtClean="0"/>
              <a:t>수능전에는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없음</a:t>
            </a:r>
            <a:r>
              <a:rPr lang="en-US" altLang="ko-KR" dirty="0"/>
              <a:t> </a:t>
            </a:r>
            <a:r>
              <a:rPr lang="en-US" altLang="ko-KR" dirty="0" smtClean="0"/>
              <a:t>!!!</a:t>
            </a:r>
          </a:p>
          <a:p>
            <a:pPr lvl="1"/>
            <a:r>
              <a:rPr lang="en-US" altLang="ko-KR" b="1" dirty="0" smtClean="0"/>
              <a:t>Unseen Data</a:t>
            </a:r>
          </a:p>
          <a:p>
            <a:pPr lvl="1"/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" t="8556" r="2635" b="11752"/>
          <a:stretch/>
        </p:blipFill>
        <p:spPr>
          <a:xfrm>
            <a:off x="988326" y="2747351"/>
            <a:ext cx="6067566" cy="181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862665"/>
            <a:ext cx="121920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PART 01. </a:t>
            </a:r>
            <a:r>
              <a:rPr lang="ko-KR" altLang="en-US" dirty="0" err="1" smtClean="0"/>
              <a:t>케라스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Keras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시작하기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1448"/>
            <a:ext cx="10515600" cy="574023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그러면</a:t>
            </a:r>
            <a:r>
              <a:rPr lang="en-US" altLang="ko-KR" dirty="0" smtClean="0"/>
              <a:t>~! </a:t>
            </a:r>
            <a:r>
              <a:rPr lang="ko-KR" altLang="en-US" dirty="0" smtClean="0"/>
              <a:t>모의고사 </a:t>
            </a:r>
            <a:r>
              <a:rPr lang="en-US" altLang="ko-KR" dirty="0" smtClean="0"/>
              <a:t>5</a:t>
            </a:r>
            <a:r>
              <a:rPr lang="ko-KR" altLang="en-US" dirty="0" smtClean="0"/>
              <a:t>회분을 학습 시킨 뒤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작년 수능문제로 평가하고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점수 제일 높은 학생을 뽑는다면</a:t>
            </a:r>
            <a:r>
              <a:rPr lang="en-US" altLang="ko-KR" dirty="0" smtClean="0"/>
              <a:t>???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작년 수능 점수가 높다고 해서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올해 수능 점수가 높다는 보장은 없지만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그나마 해볼 수 있는 방법은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같긴 함</a:t>
            </a:r>
            <a:r>
              <a:rPr lang="en-US" altLang="ko-KR" dirty="0" smtClean="0"/>
              <a:t>~~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공정평가를 위해서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작년 수능문제는 학습시키면 안됨</a:t>
            </a:r>
            <a:r>
              <a:rPr lang="en-US" altLang="ko-KR" dirty="0" smtClean="0"/>
              <a:t>~~!!!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1" b="10464"/>
          <a:stretch/>
        </p:blipFill>
        <p:spPr>
          <a:xfrm>
            <a:off x="1785974" y="1967779"/>
            <a:ext cx="6771171" cy="191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1030" y="1334117"/>
            <a:ext cx="10515600" cy="131355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학생이 스스로 </a:t>
            </a:r>
            <a:r>
              <a:rPr lang="ko-KR" altLang="en-US" dirty="0" smtClean="0">
                <a:solidFill>
                  <a:srgbClr val="0070C0"/>
                </a:solidFill>
              </a:rPr>
              <a:t>학습 상태를 확인</a:t>
            </a:r>
            <a:r>
              <a:rPr lang="ko-KR" altLang="en-US" sz="3600" dirty="0" smtClean="0"/>
              <a:t>하고</a:t>
            </a:r>
            <a:r>
              <a:rPr lang="en-US" altLang="ko-KR" sz="3600" dirty="0" smtClean="0"/>
              <a:t>,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961030" y="3201369"/>
            <a:ext cx="11230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/>
              <a:t>학습 방법을 </a:t>
            </a:r>
            <a:r>
              <a:rPr lang="ko-KR" altLang="en-US" sz="4000" dirty="0">
                <a:solidFill>
                  <a:srgbClr val="0070C0"/>
                </a:solidFill>
              </a:rPr>
              <a:t>바꾸거나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이건 아니야</a:t>
            </a:r>
            <a:r>
              <a:rPr lang="en-US" altLang="ko-KR" dirty="0">
                <a:solidFill>
                  <a:srgbClr val="0070C0"/>
                </a:solidFill>
              </a:rPr>
              <a:t>~)</a:t>
            </a:r>
            <a:r>
              <a:rPr lang="en-US" altLang="ko-KR" sz="4000" dirty="0"/>
              <a:t>, </a:t>
            </a:r>
            <a:endParaRPr lang="ko-KR" altLang="en-US" sz="4000" dirty="0"/>
          </a:p>
        </p:txBody>
      </p:sp>
      <p:sp>
        <p:nvSpPr>
          <p:cNvPr id="5" name="직사각형 4"/>
          <p:cNvSpPr/>
          <p:nvPr/>
        </p:nvSpPr>
        <p:spPr>
          <a:xfrm>
            <a:off x="961030" y="4715144"/>
            <a:ext cx="10281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rgbClr val="0070C0"/>
                </a:solidFill>
              </a:rPr>
              <a:t>중단하는 시점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이 정도면 훌륭한데</a:t>
            </a:r>
            <a:r>
              <a:rPr lang="en-US" altLang="ko-KR" dirty="0">
                <a:solidFill>
                  <a:srgbClr val="0070C0"/>
                </a:solidFill>
              </a:rPr>
              <a:t>~)</a:t>
            </a:r>
            <a:r>
              <a:rPr lang="ko-KR" altLang="en-US" sz="3600" dirty="0"/>
              <a:t>을 정할 수는 </a:t>
            </a:r>
            <a:r>
              <a:rPr lang="ko-KR" altLang="en-US" sz="3600" b="1" dirty="0"/>
              <a:t>없을까요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0802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6271146"/>
          </a:xfrm>
        </p:spPr>
        <p:txBody>
          <a:bodyPr>
            <a:normAutofit fontScale="92500"/>
          </a:bodyPr>
          <a:lstStyle/>
          <a:p>
            <a:r>
              <a:rPr lang="ko-KR" altLang="en-US" dirty="0" err="1" smtClean="0"/>
              <a:t>검증셋</a:t>
            </a:r>
            <a:r>
              <a:rPr lang="en-US" altLang="ko-KR" dirty="0" smtClean="0"/>
              <a:t>(Validation Set)</a:t>
            </a:r>
            <a:r>
              <a:rPr lang="ko-KR" altLang="en-US" dirty="0" smtClean="0"/>
              <a:t>을 사용하면 됨</a:t>
            </a:r>
            <a:r>
              <a:rPr lang="en-US" altLang="ko-KR" dirty="0" smtClean="0"/>
              <a:t>~</a:t>
            </a:r>
          </a:p>
          <a:p>
            <a:r>
              <a:rPr lang="en-US" altLang="ko-KR" dirty="0" smtClean="0"/>
              <a:t>1~4</a:t>
            </a:r>
            <a:r>
              <a:rPr lang="ko-KR" altLang="en-US" dirty="0" smtClean="0"/>
              <a:t>회만 </a:t>
            </a:r>
            <a:r>
              <a:rPr lang="ko-KR" altLang="en-US" b="1" dirty="0" smtClean="0"/>
              <a:t>학습</a:t>
            </a:r>
            <a:r>
              <a:rPr lang="ko-KR" altLang="en-US" dirty="0" smtClean="0"/>
              <a:t>에 사용</a:t>
            </a:r>
            <a:r>
              <a:rPr lang="en-US" altLang="ko-KR" dirty="0" smtClean="0"/>
              <a:t>, 5</a:t>
            </a:r>
            <a:r>
              <a:rPr lang="ko-KR" altLang="en-US" dirty="0" smtClean="0"/>
              <a:t>회분은 자체 </a:t>
            </a:r>
            <a:r>
              <a:rPr lang="ko-KR" altLang="en-US" b="1" dirty="0" err="1" smtClean="0"/>
              <a:t>검증셋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두고</a:t>
            </a:r>
            <a:r>
              <a:rPr lang="en-US" altLang="ko-KR" dirty="0" smtClean="0"/>
              <a:t>, No</a:t>
            </a:r>
            <a:r>
              <a:rPr lang="ko-KR" altLang="en-US" dirty="0" smtClean="0"/>
              <a:t> 학습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학습방법을 바꾼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훈련 셋으로 학습하고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검증 셋으로 평가</a:t>
            </a:r>
            <a:r>
              <a:rPr lang="en-US" altLang="ko-KR" dirty="0"/>
              <a:t>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검증셋으로</a:t>
            </a:r>
            <a:r>
              <a:rPr lang="ko-KR" altLang="en-US" dirty="0" smtClean="0"/>
              <a:t> 가장 높은 평가를 받은 학습 방법이 최적의 방법이라고 생각</a:t>
            </a:r>
            <a:r>
              <a:rPr lang="en-US" altLang="ko-KR" dirty="0" smtClean="0"/>
              <a:t>~</a:t>
            </a:r>
          </a:p>
          <a:p>
            <a:pPr lvl="1"/>
            <a:r>
              <a:rPr lang="ko-KR" altLang="en-US" dirty="0" smtClean="0"/>
              <a:t>이런 학습 방법을 결정하는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를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하이퍼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파라미터</a:t>
            </a:r>
            <a:r>
              <a:rPr lang="ko-KR" altLang="en-US" dirty="0" err="1" smtClean="0"/>
              <a:t>라고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최적의 학습 방법을 </a:t>
            </a:r>
            <a:r>
              <a:rPr lang="en-US" altLang="ko-KR" dirty="0" smtClean="0"/>
              <a:t>HYPERPARAMETER</a:t>
            </a:r>
            <a:r>
              <a:rPr lang="ko-KR" altLang="en-US" dirty="0" smtClean="0"/>
              <a:t>를 조정하는 것을 </a:t>
            </a:r>
            <a:r>
              <a:rPr lang="en-US" altLang="ko-KR" dirty="0" smtClean="0"/>
              <a:t>TUNING</a:t>
            </a:r>
            <a:r>
              <a:rPr lang="ko-KR" altLang="en-US" dirty="0" smtClean="0"/>
              <a:t>이라고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얼마 정도 반복 학습 하면 좋을 지</a:t>
            </a:r>
            <a:r>
              <a:rPr lang="en-US" altLang="ko-KR" dirty="0" smtClean="0"/>
              <a:t>(epoch)</a:t>
            </a:r>
            <a:r>
              <a:rPr lang="ko-KR" altLang="en-US" dirty="0" smtClean="0"/>
              <a:t>를 알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그럼</a:t>
            </a:r>
            <a:r>
              <a:rPr lang="en-US" altLang="ko-KR" dirty="0" smtClean="0"/>
              <a:t> </a:t>
            </a:r>
            <a:r>
              <a:rPr lang="ko-KR" altLang="en-US" dirty="0" smtClean="0"/>
              <a:t>언제까지 반복하면 좋을 까요</a:t>
            </a:r>
            <a:r>
              <a:rPr lang="en-US" altLang="ko-KR" dirty="0" smtClean="0"/>
              <a:t>???</a:t>
            </a:r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" t="9999" r="2865" b="10473"/>
          <a:stretch/>
        </p:blipFill>
        <p:spPr>
          <a:xfrm>
            <a:off x="1105470" y="1679287"/>
            <a:ext cx="5459103" cy="164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7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3081" y="5169639"/>
            <a:ext cx="8652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그래프로부터 알 수 있는 것</a:t>
            </a:r>
            <a:r>
              <a:rPr lang="en-US" altLang="ko-KR" sz="2400" b="1" dirty="0" smtClean="0"/>
              <a:t>:</a:t>
            </a:r>
          </a:p>
          <a:p>
            <a:endParaRPr lang="en-US" altLang="ko-KR" b="1" dirty="0"/>
          </a:p>
          <a:p>
            <a:r>
              <a:rPr lang="en-US" altLang="ko-KR" dirty="0" smtClean="0"/>
              <a:t>1. Epoch</a:t>
            </a:r>
            <a:r>
              <a:rPr lang="ko-KR" altLang="en-US" dirty="0" smtClean="0"/>
              <a:t>이 증가할 수록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검증 셋의 평가 결과도 좋다</a:t>
            </a:r>
            <a:r>
              <a:rPr lang="en-US" altLang="ko-KR" dirty="0" smtClean="0"/>
              <a:t>~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아직은 </a:t>
            </a:r>
            <a:r>
              <a:rPr lang="ko-KR" altLang="en-US" dirty="0"/>
              <a:t>학습이 덜 된 상태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학습을 더 하면 성능이 높아질 가능성이 있는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(</a:t>
            </a:r>
            <a:r>
              <a:rPr lang="en-US" altLang="ko-KR" b="1" dirty="0" err="1"/>
              <a:t>u</a:t>
            </a:r>
            <a:r>
              <a:rPr lang="en-US" altLang="ko-KR" b="1" dirty="0" err="1" smtClean="0"/>
              <a:t>nderfitting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48271" y="327544"/>
            <a:ext cx="6658167" cy="4136116"/>
            <a:chOff x="2172354" y="300249"/>
            <a:chExt cx="6658167" cy="41361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28" t="9346" r="5416" b="9034"/>
            <a:stretch/>
          </p:blipFill>
          <p:spPr>
            <a:xfrm>
              <a:off x="2634019" y="300249"/>
              <a:ext cx="6196502" cy="376678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72354" y="1596787"/>
              <a:ext cx="461665" cy="136477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 smtClean="0"/>
                <a:t>틀린 개수 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74381" y="4067033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Epoch</a:t>
              </a:r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979514" y="2210936"/>
            <a:ext cx="484139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그런데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학습이 덜 되었는지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충분히 되었는지 </a:t>
            </a:r>
            <a:r>
              <a:rPr lang="ko-KR" altLang="en-US" sz="3200" dirty="0" smtClean="0"/>
              <a:t>판단 기준</a:t>
            </a:r>
            <a:r>
              <a:rPr lang="ko-KR" altLang="en-US" dirty="0" smtClean="0"/>
              <a:t>이 뭐야</a:t>
            </a:r>
            <a:r>
              <a:rPr lang="en-US" altLang="ko-KR" dirty="0" smtClean="0"/>
              <a:t>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6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판단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Epoch</a:t>
            </a:r>
            <a:r>
              <a:rPr lang="ko-KR" altLang="en-US" dirty="0" smtClean="0"/>
              <a:t>를 계속 증가시키다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이상 검증 셋의 평가는 높아지지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오히려 틀린 개수가 많아 지는 경우가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b="1" dirty="0" smtClean="0"/>
              <a:t>Overfitting </a:t>
            </a:r>
            <a:r>
              <a:rPr lang="ko-KR" altLang="en-US" b="1" dirty="0" smtClean="0"/>
              <a:t>상태</a:t>
            </a:r>
            <a:endParaRPr lang="en-US" altLang="ko-KR" b="1" dirty="0"/>
          </a:p>
          <a:p>
            <a:endParaRPr lang="en-US" altLang="ko-KR" dirty="0" smtClean="0"/>
          </a:p>
          <a:p>
            <a:r>
              <a:rPr lang="en-US" altLang="ko-KR" dirty="0" smtClean="0"/>
              <a:t>Overfitting</a:t>
            </a:r>
            <a:r>
              <a:rPr lang="ko-KR" altLang="en-US" dirty="0" smtClean="0"/>
              <a:t>이 발생하는 시점에서 학습을 중단해야 하는데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조기 종료</a:t>
            </a:r>
            <a:r>
              <a:rPr lang="en-US" altLang="ko-KR" b="1" dirty="0" smtClean="0"/>
              <a:t>(Early Stopping)</a:t>
            </a:r>
            <a:r>
              <a:rPr lang="ko-KR" altLang="en-US" dirty="0" smtClean="0"/>
              <a:t>라고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525" y="1351128"/>
            <a:ext cx="7607691" cy="46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9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2760212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모의고사 </a:t>
            </a:r>
            <a:r>
              <a:rPr lang="en-US" altLang="ko-KR" dirty="0" smtClean="0"/>
              <a:t>5</a:t>
            </a:r>
            <a:r>
              <a:rPr lang="ko-KR" altLang="en-US" dirty="0" smtClean="0"/>
              <a:t>회</a:t>
            </a:r>
            <a:r>
              <a:rPr lang="en-US" altLang="ko-KR" dirty="0" smtClean="0"/>
              <a:t>(5th)</a:t>
            </a:r>
            <a:r>
              <a:rPr lang="ko-KR" altLang="en-US" dirty="0" smtClean="0"/>
              <a:t>로만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검증 셋을 사용할 경우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여러가지</a:t>
            </a:r>
            <a:r>
              <a:rPr lang="ko-KR" altLang="en-US" dirty="0" smtClean="0"/>
              <a:t> 문제가 발생함</a:t>
            </a:r>
            <a:r>
              <a:rPr lang="en-US" altLang="ko-KR" dirty="0"/>
              <a:t>~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 rot="19765226">
            <a:off x="3199263" y="4131439"/>
            <a:ext cx="23968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/>
              <a:t>왜 </a:t>
            </a:r>
            <a:r>
              <a:rPr lang="en-US" altLang="ko-KR" sz="5400" dirty="0"/>
              <a:t>????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9328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원인은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모의고사 </a:t>
            </a:r>
            <a:r>
              <a:rPr lang="en-US" altLang="ko-KR" dirty="0" smtClean="0"/>
              <a:t>5</a:t>
            </a:r>
            <a:r>
              <a:rPr lang="ko-KR" altLang="en-US" dirty="0" smtClean="0"/>
              <a:t>회에서 출제가 되지 않은 분야가 있을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모의고사 </a:t>
            </a:r>
            <a:r>
              <a:rPr lang="en-US" altLang="ko-KR" dirty="0" smtClean="0"/>
              <a:t>5</a:t>
            </a:r>
            <a:r>
              <a:rPr lang="ko-KR" altLang="en-US" dirty="0" smtClean="0"/>
              <a:t>회가 작년 수능이나 올해 수능과 많이 다를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모의고사 </a:t>
            </a:r>
            <a:r>
              <a:rPr lang="en-US" altLang="ko-KR" dirty="0" smtClean="0"/>
              <a:t>5</a:t>
            </a:r>
            <a:r>
              <a:rPr lang="ko-KR" altLang="en-US" dirty="0" smtClean="0"/>
              <a:t>회가 모의고사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~4</a:t>
            </a:r>
            <a:r>
              <a:rPr lang="ko-KR" altLang="en-US" dirty="0" smtClean="0"/>
              <a:t>회와 난이도 및 범위가 다를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 rot="20351300">
            <a:off x="596522" y="2480279"/>
            <a:ext cx="10998958" cy="180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그래서</a:t>
            </a:r>
            <a:r>
              <a:rPr lang="en-US" altLang="ko-KR" sz="2800" dirty="0" smtClean="0"/>
              <a:t>, </a:t>
            </a:r>
          </a:p>
          <a:p>
            <a:pPr algn="ctr"/>
            <a:r>
              <a:rPr lang="en-US" altLang="ko-KR" sz="2800" dirty="0" smtClean="0"/>
              <a:t>5</a:t>
            </a:r>
            <a:r>
              <a:rPr lang="ko-KR" altLang="en-US" sz="2800" dirty="0" smtClean="0"/>
              <a:t>회로만 검증 셋을 사용하기는 객관적이라고 할 수 없음 </a:t>
            </a:r>
            <a:r>
              <a:rPr lang="en-US" altLang="ko-KR" sz="2800" dirty="0" smtClean="0"/>
              <a:t>!!!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923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교차 </a:t>
            </a:r>
            <a:r>
              <a:rPr lang="ko-KR" altLang="en-US" dirty="0" err="1" smtClean="0"/>
              <a:t>검증법</a:t>
            </a:r>
            <a:r>
              <a:rPr lang="en-US" altLang="ko-KR" dirty="0" smtClean="0"/>
              <a:t>(Cross-Validation)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초기화 </a:t>
            </a:r>
            <a:r>
              <a:rPr lang="en-US" altLang="ko-KR" dirty="0" smtClean="0"/>
              <a:t>-&gt; 1, 2, 3, 4 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로 평가</a:t>
            </a:r>
            <a:endParaRPr lang="en-US" altLang="ko-KR" dirty="0" smtClean="0"/>
          </a:p>
          <a:p>
            <a:r>
              <a:rPr lang="ko-KR" altLang="en-US" dirty="0"/>
              <a:t>초기화 </a:t>
            </a:r>
            <a:r>
              <a:rPr lang="en-US" altLang="ko-KR" dirty="0"/>
              <a:t>-&gt; </a:t>
            </a:r>
            <a:r>
              <a:rPr lang="en-US" altLang="ko-KR" dirty="0" smtClean="0"/>
              <a:t>2</a:t>
            </a:r>
            <a:r>
              <a:rPr lang="en-US" altLang="ko-KR" dirty="0"/>
              <a:t>, 3, </a:t>
            </a:r>
            <a:r>
              <a:rPr lang="en-US" altLang="ko-KR" dirty="0" smtClean="0"/>
              <a:t>4, 5 </a:t>
            </a:r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평가</a:t>
            </a:r>
            <a:endParaRPr lang="en-US" altLang="ko-KR" dirty="0" smtClean="0"/>
          </a:p>
          <a:p>
            <a:r>
              <a:rPr lang="ko-KR" altLang="en-US" dirty="0"/>
              <a:t>초기화 </a:t>
            </a:r>
            <a:r>
              <a:rPr lang="en-US" altLang="ko-KR" dirty="0"/>
              <a:t>-&gt; </a:t>
            </a:r>
            <a:r>
              <a:rPr lang="en-US" altLang="ko-KR" dirty="0" smtClean="0"/>
              <a:t>3</a:t>
            </a:r>
            <a:r>
              <a:rPr lang="en-US" altLang="ko-KR" dirty="0"/>
              <a:t>, </a:t>
            </a:r>
            <a:r>
              <a:rPr lang="en-US" altLang="ko-KR" dirty="0" smtClean="0"/>
              <a:t>4, 5, 1 </a:t>
            </a:r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평가</a:t>
            </a:r>
            <a:endParaRPr lang="en-US" altLang="ko-KR" dirty="0" smtClean="0"/>
          </a:p>
          <a:p>
            <a:r>
              <a:rPr lang="ko-KR" altLang="en-US" dirty="0"/>
              <a:t>초기화 </a:t>
            </a:r>
            <a:r>
              <a:rPr lang="en-US" altLang="ko-KR" dirty="0"/>
              <a:t>-&gt; </a:t>
            </a:r>
            <a:r>
              <a:rPr lang="en-US" altLang="ko-KR" dirty="0" smtClean="0"/>
              <a:t>4, 5, 1, 2 </a:t>
            </a:r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en-US" altLang="ko-KR" dirty="0" smtClean="0"/>
              <a:t>3</a:t>
            </a:r>
            <a:r>
              <a:rPr lang="ko-KR" altLang="en-US" dirty="0" smtClean="0"/>
              <a:t>로 평가</a:t>
            </a:r>
            <a:endParaRPr lang="en-US" altLang="ko-KR" dirty="0" smtClean="0"/>
          </a:p>
          <a:p>
            <a:r>
              <a:rPr lang="ko-KR" altLang="en-US" dirty="0"/>
              <a:t>초기화 </a:t>
            </a:r>
            <a:r>
              <a:rPr lang="en-US" altLang="ko-KR" dirty="0"/>
              <a:t>-&gt; </a:t>
            </a:r>
            <a:r>
              <a:rPr lang="en-US" altLang="ko-KR" dirty="0" smtClean="0"/>
              <a:t>5, 1</a:t>
            </a:r>
            <a:r>
              <a:rPr lang="en-US" altLang="ko-KR" dirty="0"/>
              <a:t>, 2, </a:t>
            </a:r>
            <a:r>
              <a:rPr lang="en-US" altLang="ko-KR" dirty="0" smtClean="0"/>
              <a:t>3 </a:t>
            </a:r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en-US" altLang="ko-KR" dirty="0" smtClean="0"/>
              <a:t>4</a:t>
            </a:r>
            <a:r>
              <a:rPr lang="ko-KR" altLang="en-US" dirty="0" smtClean="0"/>
              <a:t>로 </a:t>
            </a:r>
            <a:r>
              <a:rPr lang="ko-KR" altLang="en-US" dirty="0"/>
              <a:t>평가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이렇게 </a:t>
            </a:r>
            <a:r>
              <a:rPr lang="ko-KR" altLang="en-US" dirty="0" err="1" smtClean="0"/>
              <a:t>다섯번</a:t>
            </a:r>
            <a:r>
              <a:rPr lang="ko-KR" altLang="en-US" dirty="0" smtClean="0"/>
              <a:t> 검증결과를 </a:t>
            </a:r>
            <a:r>
              <a:rPr lang="ko-KR" altLang="en-US" dirty="0" err="1" smtClean="0"/>
              <a:t>평균내서</a:t>
            </a:r>
            <a:r>
              <a:rPr lang="ko-KR" altLang="en-US" dirty="0" smtClean="0"/>
              <a:t> 평균값으로 성능을 정의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검증 결과의 분산도 의미가 있음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뭔 말이냐</a:t>
            </a:r>
            <a:r>
              <a:rPr lang="en-US" altLang="ko-KR" dirty="0" smtClean="0"/>
              <a:t>???</a:t>
            </a:r>
          </a:p>
          <a:p>
            <a:pPr lvl="1"/>
            <a:r>
              <a:rPr lang="ko-KR" altLang="en-US" dirty="0" smtClean="0"/>
              <a:t>검증 셋이 다르다고 결과가 들쑥날쑥 한 것보다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smtClean="0"/>
              <a:t>평균이 낮더라도 안정적인 결과를 내는 것이 더 좋을 모델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68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4" y="423081"/>
            <a:ext cx="6354882" cy="60527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0298" y="2579426"/>
            <a:ext cx="576311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주의</a:t>
            </a:r>
            <a:r>
              <a:rPr lang="en-US" altLang="ko-KR" sz="2800" b="1" dirty="0" smtClean="0"/>
              <a:t>!!!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교차 </a:t>
            </a:r>
            <a:r>
              <a:rPr lang="ko-KR" altLang="en-US" sz="2000" dirty="0" err="1" smtClean="0"/>
              <a:t>검증법은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계산량이</a:t>
            </a:r>
            <a:r>
              <a:rPr lang="ko-KR" altLang="en-US" sz="2000" dirty="0" smtClean="0"/>
              <a:t> 많음으로</a:t>
            </a:r>
            <a:endParaRPr lang="en-US" altLang="ko-KR" sz="2000" dirty="0" smtClean="0"/>
          </a:p>
          <a:p>
            <a:r>
              <a:rPr lang="ko-KR" altLang="en-US" sz="2000" dirty="0" smtClean="0"/>
              <a:t>데이터 수가 많지 않을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 함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딥러닝</a:t>
            </a:r>
            <a:r>
              <a:rPr lang="ko-KR" altLang="en-US" sz="2000" dirty="0" smtClean="0"/>
              <a:t> 모델에서는 대량의 데이터를 사용함으로 </a:t>
            </a:r>
            <a:endParaRPr lang="en-US" altLang="ko-KR" sz="2000" dirty="0" smtClean="0"/>
          </a:p>
          <a:p>
            <a:r>
              <a:rPr lang="ko-KR" altLang="en-US" sz="2000" dirty="0" smtClean="0"/>
              <a:t>잘 사용하지 않는다고 함</a:t>
            </a:r>
            <a:r>
              <a:rPr lang="en-US" altLang="ko-KR" sz="2000" dirty="0" smtClean="0"/>
              <a:t>~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581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Q1) </a:t>
            </a:r>
            <a:r>
              <a:rPr lang="ko-KR" altLang="en-US" sz="2200" b="1" dirty="0" err="1"/>
              <a:t>검증셋이</a:t>
            </a:r>
            <a:r>
              <a:rPr lang="ko-KR" altLang="en-US" sz="2200" b="1" dirty="0"/>
              <a:t> 학습 시에 사용되기 때문에 가중치 갱신에 영향을 미치나요</a:t>
            </a:r>
            <a:r>
              <a:rPr lang="en-US" altLang="ko-KR" sz="2200" b="1" dirty="0" smtClean="0"/>
              <a:t>?</a:t>
            </a:r>
          </a:p>
          <a:p>
            <a:pPr marL="0" indent="0">
              <a:buNone/>
            </a:pPr>
            <a:r>
              <a:rPr lang="en-US" altLang="ko-KR" sz="2200" dirty="0"/>
              <a:t>A1) </a:t>
            </a:r>
            <a:r>
              <a:rPr lang="ko-KR" altLang="en-US" sz="2200" dirty="0"/>
              <a:t>아닙니다</a:t>
            </a:r>
            <a:r>
              <a:rPr lang="en-US" altLang="ko-KR" sz="2200" dirty="0"/>
              <a:t>. </a:t>
            </a:r>
            <a:r>
              <a:rPr lang="ko-KR" altLang="en-US" sz="2200" dirty="0"/>
              <a:t>학습 시에 현재 학습된 상태에서 평가로만 사용되므로 가중치 갱신은 일어나지 않습니다</a:t>
            </a:r>
            <a:r>
              <a:rPr lang="en-US" altLang="ko-KR" sz="2200" dirty="0" smtClean="0"/>
              <a:t>.</a:t>
            </a:r>
          </a:p>
          <a:p>
            <a:endParaRPr lang="en-US" altLang="ko-KR" sz="2200" dirty="0"/>
          </a:p>
          <a:p>
            <a:pPr marL="0" indent="0">
              <a:buNone/>
            </a:pPr>
            <a:r>
              <a:rPr lang="en-US" altLang="ko-KR" sz="2200" b="1" dirty="0"/>
              <a:t>Q2) </a:t>
            </a:r>
            <a:r>
              <a:rPr lang="ko-KR" altLang="en-US" sz="2200" b="1" dirty="0"/>
              <a:t>교차검증 시에 </a:t>
            </a:r>
            <a:r>
              <a:rPr lang="ko-KR" altLang="en-US" sz="2200" b="1" dirty="0" err="1"/>
              <a:t>검증셋을</a:t>
            </a:r>
            <a:r>
              <a:rPr lang="ko-KR" altLang="en-US" sz="2200" b="1" dirty="0"/>
              <a:t> 바꿀 때 마다 학습된 상태를 초기화해야 하나요</a:t>
            </a:r>
            <a:r>
              <a:rPr lang="en-US" altLang="ko-KR" sz="2200" b="1" dirty="0" smtClean="0"/>
              <a:t>?</a:t>
            </a:r>
          </a:p>
          <a:p>
            <a:pPr marL="0" indent="0">
              <a:buNone/>
            </a:pPr>
            <a:r>
              <a:rPr lang="en-US" altLang="ko-KR" sz="2200" dirty="0"/>
              <a:t>A2) </a:t>
            </a:r>
            <a:r>
              <a:rPr lang="ko-KR" altLang="en-US" sz="2200" dirty="0"/>
              <a:t>맞습니다</a:t>
            </a:r>
            <a:r>
              <a:rPr lang="en-US" altLang="ko-KR" sz="2200" dirty="0"/>
              <a:t>. </a:t>
            </a:r>
            <a:r>
              <a:rPr lang="ko-KR" altLang="en-US" sz="2200" dirty="0" err="1"/>
              <a:t>첫번째</a:t>
            </a:r>
            <a:r>
              <a:rPr lang="ko-KR" altLang="en-US" sz="2200" dirty="0"/>
              <a:t> 검증 시 모의고사 </a:t>
            </a:r>
            <a:r>
              <a:rPr lang="en-US" altLang="ko-KR" sz="2200" dirty="0"/>
              <a:t>5</a:t>
            </a:r>
            <a:r>
              <a:rPr lang="ko-KR" altLang="en-US" sz="2200" dirty="0"/>
              <a:t>회를 사용하였고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두번째</a:t>
            </a:r>
            <a:r>
              <a:rPr lang="ko-KR" altLang="en-US" sz="2200" dirty="0"/>
              <a:t> 검증 시 모의고사 </a:t>
            </a:r>
            <a:r>
              <a:rPr lang="en-US" altLang="ko-KR" sz="2200" dirty="0"/>
              <a:t>4</a:t>
            </a:r>
            <a:r>
              <a:rPr lang="ko-KR" altLang="en-US" sz="2200" dirty="0"/>
              <a:t>회를 사용할 경우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첫번째</a:t>
            </a:r>
            <a:r>
              <a:rPr lang="ko-KR" altLang="en-US" sz="2200" dirty="0"/>
              <a:t> 검증 시에 모의고사 </a:t>
            </a:r>
            <a:r>
              <a:rPr lang="en-US" altLang="ko-KR" sz="2200" dirty="0"/>
              <a:t>1</a:t>
            </a:r>
            <a:r>
              <a:rPr lang="ko-KR" altLang="en-US" sz="2200" dirty="0"/>
              <a:t>회</a:t>
            </a:r>
            <a:r>
              <a:rPr lang="en-US" altLang="ko-KR" sz="2200" dirty="0"/>
              <a:t>~4</a:t>
            </a:r>
            <a:r>
              <a:rPr lang="ko-KR" altLang="en-US" sz="2200" dirty="0"/>
              <a:t>회를 학습한 상태이기 때문에 만약 초기화하지 않으면 </a:t>
            </a:r>
            <a:r>
              <a:rPr lang="ko-KR" altLang="en-US" sz="2200" dirty="0" err="1"/>
              <a:t>두번째</a:t>
            </a:r>
            <a:r>
              <a:rPr lang="ko-KR" altLang="en-US" sz="2200" dirty="0"/>
              <a:t> 검증 시에 이미 모의고사 </a:t>
            </a:r>
            <a:r>
              <a:rPr lang="en-US" altLang="ko-KR" sz="2200" dirty="0"/>
              <a:t>4</a:t>
            </a:r>
            <a:r>
              <a:rPr lang="ko-KR" altLang="en-US" sz="2200" dirty="0"/>
              <a:t>회를 학습한 상태에서 검증하기 때문에 공정한 평가라고 보기 힘듭니다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5199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케라스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Keras</a:t>
            </a:r>
            <a:r>
              <a:rPr lang="en-US" altLang="ko-KR" dirty="0" smtClean="0"/>
              <a:t>)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ko-KR" altLang="en-US" dirty="0" smtClean="0"/>
              <a:t>구현 </a:t>
            </a:r>
            <a:endParaRPr lang="en-US" altLang="ko-KR" dirty="0" smtClean="0"/>
          </a:p>
          <a:p>
            <a:r>
              <a:rPr lang="ko-KR" altLang="en-US" dirty="0" smtClean="0"/>
              <a:t>간결한 </a:t>
            </a:r>
            <a:r>
              <a:rPr lang="ko-KR" altLang="en-US" b="1" dirty="0" err="1"/>
              <a:t>딥러닝</a:t>
            </a:r>
            <a:r>
              <a:rPr lang="ko-KR" altLang="en-US" b="1" dirty="0"/>
              <a:t> </a:t>
            </a:r>
            <a:r>
              <a:rPr lang="ko-KR" altLang="en-US" b="1" dirty="0" smtClean="0"/>
              <a:t>라이브러리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b="1" dirty="0" err="1" smtClean="0"/>
              <a:t>딥러닝</a:t>
            </a:r>
            <a:r>
              <a:rPr lang="ko-KR" altLang="en-US" b="1" dirty="0" smtClean="0"/>
              <a:t> 전용 엔진구동</a:t>
            </a:r>
            <a:r>
              <a:rPr lang="en-US" altLang="ko-KR" dirty="0" smtClean="0"/>
              <a:t>, </a:t>
            </a:r>
            <a:r>
              <a:rPr lang="ko-KR" altLang="en-US" sz="1800" dirty="0" smtClean="0"/>
              <a:t>내부를 몰라도 사용가능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특히 초보단계에서</a:t>
            </a:r>
            <a:endParaRPr lang="en-US" altLang="ko-KR" sz="1800" dirty="0" smtClean="0"/>
          </a:p>
          <a:p>
            <a:pPr lvl="1"/>
            <a:r>
              <a:rPr lang="en-US" altLang="ko-KR" dirty="0" err="1" smtClean="0"/>
              <a:t>TensorFlow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Theano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CNTK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직관적인 </a:t>
            </a:r>
            <a:r>
              <a:rPr lang="en-US" altLang="ko-KR" b="1" dirty="0"/>
              <a:t>API</a:t>
            </a:r>
            <a:r>
              <a:rPr lang="ko-KR" altLang="en-US" b="1" dirty="0"/>
              <a:t> 제공</a:t>
            </a:r>
            <a:r>
              <a:rPr lang="en-US" altLang="ko-KR" dirty="0"/>
              <a:t>, </a:t>
            </a:r>
            <a:r>
              <a:rPr lang="ko-KR" altLang="en-US" sz="1800" dirty="0"/>
              <a:t>비전문가도 </a:t>
            </a:r>
            <a:r>
              <a:rPr lang="ko-KR" altLang="en-US" sz="1800" b="1" dirty="0">
                <a:solidFill>
                  <a:srgbClr val="00B050"/>
                </a:solidFill>
              </a:rPr>
              <a:t>손쉽게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딥러닝</a:t>
            </a:r>
            <a:r>
              <a:rPr lang="ko-KR" altLang="en-US" sz="1800" dirty="0"/>
              <a:t> 모델 개발</a:t>
            </a:r>
            <a:r>
              <a:rPr lang="en-US" altLang="ko-KR" sz="1800" dirty="0"/>
              <a:t>, </a:t>
            </a:r>
            <a:r>
              <a:rPr lang="ko-KR" altLang="en-US" sz="1800" dirty="0"/>
              <a:t>활용 가능</a:t>
            </a:r>
            <a:endParaRPr lang="en-US" altLang="ko-KR" sz="1800" dirty="0"/>
          </a:p>
          <a:p>
            <a:pPr lvl="1"/>
            <a:r>
              <a:rPr lang="ko-KR" altLang="en-US" dirty="0" err="1" smtClean="0"/>
              <a:t>다층퍼셉트론</a:t>
            </a:r>
            <a:r>
              <a:rPr lang="ko-KR" altLang="en-US" dirty="0"/>
              <a:t>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(MLP)</a:t>
            </a:r>
          </a:p>
          <a:p>
            <a:pPr lvl="1"/>
            <a:r>
              <a:rPr lang="ko-KR" altLang="en-US" dirty="0" err="1" smtClean="0"/>
              <a:t>컨볼루션</a:t>
            </a:r>
            <a:r>
              <a:rPr lang="ko-KR" altLang="en-US" dirty="0" smtClean="0"/>
              <a:t> 신경망 모델 </a:t>
            </a:r>
            <a:r>
              <a:rPr lang="en-US" altLang="ko-KR" dirty="0" smtClean="0"/>
              <a:t>(CNN)</a:t>
            </a:r>
          </a:p>
          <a:p>
            <a:pPr lvl="1"/>
            <a:r>
              <a:rPr lang="ko-KR" altLang="en-US" dirty="0" smtClean="0"/>
              <a:t>순환 신경망 모델 </a:t>
            </a:r>
            <a:r>
              <a:rPr lang="en-US" altLang="ko-KR" dirty="0" smtClean="0"/>
              <a:t>(RNN)</a:t>
            </a:r>
          </a:p>
          <a:p>
            <a:pPr lvl="1"/>
            <a:r>
              <a:rPr lang="ko-KR" altLang="en-US" dirty="0" smtClean="0"/>
              <a:t>이들을 조합한 모델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 출력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77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Other Questions 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3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2161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Thank You !!!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838200" y="2335276"/>
            <a:ext cx="10515600" cy="24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		</a:t>
            </a:r>
            <a:r>
              <a:rPr lang="en-US" altLang="ko-KR" b="1" dirty="0" smtClean="0">
                <a:solidFill>
                  <a:srgbClr val="00B050"/>
                </a:solidFill>
              </a:rPr>
              <a:t>Keep Calm </a:t>
            </a:r>
            <a:r>
              <a:rPr lang="en-US" altLang="ko-KR" dirty="0" smtClean="0">
                <a:solidFill>
                  <a:srgbClr val="00B050"/>
                </a:solidFill>
              </a:rPr>
              <a:t>and </a:t>
            </a:r>
            <a:r>
              <a:rPr lang="en-US" altLang="ko-KR" b="1" dirty="0" smtClean="0">
                <a:solidFill>
                  <a:srgbClr val="00B050"/>
                </a:solidFill>
              </a:rPr>
              <a:t>Go Home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50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케라스의</a:t>
            </a:r>
            <a:r>
              <a:rPr lang="ko-KR" altLang="en-US" dirty="0" smtClean="0"/>
              <a:t> 주요 특징</a:t>
            </a:r>
            <a:r>
              <a:rPr lang="en-US" altLang="ko-KR" dirty="0" smtClean="0"/>
              <a:t>, </a:t>
            </a:r>
            <a:r>
              <a:rPr lang="ko-KR" altLang="en-US" sz="2000" dirty="0" smtClean="0"/>
              <a:t>간단히 집고 넘어감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모듈화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독립적 설정가능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최소한 제약사항으로 연결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새모델</a:t>
            </a:r>
            <a:r>
              <a:rPr lang="ko-KR" altLang="en-US" dirty="0" smtClean="0"/>
              <a:t> 필요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조합 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최소주의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짧고 간결한 모델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한번 훑음으로 알아보는 코드 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반복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혁신성은 떨어질 수 있음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쉬운 </a:t>
            </a:r>
            <a:r>
              <a:rPr lang="ko-KR" altLang="en-US" dirty="0" err="1" smtClean="0"/>
              <a:t>확장성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모듈 쉽게 추가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별도의 모델 설정 파일이 </a:t>
            </a:r>
            <a:r>
              <a:rPr lang="ko-KR" altLang="en-US" dirty="0" err="1" smtClean="0"/>
              <a:t>필요없음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코드로 모델 정의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22746" y="6488668"/>
            <a:ext cx="4256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유지보수 인원</a:t>
            </a:r>
            <a:r>
              <a:rPr lang="en-US" altLang="ko-KR" sz="1600" b="1" dirty="0" smtClean="0"/>
              <a:t>: </a:t>
            </a:r>
            <a:r>
              <a:rPr lang="ko-KR" altLang="en-US" sz="1600" b="1" dirty="0" err="1" smtClean="0"/>
              <a:t>구글엔지니어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프랑소와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쏠레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171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케라스의</a:t>
            </a:r>
            <a:r>
              <a:rPr lang="ko-KR" altLang="en-US" dirty="0" smtClean="0"/>
              <a:t> 기본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b="1" dirty="0" smtClean="0"/>
              <a:t>모델</a:t>
            </a:r>
            <a:r>
              <a:rPr lang="en-US" altLang="ko-KR" b="1" dirty="0" smtClean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핵심적인 데이터 구조</a:t>
            </a:r>
            <a:r>
              <a:rPr lang="en-US" altLang="ko-KR" dirty="0" smtClean="0"/>
              <a:t>!!!</a:t>
            </a:r>
          </a:p>
          <a:p>
            <a:pPr lvl="1"/>
            <a:r>
              <a:rPr lang="ko-KR" altLang="en-US" dirty="0" smtClean="0"/>
              <a:t>시퀀스 모델로 원하는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를 쉽게 쌓을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다중 출력이 필요한 복잡 모델이 필요하면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케라스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68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작성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데이터셋</a:t>
            </a:r>
            <a:r>
              <a:rPr lang="ko-KR" altLang="en-US" dirty="0" smtClean="0"/>
              <a:t> 생성하기</a:t>
            </a:r>
            <a:endParaRPr lang="en-US" altLang="ko-KR" dirty="0" smtClean="0"/>
          </a:p>
          <a:p>
            <a:r>
              <a:rPr lang="ko-KR" altLang="en-US" dirty="0" smtClean="0"/>
              <a:t>모델 구성하기</a:t>
            </a:r>
            <a:endParaRPr lang="en-US" altLang="ko-KR" dirty="0" smtClean="0"/>
          </a:p>
          <a:p>
            <a:r>
              <a:rPr lang="ko-KR" altLang="en-US" dirty="0" smtClean="0"/>
              <a:t>모델 학습과정 설정하기</a:t>
            </a:r>
            <a:endParaRPr lang="en-US" altLang="ko-KR" dirty="0" smtClean="0"/>
          </a:p>
          <a:p>
            <a:r>
              <a:rPr lang="ko-KR" altLang="en-US" dirty="0" smtClean="0"/>
              <a:t>모델 학습시키기</a:t>
            </a:r>
            <a:endParaRPr lang="en-US" altLang="ko-KR" dirty="0" smtClean="0"/>
          </a:p>
          <a:p>
            <a:r>
              <a:rPr lang="ko-KR" altLang="en-US" dirty="0" smtClean="0"/>
              <a:t>학습 과정 살펴보기</a:t>
            </a:r>
            <a:endParaRPr lang="en-US" altLang="ko-KR" dirty="0" smtClean="0"/>
          </a:p>
          <a:p>
            <a:r>
              <a:rPr lang="ko-KR" altLang="en-US" dirty="0" smtClean="0"/>
              <a:t>모델 평가하기</a:t>
            </a:r>
            <a:endParaRPr lang="en-US" altLang="ko-KR" dirty="0" smtClean="0"/>
          </a:p>
          <a:p>
            <a:r>
              <a:rPr lang="ko-KR" altLang="en-US" dirty="0" smtClean="0"/>
              <a:t>모델 사용하기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7092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손글씨</a:t>
            </a:r>
            <a:r>
              <a:rPr lang="ko-KR" altLang="en-US" dirty="0" smtClean="0"/>
              <a:t> 영상 분류하는 모델 맛보기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입력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세로 </a:t>
            </a:r>
            <a:r>
              <a:rPr lang="en-US" altLang="ko-KR" dirty="0" smtClean="0"/>
              <a:t>28 x 28 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위의 순서를 생각하면서 코드를 살펴보겠습니다</a:t>
            </a:r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73" y="2446020"/>
            <a:ext cx="3567222" cy="26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5743" y="46575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# 0. </a:t>
            </a:r>
            <a:r>
              <a:rPr lang="ko-KR" altLang="en-US" b="1" dirty="0"/>
              <a:t>사용할 패키지 불러오기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 err="1"/>
              <a:t>keras.utils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import</a:t>
            </a:r>
            <a:r>
              <a:rPr lang="en-US" altLang="ko-KR" dirty="0"/>
              <a:t> </a:t>
            </a:r>
            <a:r>
              <a:rPr lang="en-US" altLang="ko-KR" dirty="0" err="1"/>
              <a:t>np_utils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keras.datasets</a:t>
            </a:r>
            <a:r>
              <a:rPr lang="en-US" altLang="ko-KR" dirty="0"/>
              <a:t> import </a:t>
            </a:r>
            <a:r>
              <a:rPr lang="en-US" altLang="ko-KR" dirty="0" err="1"/>
              <a:t>mnist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keras.models</a:t>
            </a:r>
            <a:r>
              <a:rPr lang="en-US" altLang="ko-KR" dirty="0"/>
              <a:t> import Sequential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keras.layers</a:t>
            </a:r>
            <a:r>
              <a:rPr lang="en-US" altLang="ko-KR" dirty="0"/>
              <a:t> import Dense, Activation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5743" y="2434858"/>
            <a:ext cx="66494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# 1. </a:t>
            </a:r>
            <a:r>
              <a:rPr lang="ko-KR" altLang="en-US" b="1" dirty="0" err="1"/>
              <a:t>데이터셋</a:t>
            </a:r>
            <a:r>
              <a:rPr lang="ko-KR" altLang="en-US" b="1" dirty="0"/>
              <a:t> 생성하기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), (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) = </a:t>
            </a:r>
            <a:r>
              <a:rPr lang="en-US" altLang="ko-KR" dirty="0" err="1"/>
              <a:t>mnist.load_data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x_train</a:t>
            </a:r>
            <a:r>
              <a:rPr lang="en-US" altLang="ko-KR" dirty="0"/>
              <a:t> = </a:t>
            </a:r>
            <a:r>
              <a:rPr lang="en-US" altLang="ko-KR" dirty="0" err="1"/>
              <a:t>x_train.reshape</a:t>
            </a:r>
            <a:r>
              <a:rPr lang="en-US" altLang="ko-KR" dirty="0"/>
              <a:t>(60000, 784).</a:t>
            </a:r>
            <a:r>
              <a:rPr lang="en-US" altLang="ko-KR" dirty="0" err="1"/>
              <a:t>astype</a:t>
            </a:r>
            <a:r>
              <a:rPr lang="en-US" altLang="ko-KR" dirty="0"/>
              <a:t>('float32') / 255.0</a:t>
            </a:r>
          </a:p>
          <a:p>
            <a:r>
              <a:rPr lang="en-US" altLang="ko-KR" dirty="0" err="1"/>
              <a:t>x_test</a:t>
            </a:r>
            <a:r>
              <a:rPr lang="en-US" altLang="ko-KR" dirty="0"/>
              <a:t> = </a:t>
            </a:r>
            <a:r>
              <a:rPr lang="en-US" altLang="ko-KR" dirty="0" err="1"/>
              <a:t>x_test.reshape</a:t>
            </a:r>
            <a:r>
              <a:rPr lang="en-US" altLang="ko-KR" dirty="0"/>
              <a:t>(10000, 784).</a:t>
            </a:r>
            <a:r>
              <a:rPr lang="en-US" altLang="ko-KR" dirty="0" err="1"/>
              <a:t>astype</a:t>
            </a:r>
            <a:r>
              <a:rPr lang="en-US" altLang="ko-KR" dirty="0"/>
              <a:t>('float32') / 255.0</a:t>
            </a:r>
          </a:p>
          <a:p>
            <a:r>
              <a:rPr lang="en-US" altLang="ko-KR" dirty="0" err="1"/>
              <a:t>y_train</a:t>
            </a:r>
            <a:r>
              <a:rPr lang="en-US" altLang="ko-KR" dirty="0"/>
              <a:t> = </a:t>
            </a:r>
            <a:r>
              <a:rPr lang="en-US" altLang="ko-KR" dirty="0" err="1"/>
              <a:t>np_utils.to_categorical</a:t>
            </a:r>
            <a:r>
              <a:rPr lang="en-US" altLang="ko-KR" dirty="0"/>
              <a:t>(</a:t>
            </a:r>
            <a:r>
              <a:rPr lang="en-US" altLang="ko-KR" dirty="0" err="1"/>
              <a:t>y_train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y_test</a:t>
            </a:r>
            <a:r>
              <a:rPr lang="en-US" altLang="ko-KR" dirty="0"/>
              <a:t> = </a:t>
            </a:r>
            <a:r>
              <a:rPr lang="en-US" altLang="ko-KR" dirty="0" err="1"/>
              <a:t>np_utils.to_categorical</a:t>
            </a:r>
            <a:r>
              <a:rPr lang="en-US" altLang="ko-KR" dirty="0"/>
              <a:t>(</a:t>
            </a:r>
            <a:r>
              <a:rPr lang="en-US" altLang="ko-KR" dirty="0" err="1"/>
              <a:t>y_test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5742" y="4680963"/>
            <a:ext cx="7266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# 2. </a:t>
            </a:r>
            <a:r>
              <a:rPr lang="ko-KR" altLang="en-US" b="1" dirty="0"/>
              <a:t>모델 구성하기</a:t>
            </a:r>
          </a:p>
          <a:p>
            <a:r>
              <a:rPr lang="en-US" altLang="ko-KR" dirty="0"/>
              <a:t>model = Sequential()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(Dense(units=64, </a:t>
            </a:r>
            <a:r>
              <a:rPr lang="en-US" altLang="ko-KR" dirty="0" err="1"/>
              <a:t>input_dim</a:t>
            </a:r>
            <a:r>
              <a:rPr lang="en-US" altLang="ko-KR" dirty="0"/>
              <a:t>=28*28, activation=</a:t>
            </a:r>
            <a:r>
              <a:rPr lang="en-US" altLang="ko-KR" b="1" dirty="0">
                <a:solidFill>
                  <a:srgbClr val="C00000"/>
                </a:solidFill>
              </a:rPr>
              <a:t>'</a:t>
            </a:r>
            <a:r>
              <a:rPr lang="en-US" altLang="ko-KR" b="1" dirty="0" err="1">
                <a:solidFill>
                  <a:srgbClr val="C00000"/>
                </a:solidFill>
              </a:rPr>
              <a:t>relu</a:t>
            </a:r>
            <a:r>
              <a:rPr lang="en-US" altLang="ko-KR" b="1" dirty="0">
                <a:solidFill>
                  <a:srgbClr val="C00000"/>
                </a:solidFill>
              </a:rPr>
              <a:t>'</a:t>
            </a:r>
            <a:r>
              <a:rPr lang="en-US" altLang="ko-KR" dirty="0"/>
              <a:t>))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(Dense(units=10, </a:t>
            </a:r>
            <a:r>
              <a:rPr lang="en-US" altLang="ko-KR" b="1" dirty="0">
                <a:solidFill>
                  <a:srgbClr val="C00000"/>
                </a:solidFill>
              </a:rPr>
              <a:t>activation</a:t>
            </a:r>
            <a:r>
              <a:rPr lang="en-US" altLang="ko-KR" dirty="0" smtClean="0"/>
              <a:t>='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softmax</a:t>
            </a:r>
            <a:r>
              <a:rPr lang="en-US" altLang="ko-KR" dirty="0" smtClean="0"/>
              <a:t>'))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54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4820" y="361295"/>
            <a:ext cx="10005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# 3. </a:t>
            </a:r>
            <a:r>
              <a:rPr lang="ko-KR" altLang="en-US" b="1" dirty="0"/>
              <a:t>모델 학습과정 설정하기</a:t>
            </a:r>
          </a:p>
          <a:p>
            <a:r>
              <a:rPr lang="en-US" altLang="ko-KR" dirty="0" err="1"/>
              <a:t>model.compile</a:t>
            </a:r>
            <a:r>
              <a:rPr lang="en-US" altLang="ko-KR" dirty="0"/>
              <a:t>(loss='</a:t>
            </a:r>
            <a:r>
              <a:rPr lang="en-US" altLang="ko-KR" b="1" dirty="0" err="1">
                <a:solidFill>
                  <a:srgbClr val="C00000"/>
                </a:solidFill>
              </a:rPr>
              <a:t>categorical_crossentropy</a:t>
            </a:r>
            <a:r>
              <a:rPr lang="en-US" altLang="ko-KR" dirty="0"/>
              <a:t>', optimizer='</a:t>
            </a:r>
            <a:r>
              <a:rPr lang="en-US" altLang="ko-KR" b="1" dirty="0" err="1">
                <a:solidFill>
                  <a:srgbClr val="C00000"/>
                </a:solidFill>
              </a:rPr>
              <a:t>sgd</a:t>
            </a:r>
            <a:r>
              <a:rPr lang="en-US" altLang="ko-KR" dirty="0"/>
              <a:t>', metrics=['</a:t>
            </a:r>
            <a:r>
              <a:rPr lang="en-US" altLang="ko-KR" b="1" dirty="0">
                <a:solidFill>
                  <a:srgbClr val="C00000"/>
                </a:solidFill>
              </a:rPr>
              <a:t>accuracy</a:t>
            </a:r>
            <a:r>
              <a:rPr lang="en-US" altLang="ko-KR" dirty="0"/>
              <a:t>'])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4820" y="1528495"/>
            <a:ext cx="9090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# 4. </a:t>
            </a:r>
            <a:r>
              <a:rPr lang="ko-KR" altLang="en-US" b="1" dirty="0"/>
              <a:t>모델 학습시키기</a:t>
            </a:r>
          </a:p>
          <a:p>
            <a:r>
              <a:rPr lang="en-US" altLang="ko-KR" dirty="0" err="1"/>
              <a:t>hist</a:t>
            </a:r>
            <a:r>
              <a:rPr lang="en-US" altLang="ko-KR" dirty="0"/>
              <a:t> = </a:t>
            </a:r>
            <a:r>
              <a:rPr lang="en-US" altLang="ko-KR" dirty="0" err="1"/>
              <a:t>model.fit</a:t>
            </a: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C00000"/>
                </a:solidFill>
              </a:rPr>
              <a:t>epochs</a:t>
            </a:r>
            <a:r>
              <a:rPr lang="en-US" altLang="ko-KR" dirty="0"/>
              <a:t>=5, </a:t>
            </a:r>
            <a:r>
              <a:rPr lang="en-US" altLang="ko-KR" b="1" dirty="0" err="1">
                <a:solidFill>
                  <a:srgbClr val="C00000"/>
                </a:solidFill>
              </a:rPr>
              <a:t>batch_size</a:t>
            </a:r>
            <a:r>
              <a:rPr lang="en-US" altLang="ko-KR" dirty="0"/>
              <a:t>=32)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820" y="2695695"/>
            <a:ext cx="9090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# 5. </a:t>
            </a:r>
            <a:r>
              <a:rPr lang="ko-KR" altLang="en-US" b="1" dirty="0"/>
              <a:t>학습과정 살펴보기</a:t>
            </a:r>
          </a:p>
          <a:p>
            <a:r>
              <a:rPr lang="en-US" altLang="ko-KR" dirty="0"/>
              <a:t>print('## training loss and </a:t>
            </a:r>
            <a:r>
              <a:rPr lang="en-US" altLang="ko-KR" dirty="0" err="1"/>
              <a:t>acc</a:t>
            </a:r>
            <a:r>
              <a:rPr lang="en-US" altLang="ko-KR" dirty="0"/>
              <a:t> ##')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hist.history</a:t>
            </a:r>
            <a:r>
              <a:rPr lang="en-US" altLang="ko-KR" dirty="0" smtClean="0"/>
              <a:t>['</a:t>
            </a:r>
            <a:r>
              <a:rPr lang="en-US" altLang="ko-KR" b="1" dirty="0" smtClean="0">
                <a:solidFill>
                  <a:srgbClr val="C00000"/>
                </a:solidFill>
              </a:rPr>
              <a:t>loss</a:t>
            </a:r>
            <a:r>
              <a:rPr lang="en-US" altLang="ko-KR" dirty="0" smtClean="0"/>
              <a:t>'])</a:t>
            </a:r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hist.history</a:t>
            </a:r>
            <a:r>
              <a:rPr lang="en-US" altLang="ko-KR" dirty="0"/>
              <a:t>['</a:t>
            </a:r>
            <a:r>
              <a:rPr lang="en-US" altLang="ko-KR" b="1" dirty="0" err="1">
                <a:solidFill>
                  <a:srgbClr val="C00000"/>
                </a:solidFill>
              </a:rPr>
              <a:t>acc</a:t>
            </a:r>
            <a:r>
              <a:rPr lang="en-US" altLang="ko-KR" dirty="0"/>
              <a:t>'])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4820" y="4416893"/>
            <a:ext cx="9090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# 6. </a:t>
            </a:r>
            <a:r>
              <a:rPr lang="ko-KR" altLang="en-US" b="1" dirty="0"/>
              <a:t>모델 평가하기</a:t>
            </a:r>
          </a:p>
          <a:p>
            <a:r>
              <a:rPr lang="en-US" altLang="ko-KR" dirty="0" err="1"/>
              <a:t>loss_and_metrics</a:t>
            </a:r>
            <a:r>
              <a:rPr lang="en-US" altLang="ko-KR" dirty="0"/>
              <a:t> = </a:t>
            </a:r>
            <a:r>
              <a:rPr lang="en-US" altLang="ko-KR" dirty="0" err="1"/>
              <a:t>model.evaluate</a:t>
            </a:r>
            <a:r>
              <a:rPr lang="en-US" altLang="ko-KR" dirty="0"/>
              <a:t>(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, </a:t>
            </a:r>
            <a:r>
              <a:rPr lang="en-US" altLang="ko-KR" dirty="0" err="1"/>
              <a:t>batch_size</a:t>
            </a:r>
            <a:r>
              <a:rPr lang="en-US" altLang="ko-KR" dirty="0"/>
              <a:t>=32)</a:t>
            </a:r>
          </a:p>
          <a:p>
            <a:r>
              <a:rPr lang="en-US" altLang="ko-KR" dirty="0"/>
              <a:t>print('## </a:t>
            </a:r>
            <a:r>
              <a:rPr lang="en-US" altLang="ko-KR" b="1" dirty="0">
                <a:solidFill>
                  <a:srgbClr val="C00000"/>
                </a:solidFill>
              </a:rPr>
              <a:t>evaluation loss </a:t>
            </a:r>
            <a:r>
              <a:rPr lang="en-US" altLang="ko-KR" b="1" dirty="0" err="1">
                <a:solidFill>
                  <a:srgbClr val="C00000"/>
                </a:solidFill>
              </a:rPr>
              <a:t>and_metrics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dirty="0"/>
              <a:t>##')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loss_and_metrics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3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1205</Words>
  <Application>Microsoft Office PowerPoint</Application>
  <PresentationFormat>와이드스크린</PresentationFormat>
  <Paragraphs>235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HY엽서M</vt:lpstr>
      <vt:lpstr>맑은 고딕</vt:lpstr>
      <vt:lpstr>Arial</vt:lpstr>
      <vt:lpstr>Office 테마</vt:lpstr>
      <vt:lpstr>딥러닝 개념 잡기 </vt:lpstr>
      <vt:lpstr>PART 01. 케라스(Keras) 시작하기</vt:lpstr>
      <vt:lpstr>케라스(Keras) 란?</vt:lpstr>
      <vt:lpstr>케라스의 주요 특징, 간단히 집고 넘어감</vt:lpstr>
      <vt:lpstr>케라스의 기본 개념</vt:lpstr>
      <vt:lpstr>모델 작성 순서</vt:lpstr>
      <vt:lpstr>손글씨 영상 분류하는 모델 맛보기!</vt:lpstr>
      <vt:lpstr>PowerPoint 프레젠테이션</vt:lpstr>
      <vt:lpstr>PowerPoint 프레젠테이션</vt:lpstr>
      <vt:lpstr>PowerPoint 프레젠테이션</vt:lpstr>
      <vt:lpstr>Ch 02. 케라스 설치, 각자 알아서 집에서 하는 거로~ </vt:lpstr>
      <vt:lpstr>PART 02. 딥러닝 개념 잡기</vt:lpstr>
      <vt:lpstr>모델 작성 순서 리뷰</vt:lpstr>
      <vt:lpstr>데이터셋</vt:lpstr>
      <vt:lpstr>PowerPoint 프레젠테이션</vt:lpstr>
      <vt:lpstr>데이터셋 종류</vt:lpstr>
      <vt:lpstr>누가 수능을 가장 잘 볼까요?</vt:lpstr>
      <vt:lpstr>Mapping을 해보면 </vt:lpstr>
      <vt:lpstr>올해 수능 짱인 학생을 고르는 방법??? </vt:lpstr>
      <vt:lpstr>PowerPoint 프레젠테이션</vt:lpstr>
      <vt:lpstr>학생이 스스로 학습 상태를 확인하고,</vt:lpstr>
      <vt:lpstr>PowerPoint 프레젠테이션</vt:lpstr>
      <vt:lpstr>PowerPoint 프레젠테이션</vt:lpstr>
      <vt:lpstr>판단 기준</vt:lpstr>
      <vt:lpstr>모의고사 5회(5th)로만 검증 셋을 사용할 경우,  여러가지 문제가 발생함~ </vt:lpstr>
      <vt:lpstr>원인은~~</vt:lpstr>
      <vt:lpstr>교차 검증법(Cross-Validation)</vt:lpstr>
      <vt:lpstr>PowerPoint 프레젠테이션</vt:lpstr>
      <vt:lpstr>Q &amp; A</vt:lpstr>
      <vt:lpstr>Other Questions ???</vt:lpstr>
      <vt:lpstr>Thank You !!!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xuhu</dc:creator>
  <cp:lastModifiedBy>xuhu</cp:lastModifiedBy>
  <cp:revision>290</cp:revision>
  <dcterms:created xsi:type="dcterms:W3CDTF">2015-01-04T10:15:58Z</dcterms:created>
  <dcterms:modified xsi:type="dcterms:W3CDTF">2018-07-13T14:31:20Z</dcterms:modified>
</cp:coreProperties>
</file>