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1TZaC8Lf7iRexOKF0Jv+dDaVT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EBBEC7-B3CC-4FC9-9CDC-A002DCFDDD7F}">
  <a:tblStyle styleId="{50EBBEC7-B3CC-4FC9-9CDC-A002DCFDDD7F}" styleName="Table_0">
    <a:wholeTbl>
      <a:tcTxStyle b="off" i="off">
        <a:font>
          <a:latin typeface="Calibri"/>
          <a:ea typeface="Calibri"/>
          <a:cs typeface="Calibri"/>
        </a:font>
        <a:srgbClr val="31394D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20A406-F203-45C5-8313-4ABED79F6C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JEROME" userId="53228af501622323" providerId="LiveId" clId="{9616403B-8BB2-4101-85B0-871BD474660C}"/>
    <pc:docChg chg="delSld">
      <pc:chgData name="ALFRED JEROME" userId="53228af501622323" providerId="LiveId" clId="{9616403B-8BB2-4101-85B0-871BD474660C}" dt="2023-06-30T17:03:32.310" v="24" actId="47"/>
      <pc:docMkLst>
        <pc:docMk/>
      </pc:docMkLst>
      <pc:sldChg chg="del">
        <pc:chgData name="ALFRED JEROME" userId="53228af501622323" providerId="LiveId" clId="{9616403B-8BB2-4101-85B0-871BD474660C}" dt="2023-06-30T17:03:22.479" v="1" actId="47"/>
        <pc:sldMkLst>
          <pc:docMk/>
          <pc:sldMk cId="0" sldId="260"/>
        </pc:sldMkLst>
      </pc:sldChg>
      <pc:sldChg chg="del">
        <pc:chgData name="ALFRED JEROME" userId="53228af501622323" providerId="LiveId" clId="{9616403B-8BB2-4101-85B0-871BD474660C}" dt="2023-06-30T17:03:22.360" v="0" actId="47"/>
        <pc:sldMkLst>
          <pc:docMk/>
          <pc:sldMk cId="0" sldId="271"/>
        </pc:sldMkLst>
      </pc:sldChg>
      <pc:sldChg chg="del">
        <pc:chgData name="ALFRED JEROME" userId="53228af501622323" providerId="LiveId" clId="{9616403B-8BB2-4101-85B0-871BD474660C}" dt="2023-06-30T17:03:23.162" v="2" actId="47"/>
        <pc:sldMkLst>
          <pc:docMk/>
          <pc:sldMk cId="0" sldId="272"/>
        </pc:sldMkLst>
      </pc:sldChg>
      <pc:sldChg chg="del">
        <pc:chgData name="ALFRED JEROME" userId="53228af501622323" providerId="LiveId" clId="{9616403B-8BB2-4101-85B0-871BD474660C}" dt="2023-06-30T17:03:23.544" v="3" actId="47"/>
        <pc:sldMkLst>
          <pc:docMk/>
          <pc:sldMk cId="0" sldId="273"/>
        </pc:sldMkLst>
      </pc:sldChg>
      <pc:sldChg chg="del">
        <pc:chgData name="ALFRED JEROME" userId="53228af501622323" providerId="LiveId" clId="{9616403B-8BB2-4101-85B0-871BD474660C}" dt="2023-06-30T17:03:24.332" v="4" actId="47"/>
        <pc:sldMkLst>
          <pc:docMk/>
          <pc:sldMk cId="0" sldId="274"/>
        </pc:sldMkLst>
      </pc:sldChg>
      <pc:sldChg chg="del">
        <pc:chgData name="ALFRED JEROME" userId="53228af501622323" providerId="LiveId" clId="{9616403B-8BB2-4101-85B0-871BD474660C}" dt="2023-06-30T17:03:25.107" v="5" actId="47"/>
        <pc:sldMkLst>
          <pc:docMk/>
          <pc:sldMk cId="0" sldId="275"/>
        </pc:sldMkLst>
      </pc:sldChg>
      <pc:sldChg chg="del">
        <pc:chgData name="ALFRED JEROME" userId="53228af501622323" providerId="LiveId" clId="{9616403B-8BB2-4101-85B0-871BD474660C}" dt="2023-06-30T17:03:25.327" v="6" actId="47"/>
        <pc:sldMkLst>
          <pc:docMk/>
          <pc:sldMk cId="0" sldId="276"/>
        </pc:sldMkLst>
      </pc:sldChg>
      <pc:sldChg chg="del">
        <pc:chgData name="ALFRED JEROME" userId="53228af501622323" providerId="LiveId" clId="{9616403B-8BB2-4101-85B0-871BD474660C}" dt="2023-06-30T17:03:25.506" v="7" actId="47"/>
        <pc:sldMkLst>
          <pc:docMk/>
          <pc:sldMk cId="0" sldId="277"/>
        </pc:sldMkLst>
      </pc:sldChg>
      <pc:sldChg chg="del">
        <pc:chgData name="ALFRED JEROME" userId="53228af501622323" providerId="LiveId" clId="{9616403B-8BB2-4101-85B0-871BD474660C}" dt="2023-06-30T17:03:25.692" v="8" actId="47"/>
        <pc:sldMkLst>
          <pc:docMk/>
          <pc:sldMk cId="0" sldId="278"/>
        </pc:sldMkLst>
      </pc:sldChg>
      <pc:sldChg chg="del">
        <pc:chgData name="ALFRED JEROME" userId="53228af501622323" providerId="LiveId" clId="{9616403B-8BB2-4101-85B0-871BD474660C}" dt="2023-06-30T17:03:25.868" v="9" actId="47"/>
        <pc:sldMkLst>
          <pc:docMk/>
          <pc:sldMk cId="0" sldId="279"/>
        </pc:sldMkLst>
      </pc:sldChg>
      <pc:sldChg chg="del">
        <pc:chgData name="ALFRED JEROME" userId="53228af501622323" providerId="LiveId" clId="{9616403B-8BB2-4101-85B0-871BD474660C}" dt="2023-06-30T17:03:26.014" v="10" actId="47"/>
        <pc:sldMkLst>
          <pc:docMk/>
          <pc:sldMk cId="0" sldId="280"/>
        </pc:sldMkLst>
      </pc:sldChg>
      <pc:sldChg chg="del">
        <pc:chgData name="ALFRED JEROME" userId="53228af501622323" providerId="LiveId" clId="{9616403B-8BB2-4101-85B0-871BD474660C}" dt="2023-06-30T17:03:26.478" v="11" actId="47"/>
        <pc:sldMkLst>
          <pc:docMk/>
          <pc:sldMk cId="0" sldId="281"/>
        </pc:sldMkLst>
      </pc:sldChg>
      <pc:sldChg chg="del">
        <pc:chgData name="ALFRED JEROME" userId="53228af501622323" providerId="LiveId" clId="{9616403B-8BB2-4101-85B0-871BD474660C}" dt="2023-06-30T17:03:26.685" v="12" actId="47"/>
        <pc:sldMkLst>
          <pc:docMk/>
          <pc:sldMk cId="0" sldId="282"/>
        </pc:sldMkLst>
      </pc:sldChg>
      <pc:sldChg chg="del">
        <pc:chgData name="ALFRED JEROME" userId="53228af501622323" providerId="LiveId" clId="{9616403B-8BB2-4101-85B0-871BD474660C}" dt="2023-06-30T17:03:26.854" v="13" actId="47"/>
        <pc:sldMkLst>
          <pc:docMk/>
          <pc:sldMk cId="0" sldId="283"/>
        </pc:sldMkLst>
      </pc:sldChg>
      <pc:sldChg chg="del">
        <pc:chgData name="ALFRED JEROME" userId="53228af501622323" providerId="LiveId" clId="{9616403B-8BB2-4101-85B0-871BD474660C}" dt="2023-06-30T17:03:27.340" v="14" actId="47"/>
        <pc:sldMkLst>
          <pc:docMk/>
          <pc:sldMk cId="0" sldId="284"/>
        </pc:sldMkLst>
      </pc:sldChg>
      <pc:sldChg chg="del">
        <pc:chgData name="ALFRED JEROME" userId="53228af501622323" providerId="LiveId" clId="{9616403B-8BB2-4101-85B0-871BD474660C}" dt="2023-06-30T17:03:27.517" v="15" actId="47"/>
        <pc:sldMkLst>
          <pc:docMk/>
          <pc:sldMk cId="0" sldId="285"/>
        </pc:sldMkLst>
      </pc:sldChg>
      <pc:sldChg chg="del">
        <pc:chgData name="ALFRED JEROME" userId="53228af501622323" providerId="LiveId" clId="{9616403B-8BB2-4101-85B0-871BD474660C}" dt="2023-06-30T17:03:28.036" v="16" actId="47"/>
        <pc:sldMkLst>
          <pc:docMk/>
          <pc:sldMk cId="0" sldId="286"/>
        </pc:sldMkLst>
      </pc:sldChg>
      <pc:sldChg chg="del">
        <pc:chgData name="ALFRED JEROME" userId="53228af501622323" providerId="LiveId" clId="{9616403B-8BB2-4101-85B0-871BD474660C}" dt="2023-06-30T17:03:28.329" v="17" actId="47"/>
        <pc:sldMkLst>
          <pc:docMk/>
          <pc:sldMk cId="0" sldId="287"/>
        </pc:sldMkLst>
      </pc:sldChg>
      <pc:sldChg chg="del">
        <pc:chgData name="ALFRED JEROME" userId="53228af501622323" providerId="LiveId" clId="{9616403B-8BB2-4101-85B0-871BD474660C}" dt="2023-06-30T17:03:28.841" v="18" actId="47"/>
        <pc:sldMkLst>
          <pc:docMk/>
          <pc:sldMk cId="0" sldId="288"/>
        </pc:sldMkLst>
      </pc:sldChg>
      <pc:sldChg chg="del">
        <pc:chgData name="ALFRED JEROME" userId="53228af501622323" providerId="LiveId" clId="{9616403B-8BB2-4101-85B0-871BD474660C}" dt="2023-06-30T17:03:29.080" v="19" actId="47"/>
        <pc:sldMkLst>
          <pc:docMk/>
          <pc:sldMk cId="0" sldId="289"/>
        </pc:sldMkLst>
      </pc:sldChg>
      <pc:sldChg chg="del">
        <pc:chgData name="ALFRED JEROME" userId="53228af501622323" providerId="LiveId" clId="{9616403B-8BB2-4101-85B0-871BD474660C}" dt="2023-06-30T17:03:30.792" v="20" actId="47"/>
        <pc:sldMkLst>
          <pc:docMk/>
          <pc:sldMk cId="0" sldId="290"/>
        </pc:sldMkLst>
      </pc:sldChg>
      <pc:sldChg chg="del">
        <pc:chgData name="ALFRED JEROME" userId="53228af501622323" providerId="LiveId" clId="{9616403B-8BB2-4101-85B0-871BD474660C}" dt="2023-06-30T17:03:30.984" v="21" actId="47"/>
        <pc:sldMkLst>
          <pc:docMk/>
          <pc:sldMk cId="0" sldId="291"/>
        </pc:sldMkLst>
      </pc:sldChg>
      <pc:sldChg chg="del">
        <pc:chgData name="ALFRED JEROME" userId="53228af501622323" providerId="LiveId" clId="{9616403B-8BB2-4101-85B0-871BD474660C}" dt="2023-06-30T17:03:31.548" v="22" actId="47"/>
        <pc:sldMkLst>
          <pc:docMk/>
          <pc:sldMk cId="0" sldId="292"/>
        </pc:sldMkLst>
      </pc:sldChg>
      <pc:sldChg chg="del">
        <pc:chgData name="ALFRED JEROME" userId="53228af501622323" providerId="LiveId" clId="{9616403B-8BB2-4101-85B0-871BD474660C}" dt="2023-06-30T17:03:31.872" v="23" actId="47"/>
        <pc:sldMkLst>
          <pc:docMk/>
          <pc:sldMk cId="0" sldId="293"/>
        </pc:sldMkLst>
      </pc:sldChg>
      <pc:sldChg chg="del">
        <pc:chgData name="ALFRED JEROME" userId="53228af501622323" providerId="LiveId" clId="{9616403B-8BB2-4101-85B0-871BD474660C}" dt="2023-06-30T17:03:32.310" v="24" actId="47"/>
        <pc:sldMkLst>
          <pc:docMk/>
          <pc:sldMk cId="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83008e110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83008e110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83008e110_4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83008e110_4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83008e110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83008e110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3008e110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283008e110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05f9912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05f9912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body" idx="1"/>
          </p:nvPr>
        </p:nvSpPr>
        <p:spPr>
          <a:xfrm>
            <a:off x="457200" y="3024350"/>
            <a:ext cx="8229600" cy="15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Modelling and simulation of Direct torque control of Induction motor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718450" y="781488"/>
            <a:ext cx="7095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LOYOLA-ICAM COLLEGE 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OF ENGINEERING AND TECHNOLOGY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 descr="Home &gt; LICE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0" y="233950"/>
            <a:ext cx="18573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053805" y="931913"/>
            <a:ext cx="8229600" cy="139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US" sz="3300" b="1" dirty="0">
                <a:latin typeface="Times New Roman"/>
                <a:ea typeface="Times New Roman"/>
                <a:cs typeface="Times New Roman"/>
                <a:sym typeface="Times New Roman"/>
              </a:rPr>
              <a:t>Stator phase current during full load operation of  DTC speed control</a:t>
            </a:r>
            <a:endParaRPr sz="3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dirty="0"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675" y="1629176"/>
            <a:ext cx="8650649" cy="4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Numerical simulation have been performed to investigate the effects of the proposed method on the overall system performance.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Low speed and rated speed performance of the motor were simulated at zero loads and rated loads working conditions.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DTC method has faster acceleration time in transient state region and torque ripples were reduced with the proposed method in steady state region.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83008e110_4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2283008e110_4_16"/>
          <p:cNvSpPr txBox="1"/>
          <p:nvPr/>
        </p:nvSpPr>
        <p:spPr>
          <a:xfrm>
            <a:off x="457200" y="1417650"/>
            <a:ext cx="82296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[1] T. Noguchi, I. Takahashi, “Quick torque response control of an induction motor based on a new concept,” (in Japanese), IEEJ Tech. Meeting Rotating Mach., vol. RM84–76, pp. 61–70, Sept. 1984.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[2] I. Takahashi, T. Noguchi, “A new quick-response and high efficiency control strategy of an induction machine,” IEEE Trans. on Ind.Applicat., vol. 22, pp. 820–827, Sep./Oct. 1986.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[3] I. Takahashi, Y. Ohmori, “High-performance direct torque control of an induction motor,” IEEE Trans. on Ind. Applicat., vol. 25, pp. 257–264, Mar./Apr. 1989.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[4] L. U. Gökdere and M. A. Simaan, “A passivity-based method for induction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motor control,” IEEE Trans. Ind. Electron., vol. 44, no. 5, pp.688–695, October 1997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[5] M. Depenbrock, “Direct self-control (DSC) of inverter-fed induction machine,” IEEE Trans. on Power Electron., vol. 3, pp. 420–429, Oct. 1988.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[6] M. Depenbrock, A. Steimel, “High power traction drives and convertors,” in Proc. Elect. Drives Symp.’90, Capri, 1990, pp. 1–9.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[7] I. Boldea, S.A. Nasar, “Torque vector control (TVC)–A class of fast and robust torque speed and position digital controller for electric drives,” in Proc. EMPS’88 Conf., vol. 15, 1988, pp. 135–148.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[8] T. Ohtani, N. Takada, K. Tanaka, “Vector control of induction motor without shaft encoder,” IEEE Trans. on Ind. Applicat., vol. 28, no. 1, Jan./Feb. 1992, pp. 157-164.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[9] D. Casadei, G. Grandi, G. Serra, “Study and implementation of a simplified and efficient digital vector controller for induction motors,” in Proc. EMD’93, Oxford, U.K., Sept. 8–10, 1993, pp. 196–201.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83008e110_4_43"/>
          <p:cNvSpPr txBox="1">
            <a:spLocks noGrp="1"/>
          </p:cNvSpPr>
          <p:nvPr>
            <p:ph type="body" idx="1"/>
          </p:nvPr>
        </p:nvSpPr>
        <p:spPr>
          <a:xfrm>
            <a:off x="337350" y="612525"/>
            <a:ext cx="8469300" cy="59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[10] D. Casadei, G. Grandi, G. Serra, A. Tani, “Effects of flux and torque hysteresis band amplitude in direct torque control of induction machines,” in Proc. IECON’94, Bologna, Italy, Sept. 5–9, 1994, pp.299–304.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[11] D. Casadei, G. Grandi, G. Serra, A. Tani, “Switching strategies in ICEM, Helsinki, Aug. 20–24, 2000.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[12] P. J. Nicklasson, R. Ortega, and G. Espinosa, “Passivity-based control of a class of Blondel–Park transformable machines,” IEEE Trans. Auto. Contr., vol. 42, pp. 629–647, May 1997.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[13] R. Ortega, A. Loria, P. J. Nicklasson, and H. Sira-Ramirez, “Passivity-based control of Euler–Lagrange systems,” in Communications and Control Engineering. Berlin, Germany: Springer-Verlag, 1998.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[14] Ph. Martin and P. Rouchon, “Two simple flux observers for induction motors,” Int. J. Adaptive Control Signal Processing, vol. 14, no. 2–3,2000.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[15] I. Takahashi and T. Noguchi, “A new quick response and high efficiency control strategy of an induction motor,” IEEE Trans. Ind. Electron., vol. IE-22, Sept. 1986.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[16] D. G. Taylor, “Nonlinear control of electric machines: An overview,” IEEE Contr. Syst. Mag., vol. 14, no. 6, pp. 41–51, 1994.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[17] A. J. van der Schaft and J. M. Schumacher, An Introduction to Hybrid Dynamical Systems, ser. Springer Lecture Notes in Control and Information Sciences 251. London, U.K.: Springer Verlag, vol. 174.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3008e110_4_26"/>
          <p:cNvSpPr txBox="1">
            <a:spLocks noGrp="1"/>
          </p:cNvSpPr>
          <p:nvPr>
            <p:ph type="title"/>
          </p:nvPr>
        </p:nvSpPr>
        <p:spPr>
          <a:xfrm>
            <a:off x="311275" y="22859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5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730800" y="1016460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Batch Details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1303275" y="2393381"/>
          <a:ext cx="7084650" cy="1384265"/>
        </p:xfrm>
        <a:graphic>
          <a:graphicData uri="http://schemas.openxmlformats.org/drawingml/2006/table">
            <a:tbl>
              <a:tblPr>
                <a:noFill/>
                <a:tableStyleId>{50EBBEC7-B3CC-4FC9-9CDC-A002DCFDDD7F}</a:tableStyleId>
              </a:tblPr>
              <a:tblGrid>
                <a:gridCol w="97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94D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94D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94D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ALFRED JEROME G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68575" marB="68575" anchor="b">
                    <a:lnL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 YEAR EEE - LICET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68575" marB="68575" anchor="b">
                    <a:lnL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ANDRIA MORAIS 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68575" marB="6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39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 YEAR EEE - LICET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68575" marB="685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p2"/>
          <p:cNvSpPr/>
          <p:nvPr/>
        </p:nvSpPr>
        <p:spPr>
          <a:xfrm>
            <a:off x="580600" y="4297965"/>
            <a:ext cx="76962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r>
              <a:rPr lang="en-US" sz="35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1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Dr.P. Marshall Arockia Dass</a:t>
            </a:r>
            <a:r>
              <a:rPr lang="en-US" sz="2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AP/EEE</a:t>
            </a:r>
            <a:r>
              <a:rPr lang="en-US" sz="2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LICET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83008e110_4_2"/>
          <p:cNvSpPr txBox="1">
            <a:spLocks noGrp="1"/>
          </p:cNvSpPr>
          <p:nvPr>
            <p:ph type="title"/>
          </p:nvPr>
        </p:nvSpPr>
        <p:spPr>
          <a:xfrm>
            <a:off x="457200" y="71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2283008e110_4_2"/>
          <p:cNvSpPr txBox="1">
            <a:spLocks noGrp="1"/>
          </p:cNvSpPr>
          <p:nvPr>
            <p:ph type="body" idx="1"/>
          </p:nvPr>
        </p:nvSpPr>
        <p:spPr>
          <a:xfrm>
            <a:off x="178507" y="1610447"/>
            <a:ext cx="8787000" cy="4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To Model and simulate the Induction motor (415V star connected, 4HP)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To simulate Direct torque control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To simulate space vector pulse width modulation techniques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Due to advantages such as fast dynamic response, simple and robust control structure, direct torque control (DTC) is commonly used method in high performance control method for induction motor.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188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Comparative study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6" name="Google Shape;126;p3"/>
          <p:cNvGraphicFramePr/>
          <p:nvPr/>
        </p:nvGraphicFramePr>
        <p:xfrm>
          <a:off x="214282" y="1285860"/>
          <a:ext cx="8715425" cy="5207643"/>
        </p:xfrm>
        <a:graphic>
          <a:graphicData uri="http://schemas.openxmlformats.org/drawingml/2006/table">
            <a:tbl>
              <a:tblPr>
                <a:noFill/>
                <a:tableStyleId>{3B20A406-F203-45C5-8313-4ABED79F6CFD}</a:tableStyleId>
              </a:tblPr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Torque Control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Flux Control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DC Drive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Accuracy, Good Torque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Maintenance High Motor cost Encoder required for higher accuracy Poor Torque response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Scalar frequency Control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encoder simple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accuracy poor torque response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Flux Vector Control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Indirect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Accuracy Good torque response 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Encoder always required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torque control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encoder Moderate speed accuracy Excell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 Torque Response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Encoder required for High speed Accuracy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l="5540" t="12307" r="6925"/>
          <a:stretch/>
        </p:blipFill>
        <p:spPr>
          <a:xfrm>
            <a:off x="214282" y="214290"/>
            <a:ext cx="8786874" cy="635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DTC of Induction Motor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1357298"/>
            <a:ext cx="8837640" cy="492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Simulation 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1428736"/>
            <a:ext cx="8786874" cy="50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Simulation 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59" y="1002949"/>
            <a:ext cx="8072494" cy="521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105f9912e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" y="110700"/>
            <a:ext cx="8650675" cy="38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105f9912e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31900"/>
            <a:ext cx="8734525" cy="2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1051</Words>
  <Application>Microsoft Office PowerPoint</Application>
  <PresentationFormat>On-screen Show 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Objective</vt:lpstr>
      <vt:lpstr>Comparative study</vt:lpstr>
      <vt:lpstr>PowerPoint Presentation</vt:lpstr>
      <vt:lpstr>DTC of Induction Motor</vt:lpstr>
      <vt:lpstr> Simulation Results</vt:lpstr>
      <vt:lpstr> Simulation Results </vt:lpstr>
      <vt:lpstr>PowerPoint Presentation</vt:lpstr>
      <vt:lpstr>Stator phase current during full load operation of  DTC speed control  </vt:lpstr>
      <vt:lpstr>Conclusion </vt:lpstr>
      <vt:lpstr>References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 Philip</dc:creator>
  <cp:lastModifiedBy>ALFRED JEROME</cp:lastModifiedBy>
  <cp:revision>2</cp:revision>
  <dcterms:created xsi:type="dcterms:W3CDTF">2023-03-25T18:11:15Z</dcterms:created>
  <dcterms:modified xsi:type="dcterms:W3CDTF">2023-06-30T17:03:35Z</dcterms:modified>
</cp:coreProperties>
</file>