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3" r:id="rId10"/>
    <p:sldId id="264" r:id="rId11"/>
    <p:sldId id="271" r:id="rId12"/>
    <p:sldId id="265" r:id="rId13"/>
    <p:sldId id="266" r:id="rId14"/>
    <p:sldId id="267" r:id="rId15"/>
    <p:sldId id="272" r:id="rId16"/>
    <p:sldId id="268" r:id="rId17"/>
    <p:sldId id="269" r:id="rId18"/>
    <p:sldId id="270" r:id="rId19"/>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26"/>
  </p:normalViewPr>
  <p:slideViewPr>
    <p:cSldViewPr snapToGrid="0">
      <p:cViewPr varScale="1">
        <p:scale>
          <a:sx n="70" d="100"/>
          <a:sy n="70" d="100"/>
        </p:scale>
        <p:origin x="840" y="176"/>
      </p:cViewPr>
      <p:guideLst>
        <p:guide orient="horz" pos="21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0"/>
        <p:cNvGrpSpPr/>
        <p:nvPr/>
      </p:nvGrpSpPr>
      <p:grpSpPr>
        <a:xfrm>
          <a:off x="0" y="0"/>
          <a:ext cx="0" cy="0"/>
          <a:chOff x="0" y="0"/>
          <a:chExt cx="0" cy="0"/>
        </a:xfrm>
      </p:grpSpPr>
      <p:sp>
        <p:nvSpPr>
          <p:cNvPr id="291" name="Google Shape;291;g199fee1f6a4_2_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92" name="Google Shape;292;g199fee1f6a4_2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0"/>
        <p:cNvGrpSpPr/>
        <p:nvPr/>
      </p:nvGrpSpPr>
      <p:grpSpPr>
        <a:xfrm>
          <a:off x="0" y="0"/>
          <a:ext cx="0" cy="0"/>
          <a:chOff x="0" y="0"/>
          <a:chExt cx="0" cy="0"/>
        </a:xfrm>
      </p:grpSpPr>
      <p:sp>
        <p:nvSpPr>
          <p:cNvPr id="311" name="Google Shape;311;g199fee1f6a4_2_3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12" name="Google Shape;312;g199fee1f6a4_2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2"/>
        <p:cNvGrpSpPr/>
        <p:nvPr/>
      </p:nvGrpSpPr>
      <p:grpSpPr>
        <a:xfrm>
          <a:off x="0" y="0"/>
          <a:ext cx="0" cy="0"/>
          <a:chOff x="0" y="0"/>
          <a:chExt cx="0" cy="0"/>
        </a:xfrm>
      </p:grpSpPr>
      <p:sp>
        <p:nvSpPr>
          <p:cNvPr id="333" name="Google Shape;333;g199fee1f6a4_2_4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34" name="Google Shape;334;g199fee1f6a4_2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194740bcc0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g194740bcc0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4"/>
        <p:cNvGrpSpPr/>
        <p:nvPr/>
      </p:nvGrpSpPr>
      <p:grpSpPr>
        <a:xfrm>
          <a:off x="0" y="0"/>
          <a:ext cx="0" cy="0"/>
          <a:chOff x="0" y="0"/>
          <a:chExt cx="0" cy="0"/>
        </a:xfrm>
      </p:grpSpPr>
      <p:sp>
        <p:nvSpPr>
          <p:cNvPr id="355" name="Google Shape;355;g199fee1f6a4_2_5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356" name="Google Shape;356;g199fee1f6a4_2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6"/>
        <p:cNvGrpSpPr/>
        <p:nvPr/>
      </p:nvGrpSpPr>
      <p:grpSpPr>
        <a:xfrm>
          <a:off x="0" y="0"/>
          <a:ext cx="0" cy="0"/>
          <a:chOff x="0" y="0"/>
          <a:chExt cx="0" cy="0"/>
        </a:xfrm>
      </p:grpSpPr>
      <p:sp>
        <p:nvSpPr>
          <p:cNvPr id="377" name="Google Shape;37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8" name="Google Shape;3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0"/>
        <p:cNvGrpSpPr/>
        <p:nvPr/>
      </p:nvGrpSpPr>
      <p:grpSpPr>
        <a:xfrm>
          <a:off x="0" y="0"/>
          <a:ext cx="0" cy="0"/>
          <a:chOff x="0" y="0"/>
          <a:chExt cx="0" cy="0"/>
        </a:xfrm>
      </p:grpSpPr>
      <p:sp>
        <p:nvSpPr>
          <p:cNvPr id="401" name="Google Shape;40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2" name="Google Shape;40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9" name="Google Shape;1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1" name="Google Shape;1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199fee1f6a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32" name="Google Shape;232;g199fee1f6a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g199fee1f6a4_2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52" name="Google Shape;252;g199fee1f6a4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
        <p:cNvGrpSpPr/>
        <p:nvPr/>
      </p:nvGrpSpPr>
      <p:grpSpPr>
        <a:xfrm>
          <a:off x="0" y="0"/>
          <a:ext cx="0" cy="0"/>
          <a:chOff x="0" y="0"/>
          <a:chExt cx="0" cy="0"/>
        </a:xfrm>
      </p:grpSpPr>
      <p:sp>
        <p:nvSpPr>
          <p:cNvPr id="271" name="Google Shape;271;g199fee1f6a4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2" name="Google Shape;272;g199fee1f6a4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194740bcc0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g194740bcc0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1"/>
        <p:cNvGrpSpPr/>
        <p:nvPr/>
      </p:nvGrpSpPr>
      <p:grpSpPr>
        <a:xfrm>
          <a:off x="0" y="0"/>
          <a:ext cx="0" cy="0"/>
          <a:chOff x="0" y="0"/>
          <a:chExt cx="0" cy="0"/>
        </a:xfrm>
      </p:grpSpPr>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a:spLocks noGrp="1"/>
          </p:cNvSpPr>
          <p:nvPr>
            <p:ph type="pic" idx="2"/>
          </p:nvPr>
        </p:nvSpPr>
        <p:spPr>
          <a:xfrm>
            <a:off x="1792288" y="612775"/>
            <a:ext cx="5486400" cy="4114800"/>
          </a:xfrm>
          <a:prstGeom prst="rect">
            <a:avLst/>
          </a:prstGeom>
          <a:noFill/>
          <a:ln>
            <a:noFill/>
          </a:ln>
        </p:spPr>
      </p:sp>
      <p:sp>
        <p:nvSpPr>
          <p:cNvPr id="64" name="Google Shape;64;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8" name="Google Shape;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9" name="Google Shape;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 name="Google Shape;1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9EF"/>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0" y="782778"/>
            <a:ext cx="18288000" cy="8475523"/>
            <a:chOff x="0" y="0"/>
            <a:chExt cx="24384000" cy="11300696"/>
          </a:xfrm>
        </p:grpSpPr>
        <p:sp>
          <p:nvSpPr>
            <p:cNvPr id="85" name="Google Shape;85;p1"/>
            <p:cNvSpPr/>
            <p:nvPr/>
          </p:nvSpPr>
          <p:spPr>
            <a:xfrm>
              <a:off x="0" y="1526326"/>
              <a:ext cx="24384000" cy="7803544"/>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
            <p:cNvSpPr/>
            <p:nvPr/>
          </p:nvSpPr>
          <p:spPr>
            <a:xfrm>
              <a:off x="0" y="9329870"/>
              <a:ext cx="24384000" cy="44772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7" name="Google Shape;87;p1"/>
            <p:cNvPicPr preferRelativeResize="0"/>
            <p:nvPr/>
          </p:nvPicPr>
          <p:blipFill rotWithShape="1">
            <a:blip r:embed="rId1">
              <a:alphaModFix amt="25000"/>
            </a:blip>
            <a:srcRect t="60877"/>
            <a:stretch>
              <a:fillRect/>
            </a:stretch>
          </p:blipFill>
          <p:spPr>
            <a:xfrm>
              <a:off x="0" y="9774370"/>
              <a:ext cx="24384000" cy="1526326"/>
            </a:xfrm>
            <a:prstGeom prst="rect">
              <a:avLst/>
            </a:prstGeom>
            <a:noFill/>
            <a:ln>
              <a:noFill/>
            </a:ln>
          </p:spPr>
        </p:pic>
        <p:pic>
          <p:nvPicPr>
            <p:cNvPr id="88" name="Google Shape;88;p1"/>
            <p:cNvPicPr preferRelativeResize="0"/>
            <p:nvPr/>
          </p:nvPicPr>
          <p:blipFill rotWithShape="1">
            <a:blip r:embed="rId1">
              <a:alphaModFix amt="9999"/>
            </a:blip>
            <a:srcRect t="60877"/>
            <a:stretch>
              <a:fillRect/>
            </a:stretch>
          </p:blipFill>
          <p:spPr>
            <a:xfrm rot="10800000">
              <a:off x="0" y="0"/>
              <a:ext cx="24384000" cy="1526326"/>
            </a:xfrm>
            <a:prstGeom prst="rect">
              <a:avLst/>
            </a:prstGeom>
            <a:noFill/>
            <a:ln>
              <a:noFill/>
            </a:ln>
          </p:spPr>
        </p:pic>
      </p:grpSp>
      <p:grpSp>
        <p:nvGrpSpPr>
          <p:cNvPr id="89" name="Google Shape;89;p1"/>
          <p:cNvGrpSpPr/>
          <p:nvPr/>
        </p:nvGrpSpPr>
        <p:grpSpPr>
          <a:xfrm>
            <a:off x="2004539" y="953605"/>
            <a:ext cx="3867418" cy="5876770"/>
            <a:chOff x="0" y="-104775"/>
            <a:chExt cx="635000" cy="964920"/>
          </a:xfrm>
        </p:grpSpPr>
        <p:sp>
          <p:nvSpPr>
            <p:cNvPr id="90" name="Google Shape;90;p1"/>
            <p:cNvSpPr/>
            <p:nvPr/>
          </p:nvSpPr>
          <p:spPr>
            <a:xfrm>
              <a:off x="0" y="0"/>
              <a:ext cx="635000" cy="860145"/>
            </a:xfrm>
            <a:custGeom>
              <a:avLst/>
              <a:gdLst/>
              <a:ahLst/>
              <a:cxnLst/>
              <a:rect l="l" t="t" r="r" b="b"/>
              <a:pathLst>
                <a:path w="635000" h="860145" extrusionOk="0">
                  <a:moveTo>
                    <a:pt x="635000" y="0"/>
                  </a:moveTo>
                  <a:lnTo>
                    <a:pt x="635000" y="745845"/>
                  </a:lnTo>
                  <a:lnTo>
                    <a:pt x="317500" y="860145"/>
                  </a:lnTo>
                  <a:lnTo>
                    <a:pt x="0" y="745845"/>
                  </a:lnTo>
                  <a:lnTo>
                    <a:pt x="0" y="0"/>
                  </a:lnTo>
                  <a:lnTo>
                    <a:pt x="635000" y="0"/>
                  </a:lnTo>
                  <a:close/>
                </a:path>
              </a:pathLst>
            </a:custGeom>
            <a:solidFill>
              <a:srgbClr val="FFFFFF"/>
            </a:solidFill>
            <a:ln>
              <a:noFill/>
            </a:ln>
          </p:spPr>
        </p:sp>
        <p:sp>
          <p:nvSpPr>
            <p:cNvPr id="91" name="Google Shape;91;p1"/>
            <p:cNvSpPr txBox="1"/>
            <p:nvPr/>
          </p:nvSpPr>
          <p:spPr>
            <a:xfrm>
              <a:off x="0" y="-104775"/>
              <a:ext cx="635000" cy="803275"/>
            </a:xfrm>
            <a:prstGeom prst="rect">
              <a:avLst/>
            </a:prstGeom>
            <a:noFill/>
            <a:ln>
              <a:noFill/>
            </a:ln>
          </p:spPr>
          <p:txBody>
            <a:bodyPr spcFirstLastPara="1" wrap="square" lIns="50800" tIns="50800" rIns="50800" bIns="50800" anchor="ctr" anchorCtr="0">
              <a:noAutofit/>
            </a:bodyPr>
            <a:lstStyle/>
            <a:p>
              <a:pPr marL="0" marR="0" lvl="0" indent="0" algn="ctr" rtl="0">
                <a:lnSpc>
                  <a:spcPct val="222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2" name="Google Shape;92;p1"/>
          <p:cNvSpPr/>
          <p:nvPr/>
        </p:nvSpPr>
        <p:spPr>
          <a:xfrm>
            <a:off x="5871957" y="1591729"/>
            <a:ext cx="336332" cy="335794"/>
          </a:xfrm>
          <a:custGeom>
            <a:avLst/>
            <a:gdLst/>
            <a:ahLst/>
            <a:cxnLst/>
            <a:rect l="l" t="t" r="r" b="b"/>
            <a:pathLst>
              <a:path w="6350000" h="6339840" extrusionOk="0">
                <a:moveTo>
                  <a:pt x="6350000" y="6339840"/>
                </a:moveTo>
                <a:lnTo>
                  <a:pt x="0" y="6339840"/>
                </a:lnTo>
                <a:lnTo>
                  <a:pt x="0" y="0"/>
                </a:lnTo>
                <a:lnTo>
                  <a:pt x="6350000" y="6339840"/>
                </a:lnTo>
                <a:close/>
              </a:path>
            </a:pathLst>
          </a:custGeom>
          <a:solidFill>
            <a:srgbClr val="A6A6A6"/>
          </a:solidFill>
          <a:ln>
            <a:noFill/>
          </a:ln>
        </p:spPr>
      </p:sp>
      <p:pic>
        <p:nvPicPr>
          <p:cNvPr id="93" name="Google Shape;93;p1"/>
          <p:cNvPicPr preferRelativeResize="0"/>
          <p:nvPr/>
        </p:nvPicPr>
        <p:blipFill rotWithShape="1">
          <a:blip r:embed="rId2"/>
          <a:srcRect/>
          <a:stretch>
            <a:fillRect/>
          </a:stretch>
        </p:blipFill>
        <p:spPr>
          <a:xfrm>
            <a:off x="2105713" y="2378517"/>
            <a:ext cx="3665070" cy="3665070"/>
          </a:xfrm>
          <a:prstGeom prst="rect">
            <a:avLst/>
          </a:prstGeom>
          <a:noFill/>
          <a:ln>
            <a:noFill/>
          </a:ln>
        </p:spPr>
      </p:pic>
      <p:grpSp>
        <p:nvGrpSpPr>
          <p:cNvPr id="94" name="Google Shape;94;p1"/>
          <p:cNvGrpSpPr/>
          <p:nvPr/>
        </p:nvGrpSpPr>
        <p:grpSpPr>
          <a:xfrm>
            <a:off x="6040123" y="3713792"/>
            <a:ext cx="12079711" cy="3437145"/>
            <a:chOff x="0" y="-38100"/>
            <a:chExt cx="16106281" cy="4582860"/>
          </a:xfrm>
        </p:grpSpPr>
        <p:sp>
          <p:nvSpPr>
            <p:cNvPr id="95" name="Google Shape;95;p1"/>
            <p:cNvSpPr txBox="1"/>
            <p:nvPr/>
          </p:nvSpPr>
          <p:spPr>
            <a:xfrm>
              <a:off x="0" y="-38100"/>
              <a:ext cx="16106281" cy="267252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6300" b="0" i="0" u="none" strike="noStrike" cap="none">
                  <a:solidFill>
                    <a:srgbClr val="FFFFFF"/>
                  </a:solidFill>
                  <a:latin typeface="Arial" panose="020B0604020202020204"/>
                  <a:ea typeface="Arial" panose="020B0604020202020204"/>
                  <a:cs typeface="Arial" panose="020B0604020202020204"/>
                  <a:sym typeface="Arial" panose="020B0604020202020204"/>
                </a:rPr>
                <a:t>Further Study on Internal Rate of Return</a:t>
              </a:r>
              <a:endParaRPr sz="63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6" name="Google Shape;96;p1"/>
            <p:cNvSpPr txBox="1"/>
            <p:nvPr/>
          </p:nvSpPr>
          <p:spPr>
            <a:xfrm>
              <a:off x="145111" y="3981790"/>
              <a:ext cx="15961170" cy="562970"/>
            </a:xfrm>
            <a:prstGeom prst="rect">
              <a:avLst/>
            </a:prstGeom>
            <a:noFill/>
            <a:ln>
              <a:noFill/>
            </a:ln>
          </p:spPr>
          <p:txBody>
            <a:bodyPr spcFirstLastPara="1" wrap="square" lIns="0" tIns="0" rIns="0" bIns="0" anchor="t" anchorCtr="0">
              <a:spAutoFit/>
            </a:bodyPr>
            <a:lstStyle/>
            <a:p>
              <a:pPr marL="0" marR="0" lvl="0" indent="0" algn="l" rtl="0">
                <a:lnSpc>
                  <a:spcPct val="179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7" name="Google Shape;97;p1"/>
          <p:cNvSpPr txBox="1"/>
          <p:nvPr/>
        </p:nvSpPr>
        <p:spPr>
          <a:xfrm>
            <a:off x="711380" y="8937205"/>
            <a:ext cx="17058300" cy="54102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750" b="0" i="0" u="none" strike="noStrike" cap="none">
                <a:solidFill>
                  <a:srgbClr val="003070"/>
                </a:solidFill>
                <a:latin typeface="Arial" panose="020B0604020202020204"/>
                <a:ea typeface="Arial" panose="020B0604020202020204"/>
                <a:cs typeface="Arial" panose="020B0604020202020204"/>
                <a:sym typeface="Arial" panose="020B0604020202020204"/>
              </a:rPr>
              <a:t>          Student name(ID)：FU,Weicheng(20932118), CHEN,</a:t>
            </a:r>
            <a:r>
              <a:rPr lang="en-US" sz="2750">
                <a:solidFill>
                  <a:srgbClr val="003070"/>
                </a:solidFill>
              </a:rPr>
              <a:t>chen(20931097), FAN,Haosheng(20888214)</a:t>
            </a:r>
            <a:r>
              <a:rPr lang="en-US" sz="2750" b="0" i="0" u="none" strike="noStrike" cap="none">
                <a:solidFill>
                  <a:srgbClr val="003070"/>
                </a:solidFill>
                <a:latin typeface="Arial" panose="020B0604020202020204"/>
                <a:ea typeface="Arial" panose="020B0604020202020204"/>
                <a:cs typeface="Arial" panose="020B0604020202020204"/>
                <a:sym typeface="Arial" panose="020B0604020202020204"/>
              </a:rPr>
              <a:t>          </a:t>
            </a:r>
            <a:endParaRPr sz="2750" b="0" i="0" u="none" strike="noStrike" cap="none">
              <a:solidFill>
                <a:srgbClr val="00307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g199fee1f6a4_2_282"/>
          <p:cNvGrpSpPr/>
          <p:nvPr/>
        </p:nvGrpSpPr>
        <p:grpSpPr>
          <a:xfrm>
            <a:off x="476250" y="0"/>
            <a:ext cx="3952718" cy="10287000"/>
            <a:chOff x="0" y="0"/>
            <a:chExt cx="5270291" cy="13716000"/>
          </a:xfrm>
        </p:grpSpPr>
        <p:sp>
          <p:nvSpPr>
            <p:cNvPr id="295" name="Google Shape;295;g199fee1f6a4_2_282"/>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96" name="Google Shape;296;g199fee1f6a4_2_282"/>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297" name="Google Shape;297;g199fee1f6a4_2_282"/>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298" name="Google Shape;298;g199fee1f6a4_2_282"/>
            <p:cNvGrpSpPr/>
            <p:nvPr/>
          </p:nvGrpSpPr>
          <p:grpSpPr>
            <a:xfrm>
              <a:off x="0" y="9434809"/>
              <a:ext cx="5270291" cy="1459462"/>
              <a:chOff x="0" y="0"/>
              <a:chExt cx="9823469" cy="2720340"/>
            </a:xfrm>
          </p:grpSpPr>
          <p:sp>
            <p:nvSpPr>
              <p:cNvPr id="299" name="Google Shape;299;g199fee1f6a4_2_282"/>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300" name="Google Shape;300;g199fee1f6a4_2_282"/>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301" name="Google Shape;301;g199fee1f6a4_2_282"/>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302" name="Google Shape;302;g199fee1f6a4_2_282"/>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303" name="Google Shape;303;g199fee1f6a4_2_282"/>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304" name="Google Shape;304;g199fee1f6a4_2_282"/>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305" name="Google Shape;305;g199fee1f6a4_2_282"/>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306" name="Google Shape;306;g199fee1f6a4_2_282"/>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307" name="Google Shape;307;g199fee1f6a4_2_282"/>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Calibri"/>
                <a:ea typeface="Calibri"/>
                <a:cs typeface="Calibri"/>
                <a:sym typeface="Calibri"/>
              </a:rPr>
              <a:t>An R toolkit for IRR analysis (vs. Excel IRR)</a:t>
            </a:r>
            <a:endParaRPr sz="4800" b="0" i="0" u="none" strike="noStrike" cap="none">
              <a:solidFill>
                <a:srgbClr val="003070"/>
              </a:solidFill>
              <a:latin typeface="Calibri"/>
              <a:ea typeface="Calibri"/>
              <a:cs typeface="Calibri"/>
              <a:sym typeface="Calibri"/>
            </a:endParaRPr>
          </a:p>
        </p:txBody>
      </p:sp>
      <p:pic>
        <p:nvPicPr>
          <p:cNvPr id="308" name="Google Shape;308;g199fee1f6a4_2_282"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309" name="Google Shape;309;g199fee1f6a4_2_282"/>
          <p:cNvSpPr txBox="1"/>
          <p:nvPr/>
        </p:nvSpPr>
        <p:spPr>
          <a:xfrm>
            <a:off x="5858462" y="2305483"/>
            <a:ext cx="11771700" cy="6187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3000"/>
              <a:buFont typeface="Arial" panose="020B0604020202020204"/>
              <a:buNone/>
            </a:pPr>
            <a:endParaRPr sz="300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000"/>
              <a:buFont typeface="Arial" panose="020B0604020202020204"/>
              <a:buNone/>
            </a:pPr>
            <a:r>
              <a:rPr lang="en-US" sz="3000" i="0" u="none" strike="noStrike" cap="none">
                <a:solidFill>
                  <a:srgbClr val="000000"/>
                </a:solidFill>
                <a:latin typeface="Calibri"/>
                <a:ea typeface="Calibri"/>
                <a:cs typeface="Calibri"/>
                <a:sym typeface="Calibri"/>
              </a:rPr>
              <a:t>The motivation behind our R toolkit design</a:t>
            </a:r>
            <a:endParaRPr>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000"/>
              <a:buFont typeface="Arial" panose="020B0604020202020204"/>
              <a:buNone/>
            </a:pPr>
            <a:endParaRPr sz="300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000"/>
              <a:buFont typeface="Arial" panose="020B0604020202020204"/>
              <a:buNone/>
            </a:pPr>
            <a:r>
              <a:rPr lang="en-US" sz="3000" i="0" u="none" strike="noStrike" cap="none">
                <a:solidFill>
                  <a:srgbClr val="000000"/>
                </a:solidFill>
                <a:latin typeface="Calibri"/>
                <a:ea typeface="Calibri"/>
                <a:cs typeface="Calibri"/>
                <a:sym typeface="Calibri"/>
              </a:rPr>
              <a:t>Some drawbacks in common IRR data analysis tools, such as Excel,</a:t>
            </a:r>
            <a:endParaRPr>
              <a:latin typeface="Calibri"/>
              <a:ea typeface="Calibri"/>
              <a:cs typeface="Calibri"/>
              <a:sym typeface="Calibri"/>
            </a:endParaRPr>
          </a:p>
          <a:p>
            <a:pPr marL="0" marR="0" lvl="0" indent="0" algn="l" rtl="0">
              <a:lnSpc>
                <a:spcPct val="150000"/>
              </a:lnSpc>
              <a:spcBef>
                <a:spcPts val="0"/>
              </a:spcBef>
              <a:spcAft>
                <a:spcPts val="0"/>
              </a:spcAft>
              <a:buClr>
                <a:srgbClr val="000000"/>
              </a:buClr>
              <a:buSzPts val="3000"/>
              <a:buFont typeface="Arial" panose="020B0604020202020204"/>
              <a:buNone/>
            </a:pPr>
            <a:endParaRPr sz="3000" i="0" u="none" strike="noStrike" cap="none">
              <a:solidFill>
                <a:srgbClr val="000000"/>
              </a:solidFill>
              <a:latin typeface="Calibri"/>
              <a:ea typeface="Calibri"/>
              <a:cs typeface="Calibri"/>
              <a:sym typeface="Calibri"/>
            </a:endParaRPr>
          </a:p>
          <a:p>
            <a:pPr marL="514350" marR="0" lvl="0" indent="-514350" algn="l" rtl="0">
              <a:lnSpc>
                <a:spcPct val="150000"/>
              </a:lnSpc>
              <a:spcBef>
                <a:spcPts val="0"/>
              </a:spcBef>
              <a:spcAft>
                <a:spcPts val="0"/>
              </a:spcAft>
              <a:buClr>
                <a:srgbClr val="000000"/>
              </a:buClr>
              <a:buSzPts val="3000"/>
              <a:buFont typeface="Calibri"/>
              <a:buAutoNum type="arabicPeriod"/>
            </a:pPr>
            <a:r>
              <a:rPr lang="en-US" sz="3000" i="0" u="none" strike="noStrike" cap="none">
                <a:solidFill>
                  <a:srgbClr val="000000"/>
                </a:solidFill>
                <a:latin typeface="Calibri"/>
                <a:ea typeface="Calibri"/>
                <a:cs typeface="Calibri"/>
                <a:sym typeface="Calibri"/>
              </a:rPr>
              <a:t>Excel IRR function cannot yield multiple IRR</a:t>
            </a:r>
            <a:endParaRPr>
              <a:latin typeface="Calibri"/>
              <a:ea typeface="Calibri"/>
              <a:cs typeface="Calibri"/>
              <a:sym typeface="Calibri"/>
            </a:endParaRPr>
          </a:p>
          <a:p>
            <a:pPr marL="514350" marR="0" lvl="0" indent="-514350" algn="l" rtl="0">
              <a:lnSpc>
                <a:spcPct val="150000"/>
              </a:lnSpc>
              <a:spcBef>
                <a:spcPts val="0"/>
              </a:spcBef>
              <a:spcAft>
                <a:spcPts val="0"/>
              </a:spcAft>
              <a:buClr>
                <a:srgbClr val="000000"/>
              </a:buClr>
              <a:buSzPts val="3000"/>
              <a:buFont typeface="Calibri"/>
              <a:buAutoNum type="arabicPeriod"/>
            </a:pPr>
            <a:r>
              <a:rPr lang="en-US" sz="3000" i="0" u="none" strike="noStrike" cap="none">
                <a:solidFill>
                  <a:srgbClr val="000000"/>
                </a:solidFill>
                <a:latin typeface="Calibri"/>
                <a:ea typeface="Calibri"/>
                <a:cs typeface="Calibri"/>
                <a:sym typeface="Calibri"/>
              </a:rPr>
              <a:t>For a given IRR, it is difficult to obtain the associated “investment flow” that generate the cash flow</a:t>
            </a:r>
            <a:endParaRPr>
              <a:latin typeface="Calibri"/>
              <a:ea typeface="Calibri"/>
              <a:cs typeface="Calibri"/>
              <a:sym typeface="Calibri"/>
            </a:endParaRPr>
          </a:p>
          <a:p>
            <a:pPr marL="514350" marR="0" lvl="0" indent="-514350" algn="l" rtl="0">
              <a:lnSpc>
                <a:spcPct val="150000"/>
              </a:lnSpc>
              <a:spcBef>
                <a:spcPts val="0"/>
              </a:spcBef>
              <a:spcAft>
                <a:spcPts val="0"/>
              </a:spcAft>
              <a:buClr>
                <a:srgbClr val="000000"/>
              </a:buClr>
              <a:buSzPts val="3000"/>
              <a:buFont typeface="Calibri"/>
              <a:buAutoNum type="arabicPeriod"/>
            </a:pPr>
            <a:r>
              <a:rPr lang="en-US" sz="3000" i="0" u="none" strike="noStrike" cap="none">
                <a:solidFill>
                  <a:srgbClr val="000000"/>
                </a:solidFill>
                <a:latin typeface="Calibri"/>
                <a:ea typeface="Calibri"/>
                <a:cs typeface="Calibri"/>
                <a:sym typeface="Calibri"/>
              </a:rPr>
              <a:t>Lack of support for certain plots such as NPV vs Interest Rates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grpSp>
        <p:nvGrpSpPr>
          <p:cNvPr id="314" name="Google Shape;314;g199fee1f6a4_2_376"/>
          <p:cNvGrpSpPr/>
          <p:nvPr/>
        </p:nvGrpSpPr>
        <p:grpSpPr>
          <a:xfrm>
            <a:off x="476250" y="0"/>
            <a:ext cx="3952718" cy="10287000"/>
            <a:chOff x="0" y="0"/>
            <a:chExt cx="5270291" cy="13716000"/>
          </a:xfrm>
        </p:grpSpPr>
        <p:sp>
          <p:nvSpPr>
            <p:cNvPr id="315" name="Google Shape;315;g199fee1f6a4_2_376"/>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16" name="Google Shape;316;g199fee1f6a4_2_376"/>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317" name="Google Shape;317;g199fee1f6a4_2_376"/>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318" name="Google Shape;318;g199fee1f6a4_2_376"/>
            <p:cNvGrpSpPr/>
            <p:nvPr/>
          </p:nvGrpSpPr>
          <p:grpSpPr>
            <a:xfrm>
              <a:off x="0" y="9434809"/>
              <a:ext cx="5270291" cy="1459462"/>
              <a:chOff x="0" y="0"/>
              <a:chExt cx="9823469" cy="2720340"/>
            </a:xfrm>
          </p:grpSpPr>
          <p:sp>
            <p:nvSpPr>
              <p:cNvPr id="319" name="Google Shape;319;g199fee1f6a4_2_376"/>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320" name="Google Shape;320;g199fee1f6a4_2_376"/>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321" name="Google Shape;321;g199fee1f6a4_2_376"/>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322" name="Google Shape;322;g199fee1f6a4_2_376"/>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323" name="Google Shape;323;g199fee1f6a4_2_376"/>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324" name="Google Shape;324;g199fee1f6a4_2_376"/>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325" name="Google Shape;325;g199fee1f6a4_2_376"/>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326" name="Google Shape;326;g199fee1f6a4_2_376"/>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327" name="Google Shape;327;g199fee1f6a4_2_376"/>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Calibri"/>
                <a:ea typeface="Calibri"/>
                <a:cs typeface="Calibri"/>
                <a:sym typeface="Calibri"/>
              </a:rPr>
              <a:t>An R toolkit for IRR analysis (vs. Excel IRR)</a:t>
            </a:r>
            <a:endParaRPr sz="4800" b="0" i="0" u="none" strike="noStrike" cap="none">
              <a:solidFill>
                <a:srgbClr val="003070"/>
              </a:solidFill>
              <a:latin typeface="Calibri"/>
              <a:ea typeface="Calibri"/>
              <a:cs typeface="Calibri"/>
              <a:sym typeface="Calibri"/>
            </a:endParaRPr>
          </a:p>
        </p:txBody>
      </p:sp>
      <p:pic>
        <p:nvPicPr>
          <p:cNvPr id="328" name="Google Shape;328;g199fee1f6a4_2_376"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329" name="Google Shape;329;g199fee1f6a4_2_376"/>
          <p:cNvSpPr txBox="1"/>
          <p:nvPr/>
        </p:nvSpPr>
        <p:spPr>
          <a:xfrm>
            <a:off x="4607652" y="2065207"/>
            <a:ext cx="6232200" cy="708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 R function find all the internal rate of returns for a given cash flow </a:t>
            </a:r>
            <a:endParaRPr lang="en-US" sz="28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 polyroot utilizes the Jenkins–Traub algorithm</a:t>
            </a:r>
            <a:endParaRPr lang="en-US" sz="28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allirr &lt;- function(xflow)</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return(polyroot(rev(xflow))-1)</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 example cash flow that has 3 IRRs.</a:t>
            </a:r>
            <a:endParaRPr lang="en-US" sz="28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xflow = c(-1,6,-11,6)</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allirr(xflow)</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 0    1     2</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800"/>
              <a:buFont typeface="Arial" panose="020B0604020202020204"/>
              <a:buNone/>
            </a:pPr>
            <a:endParaRPr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30" name="Google Shape;330;g199fee1f6a4_2_376"/>
          <p:cNvPicPr preferRelativeResize="0"/>
          <p:nvPr/>
        </p:nvPicPr>
        <p:blipFill rotWithShape="1">
          <a:blip r:embed="rId2"/>
          <a:srcRect/>
          <a:stretch>
            <a:fillRect/>
          </a:stretch>
        </p:blipFill>
        <p:spPr>
          <a:xfrm>
            <a:off x="12126623" y="3842833"/>
            <a:ext cx="4292050" cy="3860971"/>
          </a:xfrm>
          <a:prstGeom prst="rect">
            <a:avLst/>
          </a:prstGeom>
          <a:noFill/>
          <a:ln>
            <a:noFill/>
          </a:ln>
        </p:spPr>
      </p:pic>
      <p:sp>
        <p:nvSpPr>
          <p:cNvPr id="331" name="Google Shape;331;g199fee1f6a4_2_376"/>
          <p:cNvSpPr txBox="1"/>
          <p:nvPr/>
        </p:nvSpPr>
        <p:spPr>
          <a:xfrm>
            <a:off x="11018612" y="2644516"/>
            <a:ext cx="6940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Excel IRR function can only obtain single IRR </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pSp>
        <p:nvGrpSpPr>
          <p:cNvPr id="336" name="Google Shape;336;g199fee1f6a4_2_472"/>
          <p:cNvGrpSpPr/>
          <p:nvPr/>
        </p:nvGrpSpPr>
        <p:grpSpPr>
          <a:xfrm>
            <a:off x="476250" y="0"/>
            <a:ext cx="3952718" cy="10287000"/>
            <a:chOff x="0" y="0"/>
            <a:chExt cx="5270291" cy="13716000"/>
          </a:xfrm>
        </p:grpSpPr>
        <p:sp>
          <p:nvSpPr>
            <p:cNvPr id="337" name="Google Shape;337;g199fee1f6a4_2_472"/>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38" name="Google Shape;338;g199fee1f6a4_2_472"/>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339" name="Google Shape;339;g199fee1f6a4_2_472"/>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340" name="Google Shape;340;g199fee1f6a4_2_472"/>
            <p:cNvGrpSpPr/>
            <p:nvPr/>
          </p:nvGrpSpPr>
          <p:grpSpPr>
            <a:xfrm>
              <a:off x="0" y="9434809"/>
              <a:ext cx="5270291" cy="1459462"/>
              <a:chOff x="0" y="0"/>
              <a:chExt cx="9823469" cy="2720340"/>
            </a:xfrm>
          </p:grpSpPr>
          <p:sp>
            <p:nvSpPr>
              <p:cNvPr id="341" name="Google Shape;341;g199fee1f6a4_2_472"/>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342" name="Google Shape;342;g199fee1f6a4_2_472"/>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343" name="Google Shape;343;g199fee1f6a4_2_472"/>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344" name="Google Shape;344;g199fee1f6a4_2_472"/>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345" name="Google Shape;345;g199fee1f6a4_2_472"/>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346" name="Google Shape;346;g199fee1f6a4_2_472"/>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347" name="Google Shape;347;g199fee1f6a4_2_472"/>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348" name="Google Shape;348;g199fee1f6a4_2_472"/>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349" name="Google Shape;349;g199fee1f6a4_2_472"/>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Calibri"/>
                <a:ea typeface="Calibri"/>
                <a:cs typeface="Calibri"/>
                <a:sym typeface="Calibri"/>
              </a:rPr>
              <a:t>An R toolkit for IRR analysis (vs. Excel IRR)</a:t>
            </a:r>
            <a:endParaRPr sz="4800" b="0" i="0" u="none" strike="noStrike" cap="none">
              <a:solidFill>
                <a:srgbClr val="003070"/>
              </a:solidFill>
              <a:latin typeface="Calibri"/>
              <a:ea typeface="Calibri"/>
              <a:cs typeface="Calibri"/>
              <a:sym typeface="Calibri"/>
            </a:endParaRPr>
          </a:p>
        </p:txBody>
      </p:sp>
      <p:pic>
        <p:nvPicPr>
          <p:cNvPr id="350" name="Google Shape;350;g199fee1f6a4_2_472"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351" name="Google Shape;351;g199fee1f6a4_2_472"/>
          <p:cNvSpPr txBox="1"/>
          <p:nvPr/>
        </p:nvSpPr>
        <p:spPr>
          <a:xfrm>
            <a:off x="4462237" y="1803265"/>
            <a:ext cx="6548400" cy="825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 function to find the investment flow c from cash flow , given an internal return ir.</a:t>
            </a:r>
            <a:endParaRPr sz="25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cflowFx &lt;- function(xflow, ir)</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cfidx &lt;- function(idx)</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return(-sum(rev(OneRSeq[1:idx])*xflow[1:idx]))</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Lxflow = length(xflow)</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OneRSeq = (1+ir)^seq(0,(Lxflow-1))</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cflow = rep(0, Lxflow-1)</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cflow = sapply(1:(Lxflow-1), cfidx)</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return(cflow)</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 example cash flow with ir = 200%</a:t>
            </a:r>
            <a:endParaRPr lang="en-US" sz="25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xflow = c(-1,6,-11,6)</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cflowFx(xflow, 2)</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endParaRPr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 1     -3      2</a:t>
            </a:r>
            <a:endParaRPr lang="en-US" sz="25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2" name="Google Shape;352;g199fee1f6a4_2_472"/>
          <p:cNvSpPr txBox="1"/>
          <p:nvPr/>
        </p:nvSpPr>
        <p:spPr>
          <a:xfrm>
            <a:off x="11018612" y="2644516"/>
            <a:ext cx="69405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Formulas for investment flow in Excel depends on period index, so we have to type in for each line and cannot use autofill of Excel.</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53" name="Google Shape;353;g199fee1f6a4_2_472"/>
          <p:cNvPicPr preferRelativeResize="0"/>
          <p:nvPr/>
        </p:nvPicPr>
        <p:blipFill rotWithShape="1">
          <a:blip r:embed="rId2"/>
          <a:srcRect/>
          <a:stretch>
            <a:fillRect/>
          </a:stretch>
        </p:blipFill>
        <p:spPr>
          <a:xfrm>
            <a:off x="11145043" y="6045886"/>
            <a:ext cx="6151108" cy="3098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grpSp>
        <p:nvGrpSpPr>
          <p:cNvPr id="234" name="Google Shape;234;p19"/>
          <p:cNvGrpSpPr/>
          <p:nvPr/>
        </p:nvGrpSpPr>
        <p:grpSpPr>
          <a:xfrm>
            <a:off x="476250" y="0"/>
            <a:ext cx="3952718" cy="10287000"/>
            <a:chOff x="0" y="0"/>
            <a:chExt cx="5270291" cy="13716000"/>
          </a:xfrm>
        </p:grpSpPr>
        <p:sp>
          <p:nvSpPr>
            <p:cNvPr id="235" name="Google Shape;235;p19"/>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6" name="Google Shape;236;p19"/>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237" name="Google Shape;237;p19"/>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238" name="Google Shape;238;p19"/>
            <p:cNvGrpSpPr/>
            <p:nvPr/>
          </p:nvGrpSpPr>
          <p:grpSpPr>
            <a:xfrm>
              <a:off x="0" y="9434809"/>
              <a:ext cx="5270291" cy="1459462"/>
              <a:chOff x="0" y="0"/>
              <a:chExt cx="9823469" cy="2720340"/>
            </a:xfrm>
          </p:grpSpPr>
          <p:sp>
            <p:nvSpPr>
              <p:cNvPr id="239" name="Google Shape;239;p19"/>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240" name="Google Shape;240;p19"/>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241" name="Google Shape;241;p19"/>
          <p:cNvSpPr txBox="1"/>
          <p:nvPr/>
        </p:nvSpPr>
        <p:spPr>
          <a:xfrm>
            <a:off x="745828" y="5721575"/>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242" name="Google Shape;242;p19"/>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5">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243" name="Google Shape;243;p19"/>
          <p:cNvSpPr txBox="1"/>
          <p:nvPr/>
        </p:nvSpPr>
        <p:spPr>
          <a:xfrm>
            <a:off x="745828" y="6440949"/>
            <a:ext cx="3165600" cy="703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244" name="Google Shape;244;p19"/>
          <p:cNvSpPr txBox="1"/>
          <p:nvPr/>
        </p:nvSpPr>
        <p:spPr>
          <a:xfrm>
            <a:off x="745828" y="7373298"/>
            <a:ext cx="3165600" cy="10986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005">
                <a:solidFill>
                  <a:schemeClr val="dk1"/>
                </a:solidFill>
                <a:latin typeface="Calibri"/>
                <a:ea typeface="Calibri"/>
                <a:cs typeface="Calibri"/>
                <a:sym typeface="Calibri"/>
              </a:rPr>
              <a:t>Example of algorithm implementation</a:t>
            </a:r>
            <a:endParaRPr sz="2005">
              <a:solidFill>
                <a:schemeClr val="dk1"/>
              </a:solidFill>
              <a:latin typeface="Calibri"/>
              <a:ea typeface="Calibri"/>
              <a:cs typeface="Calibri"/>
              <a:sym typeface="Calibri"/>
            </a:endParaRPr>
          </a:p>
          <a:p>
            <a:pPr marL="0" marR="0" lvl="0" indent="0" algn="ctr" rtl="0">
              <a:lnSpc>
                <a:spcPct val="128000"/>
              </a:lnSpc>
              <a:spcBef>
                <a:spcPts val="0"/>
              </a:spcBef>
              <a:spcAft>
                <a:spcPts val="0"/>
              </a:spcAft>
              <a:buNone/>
            </a:pPr>
            <a:endParaRPr sz="2005">
              <a:solidFill>
                <a:srgbClr val="003070"/>
              </a:solidFill>
              <a:latin typeface="Calibri"/>
              <a:ea typeface="Calibri"/>
              <a:cs typeface="Calibri"/>
              <a:sym typeface="Calibri"/>
            </a:endParaRPr>
          </a:p>
        </p:txBody>
      </p:sp>
      <p:sp>
        <p:nvSpPr>
          <p:cNvPr id="245" name="Google Shape;245;p19"/>
          <p:cNvSpPr txBox="1"/>
          <p:nvPr/>
        </p:nvSpPr>
        <p:spPr>
          <a:xfrm>
            <a:off x="745828" y="8471897"/>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246" name="Google Shape;246;p19"/>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247" name="Google Shape;247;p19"/>
          <p:cNvSpPr txBox="1"/>
          <p:nvPr/>
        </p:nvSpPr>
        <p:spPr>
          <a:xfrm>
            <a:off x="4983268" y="746443"/>
            <a:ext cx="12228300" cy="94551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4800" dirty="0">
                <a:solidFill>
                  <a:schemeClr val="dk1"/>
                </a:solidFill>
                <a:latin typeface="Calibri"/>
                <a:ea typeface="Calibri"/>
                <a:cs typeface="Calibri"/>
                <a:sym typeface="Calibri"/>
              </a:rPr>
              <a:t>An R toolkit for IRR analysis (vs. Excel IRR)</a:t>
            </a:r>
            <a:endParaRPr sz="4800" i="0" u="none" strike="noStrike" cap="none" dirty="0">
              <a:solidFill>
                <a:srgbClr val="003070"/>
              </a:solidFill>
              <a:latin typeface="Calibri"/>
              <a:ea typeface="Calibri"/>
              <a:cs typeface="Calibri"/>
              <a:sym typeface="Calibri"/>
            </a:endParaRPr>
          </a:p>
        </p:txBody>
      </p:sp>
      <p:pic>
        <p:nvPicPr>
          <p:cNvPr id="248" name="Google Shape;248;p19"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249" name="Google Shape;249;p19"/>
          <p:cNvSpPr txBox="1"/>
          <p:nvPr/>
        </p:nvSpPr>
        <p:spPr>
          <a:xfrm>
            <a:off x="4462237" y="1803265"/>
            <a:ext cx="6548267" cy="63401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#function that calculate the </a:t>
            </a:r>
            <a:r>
              <a:rPr lang="en-US" sz="2500" dirty="0" err="1">
                <a:solidFill>
                  <a:srgbClr val="00B050"/>
                </a:solidFill>
                <a:latin typeface="Times New Roman" panose="02020603050405020304"/>
                <a:ea typeface="Times New Roman" panose="02020603050405020304"/>
                <a:cs typeface="Times New Roman" panose="02020603050405020304"/>
                <a:sym typeface="Times New Roman" panose="02020603050405020304"/>
              </a:rPr>
              <a:t>pv</a:t>
            </a:r>
            <a:r>
              <a:rPr lang="en-US" sz="2500" dirty="0">
                <a:solidFill>
                  <a:srgbClr val="00B050"/>
                </a:solidFill>
                <a:latin typeface="Times New Roman" panose="02020603050405020304"/>
                <a:ea typeface="Times New Roman" panose="02020603050405020304"/>
                <a:cs typeface="Times New Roman" panose="02020603050405020304"/>
                <a:sym typeface="Times New Roman" panose="02020603050405020304"/>
              </a:rPr>
              <a:t> of a given cash flow and rate </a:t>
            </a:r>
            <a:r>
              <a:rPr lang="en-US" sz="2500" dirty="0" err="1">
                <a:solidFill>
                  <a:srgbClr val="00B050"/>
                </a:solidFill>
                <a:latin typeface="Times New Roman" panose="02020603050405020304"/>
                <a:ea typeface="Times New Roman" panose="02020603050405020304"/>
                <a:cs typeface="Times New Roman" panose="02020603050405020304"/>
                <a:sym typeface="Times New Roman" panose="02020603050405020304"/>
              </a:rPr>
              <a:t>ir.</a:t>
            </a:r>
            <a:endParaRPr lang="en-US" sz="2500" dirty="0">
              <a:solidFill>
                <a:srgbClr val="00B05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pvfunc</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&lt;- function(</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xflow,ir</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Lxflow</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 length(</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xflow</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OneRSeq</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 (1+ir)^seq(0,(Lxflow-1))</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disfactor</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 1/</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OneRSeq</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pv</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 sum(</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xflow</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disfactor</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pv</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f1 = c(-1,6,-11,6)</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pvfunc</a:t>
            </a: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(f1, 1.5)</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 0.024</a:t>
            </a:r>
            <a:endParaRPr lang="en-US" sz="25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Google Shape;249;p19"/>
          <p:cNvSpPr txBox="1"/>
          <p:nvPr/>
        </p:nvSpPr>
        <p:spPr>
          <a:xfrm>
            <a:off x="11018612" y="2644516"/>
            <a:ext cx="6940598"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latin typeface="Times New Roman" panose="02020603050405020304"/>
                <a:ea typeface="Times New Roman" panose="02020603050405020304"/>
                <a:cs typeface="Times New Roman" panose="02020603050405020304"/>
                <a:sym typeface="Times New Roman" panose="02020603050405020304"/>
              </a:rPr>
              <a:t>For using Excel’s build-in NPV function, the index start from 1, instead of 0.</a:t>
            </a:r>
            <a:endParaRPr lang="en-US" sz="28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2"/>
          <a:stretch>
            <a:fillRect/>
          </a:stretch>
        </p:blipFill>
        <p:spPr>
          <a:xfrm>
            <a:off x="10178414" y="5557199"/>
            <a:ext cx="7809891" cy="39833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grpSp>
        <p:nvGrpSpPr>
          <p:cNvPr id="358" name="Google Shape;358;g199fee1f6a4_2_568"/>
          <p:cNvGrpSpPr/>
          <p:nvPr/>
        </p:nvGrpSpPr>
        <p:grpSpPr>
          <a:xfrm>
            <a:off x="476250" y="0"/>
            <a:ext cx="3952718" cy="10287000"/>
            <a:chOff x="0" y="0"/>
            <a:chExt cx="5270291" cy="13716000"/>
          </a:xfrm>
        </p:grpSpPr>
        <p:sp>
          <p:nvSpPr>
            <p:cNvPr id="359" name="Google Shape;359;g199fee1f6a4_2_568"/>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60" name="Google Shape;360;g199fee1f6a4_2_568"/>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361" name="Google Shape;361;g199fee1f6a4_2_568"/>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362" name="Google Shape;362;g199fee1f6a4_2_568"/>
            <p:cNvGrpSpPr/>
            <p:nvPr/>
          </p:nvGrpSpPr>
          <p:grpSpPr>
            <a:xfrm>
              <a:off x="0" y="9434809"/>
              <a:ext cx="5270291" cy="1459462"/>
              <a:chOff x="0" y="0"/>
              <a:chExt cx="9823469" cy="2720340"/>
            </a:xfrm>
          </p:grpSpPr>
          <p:sp>
            <p:nvSpPr>
              <p:cNvPr id="363" name="Google Shape;363;g199fee1f6a4_2_568"/>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364" name="Google Shape;364;g199fee1f6a4_2_568"/>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365" name="Google Shape;365;g199fee1f6a4_2_568"/>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366" name="Google Shape;366;g199fee1f6a4_2_568"/>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367" name="Google Shape;367;g199fee1f6a4_2_568"/>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368" name="Google Shape;368;g199fee1f6a4_2_568"/>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369" name="Google Shape;369;g199fee1f6a4_2_568"/>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370" name="Google Shape;370;g199fee1f6a4_2_568"/>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371" name="Google Shape;371;g199fee1f6a4_2_568"/>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Calibri"/>
                <a:ea typeface="Calibri"/>
                <a:cs typeface="Calibri"/>
                <a:sym typeface="Calibri"/>
              </a:rPr>
              <a:t>An R toolkit for IRR analysis (vs. Excel IRR)</a:t>
            </a:r>
            <a:endParaRPr sz="4800" b="0" i="0" u="none" strike="noStrike" cap="none">
              <a:solidFill>
                <a:srgbClr val="003070"/>
              </a:solidFill>
              <a:latin typeface="Calibri"/>
              <a:ea typeface="Calibri"/>
              <a:cs typeface="Calibri"/>
              <a:sym typeface="Calibri"/>
            </a:endParaRPr>
          </a:p>
        </p:txBody>
      </p:sp>
      <p:pic>
        <p:nvPicPr>
          <p:cNvPr id="372" name="Google Shape;372;g199fee1f6a4_2_568"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373" name="Google Shape;373;g199fee1f6a4_2_568"/>
          <p:cNvSpPr txBox="1"/>
          <p:nvPr/>
        </p:nvSpPr>
        <p:spPr>
          <a:xfrm>
            <a:off x="4428968" y="1803265"/>
            <a:ext cx="7743600" cy="818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require(ggplot2)</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 function generate a PV vs rate data frame for ggplot</a:t>
            </a: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PlotPVdf &lt;- function(xflow)</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discrates = Re(polyroot(rev(xflow))-1)</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discrates</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R_range = seq(min(discrates),max(discrates),length.out = 1000)</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R_range = R_range[(R_range&gt; (-0.999)) | (R_range &lt; (-1.001))]</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Lxflow = length(xflow)</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pvfunc &lt;- function(ir)</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OneRSeq = (1+ir)^seq(0,(Lxflow-1))</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disfactor = 1/OneRSeq</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pv = sum(xflow*disfactor)</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pv</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pv_s = sapply(R_range, pvfunc)</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pvdf = data.frame(r=R_range, pv = pv_s)</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return(pvdf)</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xflow = c(-1,6,-11,6)</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Plotdf = PlotPVdf(xflow)</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ggplot(plotdf,aes(x = r,y = pv))+geom_line()</a:t>
            </a:r>
            <a:endParaRPr lang="en-US"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4" name="Google Shape;374;g199fee1f6a4_2_568"/>
          <p:cNvSpPr txBox="1"/>
          <p:nvPr/>
        </p:nvSpPr>
        <p:spPr>
          <a:xfrm>
            <a:off x="12599295" y="7734187"/>
            <a:ext cx="44373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Excel we don’t have this functionality directly!</a:t>
            </a:r>
            <a:endParaRPr lang="en-US" sz="2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75" name="Google Shape;375;g199fee1f6a4_2_568"/>
          <p:cNvPicPr preferRelativeResize="0"/>
          <p:nvPr/>
        </p:nvPicPr>
        <p:blipFill rotWithShape="1">
          <a:blip r:embed="rId2"/>
          <a:srcRect/>
          <a:stretch>
            <a:fillRect/>
          </a:stretch>
        </p:blipFill>
        <p:spPr>
          <a:xfrm>
            <a:off x="12599295" y="1819978"/>
            <a:ext cx="4782964" cy="47168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grpSp>
        <p:nvGrpSpPr>
          <p:cNvPr id="380" name="Google Shape;380;p18"/>
          <p:cNvGrpSpPr/>
          <p:nvPr/>
        </p:nvGrpSpPr>
        <p:grpSpPr>
          <a:xfrm>
            <a:off x="476250" y="0"/>
            <a:ext cx="3952875" cy="10287000"/>
            <a:chOff x="0" y="0"/>
            <a:chExt cx="5270500" cy="13716000"/>
          </a:xfrm>
        </p:grpSpPr>
        <p:sp>
          <p:nvSpPr>
            <p:cNvPr id="381" name="Google Shape;381;p18"/>
            <p:cNvSpPr/>
            <p:nvPr/>
          </p:nvSpPr>
          <p:spPr>
            <a:xfrm>
              <a:off x="238246" y="0"/>
              <a:ext cx="4463011" cy="13716000"/>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2" name="Google Shape;382;p18"/>
            <p:cNvCxnSpPr/>
            <p:nvPr/>
          </p:nvCxnSpPr>
          <p:spPr>
            <a:xfrm>
              <a:off x="862360" y="9671282"/>
              <a:ext cx="3214783" cy="0"/>
            </a:xfrm>
            <a:prstGeom prst="straightConnector1">
              <a:avLst/>
            </a:prstGeom>
            <a:noFill/>
            <a:ln w="12700" cap="flat" cmpd="sng">
              <a:solidFill>
                <a:srgbClr val="FFFFFF"/>
              </a:solidFill>
              <a:prstDash val="solid"/>
              <a:round/>
              <a:headEnd type="none" w="sm" len="sm"/>
              <a:tailEnd type="none" w="sm" len="sm"/>
            </a:ln>
          </p:spPr>
        </p:cxnSp>
        <p:cxnSp>
          <p:nvCxnSpPr>
            <p:cNvPr id="383" name="Google Shape;383;p18"/>
            <p:cNvCxnSpPr/>
            <p:nvPr/>
          </p:nvCxnSpPr>
          <p:spPr>
            <a:xfrm>
              <a:off x="862360" y="8448917"/>
              <a:ext cx="3214783" cy="0"/>
            </a:xfrm>
            <a:prstGeom prst="straightConnector1">
              <a:avLst/>
            </a:prstGeom>
            <a:noFill/>
            <a:ln w="12700" cap="flat" cmpd="sng">
              <a:solidFill>
                <a:srgbClr val="FFFFFF"/>
              </a:solidFill>
              <a:prstDash val="solid"/>
              <a:round/>
              <a:headEnd type="none" w="sm" len="sm"/>
              <a:tailEnd type="none" w="sm" len="sm"/>
            </a:ln>
          </p:spPr>
        </p:cxnSp>
        <p:cxnSp>
          <p:nvCxnSpPr>
            <p:cNvPr id="384" name="Google Shape;384;p18"/>
            <p:cNvCxnSpPr/>
            <p:nvPr/>
          </p:nvCxnSpPr>
          <p:spPr>
            <a:xfrm>
              <a:off x="862360" y="7226551"/>
              <a:ext cx="3214783" cy="0"/>
            </a:xfrm>
            <a:prstGeom prst="straightConnector1">
              <a:avLst/>
            </a:prstGeom>
            <a:noFill/>
            <a:ln w="12700" cap="flat" cmpd="sng">
              <a:solidFill>
                <a:srgbClr val="FFFFFF"/>
              </a:solidFill>
              <a:prstDash val="solid"/>
              <a:round/>
              <a:headEnd type="none" w="sm" len="sm"/>
              <a:tailEnd type="none" w="sm" len="sm"/>
            </a:ln>
          </p:spPr>
        </p:cxnSp>
        <p:grpSp>
          <p:nvGrpSpPr>
            <p:cNvPr id="385" name="Google Shape;385;p18"/>
            <p:cNvGrpSpPr/>
            <p:nvPr/>
          </p:nvGrpSpPr>
          <p:grpSpPr>
            <a:xfrm>
              <a:off x="0" y="10654470"/>
              <a:ext cx="5270500" cy="1459520"/>
              <a:chOff x="0" y="0"/>
              <a:chExt cx="9823469" cy="2720340"/>
            </a:xfrm>
          </p:grpSpPr>
          <p:sp>
            <p:nvSpPr>
              <p:cNvPr id="386" name="Google Shape;386;p18"/>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387" name="Google Shape;387;p18"/>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cxnSp>
        <p:nvCxnSpPr>
          <p:cNvPr id="388" name="Google Shape;388;p18"/>
          <p:cNvCxnSpPr/>
          <p:nvPr/>
        </p:nvCxnSpPr>
        <p:spPr>
          <a:xfrm>
            <a:off x="5030893" y="1747611"/>
            <a:ext cx="12228407" cy="0"/>
          </a:xfrm>
          <a:prstGeom prst="straightConnector1">
            <a:avLst/>
          </a:prstGeom>
          <a:noFill/>
          <a:ln w="19050" cap="flat" cmpd="sng">
            <a:solidFill>
              <a:srgbClr val="003070"/>
            </a:solidFill>
            <a:prstDash val="solid"/>
            <a:round/>
            <a:headEnd type="none" w="sm" len="sm"/>
            <a:tailEnd type="none" w="sm" len="sm"/>
          </a:ln>
        </p:spPr>
      </p:cxnSp>
      <p:pic>
        <p:nvPicPr>
          <p:cNvPr id="389" name="Google Shape;389;p18"/>
          <p:cNvPicPr preferRelativeResize="0"/>
          <p:nvPr/>
        </p:nvPicPr>
        <p:blipFill rotWithShape="1">
          <a:blip r:embed="rId1"/>
          <a:srcRect l="25634" r="26226"/>
          <a:stretch>
            <a:fillRect/>
          </a:stretch>
        </p:blipFill>
        <p:spPr>
          <a:xfrm>
            <a:off x="11862375" y="1747600"/>
            <a:ext cx="5577974" cy="7788551"/>
          </a:xfrm>
          <a:prstGeom prst="rect">
            <a:avLst/>
          </a:prstGeom>
          <a:noFill/>
          <a:ln>
            <a:noFill/>
          </a:ln>
        </p:spPr>
      </p:pic>
      <p:grpSp>
        <p:nvGrpSpPr>
          <p:cNvPr id="390" name="Google Shape;390;p18"/>
          <p:cNvGrpSpPr/>
          <p:nvPr/>
        </p:nvGrpSpPr>
        <p:grpSpPr>
          <a:xfrm>
            <a:off x="4983265" y="1747604"/>
            <a:ext cx="6879057" cy="7788546"/>
            <a:chOff x="-1723612" y="-2901214"/>
            <a:chExt cx="7783500" cy="15030000"/>
          </a:xfrm>
        </p:grpSpPr>
        <p:sp>
          <p:nvSpPr>
            <p:cNvPr id="391" name="Google Shape;391;p18"/>
            <p:cNvSpPr txBox="1"/>
            <p:nvPr/>
          </p:nvSpPr>
          <p:spPr>
            <a:xfrm>
              <a:off x="1111464" y="2237287"/>
              <a:ext cx="4360200" cy="445500"/>
            </a:xfrm>
            <a:prstGeom prst="rect">
              <a:avLst/>
            </a:prstGeom>
            <a:noFill/>
            <a:ln>
              <a:noFill/>
            </a:ln>
          </p:spPr>
          <p:txBody>
            <a:bodyPr spcFirstLastPara="1" wrap="square" lIns="0" tIns="0" rIns="0" bIns="0" anchor="t" anchorCtr="0">
              <a:spAutoFit/>
            </a:bodyPr>
            <a:lstStyle/>
            <a:p>
              <a:pPr marL="0" marR="0" lvl="0" indent="0" algn="just" rtl="0">
                <a:lnSpc>
                  <a:spcPct val="180000"/>
                </a:lnSpc>
                <a:spcBef>
                  <a:spcPts val="0"/>
                </a:spcBef>
                <a:spcAft>
                  <a:spcPts val="0"/>
                </a:spcAft>
                <a:buNone/>
              </a:pPr>
              <a:endParaRPr sz="1500" b="0" i="0" u="none" strike="noStrike" cap="none">
                <a:solidFill>
                  <a:srgbClr val="000000"/>
                </a:solidFill>
                <a:latin typeface="Calibri"/>
                <a:ea typeface="Calibri"/>
                <a:cs typeface="Calibri"/>
                <a:sym typeface="Calibri"/>
              </a:endParaRPr>
            </a:p>
          </p:txBody>
        </p:sp>
        <p:sp>
          <p:nvSpPr>
            <p:cNvPr id="392" name="Google Shape;392;p18"/>
            <p:cNvSpPr txBox="1"/>
            <p:nvPr/>
          </p:nvSpPr>
          <p:spPr>
            <a:xfrm>
              <a:off x="-1723612" y="-2901214"/>
              <a:ext cx="7783500" cy="15030000"/>
            </a:xfrm>
            <a:prstGeom prst="rect">
              <a:avLst/>
            </a:prstGeom>
            <a:noFill/>
            <a:ln>
              <a:noFill/>
            </a:ln>
          </p:spPr>
          <p:txBody>
            <a:bodyPr spcFirstLastPara="1" wrap="square" lIns="0" tIns="0" rIns="0" bIns="0" anchor="t" anchorCtr="0">
              <a:spAutoFit/>
            </a:bodyPr>
            <a:lstStyle/>
            <a:p>
              <a:pPr marL="228600" lvl="0" indent="-228600" algn="l" rtl="0">
                <a:lnSpc>
                  <a:spcPct val="150000"/>
                </a:lnSpc>
                <a:spcBef>
                  <a:spcPts val="0"/>
                </a:spcBef>
                <a:spcAft>
                  <a:spcPts val="0"/>
                </a:spcAft>
                <a:buClr>
                  <a:schemeClr val="dk1"/>
                </a:buClr>
                <a:buSzPts val="1100"/>
                <a:buFont typeface="Arial" panose="020B0604020202020204"/>
                <a:buNone/>
              </a:pPr>
              <a:r>
                <a:rPr lang="en-US" sz="2300" dirty="0">
                  <a:solidFill>
                    <a:schemeClr val="dk1"/>
                  </a:solidFill>
                  <a:latin typeface="Calibri"/>
                  <a:ea typeface="Calibri"/>
                  <a:cs typeface="Calibri"/>
                  <a:sym typeface="Calibri"/>
                </a:rPr>
                <a:t>   In the past theories, IRR is very limited. However, according to the new five theorems and the tools developed by us, we can accurately make decisions on whether this project is desirable, whether it is a net loan or a net investment, among a variety of or even a complex number of IRR values. It also makes a meaningful analysis of each value of multiple internal interest rates, rather than simply ignoring them. Taking into account all these factors, we may reasonably enable to the conclusion that we have completed further research on the important concept of internal rate of return and rediscovered its new value. Our tool is very powerful, and ultimately it can open a wider perspective in complex decisions, providing more accurate estimate basis for our earnings.</a:t>
              </a:r>
              <a:endParaRPr sz="2300" dirty="0">
                <a:solidFill>
                  <a:schemeClr val="dk1"/>
                </a:solidFill>
                <a:latin typeface="Calibri"/>
                <a:ea typeface="Calibri"/>
                <a:cs typeface="Calibri"/>
                <a:sym typeface="Calibri"/>
              </a:endParaRPr>
            </a:p>
          </p:txBody>
        </p:sp>
      </p:grpSp>
      <p:sp>
        <p:nvSpPr>
          <p:cNvPr id="393" name="Google Shape;393;p18"/>
          <p:cNvSpPr txBox="1"/>
          <p:nvPr/>
        </p:nvSpPr>
        <p:spPr>
          <a:xfrm>
            <a:off x="745828" y="5721575"/>
            <a:ext cx="3165600" cy="3087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005">
                <a:solidFill>
                  <a:schemeClr val="lt1"/>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394" name="Google Shape;394;p18"/>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105">
                <a:solidFill>
                  <a:schemeClr val="lt1"/>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395" name="Google Shape;395;p18"/>
          <p:cNvSpPr txBox="1"/>
          <p:nvPr/>
        </p:nvSpPr>
        <p:spPr>
          <a:xfrm>
            <a:off x="745765" y="6440949"/>
            <a:ext cx="3165600" cy="7035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005">
                <a:solidFill>
                  <a:schemeClr val="lt1"/>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396" name="Google Shape;396;p18"/>
          <p:cNvSpPr txBox="1"/>
          <p:nvPr/>
        </p:nvSpPr>
        <p:spPr>
          <a:xfrm>
            <a:off x="745828" y="7323748"/>
            <a:ext cx="3165600" cy="7035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005">
                <a:solidFill>
                  <a:schemeClr val="lt1"/>
                </a:solidFill>
                <a:latin typeface="Calibri"/>
                <a:ea typeface="Calibri"/>
                <a:cs typeface="Calibri"/>
                <a:sym typeface="Calibri"/>
              </a:rPr>
              <a:t>Example of algorithm implementation</a:t>
            </a:r>
            <a:endParaRPr sz="2005" b="0" i="0" u="none" strike="noStrike" cap="none">
              <a:solidFill>
                <a:srgbClr val="FFFFFF"/>
              </a:solidFill>
              <a:latin typeface="Calibri"/>
              <a:ea typeface="Calibri"/>
              <a:cs typeface="Calibri"/>
              <a:sym typeface="Calibri"/>
            </a:endParaRPr>
          </a:p>
        </p:txBody>
      </p:sp>
      <p:sp>
        <p:nvSpPr>
          <p:cNvPr id="397" name="Google Shape;397;p18"/>
          <p:cNvSpPr txBox="1"/>
          <p:nvPr/>
        </p:nvSpPr>
        <p:spPr>
          <a:xfrm>
            <a:off x="745828" y="8471897"/>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003070"/>
                </a:solidFill>
                <a:latin typeface="Calibri"/>
                <a:ea typeface="Calibri"/>
                <a:cs typeface="Calibri"/>
                <a:sym typeface="Calibri"/>
              </a:rPr>
              <a:t>Conclusion</a:t>
            </a:r>
            <a:endParaRPr sz="2005" b="0" i="0" u="none" strike="noStrike" cap="none">
              <a:solidFill>
                <a:srgbClr val="003070"/>
              </a:solidFill>
              <a:latin typeface="Calibri"/>
              <a:ea typeface="Calibri"/>
              <a:cs typeface="Calibri"/>
              <a:sym typeface="Calibri"/>
            </a:endParaRPr>
          </a:p>
        </p:txBody>
      </p:sp>
      <p:sp>
        <p:nvSpPr>
          <p:cNvPr id="398" name="Google Shape;398;p18"/>
          <p:cNvSpPr txBox="1"/>
          <p:nvPr/>
        </p:nvSpPr>
        <p:spPr>
          <a:xfrm>
            <a:off x="5031326" y="801688"/>
            <a:ext cx="12228300" cy="94551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4800" dirty="0">
                <a:solidFill>
                  <a:schemeClr val="tx1"/>
                </a:solidFill>
              </a:rPr>
              <a:t>Conclusion</a:t>
            </a:r>
            <a:endParaRPr sz="48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399" name="Google Shape;399;p18" descr="9345d688d43f8794a4c2f9c4e14b19f41bd5ac6e8c83"/>
          <p:cNvPicPr preferRelativeResize="0"/>
          <p:nvPr/>
        </p:nvPicPr>
        <p:blipFill rotWithShape="1">
          <a:blip r:embed="rId2"/>
          <a:srcRect/>
          <a:stretch>
            <a:fillRect/>
          </a:stretch>
        </p:blipFill>
        <p:spPr>
          <a:xfrm>
            <a:off x="657860" y="876300"/>
            <a:ext cx="3336291" cy="31426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9EF"/>
        </a:solidFill>
        <a:effectLst/>
      </p:bgPr>
    </p:bg>
    <p:spTree>
      <p:nvGrpSpPr>
        <p:cNvPr id="1" name="Shape 403"/>
        <p:cNvGrpSpPr/>
        <p:nvPr/>
      </p:nvGrpSpPr>
      <p:grpSpPr>
        <a:xfrm>
          <a:off x="0" y="0"/>
          <a:ext cx="0" cy="0"/>
          <a:chOff x="0" y="0"/>
          <a:chExt cx="0" cy="0"/>
        </a:xfrm>
      </p:grpSpPr>
      <p:grpSp>
        <p:nvGrpSpPr>
          <p:cNvPr id="404" name="Google Shape;404;p19"/>
          <p:cNvGrpSpPr/>
          <p:nvPr/>
        </p:nvGrpSpPr>
        <p:grpSpPr>
          <a:xfrm>
            <a:off x="0" y="1927523"/>
            <a:ext cx="18288000" cy="7330777"/>
            <a:chOff x="0" y="0"/>
            <a:chExt cx="24384000" cy="9774370"/>
          </a:xfrm>
        </p:grpSpPr>
        <p:sp>
          <p:nvSpPr>
            <p:cNvPr id="405" name="Google Shape;405;p19"/>
            <p:cNvSpPr/>
            <p:nvPr/>
          </p:nvSpPr>
          <p:spPr>
            <a:xfrm>
              <a:off x="0" y="0"/>
              <a:ext cx="24384000" cy="7803544"/>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9"/>
            <p:cNvSpPr/>
            <p:nvPr/>
          </p:nvSpPr>
          <p:spPr>
            <a:xfrm>
              <a:off x="0" y="7803544"/>
              <a:ext cx="24384000" cy="44772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07" name="Google Shape;407;p19"/>
            <p:cNvPicPr preferRelativeResize="0"/>
            <p:nvPr/>
          </p:nvPicPr>
          <p:blipFill rotWithShape="1">
            <a:blip r:embed="rId1">
              <a:alphaModFix amt="25000"/>
            </a:blip>
            <a:srcRect t="60877"/>
            <a:stretch>
              <a:fillRect/>
            </a:stretch>
          </p:blipFill>
          <p:spPr>
            <a:xfrm>
              <a:off x="0" y="8248044"/>
              <a:ext cx="24384000" cy="1526326"/>
            </a:xfrm>
            <a:prstGeom prst="rect">
              <a:avLst/>
            </a:prstGeom>
            <a:noFill/>
            <a:ln>
              <a:noFill/>
            </a:ln>
          </p:spPr>
        </p:pic>
      </p:grpSp>
      <p:pic>
        <p:nvPicPr>
          <p:cNvPr id="408" name="Google Shape;408;p19"/>
          <p:cNvPicPr preferRelativeResize="0"/>
          <p:nvPr/>
        </p:nvPicPr>
        <p:blipFill rotWithShape="1">
          <a:blip r:embed="rId1">
            <a:alphaModFix amt="9999"/>
          </a:blip>
          <a:srcRect t="60877"/>
          <a:stretch>
            <a:fillRect/>
          </a:stretch>
        </p:blipFill>
        <p:spPr>
          <a:xfrm rot="10800000">
            <a:off x="0" y="782778"/>
            <a:ext cx="18288000" cy="1144744"/>
          </a:xfrm>
          <a:prstGeom prst="rect">
            <a:avLst/>
          </a:prstGeom>
          <a:noFill/>
          <a:ln>
            <a:noFill/>
          </a:ln>
        </p:spPr>
      </p:pic>
      <p:grpSp>
        <p:nvGrpSpPr>
          <p:cNvPr id="409" name="Google Shape;409;p19"/>
          <p:cNvGrpSpPr/>
          <p:nvPr/>
        </p:nvGrpSpPr>
        <p:grpSpPr>
          <a:xfrm>
            <a:off x="2606098" y="3629155"/>
            <a:ext cx="12688700" cy="2171172"/>
            <a:chOff x="0" y="-66675"/>
            <a:chExt cx="16918267" cy="2894896"/>
          </a:xfrm>
        </p:grpSpPr>
        <p:cxnSp>
          <p:nvCxnSpPr>
            <p:cNvPr id="410" name="Google Shape;410;p19"/>
            <p:cNvCxnSpPr/>
            <p:nvPr/>
          </p:nvCxnSpPr>
          <p:spPr>
            <a:xfrm rot="-5400000">
              <a:off x="7261646" y="1525021"/>
              <a:ext cx="2606400" cy="0"/>
            </a:xfrm>
            <a:prstGeom prst="straightConnector1">
              <a:avLst/>
            </a:prstGeom>
            <a:noFill/>
            <a:ln w="25400" cap="flat" cmpd="sng">
              <a:solidFill>
                <a:srgbClr val="FFFFFF"/>
              </a:solidFill>
              <a:prstDash val="solid"/>
              <a:round/>
              <a:headEnd type="none" w="sm" len="sm"/>
              <a:tailEnd type="none" w="sm" len="sm"/>
            </a:ln>
          </p:spPr>
        </p:cxnSp>
        <p:sp>
          <p:nvSpPr>
            <p:cNvPr id="411" name="Google Shape;411;p19"/>
            <p:cNvSpPr txBox="1"/>
            <p:nvPr/>
          </p:nvSpPr>
          <p:spPr>
            <a:xfrm>
              <a:off x="0" y="-66675"/>
              <a:ext cx="6337800" cy="1744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endParaRPr sz="8500" b="0" i="0" u="none" strike="noStrike" cap="none">
                <a:solidFill>
                  <a:srgbClr val="FFFFFF"/>
                </a:solidFill>
                <a:latin typeface="Calibri"/>
                <a:ea typeface="Calibri"/>
                <a:cs typeface="Calibri"/>
                <a:sym typeface="Calibri"/>
              </a:endParaRPr>
            </a:p>
          </p:txBody>
        </p:sp>
        <p:sp>
          <p:nvSpPr>
            <p:cNvPr id="412" name="Google Shape;412;p19"/>
            <p:cNvSpPr txBox="1"/>
            <p:nvPr/>
          </p:nvSpPr>
          <p:spPr>
            <a:xfrm>
              <a:off x="813519" y="1035728"/>
              <a:ext cx="6337800" cy="985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800" b="0" i="0" u="none" strike="noStrike" cap="none" dirty="0">
                  <a:solidFill>
                    <a:srgbClr val="FFFFFF"/>
                  </a:solidFill>
                  <a:latin typeface="Arial" panose="020B0604020202020204"/>
                  <a:ea typeface="Arial" panose="020B0604020202020204"/>
                  <a:cs typeface="Arial" panose="020B0604020202020204"/>
                  <a:sym typeface="Arial" panose="020B0604020202020204"/>
                </a:rPr>
                <a:t>Thank you!</a:t>
              </a:r>
              <a:endParaRPr sz="4800" b="0" i="0" u="none" strike="noStrike" cap="none" dirty="0">
                <a:solidFill>
                  <a:srgbClr val="FFFFFF"/>
                </a:solidFill>
                <a:latin typeface="Arial" panose="020B0604020202020204"/>
                <a:ea typeface="Arial" panose="020B0604020202020204"/>
                <a:cs typeface="Arial" panose="020B0604020202020204"/>
                <a:sym typeface="Arial" panose="020B0604020202020204"/>
              </a:endParaRPr>
            </a:p>
          </p:txBody>
        </p:sp>
        <p:sp>
          <p:nvSpPr>
            <p:cNvPr id="413" name="Google Shape;413;p19"/>
            <p:cNvSpPr txBox="1"/>
            <p:nvPr/>
          </p:nvSpPr>
          <p:spPr>
            <a:xfrm>
              <a:off x="7522867" y="539821"/>
              <a:ext cx="9395400" cy="985200"/>
            </a:xfrm>
            <a:prstGeom prst="rect">
              <a:avLst/>
            </a:prstGeom>
            <a:noFill/>
            <a:ln>
              <a:noFill/>
            </a:ln>
          </p:spPr>
          <p:txBody>
            <a:bodyPr spcFirstLastPara="1" wrap="square" lIns="0" tIns="0" rIns="0" bIns="0" anchor="t" anchorCtr="0">
              <a:spAutoFit/>
            </a:bodyPr>
            <a:lstStyle/>
            <a:p>
              <a:pPr marL="0" marR="0" lvl="0" indent="0" algn="ctr" rtl="0">
                <a:lnSpc>
                  <a:spcPct val="200000"/>
                </a:lnSpc>
                <a:spcBef>
                  <a:spcPts val="0"/>
                </a:spcBef>
                <a:spcAft>
                  <a:spcPts val="0"/>
                </a:spcAft>
                <a:buNone/>
              </a:pPr>
              <a:r>
                <a:rPr lang="en-US" sz="4800" dirty="0">
                  <a:solidFill>
                    <a:srgbClr val="FFFFFF"/>
                  </a:solidFill>
                  <a:latin typeface="Calibri"/>
                  <a:ea typeface="Calibri"/>
                  <a:cs typeface="Calibri"/>
                  <a:sym typeface="Calibri"/>
                </a:rPr>
                <a:t>Q&amp;A</a:t>
              </a:r>
              <a:endParaRPr sz="4800" b="0" i="0" u="none" strike="noStrike" cap="none" dirty="0">
                <a:solidFill>
                  <a:srgbClr val="FFFFFF"/>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9EF"/>
        </a:solidFill>
        <a:effectLst/>
      </p:bgPr>
    </p:bg>
    <p:spTree>
      <p:nvGrpSpPr>
        <p:cNvPr id="1" name="Shape 101"/>
        <p:cNvGrpSpPr/>
        <p:nvPr/>
      </p:nvGrpSpPr>
      <p:grpSpPr>
        <a:xfrm>
          <a:off x="0" y="0"/>
          <a:ext cx="0" cy="0"/>
          <a:chOff x="0" y="0"/>
          <a:chExt cx="0" cy="0"/>
        </a:xfrm>
      </p:grpSpPr>
      <p:grpSp>
        <p:nvGrpSpPr>
          <p:cNvPr id="102" name="Google Shape;102;p2"/>
          <p:cNvGrpSpPr/>
          <p:nvPr/>
        </p:nvGrpSpPr>
        <p:grpSpPr>
          <a:xfrm>
            <a:off x="0" y="-244929"/>
            <a:ext cx="8359477" cy="10287000"/>
            <a:chOff x="0" y="-1"/>
            <a:chExt cx="11145970" cy="13716001"/>
          </a:xfrm>
        </p:grpSpPr>
        <p:sp>
          <p:nvSpPr>
            <p:cNvPr id="103" name="Google Shape;103;p2"/>
            <p:cNvSpPr/>
            <p:nvPr/>
          </p:nvSpPr>
          <p:spPr>
            <a:xfrm rot="-5400000">
              <a:off x="-2270428" y="2270428"/>
              <a:ext cx="13716000" cy="9175144"/>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rot="-5400000">
              <a:off x="2541006" y="6634137"/>
              <a:ext cx="13716000" cy="44772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5" name="Google Shape;105;p2"/>
            <p:cNvPicPr preferRelativeResize="0"/>
            <p:nvPr/>
          </p:nvPicPr>
          <p:blipFill rotWithShape="1">
            <a:blip r:embed="rId1">
              <a:alphaModFix amt="15000"/>
            </a:blip>
            <a:srcRect l="21875" t="60877" r="21874"/>
            <a:stretch>
              <a:fillRect/>
            </a:stretch>
          </p:blipFill>
          <p:spPr>
            <a:xfrm rot="-5400000">
              <a:off x="3524807" y="6094837"/>
              <a:ext cx="13716000" cy="1526326"/>
            </a:xfrm>
            <a:prstGeom prst="rect">
              <a:avLst/>
            </a:prstGeom>
            <a:noFill/>
            <a:ln>
              <a:noFill/>
            </a:ln>
          </p:spPr>
        </p:pic>
      </p:grpSp>
      <p:grpSp>
        <p:nvGrpSpPr>
          <p:cNvPr id="106" name="Google Shape;106;p2"/>
          <p:cNvGrpSpPr/>
          <p:nvPr/>
        </p:nvGrpSpPr>
        <p:grpSpPr>
          <a:xfrm>
            <a:off x="9943496" y="1570357"/>
            <a:ext cx="6516876" cy="990279"/>
            <a:chOff x="-32554" y="-1056"/>
            <a:chExt cx="8689168" cy="1320373"/>
          </a:xfrm>
        </p:grpSpPr>
        <p:sp>
          <p:nvSpPr>
            <p:cNvPr id="107" name="Google Shape;107;p2"/>
            <p:cNvSpPr/>
            <p:nvPr/>
          </p:nvSpPr>
          <p:spPr>
            <a:xfrm>
              <a:off x="-32554" y="-1056"/>
              <a:ext cx="1383368" cy="1320373"/>
            </a:xfrm>
            <a:custGeom>
              <a:avLst/>
              <a:gdLst/>
              <a:ahLst/>
              <a:cxnLst/>
              <a:rect l="l" t="t" r="r" b="b"/>
              <a:pathLst>
                <a:path w="6663624" h="6360176" extrusionOk="0">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txBox="1"/>
            <p:nvPr/>
          </p:nvSpPr>
          <p:spPr>
            <a:xfrm>
              <a:off x="0" y="136870"/>
              <a:ext cx="1318260" cy="98044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500" b="0" i="0" u="none" strike="noStrike" cap="none">
                  <a:solidFill>
                    <a:srgbClr val="FFFFFF"/>
                  </a:solidFill>
                  <a:latin typeface="Arial" panose="020B0604020202020204"/>
                  <a:ea typeface="Arial" panose="020B0604020202020204"/>
                  <a:cs typeface="Arial" panose="020B0604020202020204"/>
                  <a:sym typeface="Arial" panose="020B0604020202020204"/>
                </a:rPr>
                <a:t>1</a:t>
              </a:r>
              <a:endParaRPr sz="45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9" name="Google Shape;109;p2"/>
            <p:cNvSpPr txBox="1"/>
            <p:nvPr/>
          </p:nvSpPr>
          <p:spPr>
            <a:xfrm>
              <a:off x="2207260" y="264880"/>
              <a:ext cx="6449354" cy="65197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3200" b="0" i="0" u="none" strike="noStrike" cap="none">
                  <a:solidFill>
                    <a:srgbClr val="000000"/>
                  </a:solidFill>
                  <a:latin typeface="Arial" panose="020B0604020202020204"/>
                  <a:ea typeface="Arial" panose="020B0604020202020204"/>
                  <a:cs typeface="Arial" panose="020B0604020202020204"/>
                  <a:sym typeface="Arial" panose="020B0604020202020204"/>
                </a:rPr>
                <a:t>Is IRR unreliable?</a:t>
              </a:r>
              <a:endParaRPr sz="3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0" name="Google Shape;110;p2"/>
          <p:cNvGrpSpPr/>
          <p:nvPr/>
        </p:nvGrpSpPr>
        <p:grpSpPr>
          <a:xfrm>
            <a:off x="9943500" y="2865237"/>
            <a:ext cx="7799997" cy="1236542"/>
            <a:chOff x="-32554" y="-329407"/>
            <a:chExt cx="9661833" cy="1648724"/>
          </a:xfrm>
        </p:grpSpPr>
        <p:sp>
          <p:nvSpPr>
            <p:cNvPr id="111" name="Google Shape;111;p2"/>
            <p:cNvSpPr/>
            <p:nvPr/>
          </p:nvSpPr>
          <p:spPr>
            <a:xfrm>
              <a:off x="-32554" y="-1056"/>
              <a:ext cx="1383368" cy="1320373"/>
            </a:xfrm>
            <a:custGeom>
              <a:avLst/>
              <a:gdLst/>
              <a:ahLst/>
              <a:cxnLst/>
              <a:rect l="l" t="t" r="r" b="b"/>
              <a:pathLst>
                <a:path w="6663624" h="6360176" extrusionOk="0">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txBox="1"/>
            <p:nvPr/>
          </p:nvSpPr>
          <p:spPr>
            <a:xfrm>
              <a:off x="0" y="136870"/>
              <a:ext cx="1318200" cy="923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500" b="0" i="0" u="none" strike="noStrike" cap="none">
                  <a:solidFill>
                    <a:srgbClr val="FFFFFF"/>
                  </a:solidFill>
                  <a:latin typeface="Arial" panose="020B0604020202020204"/>
                  <a:ea typeface="Arial" panose="020B0604020202020204"/>
                  <a:cs typeface="Arial" panose="020B0604020202020204"/>
                  <a:sym typeface="Arial" panose="020B0604020202020204"/>
                </a:rPr>
                <a:t>2</a:t>
              </a:r>
              <a:endParaRPr sz="45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3" name="Google Shape;113;p2"/>
            <p:cNvSpPr txBox="1"/>
            <p:nvPr/>
          </p:nvSpPr>
          <p:spPr>
            <a:xfrm>
              <a:off x="2048279" y="-329407"/>
              <a:ext cx="7581000" cy="656700"/>
            </a:xfrm>
            <a:prstGeom prst="rect">
              <a:avLst/>
            </a:prstGeom>
            <a:noFill/>
            <a:ln>
              <a:noFill/>
            </a:ln>
          </p:spPr>
          <p:txBody>
            <a:bodyPr spcFirstLastPara="1" wrap="square" lIns="0" tIns="0" rIns="0" bIns="0" anchor="t" anchorCtr="0">
              <a:spAutoFit/>
            </a:bodyPr>
            <a:lstStyle/>
            <a:p>
              <a:pPr marL="0" marR="0" lvl="0" indent="0" algn="l" rtl="0">
                <a:lnSpc>
                  <a:spcPct val="228000"/>
                </a:lnSpc>
                <a:spcBef>
                  <a:spcPts val="0"/>
                </a:spcBef>
                <a:spcAft>
                  <a:spcPts val="0"/>
                </a:spcAft>
                <a:buNone/>
              </a:pPr>
              <a:r>
                <a:rPr lang="en-US" sz="3200" dirty="0">
                  <a:solidFill>
                    <a:schemeClr val="dk1"/>
                  </a:solidFill>
                  <a:latin typeface="Calibri"/>
                  <a:ea typeface="Calibri"/>
                  <a:cs typeface="Calibri"/>
                  <a:sym typeface="Calibri"/>
                </a:rPr>
                <a:t>5 theorems on IRR</a:t>
              </a:r>
              <a:endParaRPr sz="3200" b="0" i="0" u="none" strike="noStrike" cap="none" dirty="0">
                <a:solidFill>
                  <a:schemeClr val="dk1"/>
                </a:solidFill>
                <a:latin typeface="Calibri"/>
                <a:ea typeface="Calibri"/>
                <a:cs typeface="Calibri"/>
                <a:sym typeface="Calibri"/>
              </a:endParaRPr>
            </a:p>
          </p:txBody>
        </p:sp>
      </p:grpSp>
      <p:grpSp>
        <p:nvGrpSpPr>
          <p:cNvPr id="114" name="Google Shape;114;p2"/>
          <p:cNvGrpSpPr/>
          <p:nvPr/>
        </p:nvGrpSpPr>
        <p:grpSpPr>
          <a:xfrm>
            <a:off x="9943496" y="4648361"/>
            <a:ext cx="6516910" cy="1177069"/>
            <a:chOff x="-32554" y="-1056"/>
            <a:chExt cx="8689214" cy="1569425"/>
          </a:xfrm>
        </p:grpSpPr>
        <p:sp>
          <p:nvSpPr>
            <p:cNvPr id="115" name="Google Shape;115;p2"/>
            <p:cNvSpPr/>
            <p:nvPr/>
          </p:nvSpPr>
          <p:spPr>
            <a:xfrm>
              <a:off x="-32554" y="-1056"/>
              <a:ext cx="1383368" cy="1320373"/>
            </a:xfrm>
            <a:custGeom>
              <a:avLst/>
              <a:gdLst/>
              <a:ahLst/>
              <a:cxnLst/>
              <a:rect l="l" t="t" r="r" b="b"/>
              <a:pathLst>
                <a:path w="6663624" h="6360176" extrusionOk="0">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txBox="1"/>
            <p:nvPr/>
          </p:nvSpPr>
          <p:spPr>
            <a:xfrm>
              <a:off x="0" y="136870"/>
              <a:ext cx="1318200" cy="980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500" b="0" i="0" u="none" strike="noStrike" cap="none">
                  <a:solidFill>
                    <a:srgbClr val="FFFFFF"/>
                  </a:solidFill>
                  <a:latin typeface="Arial" panose="020B0604020202020204"/>
                  <a:ea typeface="Arial" panose="020B0604020202020204"/>
                  <a:cs typeface="Arial" panose="020B0604020202020204"/>
                  <a:sym typeface="Arial" panose="020B0604020202020204"/>
                </a:rPr>
                <a:t>3</a:t>
              </a:r>
              <a:endParaRPr sz="45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7" name="Google Shape;117;p2"/>
            <p:cNvSpPr txBox="1"/>
            <p:nvPr/>
          </p:nvSpPr>
          <p:spPr>
            <a:xfrm>
              <a:off x="2207260" y="71069"/>
              <a:ext cx="6449400" cy="14973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3200" dirty="0">
                  <a:latin typeface="Calibri"/>
                  <a:ea typeface="Calibri"/>
                  <a:cs typeface="Calibri"/>
                  <a:sym typeface="Calibri"/>
                </a:rPr>
                <a:t>Different ways for IRR application</a:t>
              </a:r>
              <a:endParaRPr sz="3200" b="0" i="0" u="none" strike="noStrike" cap="none" dirty="0">
                <a:solidFill>
                  <a:srgbClr val="000000"/>
                </a:solidFill>
                <a:latin typeface="Calibri"/>
                <a:ea typeface="Calibri"/>
                <a:cs typeface="Calibri"/>
                <a:sym typeface="Calibri"/>
              </a:endParaRPr>
            </a:p>
          </p:txBody>
        </p:sp>
      </p:grpSp>
      <p:grpSp>
        <p:nvGrpSpPr>
          <p:cNvPr id="118" name="Google Shape;118;p2"/>
          <p:cNvGrpSpPr/>
          <p:nvPr/>
        </p:nvGrpSpPr>
        <p:grpSpPr>
          <a:xfrm>
            <a:off x="9943496" y="6185219"/>
            <a:ext cx="6516910" cy="1226420"/>
            <a:chOff x="-32554" y="-1056"/>
            <a:chExt cx="8689214" cy="1635227"/>
          </a:xfrm>
        </p:grpSpPr>
        <p:sp>
          <p:nvSpPr>
            <p:cNvPr id="119" name="Google Shape;119;p2"/>
            <p:cNvSpPr/>
            <p:nvPr/>
          </p:nvSpPr>
          <p:spPr>
            <a:xfrm>
              <a:off x="-32554" y="-1056"/>
              <a:ext cx="1383368" cy="1320373"/>
            </a:xfrm>
            <a:custGeom>
              <a:avLst/>
              <a:gdLst/>
              <a:ahLst/>
              <a:cxnLst/>
              <a:rect l="l" t="t" r="r" b="b"/>
              <a:pathLst>
                <a:path w="6663624" h="6360176" extrusionOk="0">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txBox="1"/>
            <p:nvPr/>
          </p:nvSpPr>
          <p:spPr>
            <a:xfrm>
              <a:off x="0" y="136870"/>
              <a:ext cx="1318260" cy="98044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500" b="0" i="0" u="none" strike="noStrike" cap="none">
                  <a:solidFill>
                    <a:srgbClr val="FFFFFF"/>
                  </a:solidFill>
                  <a:latin typeface="Arial" panose="020B0604020202020204"/>
                  <a:ea typeface="Arial" panose="020B0604020202020204"/>
                  <a:cs typeface="Arial" panose="020B0604020202020204"/>
                  <a:sym typeface="Arial" panose="020B0604020202020204"/>
                </a:rPr>
                <a:t>4</a:t>
              </a:r>
              <a:endParaRPr sz="45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1" name="Google Shape;121;p2"/>
            <p:cNvSpPr txBox="1"/>
            <p:nvPr/>
          </p:nvSpPr>
          <p:spPr>
            <a:xfrm>
              <a:off x="2207260" y="136871"/>
              <a:ext cx="6449400" cy="1497300"/>
            </a:xfrm>
            <a:prstGeom prst="rect">
              <a:avLst/>
            </a:prstGeom>
            <a:noFill/>
            <a:ln>
              <a:noFill/>
            </a:ln>
          </p:spPr>
          <p:txBody>
            <a:bodyPr spcFirstLastPara="1" wrap="square" lIns="0" tIns="0" rIns="0" bIns="0" anchor="t" anchorCtr="0">
              <a:spAutoFit/>
            </a:bodyPr>
            <a:lstStyle/>
            <a:p>
              <a:pPr marL="0" lvl="0" indent="0" algn="l" rtl="0">
                <a:lnSpc>
                  <a:spcPct val="128000"/>
                </a:lnSpc>
                <a:spcBef>
                  <a:spcPts val="0"/>
                </a:spcBef>
                <a:spcAft>
                  <a:spcPts val="0"/>
                </a:spcAft>
                <a:buClr>
                  <a:schemeClr val="dk1"/>
                </a:buClr>
                <a:buFont typeface="Arial" panose="020B0604020202020204"/>
                <a:buNone/>
              </a:pPr>
              <a:r>
                <a:rPr lang="en-US" sz="3200" dirty="0">
                  <a:solidFill>
                    <a:schemeClr val="dk1"/>
                  </a:solidFill>
                  <a:latin typeface="Calibri"/>
                  <a:ea typeface="Calibri"/>
                  <a:cs typeface="Calibri"/>
                  <a:sym typeface="Calibri"/>
                </a:rPr>
                <a:t>Example of algorithm implementation</a:t>
              </a:r>
              <a:endParaRPr sz="3200" b="0" i="0" u="none" strike="noStrike" cap="none" dirty="0">
                <a:solidFill>
                  <a:srgbClr val="000000"/>
                </a:solidFill>
                <a:latin typeface="Calibri"/>
                <a:ea typeface="Calibri"/>
                <a:cs typeface="Calibri"/>
                <a:sym typeface="Calibri"/>
              </a:endParaRPr>
            </a:p>
          </p:txBody>
        </p:sp>
      </p:grpSp>
      <p:grpSp>
        <p:nvGrpSpPr>
          <p:cNvPr id="122" name="Google Shape;122;p2"/>
          <p:cNvGrpSpPr/>
          <p:nvPr/>
        </p:nvGrpSpPr>
        <p:grpSpPr>
          <a:xfrm>
            <a:off x="9943496" y="7722078"/>
            <a:ext cx="6516910" cy="990279"/>
            <a:chOff x="-32554" y="-1056"/>
            <a:chExt cx="8689214" cy="1320373"/>
          </a:xfrm>
        </p:grpSpPr>
        <p:sp>
          <p:nvSpPr>
            <p:cNvPr id="123" name="Google Shape;123;p2"/>
            <p:cNvSpPr/>
            <p:nvPr/>
          </p:nvSpPr>
          <p:spPr>
            <a:xfrm>
              <a:off x="-32554" y="-1056"/>
              <a:ext cx="1383368" cy="1320373"/>
            </a:xfrm>
            <a:custGeom>
              <a:avLst/>
              <a:gdLst/>
              <a:ahLst/>
              <a:cxnLst/>
              <a:rect l="l" t="t" r="r" b="b"/>
              <a:pathLst>
                <a:path w="6663624" h="6360176" extrusionOk="0">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txBox="1"/>
            <p:nvPr/>
          </p:nvSpPr>
          <p:spPr>
            <a:xfrm>
              <a:off x="0" y="136870"/>
              <a:ext cx="1318260" cy="98044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500" b="0" i="0" u="none" strike="noStrike" cap="none">
                  <a:solidFill>
                    <a:srgbClr val="FFFFFF"/>
                  </a:solidFill>
                  <a:latin typeface="Arial" panose="020B0604020202020204"/>
                  <a:ea typeface="Arial" panose="020B0604020202020204"/>
                  <a:cs typeface="Arial" panose="020B0604020202020204"/>
                  <a:sym typeface="Arial" panose="020B0604020202020204"/>
                </a:rPr>
                <a:t>5</a:t>
              </a:r>
              <a:endParaRPr sz="45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5" name="Google Shape;125;p2"/>
            <p:cNvSpPr txBox="1"/>
            <p:nvPr/>
          </p:nvSpPr>
          <p:spPr>
            <a:xfrm>
              <a:off x="2207260" y="264880"/>
              <a:ext cx="6449400" cy="6567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3200">
                  <a:latin typeface="Calibri"/>
                  <a:ea typeface="Calibri"/>
                  <a:cs typeface="Calibri"/>
                  <a:sym typeface="Calibri"/>
                </a:rPr>
                <a:t>Conclusion</a:t>
              </a:r>
              <a:endParaRPr sz="3200" b="0" i="0" u="none" strike="noStrike" cap="none">
                <a:solidFill>
                  <a:srgbClr val="000000"/>
                </a:solidFill>
                <a:latin typeface="Calibri"/>
                <a:ea typeface="Calibri"/>
                <a:cs typeface="Calibri"/>
                <a:sym typeface="Calibri"/>
              </a:endParaRPr>
            </a:p>
          </p:txBody>
        </p:sp>
      </p:grpSp>
      <p:sp>
        <p:nvSpPr>
          <p:cNvPr id="126" name="Google Shape;126;p2"/>
          <p:cNvSpPr txBox="1"/>
          <p:nvPr/>
        </p:nvSpPr>
        <p:spPr>
          <a:xfrm>
            <a:off x="695375" y="4340711"/>
            <a:ext cx="5685709" cy="802789"/>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4695" b="0" i="0" u="none" strike="noStrike" cap="none">
                <a:solidFill>
                  <a:srgbClr val="FFFFFF"/>
                </a:solidFill>
                <a:latin typeface="Arial" panose="020B0604020202020204"/>
                <a:ea typeface="Arial" panose="020B0604020202020204"/>
                <a:cs typeface="Arial" panose="020B0604020202020204"/>
                <a:sym typeface="Arial" panose="020B0604020202020204"/>
              </a:rPr>
              <a:t>CONTENTS</a:t>
            </a:r>
            <a:endParaRPr sz="4695"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131" name="Google Shape;131;p3"/>
          <p:cNvGrpSpPr/>
          <p:nvPr/>
        </p:nvGrpSpPr>
        <p:grpSpPr>
          <a:xfrm>
            <a:off x="476400" y="0"/>
            <a:ext cx="3952875" cy="10287000"/>
            <a:chOff x="0" y="0"/>
            <a:chExt cx="5270500" cy="13716000"/>
          </a:xfrm>
        </p:grpSpPr>
        <p:sp>
          <p:nvSpPr>
            <p:cNvPr id="132" name="Google Shape;132;p3"/>
            <p:cNvSpPr/>
            <p:nvPr/>
          </p:nvSpPr>
          <p:spPr>
            <a:xfrm>
              <a:off x="238246" y="0"/>
              <a:ext cx="4463011" cy="13716000"/>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3" name="Google Shape;133;p3"/>
            <p:cNvCxnSpPr/>
            <p:nvPr/>
          </p:nvCxnSpPr>
          <p:spPr>
            <a:xfrm>
              <a:off x="862360" y="10894125"/>
              <a:ext cx="3214783" cy="0"/>
            </a:xfrm>
            <a:prstGeom prst="straightConnector1">
              <a:avLst/>
            </a:prstGeom>
            <a:noFill/>
            <a:ln w="12700" cap="flat" cmpd="sng">
              <a:solidFill>
                <a:srgbClr val="FFFFFF"/>
              </a:solidFill>
              <a:prstDash val="solid"/>
              <a:round/>
              <a:headEnd type="none" w="sm" len="sm"/>
              <a:tailEnd type="none" w="sm" len="sm"/>
            </a:ln>
          </p:spPr>
        </p:cxnSp>
        <p:cxnSp>
          <p:nvCxnSpPr>
            <p:cNvPr id="134" name="Google Shape;134;p3"/>
            <p:cNvCxnSpPr/>
            <p:nvPr/>
          </p:nvCxnSpPr>
          <p:spPr>
            <a:xfrm>
              <a:off x="862360" y="9672713"/>
              <a:ext cx="3214783" cy="0"/>
            </a:xfrm>
            <a:prstGeom prst="straightConnector1">
              <a:avLst/>
            </a:prstGeom>
            <a:noFill/>
            <a:ln w="12700" cap="flat" cmpd="sng">
              <a:solidFill>
                <a:srgbClr val="FFFFFF"/>
              </a:solidFill>
              <a:prstDash val="solid"/>
              <a:round/>
              <a:headEnd type="none" w="sm" len="sm"/>
              <a:tailEnd type="none" w="sm" len="sm"/>
            </a:ln>
          </p:spPr>
        </p:cxnSp>
        <p:cxnSp>
          <p:nvCxnSpPr>
            <p:cNvPr id="135" name="Google Shape;135;p3"/>
            <p:cNvCxnSpPr/>
            <p:nvPr/>
          </p:nvCxnSpPr>
          <p:spPr>
            <a:xfrm>
              <a:off x="862360" y="8451302"/>
              <a:ext cx="3214783" cy="0"/>
            </a:xfrm>
            <a:prstGeom prst="straightConnector1">
              <a:avLst/>
            </a:prstGeom>
            <a:noFill/>
            <a:ln w="12700" cap="flat" cmpd="sng">
              <a:solidFill>
                <a:srgbClr val="FFFFFF"/>
              </a:solidFill>
              <a:prstDash val="solid"/>
              <a:round/>
              <a:headEnd type="none" w="sm" len="sm"/>
              <a:tailEnd type="none" w="sm" len="sm"/>
            </a:ln>
          </p:spPr>
        </p:cxnSp>
        <p:grpSp>
          <p:nvGrpSpPr>
            <p:cNvPr id="136" name="Google Shape;136;p3"/>
            <p:cNvGrpSpPr/>
            <p:nvPr/>
          </p:nvGrpSpPr>
          <p:grpSpPr>
            <a:xfrm>
              <a:off x="0" y="5775790"/>
              <a:ext cx="5270500" cy="1459520"/>
              <a:chOff x="0" y="0"/>
              <a:chExt cx="9823469" cy="2720340"/>
            </a:xfrm>
          </p:grpSpPr>
          <p:sp>
            <p:nvSpPr>
              <p:cNvPr id="137" name="Google Shape;137;p3"/>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138" name="Google Shape;138;p3"/>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cxnSp>
        <p:nvCxnSpPr>
          <p:cNvPr id="139" name="Google Shape;139;p3"/>
          <p:cNvCxnSpPr/>
          <p:nvPr/>
        </p:nvCxnSpPr>
        <p:spPr>
          <a:xfrm>
            <a:off x="5030893" y="1747611"/>
            <a:ext cx="12228407" cy="0"/>
          </a:xfrm>
          <a:prstGeom prst="straightConnector1">
            <a:avLst/>
          </a:prstGeom>
          <a:noFill/>
          <a:ln w="19050" cap="flat" cmpd="sng">
            <a:solidFill>
              <a:srgbClr val="003070"/>
            </a:solidFill>
            <a:prstDash val="solid"/>
            <a:round/>
            <a:headEnd type="none" w="sm" len="sm"/>
            <a:tailEnd type="none" w="sm" len="sm"/>
          </a:ln>
        </p:spPr>
      </p:cxnSp>
      <p:sp>
        <p:nvSpPr>
          <p:cNvPr id="140" name="Google Shape;140;p3"/>
          <p:cNvSpPr/>
          <p:nvPr/>
        </p:nvSpPr>
        <p:spPr>
          <a:xfrm>
            <a:off x="4429125" y="2467251"/>
            <a:ext cx="7096971" cy="193440"/>
          </a:xfrm>
          <a:prstGeom prst="rect">
            <a:avLst/>
          </a:pr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 name="Google Shape;141;p3"/>
          <p:cNvGrpSpPr/>
          <p:nvPr/>
        </p:nvGrpSpPr>
        <p:grpSpPr>
          <a:xfrm>
            <a:off x="4429125" y="2660691"/>
            <a:ext cx="7096971" cy="4841924"/>
            <a:chOff x="0" y="0"/>
            <a:chExt cx="9462629" cy="6455899"/>
          </a:xfrm>
        </p:grpSpPr>
        <p:sp>
          <p:nvSpPr>
            <p:cNvPr id="142" name="Google Shape;142;p3"/>
            <p:cNvSpPr/>
            <p:nvPr/>
          </p:nvSpPr>
          <p:spPr>
            <a:xfrm>
              <a:off x="0" y="0"/>
              <a:ext cx="9462629" cy="6455899"/>
            </a:xfrm>
            <a:prstGeom prst="rect">
              <a:avLst/>
            </a:prstGeom>
            <a:solidFill>
              <a:srgbClr val="E8E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txBox="1"/>
            <p:nvPr/>
          </p:nvSpPr>
          <p:spPr>
            <a:xfrm>
              <a:off x="1476845" y="796472"/>
              <a:ext cx="6508938" cy="463594"/>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225" b="0" i="0" u="none" strike="noStrike" cap="none">
                  <a:solidFill>
                    <a:srgbClr val="000000"/>
                  </a:solidFill>
                  <a:latin typeface="Arial" panose="020B0604020202020204"/>
                  <a:ea typeface="Arial" panose="020B0604020202020204"/>
                  <a:cs typeface="Arial" panose="020B0604020202020204"/>
                  <a:sym typeface="Arial" panose="020B0604020202020204"/>
                </a:rPr>
                <a:t>Original views </a:t>
              </a:r>
              <a:endParaRPr sz="222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3"/>
            <p:cNvSpPr txBox="1"/>
            <p:nvPr/>
          </p:nvSpPr>
          <p:spPr>
            <a:xfrm>
              <a:off x="624200" y="1567145"/>
              <a:ext cx="7644600" cy="3534000"/>
            </a:xfrm>
            <a:prstGeom prst="rect">
              <a:avLst/>
            </a:prstGeom>
            <a:noFill/>
            <a:ln>
              <a:noFill/>
            </a:ln>
          </p:spPr>
          <p:txBody>
            <a:bodyPr spcFirstLastPara="1" wrap="square" lIns="0" tIns="0" rIns="0" bIns="0" anchor="t" anchorCtr="0">
              <a:spAutoFit/>
            </a:bodyPr>
            <a:lstStyle/>
            <a:p>
              <a:pPr marL="388620" marR="0" lvl="1" indent="-213360" algn="just" rtl="0">
                <a:lnSpc>
                  <a:spcPct val="180000"/>
                </a:lnSpc>
                <a:spcBef>
                  <a:spcPts val="0"/>
                </a:spcBef>
                <a:spcAft>
                  <a:spcPts val="0"/>
                </a:spcAft>
                <a:buClr>
                  <a:srgbClr val="000000"/>
                </a:buClr>
                <a:buSzPts val="2100"/>
                <a:buFont typeface="Arial" panose="020B0604020202020204"/>
                <a:buChar char="•"/>
              </a:pPr>
              <a:r>
                <a:rPr lang="en-US" sz="2100" b="0" i="0" u="none" strike="noStrike" cap="none">
                  <a:solidFill>
                    <a:srgbClr val="000000"/>
                  </a:solidFill>
                  <a:latin typeface="Arial" panose="020B0604020202020204"/>
                  <a:ea typeface="Arial" panose="020B0604020202020204"/>
                  <a:cs typeface="Arial" panose="020B0604020202020204"/>
                  <a:sym typeface="Arial" panose="020B0604020202020204"/>
                </a:rPr>
                <a:t>Does not be used to rank </a:t>
              </a:r>
              <a:r>
                <a:rPr lang="en-US" sz="2100"/>
                <a:t>cash flows</a:t>
              </a:r>
              <a:r>
                <a:rPr lang="en-US" sz="2100" b="0" i="0" u="none" strike="noStrike" cap="none">
                  <a:solidFill>
                    <a:srgbClr val="000000"/>
                  </a:solidFill>
                  <a:latin typeface="Arial" panose="020B0604020202020204"/>
                  <a:ea typeface="Arial" panose="020B0604020202020204"/>
                  <a:cs typeface="Arial" panose="020B0604020202020204"/>
                  <a:sym typeface="Arial" panose="020B0604020202020204"/>
                </a:rPr>
                <a:t> for Mutually exclusive projects. </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10210" marR="0" lvl="1" indent="-217805" algn="just" rtl="0">
                <a:lnSpc>
                  <a:spcPct val="180000"/>
                </a:lnSpc>
                <a:spcBef>
                  <a:spcPts val="0"/>
                </a:spcBef>
                <a:spcAft>
                  <a:spcPts val="0"/>
                </a:spcAft>
                <a:buClr>
                  <a:srgbClr val="000000"/>
                </a:buClr>
                <a:buSzPts val="2100"/>
                <a:buFont typeface="Arial" panose="020B0604020202020204"/>
                <a:buChar char="•"/>
              </a:pPr>
              <a:r>
                <a:rPr lang="en-US" sz="2100" b="0" i="0" u="none" strike="noStrike" cap="none">
                  <a:solidFill>
                    <a:srgbClr val="000000"/>
                  </a:solidFill>
                  <a:latin typeface="Arial" panose="020B0604020202020204"/>
                  <a:ea typeface="Arial" panose="020B0604020202020204"/>
                  <a:cs typeface="Arial" panose="020B0604020202020204"/>
                  <a:sym typeface="Arial" panose="020B0604020202020204"/>
                </a:rPr>
                <a:t>Does not extend well to uncertain situations. </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67030" marR="0" lvl="1" indent="-208915" algn="just" rtl="0">
                <a:lnSpc>
                  <a:spcPct val="180000"/>
                </a:lnSpc>
                <a:spcBef>
                  <a:spcPts val="0"/>
                </a:spcBef>
                <a:spcAft>
                  <a:spcPts val="0"/>
                </a:spcAft>
                <a:buClr>
                  <a:srgbClr val="000000"/>
                </a:buClr>
                <a:buSzPts val="2100"/>
                <a:buFont typeface="Arial" panose="020B0604020202020204"/>
                <a:buChar char="•"/>
              </a:pPr>
              <a:r>
                <a:rPr lang="en-US" sz="2100" b="0" i="0" u="none" strike="noStrike" cap="none">
                  <a:solidFill>
                    <a:srgbClr val="000000"/>
                  </a:solidFill>
                  <a:latin typeface="Arial" panose="020B0604020202020204"/>
                  <a:ea typeface="Arial" panose="020B0604020202020204"/>
                  <a:cs typeface="Arial" panose="020B0604020202020204"/>
                  <a:sym typeface="Arial" panose="020B0604020202020204"/>
                </a:rPr>
                <a:t>multiple conflicting internal interest rates, or internal interest rates with no real value at all.</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5" name="Google Shape;145;p3"/>
          <p:cNvSpPr/>
          <p:nvPr/>
        </p:nvSpPr>
        <p:spPr>
          <a:xfrm>
            <a:off x="11672926" y="2444442"/>
            <a:ext cx="6040333" cy="218953"/>
          </a:xfrm>
          <a:prstGeom prst="rect">
            <a:avLst/>
          </a:pr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6" name="Google Shape;146;p3"/>
          <p:cNvGrpSpPr/>
          <p:nvPr/>
        </p:nvGrpSpPr>
        <p:grpSpPr>
          <a:xfrm>
            <a:off x="11672926" y="2663395"/>
            <a:ext cx="6040333" cy="7255285"/>
            <a:chOff x="0" y="0"/>
            <a:chExt cx="8053777" cy="9673714"/>
          </a:xfrm>
        </p:grpSpPr>
        <p:sp>
          <p:nvSpPr>
            <p:cNvPr id="147" name="Google Shape;147;p3"/>
            <p:cNvSpPr/>
            <p:nvPr/>
          </p:nvSpPr>
          <p:spPr>
            <a:xfrm>
              <a:off x="0" y="0"/>
              <a:ext cx="8053777" cy="9673714"/>
            </a:xfrm>
            <a:prstGeom prst="rect">
              <a:avLst/>
            </a:prstGeom>
            <a:solidFill>
              <a:srgbClr val="E8E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txBox="1"/>
            <p:nvPr/>
          </p:nvSpPr>
          <p:spPr>
            <a:xfrm>
              <a:off x="1256964" y="901033"/>
              <a:ext cx="5539850" cy="520591"/>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510" b="0" i="0" u="none" strike="noStrike" cap="none">
                  <a:solidFill>
                    <a:srgbClr val="000000"/>
                  </a:solidFill>
                  <a:latin typeface="Arial" panose="020B0604020202020204"/>
                  <a:ea typeface="Arial" panose="020B0604020202020204"/>
                  <a:cs typeface="Arial" panose="020B0604020202020204"/>
                  <a:sym typeface="Arial" panose="020B0604020202020204"/>
                </a:rPr>
                <a:t>New views </a:t>
              </a:r>
              <a:endParaRPr sz="251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3"/>
            <p:cNvSpPr txBox="1"/>
            <p:nvPr/>
          </p:nvSpPr>
          <p:spPr>
            <a:xfrm>
              <a:off x="691232" y="1963173"/>
              <a:ext cx="6757200" cy="7419300"/>
            </a:xfrm>
            <a:prstGeom prst="rect">
              <a:avLst/>
            </a:prstGeom>
            <a:noFill/>
            <a:ln>
              <a:noFill/>
            </a:ln>
          </p:spPr>
          <p:txBody>
            <a:bodyPr spcFirstLastPara="1" wrap="square" lIns="0" tIns="0" rIns="0" bIns="0" anchor="t" anchorCtr="0">
              <a:spAutoFit/>
            </a:bodyPr>
            <a:lstStyle/>
            <a:p>
              <a:pPr marL="368300" marR="0" lvl="1" indent="-209550" algn="l" rtl="0">
                <a:lnSpc>
                  <a:spcPct val="180000"/>
                </a:lnSpc>
                <a:spcBef>
                  <a:spcPts val="0"/>
                </a:spcBef>
                <a:spcAft>
                  <a:spcPts val="0"/>
                </a:spcAft>
                <a:buClr>
                  <a:srgbClr val="000000"/>
                </a:buClr>
                <a:buSzPts val="2100"/>
                <a:buFont typeface="Arial" panose="020B0604020202020204"/>
                <a:buChar char="•"/>
              </a:pPr>
              <a:r>
                <a:rPr lang="en-US" sz="2100" b="0" i="0" u="none" strike="noStrike" cap="none">
                  <a:solidFill>
                    <a:srgbClr val="000000"/>
                  </a:solidFill>
                  <a:latin typeface="Arial" panose="020B0604020202020204"/>
                  <a:ea typeface="Arial" panose="020B0604020202020204"/>
                  <a:cs typeface="Arial" panose="020B0604020202020204"/>
                  <a:sym typeface="Arial" panose="020B0604020202020204"/>
                </a:rPr>
                <a:t>Even if there are multiple internal interest rates, they can still be useful, effective, meaningful, correct, interpretable and non contradictory as an explanation of the rate of return.</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68300" marR="0" lvl="1" indent="-209550" algn="l" rtl="0">
                <a:lnSpc>
                  <a:spcPct val="180000"/>
                </a:lnSpc>
                <a:spcBef>
                  <a:spcPts val="0"/>
                </a:spcBef>
                <a:spcAft>
                  <a:spcPts val="0"/>
                </a:spcAft>
                <a:buClr>
                  <a:srgbClr val="000000"/>
                </a:buClr>
                <a:buSzPts val="2100"/>
                <a:buFont typeface="Arial" panose="020B0604020202020204"/>
                <a:buChar char="•"/>
              </a:pPr>
              <a:r>
                <a:rPr lang="en-US" sz="2100" b="0" i="0" u="none" strike="noStrike" cap="none">
                  <a:solidFill>
                    <a:srgbClr val="000000"/>
                  </a:solidFill>
                  <a:latin typeface="Arial" panose="020B0604020202020204"/>
                  <a:ea typeface="Arial" panose="020B0604020202020204"/>
                  <a:cs typeface="Arial" panose="020B0604020202020204"/>
                  <a:sym typeface="Arial" panose="020B0604020202020204"/>
                </a:rPr>
                <a:t>When there are multiple (even complex value) internal interest rates, each interest rate has a meaningful explanation, that is, the rate of return of its potential investment flow.</a:t>
              </a: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0" name="Google Shape;150;p3"/>
          <p:cNvSpPr txBox="1"/>
          <p:nvPr/>
        </p:nvSpPr>
        <p:spPr>
          <a:xfrm>
            <a:off x="745828" y="5726584"/>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5 theorems of IRR</a:t>
            </a:r>
            <a:endParaRPr sz="2005" b="0" i="0" u="none" strike="noStrike" cap="none">
              <a:solidFill>
                <a:srgbClr val="FFFFFF"/>
              </a:solidFill>
              <a:latin typeface="Calibri"/>
              <a:ea typeface="Calibri"/>
              <a:cs typeface="Calibri"/>
              <a:sym typeface="Calibri"/>
            </a:endParaRPr>
          </a:p>
        </p:txBody>
      </p:sp>
      <p:sp>
        <p:nvSpPr>
          <p:cNvPr id="151" name="Google Shape;151;p3"/>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5" i="0" u="none" strike="noStrike" cap="none">
                <a:solidFill>
                  <a:srgbClr val="003070"/>
                </a:solidFill>
                <a:latin typeface="Calibri"/>
                <a:ea typeface="Calibri"/>
                <a:cs typeface="Calibri"/>
                <a:sym typeface="Calibri"/>
              </a:rPr>
              <a:t>Is IRR unreliable?</a:t>
            </a:r>
            <a:endParaRPr sz="2105" i="0" u="none" strike="noStrike" cap="none">
              <a:solidFill>
                <a:srgbClr val="003070"/>
              </a:solidFill>
              <a:latin typeface="Calibri"/>
              <a:ea typeface="Calibri"/>
              <a:cs typeface="Calibri"/>
              <a:sym typeface="Calibri"/>
            </a:endParaRPr>
          </a:p>
        </p:txBody>
      </p:sp>
      <p:sp>
        <p:nvSpPr>
          <p:cNvPr id="152" name="Google Shape;152;p3"/>
          <p:cNvSpPr txBox="1"/>
          <p:nvPr/>
        </p:nvSpPr>
        <p:spPr>
          <a:xfrm>
            <a:off x="745828" y="6445230"/>
            <a:ext cx="3165600" cy="703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153" name="Google Shape;153;p3"/>
          <p:cNvSpPr txBox="1"/>
          <p:nvPr/>
        </p:nvSpPr>
        <p:spPr>
          <a:xfrm>
            <a:off x="745828" y="7309526"/>
            <a:ext cx="3165600" cy="7371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0">
                <a:solidFill>
                  <a:srgbClr val="FFFFFF"/>
                </a:solidFill>
                <a:latin typeface="Calibri"/>
                <a:ea typeface="Calibri"/>
                <a:cs typeface="Calibri"/>
                <a:sym typeface="Calibri"/>
              </a:rPr>
              <a:t>Example of algorithm implementation</a:t>
            </a:r>
            <a:endParaRPr sz="2100" b="0" i="0" u="none" strike="noStrike" cap="none">
              <a:solidFill>
                <a:srgbClr val="FFFFFF"/>
              </a:solidFill>
              <a:latin typeface="Calibri"/>
              <a:ea typeface="Calibri"/>
              <a:cs typeface="Calibri"/>
              <a:sym typeface="Calibri"/>
            </a:endParaRPr>
          </a:p>
        </p:txBody>
      </p:sp>
      <p:sp>
        <p:nvSpPr>
          <p:cNvPr id="154" name="Google Shape;154;p3"/>
          <p:cNvSpPr txBox="1"/>
          <p:nvPr/>
        </p:nvSpPr>
        <p:spPr>
          <a:xfrm>
            <a:off x="745828" y="8474760"/>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sp>
        <p:nvSpPr>
          <p:cNvPr id="155" name="Google Shape;155;p3"/>
          <p:cNvSpPr txBox="1"/>
          <p:nvPr/>
        </p:nvSpPr>
        <p:spPr>
          <a:xfrm>
            <a:off x="5030893" y="952259"/>
            <a:ext cx="12228407" cy="94551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4800" b="0" i="0" u="none" strike="noStrike" cap="none" dirty="0">
                <a:solidFill>
                  <a:schemeClr val="tx1"/>
                </a:solidFill>
                <a:latin typeface="Arial" panose="020B0604020202020204"/>
                <a:ea typeface="Arial" panose="020B0604020202020204"/>
                <a:cs typeface="Arial" panose="020B0604020202020204"/>
                <a:sym typeface="Arial" panose="020B0604020202020204"/>
              </a:rPr>
              <a:t>Is IRR unreliable？</a:t>
            </a:r>
            <a:endParaRPr sz="48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56" name="Google Shape;156;p3" descr="9345d688d43f8794a4c2f9c4e14b19f41bd5ac6e8c83"/>
          <p:cNvPicPr preferRelativeResize="0"/>
          <p:nvPr/>
        </p:nvPicPr>
        <p:blipFill rotWithShape="1">
          <a:blip r:embed="rId1"/>
          <a:srcRect/>
          <a:stretch>
            <a:fillRect/>
          </a:stretch>
        </p:blipFill>
        <p:spPr>
          <a:xfrm>
            <a:off x="657860" y="876300"/>
            <a:ext cx="3336290" cy="3142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5"/>
          <p:cNvGrpSpPr/>
          <p:nvPr/>
        </p:nvGrpSpPr>
        <p:grpSpPr>
          <a:xfrm>
            <a:off x="476250" y="0"/>
            <a:ext cx="3952875" cy="10287000"/>
            <a:chOff x="0" y="0"/>
            <a:chExt cx="5270500" cy="13716000"/>
          </a:xfrm>
        </p:grpSpPr>
        <p:sp>
          <p:nvSpPr>
            <p:cNvPr id="162" name="Google Shape;162;p5"/>
            <p:cNvSpPr/>
            <p:nvPr/>
          </p:nvSpPr>
          <p:spPr>
            <a:xfrm>
              <a:off x="238246" y="0"/>
              <a:ext cx="4463011" cy="13716000"/>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63" name="Google Shape;163;p5"/>
            <p:cNvCxnSpPr/>
            <p:nvPr/>
          </p:nvCxnSpPr>
          <p:spPr>
            <a:xfrm>
              <a:off x="862360" y="10894125"/>
              <a:ext cx="3214783" cy="0"/>
            </a:xfrm>
            <a:prstGeom prst="straightConnector1">
              <a:avLst/>
            </a:prstGeom>
            <a:noFill/>
            <a:ln w="12700" cap="flat" cmpd="sng">
              <a:solidFill>
                <a:srgbClr val="FFFFFF"/>
              </a:solidFill>
              <a:prstDash val="solid"/>
              <a:round/>
              <a:headEnd type="none" w="sm" len="sm"/>
              <a:tailEnd type="none" w="sm" len="sm"/>
            </a:ln>
          </p:spPr>
        </p:cxnSp>
        <p:cxnSp>
          <p:nvCxnSpPr>
            <p:cNvPr id="164" name="Google Shape;164;p5"/>
            <p:cNvCxnSpPr/>
            <p:nvPr/>
          </p:nvCxnSpPr>
          <p:spPr>
            <a:xfrm>
              <a:off x="862360" y="9672713"/>
              <a:ext cx="3214783" cy="0"/>
            </a:xfrm>
            <a:prstGeom prst="straightConnector1">
              <a:avLst/>
            </a:prstGeom>
            <a:noFill/>
            <a:ln w="12700" cap="flat" cmpd="sng">
              <a:solidFill>
                <a:srgbClr val="FFFFFF"/>
              </a:solidFill>
              <a:prstDash val="solid"/>
              <a:round/>
              <a:headEnd type="none" w="sm" len="sm"/>
              <a:tailEnd type="none" w="sm" len="sm"/>
            </a:ln>
          </p:spPr>
        </p:cxnSp>
        <p:grpSp>
          <p:nvGrpSpPr>
            <p:cNvPr id="165" name="Google Shape;165;p5"/>
            <p:cNvGrpSpPr/>
            <p:nvPr/>
          </p:nvGrpSpPr>
          <p:grpSpPr>
            <a:xfrm>
              <a:off x="0" y="7004582"/>
              <a:ext cx="5270500" cy="1459520"/>
              <a:chOff x="0" y="0"/>
              <a:chExt cx="9823469" cy="2720340"/>
            </a:xfrm>
          </p:grpSpPr>
          <p:sp>
            <p:nvSpPr>
              <p:cNvPr id="166" name="Google Shape;166;p5"/>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167" name="Google Shape;167;p5"/>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168" name="Google Shape;168;p5"/>
          <p:cNvSpPr txBox="1"/>
          <p:nvPr/>
        </p:nvSpPr>
        <p:spPr>
          <a:xfrm>
            <a:off x="745828" y="572372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5">
                <a:solidFill>
                  <a:srgbClr val="003070"/>
                </a:solidFill>
                <a:latin typeface="Calibri"/>
                <a:ea typeface="Calibri"/>
                <a:cs typeface="Calibri"/>
                <a:sym typeface="Calibri"/>
              </a:rPr>
              <a:t>5 theorems on IRR</a:t>
            </a:r>
            <a:endParaRPr sz="2105">
              <a:solidFill>
                <a:srgbClr val="003070"/>
              </a:solidFill>
              <a:latin typeface="Calibri"/>
              <a:ea typeface="Calibri"/>
              <a:cs typeface="Calibri"/>
              <a:sym typeface="Calibri"/>
            </a:endParaRPr>
          </a:p>
        </p:txBody>
      </p:sp>
      <p:sp>
        <p:nvSpPr>
          <p:cNvPr id="169" name="Google Shape;169;p5"/>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5">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170" name="Google Shape;170;p5"/>
          <p:cNvSpPr txBox="1"/>
          <p:nvPr/>
        </p:nvSpPr>
        <p:spPr>
          <a:xfrm>
            <a:off x="745828" y="6451455"/>
            <a:ext cx="3165600" cy="703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Font typeface="Arial" panose="020B0604020202020204"/>
              <a:buNone/>
            </a:pPr>
            <a:r>
              <a:rPr lang="en-US" sz="2005">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171" name="Google Shape;171;p5"/>
          <p:cNvSpPr txBox="1"/>
          <p:nvPr/>
        </p:nvSpPr>
        <p:spPr>
          <a:xfrm>
            <a:off x="743203" y="7362926"/>
            <a:ext cx="3165600" cy="703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Example of algorithm implementation</a:t>
            </a:r>
            <a:endParaRPr sz="2005" b="0" i="0" u="none" strike="noStrike" cap="none">
              <a:solidFill>
                <a:srgbClr val="FFFFFF"/>
              </a:solidFill>
              <a:latin typeface="Calibri"/>
              <a:ea typeface="Calibri"/>
              <a:cs typeface="Calibri"/>
              <a:sym typeface="Calibri"/>
            </a:endParaRPr>
          </a:p>
        </p:txBody>
      </p:sp>
      <p:sp>
        <p:nvSpPr>
          <p:cNvPr id="172" name="Google Shape;172;p5"/>
          <p:cNvSpPr txBox="1"/>
          <p:nvPr/>
        </p:nvSpPr>
        <p:spPr>
          <a:xfrm>
            <a:off x="745828" y="8474760"/>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grpSp>
        <p:nvGrpSpPr>
          <p:cNvPr id="173" name="Google Shape;173;p5"/>
          <p:cNvGrpSpPr/>
          <p:nvPr/>
        </p:nvGrpSpPr>
        <p:grpSpPr>
          <a:xfrm>
            <a:off x="4215395" y="1263962"/>
            <a:ext cx="13922866" cy="9152256"/>
            <a:chOff x="-1365135" y="-331891"/>
            <a:chExt cx="16212000" cy="4493669"/>
          </a:xfrm>
        </p:grpSpPr>
        <p:sp>
          <p:nvSpPr>
            <p:cNvPr id="174" name="Google Shape;174;p5"/>
            <p:cNvSpPr txBox="1"/>
            <p:nvPr/>
          </p:nvSpPr>
          <p:spPr>
            <a:xfrm>
              <a:off x="1089697" y="2168748"/>
              <a:ext cx="13139100" cy="189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endParaRPr sz="2500" b="0" i="0" u="none" strike="noStrike" cap="none">
                <a:solidFill>
                  <a:srgbClr val="000000"/>
                </a:solidFill>
                <a:latin typeface="Calibri"/>
                <a:ea typeface="Calibri"/>
                <a:cs typeface="Calibri"/>
                <a:sym typeface="Calibri"/>
              </a:endParaRPr>
            </a:p>
          </p:txBody>
        </p:sp>
        <p:sp>
          <p:nvSpPr>
            <p:cNvPr id="175" name="Google Shape;175;p5"/>
            <p:cNvSpPr txBox="1"/>
            <p:nvPr/>
          </p:nvSpPr>
          <p:spPr>
            <a:xfrm>
              <a:off x="-1365135" y="-331891"/>
              <a:ext cx="16212000" cy="4493669"/>
            </a:xfrm>
            <a:prstGeom prst="rect">
              <a:avLst/>
            </a:prstGeom>
            <a:noFill/>
            <a:ln>
              <a:noFill/>
            </a:ln>
          </p:spPr>
          <p:txBody>
            <a:bodyPr spcFirstLastPara="1" wrap="square" lIns="0" tIns="0" rIns="0" bIns="0" anchor="t" anchorCtr="0">
              <a:spAutoFit/>
            </a:bodyPr>
            <a:lstStyle/>
            <a:p>
              <a:pPr marL="323850" marR="0" lvl="1" indent="-200025" algn="just" rtl="0">
                <a:lnSpc>
                  <a:spcPct val="180000"/>
                </a:lnSpc>
                <a:spcBef>
                  <a:spcPts val="0"/>
                </a:spcBef>
                <a:spcAft>
                  <a:spcPts val="0"/>
                </a:spcAft>
                <a:buClr>
                  <a:srgbClr val="000000"/>
                </a:buClr>
                <a:buSzPts val="2100"/>
                <a:buFont typeface="Calibri"/>
                <a:buChar char="•"/>
              </a:pPr>
              <a:r>
                <a:rPr lang="en-US" sz="2100" b="1" dirty="0">
                  <a:latin typeface="Calibri"/>
                  <a:ea typeface="Calibri"/>
                  <a:cs typeface="Calibri"/>
                  <a:sym typeface="Calibri"/>
                </a:rPr>
                <a:t>Theorem 1: </a:t>
              </a:r>
              <a:r>
                <a:rPr lang="en-US" sz="2100" dirty="0">
                  <a:latin typeface="Calibri"/>
                  <a:ea typeface="Calibri"/>
                  <a:cs typeface="Calibri"/>
                  <a:sym typeface="Calibri"/>
                </a:rPr>
                <a:t>If investment stream c = (C0, ……, CT-1) yield x = (x0, x1, ……, </a:t>
              </a:r>
              <a:r>
                <a:rPr lang="en-US" sz="2100" dirty="0" err="1">
                  <a:latin typeface="Calibri"/>
                  <a:ea typeface="Calibri"/>
                  <a:cs typeface="Calibri"/>
                  <a:sym typeface="Calibri"/>
                </a:rPr>
                <a:t>xT</a:t>
              </a:r>
              <a:r>
                <a:rPr lang="en-US" sz="2100" dirty="0">
                  <a:latin typeface="Calibri"/>
                  <a:ea typeface="Calibri"/>
                  <a:cs typeface="Calibri"/>
                  <a:sym typeface="Calibri"/>
                </a:rPr>
                <a:t>) at constant per-period rate of return k, then for r ≠ -1, PV(</a:t>
              </a:r>
              <a:r>
                <a:rPr lang="en-US" sz="2100" dirty="0" err="1">
                  <a:latin typeface="Calibri"/>
                  <a:ea typeface="Calibri"/>
                  <a:cs typeface="Calibri"/>
                  <a:sym typeface="Calibri"/>
                </a:rPr>
                <a:t>x|r</a:t>
              </a:r>
              <a:r>
                <a:rPr lang="en-US" sz="2100" dirty="0">
                  <a:latin typeface="Calibri"/>
                  <a:ea typeface="Calibri"/>
                  <a:cs typeface="Calibri"/>
                  <a:sym typeface="Calibri"/>
                </a:rPr>
                <a:t>) = (k - r) / (1+r) * PV (</a:t>
              </a:r>
              <a:r>
                <a:rPr lang="en-US" sz="2100" dirty="0" err="1">
                  <a:latin typeface="Calibri"/>
                  <a:ea typeface="Calibri"/>
                  <a:cs typeface="Calibri"/>
                  <a:sym typeface="Calibri"/>
                </a:rPr>
                <a:t>c|r</a:t>
              </a:r>
              <a:r>
                <a:rPr lang="en-US" sz="2100" dirty="0">
                  <a:latin typeface="Calibri"/>
                  <a:ea typeface="Calibri"/>
                  <a:cs typeface="Calibri"/>
                  <a:sym typeface="Calibri"/>
                </a:rPr>
                <a:t>).</a:t>
              </a:r>
              <a:endParaRPr sz="2100" dirty="0">
                <a:latin typeface="Calibri"/>
                <a:ea typeface="Calibri"/>
                <a:cs typeface="Calibri"/>
                <a:sym typeface="Calibri"/>
              </a:endParaRPr>
            </a:p>
            <a:p>
              <a:pPr marL="323850" marR="0" lvl="1" indent="-200025" algn="just" rtl="0">
                <a:lnSpc>
                  <a:spcPct val="180000"/>
                </a:lnSpc>
                <a:spcBef>
                  <a:spcPts val="0"/>
                </a:spcBef>
                <a:spcAft>
                  <a:spcPts val="0"/>
                </a:spcAft>
                <a:buSzPts val="2100"/>
                <a:buFont typeface="Calibri"/>
                <a:buChar char="•"/>
              </a:pPr>
              <a:r>
                <a:rPr lang="en-US" sz="2100" b="1" dirty="0">
                  <a:latin typeface="Calibri"/>
                  <a:ea typeface="Calibri"/>
                  <a:cs typeface="Calibri"/>
                  <a:sym typeface="Calibri"/>
                </a:rPr>
                <a:t>Theorem 2:</a:t>
              </a:r>
              <a:r>
                <a:rPr lang="en-US" sz="2100" dirty="0">
                  <a:latin typeface="Calibri"/>
                  <a:ea typeface="Calibri"/>
                  <a:cs typeface="Calibri"/>
                  <a:sym typeface="Calibri"/>
                </a:rPr>
                <a:t> </a:t>
              </a:r>
              <a:r>
                <a:rPr lang="en-US" sz="2100" dirty="0">
                  <a:solidFill>
                    <a:srgbClr val="343434"/>
                  </a:solidFill>
                  <a:latin typeface="Calibri"/>
                  <a:ea typeface="Calibri"/>
                  <a:cs typeface="Calibri"/>
                  <a:sym typeface="Calibri"/>
                </a:rPr>
                <a:t>The quantity </a:t>
              </a:r>
              <a:r>
                <a:rPr lang="en-US" sz="2100" i="1" dirty="0">
                  <a:solidFill>
                    <a:srgbClr val="343434"/>
                  </a:solidFill>
                  <a:latin typeface="Calibri"/>
                  <a:ea typeface="Calibri"/>
                  <a:cs typeface="Calibri"/>
                  <a:sym typeface="Calibri"/>
                </a:rPr>
                <a:t>k</a:t>
              </a:r>
              <a:r>
                <a:rPr lang="en-US" sz="2100" dirty="0">
                  <a:solidFill>
                    <a:srgbClr val="343434"/>
                  </a:solidFill>
                  <a:latin typeface="Calibri"/>
                  <a:ea typeface="Calibri"/>
                  <a:cs typeface="Calibri"/>
                  <a:sym typeface="Calibri"/>
                </a:rPr>
                <a:t> is an internal rate of return for a cash flow stream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if and only if there exists an investment stream </a:t>
              </a:r>
              <a:r>
                <a:rPr lang="en-US" sz="2100" i="1" dirty="0">
                  <a:solidFill>
                    <a:srgbClr val="343434"/>
                  </a:solidFill>
                  <a:latin typeface="Calibri"/>
                  <a:ea typeface="Calibri"/>
                  <a:cs typeface="Calibri"/>
                  <a:sym typeface="Calibri"/>
                </a:rPr>
                <a:t>c</a:t>
              </a:r>
              <a:r>
                <a:rPr lang="en-US" sz="2100" dirty="0">
                  <a:solidFill>
                    <a:srgbClr val="343434"/>
                  </a:solidFill>
                  <a:latin typeface="Calibri"/>
                  <a:ea typeface="Calibri"/>
                  <a:cs typeface="Calibri"/>
                  <a:sym typeface="Calibri"/>
                </a:rPr>
                <a:t> which yields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at constant per-period rate of return </a:t>
              </a:r>
              <a:r>
                <a:rPr lang="en-US" sz="2100" i="1" dirty="0">
                  <a:solidFill>
                    <a:srgbClr val="343434"/>
                  </a:solidFill>
                  <a:latin typeface="Calibri"/>
                  <a:ea typeface="Calibri"/>
                  <a:cs typeface="Calibri"/>
                  <a:sym typeface="Calibri"/>
                </a:rPr>
                <a:t>k.</a:t>
              </a:r>
              <a:endParaRPr sz="2100" i="1" dirty="0">
                <a:solidFill>
                  <a:srgbClr val="343434"/>
                </a:solidFill>
                <a:latin typeface="Calibri"/>
                <a:ea typeface="Calibri"/>
                <a:cs typeface="Calibri"/>
                <a:sym typeface="Calibri"/>
              </a:endParaRPr>
            </a:p>
            <a:p>
              <a:pPr marL="323850" marR="0" lvl="1" indent="-200025" algn="just" rtl="0">
                <a:lnSpc>
                  <a:spcPct val="180000"/>
                </a:lnSpc>
                <a:spcBef>
                  <a:spcPts val="0"/>
                </a:spcBef>
                <a:spcAft>
                  <a:spcPts val="0"/>
                </a:spcAft>
                <a:buSzPts val="2100"/>
                <a:buFont typeface="Calibri"/>
                <a:buChar char="•"/>
              </a:pPr>
              <a:r>
                <a:rPr lang="en-US" sz="2100" b="1" dirty="0">
                  <a:latin typeface="Calibri"/>
                  <a:ea typeface="Calibri"/>
                  <a:cs typeface="Calibri"/>
                  <a:sym typeface="Calibri"/>
                </a:rPr>
                <a:t>Theorem 3: </a:t>
              </a:r>
              <a:r>
                <a:rPr lang="en-US" sz="2100" dirty="0">
                  <a:solidFill>
                    <a:srgbClr val="343434"/>
                  </a:solidFill>
                  <a:latin typeface="Calibri"/>
                  <a:ea typeface="Calibri"/>
                  <a:cs typeface="Calibri"/>
                  <a:sym typeface="Calibri"/>
                </a:rPr>
                <a:t>Suppose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is the yield of a pure investment or pure borrowing stream c at a proper internal rate of return </a:t>
              </a:r>
              <a:r>
                <a:rPr lang="en-US" sz="2100" i="1" dirty="0">
                  <a:solidFill>
                    <a:srgbClr val="343434"/>
                  </a:solidFill>
                  <a:latin typeface="Calibri"/>
                  <a:ea typeface="Calibri"/>
                  <a:cs typeface="Calibri"/>
                  <a:sym typeface="Calibri"/>
                </a:rPr>
                <a:t>k.</a:t>
              </a:r>
              <a:r>
                <a:rPr lang="en-US" sz="2100" dirty="0">
                  <a:solidFill>
                    <a:srgbClr val="343434"/>
                  </a:solidFill>
                  <a:latin typeface="Calibri"/>
                  <a:ea typeface="Calibri"/>
                  <a:cs typeface="Calibri"/>
                  <a:sym typeface="Calibri"/>
                </a:rPr>
                <a:t> Then </a:t>
              </a:r>
              <a:r>
                <a:rPr lang="en-US" sz="2100" i="1" dirty="0">
                  <a:solidFill>
                    <a:srgbClr val="343434"/>
                  </a:solidFill>
                  <a:latin typeface="Calibri"/>
                  <a:ea typeface="Calibri"/>
                  <a:cs typeface="Calibri"/>
                  <a:sym typeface="Calibri"/>
                </a:rPr>
                <a:t>k</a:t>
              </a:r>
              <a:r>
                <a:rPr lang="en-US" sz="2100" dirty="0">
                  <a:solidFill>
                    <a:srgbClr val="343434"/>
                  </a:solidFill>
                  <a:latin typeface="Calibri"/>
                  <a:ea typeface="Calibri"/>
                  <a:cs typeface="Calibri"/>
                  <a:sym typeface="Calibri"/>
                </a:rPr>
                <a:t> is the only proper internal rate of return for x, and</a:t>
              </a:r>
              <a:endParaRPr sz="2100" dirty="0">
                <a:solidFill>
                  <a:srgbClr val="343434"/>
                </a:solidFill>
                <a:latin typeface="Calibri"/>
                <a:ea typeface="Calibri"/>
                <a:cs typeface="Calibri"/>
                <a:sym typeface="Calibri"/>
              </a:endParaRPr>
            </a:p>
            <a:p>
              <a:pPr marL="914400" marR="0" lvl="0" indent="0" algn="just" rtl="0">
                <a:lnSpc>
                  <a:spcPct val="180000"/>
                </a:lnSpc>
                <a:spcBef>
                  <a:spcPts val="0"/>
                </a:spcBef>
                <a:spcAft>
                  <a:spcPts val="0"/>
                </a:spcAft>
                <a:buNone/>
              </a:pPr>
              <a:r>
                <a:rPr lang="en-US" sz="2100" dirty="0">
                  <a:solidFill>
                    <a:srgbClr val="343434"/>
                  </a:solidFill>
                  <a:latin typeface="Calibri"/>
                  <a:ea typeface="Calibri"/>
                  <a:cs typeface="Calibri"/>
                  <a:sym typeface="Calibri"/>
                </a:rPr>
                <a:t>a) If x is a pure investment stream, then PV</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 r) &gt; 0 </a:t>
              </a:r>
              <a:r>
                <a:rPr lang="en-US" sz="2100" dirty="0" err="1">
                  <a:solidFill>
                    <a:srgbClr val="343434"/>
                  </a:solidFill>
                  <a:latin typeface="Calibri"/>
                  <a:ea typeface="Calibri"/>
                  <a:cs typeface="Calibri"/>
                  <a:sym typeface="Calibri"/>
                </a:rPr>
                <a:t>iff</a:t>
              </a:r>
              <a:r>
                <a:rPr lang="en-US" sz="2100" i="1" dirty="0">
                  <a:solidFill>
                    <a:srgbClr val="343434"/>
                  </a:solidFill>
                  <a:latin typeface="Calibri"/>
                  <a:ea typeface="Calibri"/>
                  <a:cs typeface="Calibri"/>
                  <a:sym typeface="Calibri"/>
                </a:rPr>
                <a:t> k &gt;= r</a:t>
              </a:r>
              <a:endParaRPr sz="2100" i="1" dirty="0">
                <a:solidFill>
                  <a:srgbClr val="343434"/>
                </a:solidFill>
                <a:latin typeface="Calibri"/>
                <a:ea typeface="Calibri"/>
                <a:cs typeface="Calibri"/>
                <a:sym typeface="Calibri"/>
              </a:endParaRPr>
            </a:p>
            <a:p>
              <a:pPr marL="914400" lvl="0" indent="0" algn="just" rtl="0">
                <a:lnSpc>
                  <a:spcPct val="115000"/>
                </a:lnSpc>
                <a:spcBef>
                  <a:spcPts val="0"/>
                </a:spcBef>
                <a:spcAft>
                  <a:spcPts val="0"/>
                </a:spcAft>
                <a:buNone/>
              </a:pPr>
              <a:r>
                <a:rPr lang="en-US" sz="2100" dirty="0">
                  <a:solidFill>
                    <a:srgbClr val="343434"/>
                  </a:solidFill>
                  <a:latin typeface="Calibri"/>
                  <a:ea typeface="Calibri"/>
                  <a:cs typeface="Calibri"/>
                  <a:sym typeface="Calibri"/>
                </a:rPr>
                <a:t>b) If x is a pure borrowing stream,  then PV</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 r) &gt; 0 </a:t>
              </a:r>
              <a:r>
                <a:rPr lang="en-US" sz="2100" dirty="0" err="1">
                  <a:solidFill>
                    <a:srgbClr val="343434"/>
                  </a:solidFill>
                  <a:latin typeface="Calibri"/>
                  <a:ea typeface="Calibri"/>
                  <a:cs typeface="Calibri"/>
                  <a:sym typeface="Calibri"/>
                </a:rPr>
                <a:t>iff</a:t>
              </a:r>
              <a:r>
                <a:rPr lang="en-US" sz="2100" dirty="0">
                  <a:solidFill>
                    <a:srgbClr val="343434"/>
                  </a:solidFill>
                  <a:latin typeface="Calibri"/>
                  <a:ea typeface="Calibri"/>
                  <a:cs typeface="Calibri"/>
                  <a:sym typeface="Calibri"/>
                </a:rPr>
                <a:t> k &lt; = r.</a:t>
              </a:r>
              <a:endParaRPr sz="2100" dirty="0">
                <a:solidFill>
                  <a:srgbClr val="343434"/>
                </a:solidFill>
                <a:latin typeface="Calibri"/>
                <a:ea typeface="Calibri"/>
                <a:cs typeface="Calibri"/>
                <a:sym typeface="Calibri"/>
              </a:endParaRPr>
            </a:p>
            <a:p>
              <a:pPr marL="323850" marR="0" lvl="1" indent="-200025" algn="just" rtl="0">
                <a:lnSpc>
                  <a:spcPct val="180000"/>
                </a:lnSpc>
                <a:spcBef>
                  <a:spcPts val="1400"/>
                </a:spcBef>
                <a:spcAft>
                  <a:spcPts val="0"/>
                </a:spcAft>
                <a:buSzPts val="2100"/>
                <a:buFont typeface="Calibri"/>
                <a:buChar char="•"/>
              </a:pPr>
              <a:r>
                <a:rPr lang="en-US" sz="2100" b="1" dirty="0">
                  <a:latin typeface="Calibri"/>
                  <a:ea typeface="Calibri"/>
                  <a:cs typeface="Calibri"/>
                  <a:sym typeface="Calibri"/>
                </a:rPr>
                <a:t>Theorem 4: </a:t>
              </a:r>
              <a:r>
                <a:rPr lang="en-US" sz="2100" dirty="0">
                  <a:solidFill>
                    <a:srgbClr val="343434"/>
                  </a:solidFill>
                  <a:latin typeface="Calibri"/>
                  <a:ea typeface="Calibri"/>
                  <a:cs typeface="Calibri"/>
                  <a:sym typeface="Calibri"/>
                </a:rPr>
                <a:t>Suppose </a:t>
              </a:r>
              <a:r>
                <a:rPr lang="en-US" sz="2100" i="1" dirty="0">
                  <a:solidFill>
                    <a:srgbClr val="343434"/>
                  </a:solidFill>
                  <a:latin typeface="Calibri"/>
                  <a:ea typeface="Calibri"/>
                  <a:cs typeface="Calibri"/>
                  <a:sym typeface="Calibri"/>
                </a:rPr>
                <a:t>k</a:t>
              </a:r>
              <a:r>
                <a:rPr lang="en-US" sz="2100" dirty="0">
                  <a:solidFill>
                    <a:srgbClr val="343434"/>
                  </a:solidFill>
                  <a:latin typeface="Calibri"/>
                  <a:ea typeface="Calibri"/>
                  <a:cs typeface="Calibri"/>
                  <a:sym typeface="Calibri"/>
                </a:rPr>
                <a:t> is an internal rate of return for the cash flow stream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and let </a:t>
              </a:r>
              <a:r>
                <a:rPr lang="en-US" sz="2100" i="1" dirty="0">
                  <a:solidFill>
                    <a:srgbClr val="343434"/>
                  </a:solidFill>
                  <a:latin typeface="Calibri"/>
                  <a:ea typeface="Calibri"/>
                  <a:cs typeface="Calibri"/>
                  <a:sym typeface="Calibri"/>
                </a:rPr>
                <a:t>c</a:t>
              </a:r>
              <a:r>
                <a:rPr lang="en-US" sz="2100" dirty="0">
                  <a:solidFill>
                    <a:srgbClr val="343434"/>
                  </a:solidFill>
                  <a:latin typeface="Calibri"/>
                  <a:ea typeface="Calibri"/>
                  <a:cs typeface="Calibri"/>
                  <a:sym typeface="Calibri"/>
                </a:rPr>
                <a:t> be the investment stream yielding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at constant per-period rate of return </a:t>
              </a:r>
              <a:r>
                <a:rPr lang="en-US" sz="2100" i="1" dirty="0">
                  <a:solidFill>
                    <a:srgbClr val="343434"/>
                  </a:solidFill>
                  <a:latin typeface="Calibri"/>
                  <a:ea typeface="Calibri"/>
                  <a:cs typeface="Calibri"/>
                  <a:sym typeface="Calibri"/>
                </a:rPr>
                <a:t>k.</a:t>
              </a:r>
              <a:endParaRPr sz="2100" i="1" dirty="0">
                <a:solidFill>
                  <a:srgbClr val="343434"/>
                </a:solidFill>
                <a:latin typeface="Calibri"/>
                <a:ea typeface="Calibri"/>
                <a:cs typeface="Calibri"/>
                <a:sym typeface="Calibri"/>
              </a:endParaRPr>
            </a:p>
            <a:p>
              <a:pPr marL="914400" lvl="0" indent="0" algn="just" rtl="0">
                <a:lnSpc>
                  <a:spcPct val="125000"/>
                </a:lnSpc>
                <a:spcBef>
                  <a:spcPts val="0"/>
                </a:spcBef>
                <a:spcAft>
                  <a:spcPts val="0"/>
                </a:spcAft>
                <a:buNone/>
              </a:pPr>
              <a:r>
                <a:rPr lang="en-US" sz="2100" dirty="0">
                  <a:solidFill>
                    <a:srgbClr val="343434"/>
                  </a:solidFill>
                  <a:latin typeface="Calibri"/>
                  <a:ea typeface="Calibri"/>
                  <a:cs typeface="Calibri"/>
                  <a:sym typeface="Calibri"/>
                </a:rPr>
                <a:t>a) If </a:t>
              </a:r>
              <a:r>
                <a:rPr lang="en-US" sz="2100" i="1" dirty="0">
                  <a:solidFill>
                    <a:srgbClr val="343434"/>
                  </a:solidFill>
                  <a:latin typeface="Calibri"/>
                  <a:ea typeface="Calibri"/>
                  <a:cs typeface="Calibri"/>
                  <a:sym typeface="Calibri"/>
                </a:rPr>
                <a:t>PV(c</a:t>
              </a:r>
              <a:r>
                <a:rPr lang="en-US" sz="2100" dirty="0">
                  <a:solidFill>
                    <a:srgbClr val="343434"/>
                  </a:solidFill>
                  <a:latin typeface="Calibri"/>
                  <a:ea typeface="Calibri"/>
                  <a:cs typeface="Calibri"/>
                  <a:sym typeface="Calibri"/>
                </a:rPr>
                <a:t> | r) &gt; 0 (that is, c is a net investment) then </a:t>
              </a:r>
              <a:r>
                <a:rPr lang="en-US" sz="2100" i="1" dirty="0">
                  <a:solidFill>
                    <a:srgbClr val="343434"/>
                  </a:solidFill>
                  <a:latin typeface="Calibri"/>
                  <a:ea typeface="Calibri"/>
                  <a:cs typeface="Calibri"/>
                  <a:sym typeface="Calibri"/>
                </a:rPr>
                <a:t>PV(x</a:t>
              </a:r>
              <a:r>
                <a:rPr lang="en-US" sz="2100" dirty="0">
                  <a:solidFill>
                    <a:srgbClr val="343434"/>
                  </a:solidFill>
                  <a:latin typeface="Calibri"/>
                  <a:ea typeface="Calibri"/>
                  <a:cs typeface="Calibri"/>
                  <a:sym typeface="Calibri"/>
                </a:rPr>
                <a:t> I r) &gt; = 0 if and only if A &gt; r.</a:t>
              </a:r>
              <a:endParaRPr sz="2100" dirty="0">
                <a:solidFill>
                  <a:srgbClr val="343434"/>
                </a:solidFill>
                <a:latin typeface="Calibri"/>
                <a:ea typeface="Calibri"/>
                <a:cs typeface="Calibri"/>
                <a:sym typeface="Calibri"/>
              </a:endParaRPr>
            </a:p>
            <a:p>
              <a:pPr marL="914400" lvl="0" indent="0" algn="just" rtl="0">
                <a:lnSpc>
                  <a:spcPct val="125000"/>
                </a:lnSpc>
                <a:spcBef>
                  <a:spcPts val="0"/>
                </a:spcBef>
                <a:spcAft>
                  <a:spcPts val="0"/>
                </a:spcAft>
                <a:buNone/>
              </a:pPr>
              <a:r>
                <a:rPr lang="en-US" sz="2100" dirty="0">
                  <a:solidFill>
                    <a:srgbClr val="343434"/>
                  </a:solidFill>
                  <a:latin typeface="Calibri"/>
                  <a:ea typeface="Calibri"/>
                  <a:cs typeface="Calibri"/>
                  <a:sym typeface="Calibri"/>
                </a:rPr>
                <a:t>b) If </a:t>
              </a:r>
              <a:r>
                <a:rPr lang="en-US" sz="2100" i="1" dirty="0">
                  <a:solidFill>
                    <a:srgbClr val="343434"/>
                  </a:solidFill>
                  <a:latin typeface="Calibri"/>
                  <a:ea typeface="Calibri"/>
                  <a:cs typeface="Calibri"/>
                  <a:sym typeface="Calibri"/>
                </a:rPr>
                <a:t>PV(c</a:t>
              </a:r>
              <a:r>
                <a:rPr lang="en-US" sz="2100" dirty="0">
                  <a:solidFill>
                    <a:srgbClr val="343434"/>
                  </a:solidFill>
                  <a:latin typeface="Calibri"/>
                  <a:ea typeface="Calibri"/>
                  <a:cs typeface="Calibri"/>
                  <a:sym typeface="Calibri"/>
                </a:rPr>
                <a:t> | r) &lt; 0 (that is, c is a net borrowing) then </a:t>
              </a:r>
              <a:r>
                <a:rPr lang="en-US" sz="2100" i="1" dirty="0">
                  <a:solidFill>
                    <a:srgbClr val="343434"/>
                  </a:solidFill>
                  <a:latin typeface="Calibri"/>
                  <a:ea typeface="Calibri"/>
                  <a:cs typeface="Calibri"/>
                  <a:sym typeface="Calibri"/>
                </a:rPr>
                <a:t>PV(x</a:t>
              </a:r>
              <a:r>
                <a:rPr lang="en-US" sz="2100" dirty="0">
                  <a:solidFill>
                    <a:srgbClr val="343434"/>
                  </a:solidFill>
                  <a:latin typeface="Calibri"/>
                  <a:ea typeface="Calibri"/>
                  <a:cs typeface="Calibri"/>
                  <a:sym typeface="Calibri"/>
                </a:rPr>
                <a:t> I r) &gt; = 0 if and only </a:t>
              </a:r>
              <a:r>
                <a:rPr lang="en-US" sz="2100" i="1" dirty="0">
                  <a:solidFill>
                    <a:srgbClr val="343434"/>
                  </a:solidFill>
                  <a:latin typeface="Calibri"/>
                  <a:ea typeface="Calibri"/>
                  <a:cs typeface="Calibri"/>
                  <a:sym typeface="Calibri"/>
                </a:rPr>
                <a:t>if k &lt; r.</a:t>
              </a:r>
              <a:endParaRPr sz="2100" i="1" dirty="0">
                <a:solidFill>
                  <a:srgbClr val="343434"/>
                </a:solidFill>
                <a:latin typeface="Calibri"/>
                <a:ea typeface="Calibri"/>
                <a:cs typeface="Calibri"/>
                <a:sym typeface="Calibri"/>
              </a:endParaRPr>
            </a:p>
            <a:p>
              <a:pPr marL="914400" lvl="0" indent="0" algn="just" rtl="0">
                <a:lnSpc>
                  <a:spcPct val="125000"/>
                </a:lnSpc>
                <a:spcBef>
                  <a:spcPts val="0"/>
                </a:spcBef>
                <a:spcAft>
                  <a:spcPts val="0"/>
                </a:spcAft>
                <a:buNone/>
              </a:pPr>
              <a:r>
                <a:rPr lang="en-US" sz="2100" dirty="0">
                  <a:solidFill>
                    <a:srgbClr val="343434"/>
                  </a:solidFill>
                  <a:latin typeface="Calibri"/>
                  <a:ea typeface="Calibri"/>
                  <a:cs typeface="Calibri"/>
                  <a:sym typeface="Calibri"/>
                </a:rPr>
                <a:t>c) If </a:t>
              </a:r>
              <a:r>
                <a:rPr lang="en-US" sz="2100" i="1" dirty="0">
                  <a:solidFill>
                    <a:srgbClr val="343434"/>
                  </a:solidFill>
                  <a:latin typeface="Calibri"/>
                  <a:ea typeface="Calibri"/>
                  <a:cs typeface="Calibri"/>
                  <a:sym typeface="Calibri"/>
                </a:rPr>
                <a:t>PV(c</a:t>
              </a:r>
              <a:r>
                <a:rPr lang="en-US" sz="2100" dirty="0">
                  <a:solidFill>
                    <a:srgbClr val="343434"/>
                  </a:solidFill>
                  <a:latin typeface="Calibri"/>
                  <a:ea typeface="Calibri"/>
                  <a:cs typeface="Calibri"/>
                  <a:sym typeface="Calibri"/>
                </a:rPr>
                <a:t> | r) = 0 then </a:t>
              </a:r>
              <a:r>
                <a:rPr lang="en-US" sz="2100" i="1" dirty="0">
                  <a:solidFill>
                    <a:srgbClr val="343434"/>
                  </a:solidFill>
                  <a:latin typeface="Calibri"/>
                  <a:ea typeface="Calibri"/>
                  <a:cs typeface="Calibri"/>
                  <a:sym typeface="Calibri"/>
                </a:rPr>
                <a:t>PV(x</a:t>
              </a:r>
              <a:r>
                <a:rPr lang="en-US" sz="2100" dirty="0">
                  <a:solidFill>
                    <a:srgbClr val="343434"/>
                  </a:solidFill>
                  <a:latin typeface="Calibri"/>
                  <a:ea typeface="Calibri"/>
                  <a:cs typeface="Calibri"/>
                  <a:sym typeface="Calibri"/>
                </a:rPr>
                <a:t> | r) = 0.</a:t>
              </a:r>
              <a:endParaRPr sz="2100" dirty="0">
                <a:latin typeface="Calibri"/>
                <a:ea typeface="Calibri"/>
                <a:cs typeface="Calibri"/>
                <a:sym typeface="Calibri"/>
              </a:endParaRPr>
            </a:p>
            <a:p>
              <a:pPr marL="323850" marR="0" lvl="1" indent="-200025" algn="just" rtl="0">
                <a:lnSpc>
                  <a:spcPct val="180000"/>
                </a:lnSpc>
                <a:spcBef>
                  <a:spcPts val="1600"/>
                </a:spcBef>
                <a:spcAft>
                  <a:spcPts val="0"/>
                </a:spcAft>
                <a:buSzPts val="2100"/>
                <a:buFont typeface="Calibri"/>
                <a:buChar char="•"/>
              </a:pPr>
              <a:r>
                <a:rPr lang="en-US" sz="2100" b="1" dirty="0">
                  <a:latin typeface="Calibri"/>
                  <a:ea typeface="Calibri"/>
                  <a:cs typeface="Calibri"/>
                  <a:sym typeface="Calibri"/>
                </a:rPr>
                <a:t>Theorem 5:</a:t>
              </a:r>
              <a:r>
                <a:rPr lang="en-US" sz="2100" dirty="0">
                  <a:latin typeface="Calibri"/>
                  <a:ea typeface="Calibri"/>
                  <a:cs typeface="Calibri"/>
                  <a:sym typeface="Calibri"/>
                </a:rPr>
                <a:t> </a:t>
              </a:r>
              <a:r>
                <a:rPr lang="en-US" sz="2100" dirty="0">
                  <a:solidFill>
                    <a:srgbClr val="343434"/>
                  </a:solidFill>
                  <a:latin typeface="Calibri"/>
                  <a:ea typeface="Calibri"/>
                  <a:cs typeface="Calibri"/>
                  <a:sym typeface="Calibri"/>
                </a:rPr>
                <a:t>Suppose k is a (possibly complex-valued) internal rate of return for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and let </a:t>
              </a:r>
              <a:r>
                <a:rPr lang="en-US" sz="2100" i="1" dirty="0">
                  <a:solidFill>
                    <a:srgbClr val="343434"/>
                  </a:solidFill>
                  <a:latin typeface="Calibri"/>
                  <a:ea typeface="Calibri"/>
                  <a:cs typeface="Calibri"/>
                  <a:sym typeface="Calibri"/>
                </a:rPr>
                <a:t>c</a:t>
              </a:r>
              <a:r>
                <a:rPr lang="en-US" sz="2100" dirty="0">
                  <a:solidFill>
                    <a:srgbClr val="343434"/>
                  </a:solidFill>
                  <a:latin typeface="Calibri"/>
                  <a:ea typeface="Calibri"/>
                  <a:cs typeface="Calibri"/>
                  <a:sym typeface="Calibri"/>
                </a:rPr>
                <a:t> be the corresponding (possibly complex-valued) investment stream yielding </a:t>
              </a:r>
              <a:r>
                <a:rPr lang="en-US" sz="2100" i="1" dirty="0">
                  <a:solidFill>
                    <a:srgbClr val="343434"/>
                  </a:solidFill>
                  <a:latin typeface="Calibri"/>
                  <a:ea typeface="Calibri"/>
                  <a:cs typeface="Calibri"/>
                  <a:sym typeface="Calibri"/>
                </a:rPr>
                <a:t>x</a:t>
              </a:r>
              <a:r>
                <a:rPr lang="en-US" sz="2100" dirty="0">
                  <a:solidFill>
                    <a:srgbClr val="343434"/>
                  </a:solidFill>
                  <a:latin typeface="Calibri"/>
                  <a:ea typeface="Calibri"/>
                  <a:cs typeface="Calibri"/>
                  <a:sym typeface="Calibri"/>
                </a:rPr>
                <a:t> at return </a:t>
              </a:r>
              <a:r>
                <a:rPr lang="en-US" sz="2100" i="1" dirty="0">
                  <a:solidFill>
                    <a:srgbClr val="343434"/>
                  </a:solidFill>
                  <a:latin typeface="Calibri"/>
                  <a:ea typeface="Calibri"/>
                  <a:cs typeface="Calibri"/>
                  <a:sym typeface="Calibri"/>
                </a:rPr>
                <a:t>k.</a:t>
              </a:r>
              <a:endParaRPr sz="2100" i="1" dirty="0">
                <a:solidFill>
                  <a:srgbClr val="343434"/>
                </a:solidFill>
                <a:latin typeface="Calibri"/>
                <a:ea typeface="Calibri"/>
                <a:cs typeface="Calibri"/>
                <a:sym typeface="Calibri"/>
              </a:endParaRPr>
            </a:p>
            <a:p>
              <a:pPr marL="914400" lvl="0" indent="0" algn="just" rtl="0">
                <a:lnSpc>
                  <a:spcPct val="122000"/>
                </a:lnSpc>
                <a:spcBef>
                  <a:spcPts val="0"/>
                </a:spcBef>
                <a:spcAft>
                  <a:spcPts val="0"/>
                </a:spcAft>
                <a:buNone/>
              </a:pPr>
              <a:r>
                <a:rPr lang="en-US" sz="2100" i="1" dirty="0">
                  <a:solidFill>
                    <a:srgbClr val="343434"/>
                  </a:solidFill>
                  <a:highlight>
                    <a:srgbClr val="FFFFFF"/>
                  </a:highlight>
                  <a:latin typeface="Calibri"/>
                  <a:ea typeface="Calibri"/>
                  <a:cs typeface="Calibri"/>
                  <a:sym typeface="Calibri"/>
                </a:rPr>
                <a:t>a. </a:t>
              </a:r>
              <a:r>
                <a:rPr lang="en-US" sz="2100" dirty="0">
                  <a:solidFill>
                    <a:srgbClr val="343434"/>
                  </a:solidFill>
                  <a:latin typeface="Calibri"/>
                  <a:ea typeface="Calibri"/>
                  <a:cs typeface="Calibri"/>
                  <a:sym typeface="Calibri"/>
                </a:rPr>
                <a:t>If PV(Re(c) | r) &gt; 0 (that is, Re(c) is a net investment) then PV(x | r) &gt; = 0 if and only if Re(k) &gt; = </a:t>
              </a:r>
              <a:r>
                <a:rPr lang="en-US" sz="2100" i="1" dirty="0">
                  <a:solidFill>
                    <a:srgbClr val="343434"/>
                  </a:solidFill>
                  <a:latin typeface="Calibri"/>
                  <a:ea typeface="Calibri"/>
                  <a:cs typeface="Calibri"/>
                  <a:sym typeface="Calibri"/>
                </a:rPr>
                <a:t>r.</a:t>
              </a:r>
              <a:endParaRPr sz="2100" i="1" dirty="0">
                <a:solidFill>
                  <a:srgbClr val="343434"/>
                </a:solidFill>
                <a:latin typeface="Calibri"/>
                <a:ea typeface="Calibri"/>
                <a:cs typeface="Calibri"/>
                <a:sym typeface="Calibri"/>
              </a:endParaRPr>
            </a:p>
            <a:p>
              <a:pPr marL="914400" lvl="0" indent="0" algn="just" rtl="0">
                <a:lnSpc>
                  <a:spcPct val="122000"/>
                </a:lnSpc>
                <a:spcBef>
                  <a:spcPts val="0"/>
                </a:spcBef>
                <a:spcAft>
                  <a:spcPts val="0"/>
                </a:spcAft>
                <a:buNone/>
              </a:pPr>
              <a:r>
                <a:rPr lang="en-US" sz="2100" i="1" dirty="0">
                  <a:solidFill>
                    <a:srgbClr val="343434"/>
                  </a:solidFill>
                  <a:highlight>
                    <a:srgbClr val="FFFFFF"/>
                  </a:highlight>
                  <a:latin typeface="Calibri"/>
                  <a:ea typeface="Calibri"/>
                  <a:cs typeface="Calibri"/>
                  <a:sym typeface="Calibri"/>
                </a:rPr>
                <a:t>b. </a:t>
              </a:r>
              <a:r>
                <a:rPr lang="en-US" sz="2100" dirty="0">
                  <a:solidFill>
                    <a:srgbClr val="343434"/>
                  </a:solidFill>
                  <a:latin typeface="Calibri"/>
                  <a:ea typeface="Calibri"/>
                  <a:cs typeface="Calibri"/>
                  <a:sym typeface="Calibri"/>
                </a:rPr>
                <a:t>If PV(Re(c) | r) &lt; 0 (that is, Re(c) is a net borrowing) then </a:t>
              </a:r>
              <a:r>
                <a:rPr lang="en-US" sz="2100" i="1" dirty="0">
                  <a:solidFill>
                    <a:srgbClr val="343434"/>
                  </a:solidFill>
                  <a:latin typeface="Calibri"/>
                  <a:ea typeface="Calibri"/>
                  <a:cs typeface="Calibri"/>
                  <a:sym typeface="Calibri"/>
                </a:rPr>
                <a:t>PV(x</a:t>
              </a:r>
              <a:r>
                <a:rPr lang="en-US" sz="2100" dirty="0">
                  <a:solidFill>
                    <a:srgbClr val="343434"/>
                  </a:solidFill>
                  <a:latin typeface="Calibri"/>
                  <a:ea typeface="Calibri"/>
                  <a:cs typeface="Calibri"/>
                  <a:sym typeface="Calibri"/>
                </a:rPr>
                <a:t> | r) &gt; = 0 if and only if Re(k) = &lt; </a:t>
              </a:r>
              <a:r>
                <a:rPr lang="en-US" sz="2100" i="1" dirty="0">
                  <a:solidFill>
                    <a:srgbClr val="343434"/>
                  </a:solidFill>
                  <a:latin typeface="Calibri"/>
                  <a:ea typeface="Calibri"/>
                  <a:cs typeface="Calibri"/>
                  <a:sym typeface="Calibri"/>
                </a:rPr>
                <a:t>r.</a:t>
              </a:r>
              <a:endParaRPr sz="2100" dirty="0">
                <a:latin typeface="Calibri"/>
                <a:ea typeface="Calibri"/>
                <a:cs typeface="Calibri"/>
                <a:sym typeface="Calibri"/>
              </a:endParaRPr>
            </a:p>
          </p:txBody>
        </p:sp>
      </p:grpSp>
      <p:sp>
        <p:nvSpPr>
          <p:cNvPr id="176" name="Google Shape;176;p5"/>
          <p:cNvSpPr txBox="1"/>
          <p:nvPr/>
        </p:nvSpPr>
        <p:spPr>
          <a:xfrm>
            <a:off x="4428968" y="215069"/>
            <a:ext cx="12228300" cy="94551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4800" dirty="0">
                <a:solidFill>
                  <a:schemeClr val="tx1"/>
                </a:solidFill>
              </a:rPr>
              <a:t>5 theorems on IRR</a:t>
            </a:r>
            <a:endParaRPr sz="48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77" name="Google Shape;177;p5" descr="9345d688d43f8794a4c2f9c4e14b19f41bd5ac6e8c83"/>
          <p:cNvPicPr preferRelativeResize="0"/>
          <p:nvPr/>
        </p:nvPicPr>
        <p:blipFill rotWithShape="1">
          <a:blip r:embed="rId1"/>
          <a:srcRect/>
          <a:stretch>
            <a:fillRect/>
          </a:stretch>
        </p:blipFill>
        <p:spPr>
          <a:xfrm>
            <a:off x="657860" y="895985"/>
            <a:ext cx="3336291" cy="3142616"/>
          </a:xfrm>
          <a:prstGeom prst="rect">
            <a:avLst/>
          </a:prstGeom>
          <a:noFill/>
          <a:ln>
            <a:noFill/>
          </a:ln>
        </p:spPr>
      </p:pic>
      <p:cxnSp>
        <p:nvCxnSpPr>
          <p:cNvPr id="178" name="Google Shape;178;p5"/>
          <p:cNvCxnSpPr/>
          <p:nvPr/>
        </p:nvCxnSpPr>
        <p:spPr>
          <a:xfrm>
            <a:off x="4428968" y="1014811"/>
            <a:ext cx="12228300" cy="0"/>
          </a:xfrm>
          <a:prstGeom prst="straightConnector1">
            <a:avLst/>
          </a:prstGeom>
          <a:noFill/>
          <a:ln w="19050" cap="flat" cmpd="sng">
            <a:solidFill>
              <a:srgbClr val="003070"/>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9"/>
          <p:cNvGrpSpPr/>
          <p:nvPr/>
        </p:nvGrpSpPr>
        <p:grpSpPr>
          <a:xfrm>
            <a:off x="476250" y="0"/>
            <a:ext cx="3952875" cy="10287000"/>
            <a:chOff x="0" y="0"/>
            <a:chExt cx="5270500" cy="13716000"/>
          </a:xfrm>
        </p:grpSpPr>
        <p:sp>
          <p:nvSpPr>
            <p:cNvPr id="184" name="Google Shape;184;p9"/>
            <p:cNvSpPr/>
            <p:nvPr/>
          </p:nvSpPr>
          <p:spPr>
            <a:xfrm>
              <a:off x="238246" y="0"/>
              <a:ext cx="4463011" cy="13716000"/>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5" name="Google Shape;185;p9"/>
            <p:cNvCxnSpPr/>
            <p:nvPr/>
          </p:nvCxnSpPr>
          <p:spPr>
            <a:xfrm>
              <a:off x="862360" y="10893648"/>
              <a:ext cx="3214783" cy="0"/>
            </a:xfrm>
            <a:prstGeom prst="straightConnector1">
              <a:avLst/>
            </a:prstGeom>
            <a:noFill/>
            <a:ln w="12700" cap="flat" cmpd="sng">
              <a:solidFill>
                <a:srgbClr val="FFFFFF"/>
              </a:solidFill>
              <a:prstDash val="solid"/>
              <a:round/>
              <a:headEnd type="none" w="sm" len="sm"/>
              <a:tailEnd type="none" w="sm" len="sm"/>
            </a:ln>
          </p:spPr>
        </p:cxnSp>
        <p:cxnSp>
          <p:nvCxnSpPr>
            <p:cNvPr id="186" name="Google Shape;186;p9"/>
            <p:cNvCxnSpPr/>
            <p:nvPr/>
          </p:nvCxnSpPr>
          <p:spPr>
            <a:xfrm>
              <a:off x="862360" y="7226551"/>
              <a:ext cx="3214783" cy="0"/>
            </a:xfrm>
            <a:prstGeom prst="straightConnector1">
              <a:avLst/>
            </a:prstGeom>
            <a:noFill/>
            <a:ln w="12700" cap="flat" cmpd="sng">
              <a:solidFill>
                <a:srgbClr val="FFFFFF"/>
              </a:solidFill>
              <a:prstDash val="solid"/>
              <a:round/>
              <a:headEnd type="none" w="sm" len="sm"/>
              <a:tailEnd type="none" w="sm" len="sm"/>
            </a:ln>
          </p:spPr>
        </p:cxnSp>
        <p:grpSp>
          <p:nvGrpSpPr>
            <p:cNvPr id="187" name="Google Shape;187;p9"/>
            <p:cNvGrpSpPr/>
            <p:nvPr/>
          </p:nvGrpSpPr>
          <p:grpSpPr>
            <a:xfrm>
              <a:off x="0" y="8212443"/>
              <a:ext cx="5270500" cy="1459520"/>
              <a:chOff x="0" y="0"/>
              <a:chExt cx="9823469" cy="2720340"/>
            </a:xfrm>
          </p:grpSpPr>
          <p:sp>
            <p:nvSpPr>
              <p:cNvPr id="188" name="Google Shape;188;p9"/>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189" name="Google Shape;189;p9"/>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190" name="Google Shape;190;p9"/>
          <p:cNvSpPr txBox="1"/>
          <p:nvPr/>
        </p:nvSpPr>
        <p:spPr>
          <a:xfrm>
            <a:off x="745828" y="5721575"/>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191" name="Google Shape;191;p9"/>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5">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192" name="Google Shape;192;p9"/>
          <p:cNvSpPr txBox="1"/>
          <p:nvPr/>
        </p:nvSpPr>
        <p:spPr>
          <a:xfrm>
            <a:off x="745825" y="6426463"/>
            <a:ext cx="2956200" cy="7368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100">
                <a:solidFill>
                  <a:schemeClr val="dk1"/>
                </a:solidFill>
                <a:latin typeface="Calibri"/>
                <a:ea typeface="Calibri"/>
                <a:cs typeface="Calibri"/>
                <a:sym typeface="Calibri"/>
              </a:rPr>
              <a:t>Different ways for IRR application</a:t>
            </a:r>
            <a:endParaRPr sz="2100" b="0" i="0" u="none" strike="noStrike" cap="none">
              <a:solidFill>
                <a:srgbClr val="003070"/>
              </a:solidFill>
              <a:latin typeface="Calibri"/>
              <a:ea typeface="Calibri"/>
              <a:cs typeface="Calibri"/>
              <a:sym typeface="Calibri"/>
            </a:endParaRPr>
          </a:p>
        </p:txBody>
      </p:sp>
      <p:sp>
        <p:nvSpPr>
          <p:cNvPr id="193" name="Google Shape;193;p9"/>
          <p:cNvSpPr txBox="1"/>
          <p:nvPr/>
        </p:nvSpPr>
        <p:spPr>
          <a:xfrm>
            <a:off x="745828" y="7323748"/>
            <a:ext cx="3165600" cy="703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Example of algorithm implementation</a:t>
            </a:r>
            <a:endParaRPr sz="2005" b="0" i="0" u="none" strike="noStrike" cap="none">
              <a:solidFill>
                <a:srgbClr val="FFFFFF"/>
              </a:solidFill>
              <a:latin typeface="Calibri"/>
              <a:ea typeface="Calibri"/>
              <a:cs typeface="Calibri"/>
              <a:sym typeface="Calibri"/>
            </a:endParaRPr>
          </a:p>
        </p:txBody>
      </p:sp>
      <p:sp>
        <p:nvSpPr>
          <p:cNvPr id="194" name="Google Shape;194;p9"/>
          <p:cNvSpPr txBox="1"/>
          <p:nvPr/>
        </p:nvSpPr>
        <p:spPr>
          <a:xfrm>
            <a:off x="745828" y="8471897"/>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195" name="Google Shape;195;p9"/>
          <p:cNvCxnSpPr/>
          <p:nvPr/>
        </p:nvCxnSpPr>
        <p:spPr>
          <a:xfrm>
            <a:off x="5030893" y="1747611"/>
            <a:ext cx="12228407" cy="0"/>
          </a:xfrm>
          <a:prstGeom prst="straightConnector1">
            <a:avLst/>
          </a:prstGeom>
          <a:noFill/>
          <a:ln w="19050" cap="flat" cmpd="sng">
            <a:solidFill>
              <a:srgbClr val="003070"/>
            </a:solidFill>
            <a:prstDash val="solid"/>
            <a:round/>
            <a:headEnd type="none" w="sm" len="sm"/>
            <a:tailEnd type="none" w="sm" len="sm"/>
          </a:ln>
        </p:spPr>
      </p:cxnSp>
      <p:sp>
        <p:nvSpPr>
          <p:cNvPr id="196" name="Google Shape;196;p9"/>
          <p:cNvSpPr txBox="1"/>
          <p:nvPr/>
        </p:nvSpPr>
        <p:spPr>
          <a:xfrm>
            <a:off x="4983282" y="900362"/>
            <a:ext cx="12228300" cy="945515"/>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4800" dirty="0">
                <a:solidFill>
                  <a:schemeClr val="tx1"/>
                </a:solidFill>
                <a:latin typeface="Calibri"/>
                <a:ea typeface="Calibri"/>
                <a:cs typeface="Calibri"/>
                <a:sym typeface="Calibri"/>
              </a:rPr>
              <a:t>D</a:t>
            </a:r>
            <a:r>
              <a:rPr lang="en-US" sz="4800" i="0" u="none" strike="noStrike" cap="none" dirty="0">
                <a:solidFill>
                  <a:schemeClr val="tx1"/>
                </a:solidFill>
                <a:latin typeface="Calibri"/>
                <a:ea typeface="Calibri"/>
                <a:cs typeface="Calibri"/>
                <a:sym typeface="Calibri"/>
              </a:rPr>
              <a:t>ifferent ways for </a:t>
            </a:r>
            <a:r>
              <a:rPr lang="en-US" sz="4800" dirty="0">
                <a:solidFill>
                  <a:schemeClr val="tx1"/>
                </a:solidFill>
                <a:latin typeface="Calibri"/>
                <a:ea typeface="Calibri"/>
                <a:cs typeface="Calibri"/>
                <a:sym typeface="Calibri"/>
              </a:rPr>
              <a:t>IRR</a:t>
            </a:r>
            <a:endParaRPr sz="4800" i="0" u="none" strike="noStrike" cap="none" dirty="0">
              <a:solidFill>
                <a:schemeClr val="tx1"/>
              </a:solidFill>
              <a:latin typeface="Calibri"/>
              <a:ea typeface="Calibri"/>
              <a:cs typeface="Calibri"/>
              <a:sym typeface="Calibri"/>
            </a:endParaRPr>
          </a:p>
        </p:txBody>
      </p:sp>
      <p:sp>
        <p:nvSpPr>
          <p:cNvPr id="197" name="Google Shape;197;p9"/>
          <p:cNvSpPr/>
          <p:nvPr/>
        </p:nvSpPr>
        <p:spPr>
          <a:xfrm rot="-5400000">
            <a:off x="3359000" y="3329225"/>
            <a:ext cx="3132600" cy="211200"/>
          </a:xfrm>
          <a:prstGeom prst="rect">
            <a:avLst/>
          </a:pr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9"/>
          <p:cNvGrpSpPr/>
          <p:nvPr/>
        </p:nvGrpSpPr>
        <p:grpSpPr>
          <a:xfrm rot="5400000">
            <a:off x="7187135" y="-1738143"/>
            <a:ext cx="7915500" cy="12228195"/>
            <a:chOff x="901456" y="-8202439"/>
            <a:chExt cx="10554000" cy="16304260"/>
          </a:xfrm>
        </p:grpSpPr>
        <p:sp>
          <p:nvSpPr>
            <p:cNvPr id="199" name="Google Shape;199;p9"/>
            <p:cNvSpPr/>
            <p:nvPr/>
          </p:nvSpPr>
          <p:spPr>
            <a:xfrm rot="16200000">
              <a:off x="-3336957" y="-2032355"/>
              <a:ext cx="16304260" cy="3964093"/>
            </a:xfrm>
            <a:prstGeom prst="rect">
              <a:avLst/>
            </a:prstGeom>
            <a:solidFill>
              <a:srgbClr val="E8E9EF"/>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3000" dirty="0">
                  <a:latin typeface="Calibri"/>
                  <a:ea typeface="Calibri"/>
                  <a:cs typeface="Calibri"/>
                  <a:sym typeface="Calibri"/>
                </a:rPr>
                <a:t>To use an Excel table to calculate and analyze the example, the table can do nothing for the results of multiple k. Only a single discount rate can be calculated. Therefore, excel is a method with obvious limitations, and it is unable to draw the data needed for the most efficient and fast conclusion.</a:t>
              </a:r>
              <a:endParaRPr sz="3000" dirty="0">
                <a:latin typeface="Calibri"/>
                <a:ea typeface="Calibri"/>
                <a:cs typeface="Calibri"/>
                <a:sym typeface="Calibri"/>
              </a:endParaRPr>
            </a:p>
          </p:txBody>
        </p:sp>
        <p:sp>
          <p:nvSpPr>
            <p:cNvPr id="200" name="Google Shape;200;p9"/>
            <p:cNvSpPr txBox="1"/>
            <p:nvPr/>
          </p:nvSpPr>
          <p:spPr>
            <a:xfrm>
              <a:off x="901456" y="555824"/>
              <a:ext cx="10554000" cy="936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endParaRPr sz="2000">
                <a:latin typeface="Calibri"/>
                <a:ea typeface="Calibri"/>
                <a:cs typeface="Calibri"/>
                <a:sym typeface="Calibri"/>
              </a:endParaRPr>
            </a:p>
            <a:p>
              <a:pPr marL="0" marR="0" lvl="0" indent="0" algn="ctr" rtl="0">
                <a:lnSpc>
                  <a:spcPct val="128000"/>
                </a:lnSpc>
                <a:spcBef>
                  <a:spcPts val="0"/>
                </a:spcBef>
                <a:spcAft>
                  <a:spcPts val="0"/>
                </a:spcAft>
                <a:buNone/>
              </a:pPr>
              <a:endParaRPr sz="2000">
                <a:latin typeface="Calibri"/>
                <a:ea typeface="Calibri"/>
                <a:cs typeface="Calibri"/>
                <a:sym typeface="Calibri"/>
              </a:endParaRPr>
            </a:p>
          </p:txBody>
        </p:sp>
        <p:sp>
          <p:nvSpPr>
            <p:cNvPr id="201" name="Google Shape;201;p9"/>
            <p:cNvSpPr txBox="1"/>
            <p:nvPr/>
          </p:nvSpPr>
          <p:spPr>
            <a:xfrm>
              <a:off x="901456" y="1245143"/>
              <a:ext cx="10554000" cy="554100"/>
            </a:xfrm>
            <a:prstGeom prst="rect">
              <a:avLst/>
            </a:prstGeom>
            <a:noFill/>
            <a:ln>
              <a:noFill/>
            </a:ln>
          </p:spPr>
          <p:txBody>
            <a:bodyPr spcFirstLastPara="1" wrap="square" lIns="0" tIns="0" rIns="0" bIns="0" anchor="t" anchorCtr="0">
              <a:spAutoFit/>
            </a:bodyPr>
            <a:lstStyle/>
            <a:p>
              <a:pPr marL="0" marR="0" lvl="0" indent="0" algn="just" rtl="0">
                <a:lnSpc>
                  <a:spcPct val="160000"/>
                </a:lnSpc>
                <a:spcBef>
                  <a:spcPts val="0"/>
                </a:spcBef>
                <a:spcAft>
                  <a:spcPts val="0"/>
                </a:spcAft>
                <a:buNone/>
              </a:pPr>
              <a:endParaRPr sz="2700" b="0" i="0" u="none" strike="noStrike" cap="none">
                <a:solidFill>
                  <a:srgbClr val="000000"/>
                </a:solidFill>
                <a:latin typeface="Calibri"/>
                <a:ea typeface="Calibri"/>
                <a:cs typeface="Calibri"/>
                <a:sym typeface="Calibri"/>
              </a:endParaRPr>
            </a:p>
          </p:txBody>
        </p:sp>
      </p:grpSp>
      <p:grpSp>
        <p:nvGrpSpPr>
          <p:cNvPr id="202" name="Google Shape;202;p9"/>
          <p:cNvGrpSpPr/>
          <p:nvPr/>
        </p:nvGrpSpPr>
        <p:grpSpPr>
          <a:xfrm>
            <a:off x="5030900" y="4968999"/>
            <a:ext cx="12311380" cy="3462020"/>
            <a:chOff x="3" y="10"/>
            <a:chExt cx="14083024" cy="4184722"/>
          </a:xfrm>
        </p:grpSpPr>
        <p:sp>
          <p:nvSpPr>
            <p:cNvPr id="203" name="Google Shape;203;p9"/>
            <p:cNvSpPr/>
            <p:nvPr/>
          </p:nvSpPr>
          <p:spPr>
            <a:xfrm rot="-5400000">
              <a:off x="4932153" y="-4932139"/>
              <a:ext cx="4124400" cy="13988700"/>
            </a:xfrm>
            <a:prstGeom prst="rect">
              <a:avLst/>
            </a:prstGeom>
            <a:solidFill>
              <a:srgbClr val="E8E9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9"/>
            <p:cNvSpPr txBox="1"/>
            <p:nvPr/>
          </p:nvSpPr>
          <p:spPr>
            <a:xfrm>
              <a:off x="94432" y="10"/>
              <a:ext cx="13988595" cy="4184722"/>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000" dirty="0">
                  <a:latin typeface="Calibri"/>
                  <a:ea typeface="Calibri"/>
                  <a:cs typeface="Calibri"/>
                  <a:sym typeface="Calibri"/>
                </a:rPr>
                <a:t>Using R code to calculate the value of k and c can deal with complex situations in an all-round way. Even when there are complex-value roots, we can still make decisions according to Theorem 5, which is flexible and can be improved continuously according to conditions. This is the advantage of using the new R Code tool we have developed.</a:t>
              </a:r>
              <a:endParaRPr sz="3000" b="0" i="0" u="none" strike="noStrike" cap="none" dirty="0">
                <a:solidFill>
                  <a:srgbClr val="000000"/>
                </a:solidFill>
                <a:latin typeface="Calibri"/>
                <a:ea typeface="Calibri"/>
                <a:cs typeface="Calibri"/>
                <a:sym typeface="Calibri"/>
              </a:endParaRPr>
            </a:p>
          </p:txBody>
        </p:sp>
      </p:grpSp>
      <p:sp>
        <p:nvSpPr>
          <p:cNvPr id="205" name="Google Shape;205;p9"/>
          <p:cNvSpPr/>
          <p:nvPr/>
        </p:nvSpPr>
        <p:spPr>
          <a:xfrm rot="-5400000">
            <a:off x="3306078" y="6658115"/>
            <a:ext cx="3274800" cy="211200"/>
          </a:xfrm>
          <a:prstGeom prst="rect">
            <a:avLst/>
          </a:prstGeom>
          <a:solidFill>
            <a:srgbClr val="145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9"/>
          <p:cNvSpPr/>
          <p:nvPr/>
        </p:nvSpPr>
        <p:spPr>
          <a:xfrm>
            <a:off x="4687850" y="8645675"/>
            <a:ext cx="12523732" cy="1138099"/>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chemeClr val="lt2"/>
                </a:solidFill>
                <a:latin typeface="Calibri"/>
              </a:rPr>
              <a:t>Excel VS R Code!</a:t>
            </a:r>
            <a:endParaRPr b="1" i="0">
              <a:ln w="9525" cap="flat" cmpd="sng">
                <a:solidFill>
                  <a:schemeClr val="dk2"/>
                </a:solidFill>
                <a:prstDash val="solid"/>
                <a:round/>
                <a:headEnd type="none" w="sm" len="sm"/>
                <a:tailEnd type="none" w="sm" len="sm"/>
              </a:ln>
              <a:solidFill>
                <a:schemeClr val="lt2"/>
              </a:solidFill>
              <a:latin typeface="Calibri"/>
            </a:endParaRPr>
          </a:p>
        </p:txBody>
      </p:sp>
      <p:pic>
        <p:nvPicPr>
          <p:cNvPr id="207" name="Google Shape;207;p9"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grpSp>
        <p:nvGrpSpPr>
          <p:cNvPr id="234" name="Google Shape;234;g199fee1f6a4_2_0"/>
          <p:cNvGrpSpPr/>
          <p:nvPr/>
        </p:nvGrpSpPr>
        <p:grpSpPr>
          <a:xfrm>
            <a:off x="476250" y="0"/>
            <a:ext cx="3952718" cy="10287000"/>
            <a:chOff x="0" y="0"/>
            <a:chExt cx="5270291" cy="13716000"/>
          </a:xfrm>
        </p:grpSpPr>
        <p:sp>
          <p:nvSpPr>
            <p:cNvPr id="235" name="Google Shape;235;g199fee1f6a4_2_0"/>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36" name="Google Shape;236;g199fee1f6a4_2_0"/>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237" name="Google Shape;237;g199fee1f6a4_2_0"/>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238" name="Google Shape;238;g199fee1f6a4_2_0"/>
            <p:cNvGrpSpPr/>
            <p:nvPr/>
          </p:nvGrpSpPr>
          <p:grpSpPr>
            <a:xfrm>
              <a:off x="0" y="9434809"/>
              <a:ext cx="5270291" cy="1459462"/>
              <a:chOff x="0" y="0"/>
              <a:chExt cx="9823469" cy="2720340"/>
            </a:xfrm>
          </p:grpSpPr>
          <p:sp>
            <p:nvSpPr>
              <p:cNvPr id="239" name="Google Shape;239;g199fee1f6a4_2_0"/>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240" name="Google Shape;240;g199fee1f6a4_2_0"/>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241" name="Google Shape;241;g199fee1f6a4_2_0"/>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242" name="Google Shape;242;g199fee1f6a4_2_0"/>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243" name="Google Shape;243;g199fee1f6a4_2_0"/>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244" name="Google Shape;244;g199fee1f6a4_2_0"/>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245" name="Google Shape;245;g199fee1f6a4_2_0"/>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246" name="Google Shape;246;g199fee1f6a4_2_0"/>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247" name="Google Shape;247;g199fee1f6a4_2_0"/>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dirty="0">
                <a:solidFill>
                  <a:schemeClr val="dk1"/>
                </a:solidFill>
                <a:latin typeface="Calibri"/>
                <a:ea typeface="Calibri"/>
                <a:cs typeface="Calibri"/>
                <a:sym typeface="Calibri"/>
              </a:rPr>
              <a:t>What is IRR mathematically</a:t>
            </a:r>
            <a:endParaRPr sz="4800" b="0" i="0" u="none" strike="noStrike" cap="none" dirty="0">
              <a:solidFill>
                <a:srgbClr val="003070"/>
              </a:solidFill>
              <a:latin typeface="Calibri"/>
              <a:ea typeface="Calibri"/>
              <a:cs typeface="Calibri"/>
              <a:sym typeface="Calibri"/>
            </a:endParaRPr>
          </a:p>
        </p:txBody>
      </p:sp>
      <p:pic>
        <p:nvPicPr>
          <p:cNvPr id="248" name="Google Shape;248;g199fee1f6a4_2_0"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249" name="Google Shape;249;g199fee1f6a4_2_0"/>
          <p:cNvSpPr txBox="1"/>
          <p:nvPr/>
        </p:nvSpPr>
        <p:spPr>
          <a:xfrm>
            <a:off x="5858462" y="2305483"/>
            <a:ext cx="10189200" cy="7042200"/>
          </a:xfrm>
          <a:prstGeom prst="rect">
            <a:avLst/>
          </a:prstGeom>
          <a:blipFill rotWithShape="1">
            <a:blip r:embed="rId2"/>
            <a:stretch>
              <a:fillRect l="-1379" t="-4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panose="020B0604020202020204"/>
                <a:ea typeface="Arial" panose="020B0604020202020204"/>
                <a:cs typeface="Arial" panose="020B0604020202020204"/>
                <a:sym typeface="Arial" panose="020B0604020202020204"/>
              </a:rPr>
              <a:t> </a:t>
            </a:r>
            <a:endParaRPr lang="en-US" sz="14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g199fee1f6a4_2_94"/>
          <p:cNvGrpSpPr/>
          <p:nvPr/>
        </p:nvGrpSpPr>
        <p:grpSpPr>
          <a:xfrm>
            <a:off x="476250" y="0"/>
            <a:ext cx="3952718" cy="10287000"/>
            <a:chOff x="0" y="0"/>
            <a:chExt cx="5270291" cy="13716000"/>
          </a:xfrm>
        </p:grpSpPr>
        <p:sp>
          <p:nvSpPr>
            <p:cNvPr id="255" name="Google Shape;255;g199fee1f6a4_2_94"/>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56" name="Google Shape;256;g199fee1f6a4_2_94"/>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257" name="Google Shape;257;g199fee1f6a4_2_94"/>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258" name="Google Shape;258;g199fee1f6a4_2_94"/>
            <p:cNvGrpSpPr/>
            <p:nvPr/>
          </p:nvGrpSpPr>
          <p:grpSpPr>
            <a:xfrm>
              <a:off x="0" y="9434809"/>
              <a:ext cx="5270291" cy="1459462"/>
              <a:chOff x="0" y="0"/>
              <a:chExt cx="9823469" cy="2720340"/>
            </a:xfrm>
          </p:grpSpPr>
          <p:sp>
            <p:nvSpPr>
              <p:cNvPr id="259" name="Google Shape;259;g199fee1f6a4_2_94"/>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260" name="Google Shape;260;g199fee1f6a4_2_94"/>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261" name="Google Shape;261;g199fee1f6a4_2_94"/>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262" name="Google Shape;262;g199fee1f6a4_2_94"/>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263" name="Google Shape;263;g199fee1f6a4_2_94"/>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264" name="Google Shape;264;g199fee1f6a4_2_94"/>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265" name="Google Shape;265;g199fee1f6a4_2_94"/>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266" name="Google Shape;266;g199fee1f6a4_2_94"/>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267" name="Google Shape;267;g199fee1f6a4_2_94"/>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Calibri"/>
                <a:ea typeface="Calibri"/>
                <a:cs typeface="Calibri"/>
                <a:sym typeface="Calibri"/>
              </a:rPr>
              <a:t>What is IRR mathematically</a:t>
            </a:r>
            <a:endParaRPr sz="4800" b="0" i="0" u="none" strike="noStrike" cap="none">
              <a:solidFill>
                <a:srgbClr val="003070"/>
              </a:solidFill>
              <a:latin typeface="Calibri"/>
              <a:ea typeface="Calibri"/>
              <a:cs typeface="Calibri"/>
              <a:sym typeface="Calibri"/>
            </a:endParaRPr>
          </a:p>
        </p:txBody>
      </p:sp>
      <p:pic>
        <p:nvPicPr>
          <p:cNvPr id="268" name="Google Shape;268;g199fee1f6a4_2_94"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269" name="Google Shape;269;g199fee1f6a4_2_94"/>
          <p:cNvSpPr txBox="1"/>
          <p:nvPr/>
        </p:nvSpPr>
        <p:spPr>
          <a:xfrm>
            <a:off x="5858462" y="2305483"/>
            <a:ext cx="10189200" cy="7109700"/>
          </a:xfrm>
          <a:prstGeom prst="rect">
            <a:avLst/>
          </a:prstGeom>
          <a:blipFill rotWithShape="1">
            <a:blip r:embed="rId2"/>
            <a:stretch>
              <a:fillRect l="-1378" r="-106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panose="020B0604020202020204"/>
                <a:ea typeface="Arial" panose="020B0604020202020204"/>
                <a:cs typeface="Arial" panose="020B0604020202020204"/>
                <a:sym typeface="Arial" panose="020B0604020202020204"/>
              </a:rPr>
              <a:t> </a:t>
            </a:r>
            <a:endParaRPr lang="en-US" sz="1400" b="0" i="0" u="none" strike="noStrike" cap="non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grpSp>
        <p:nvGrpSpPr>
          <p:cNvPr id="274" name="Google Shape;274;g199fee1f6a4_2_188"/>
          <p:cNvGrpSpPr/>
          <p:nvPr/>
        </p:nvGrpSpPr>
        <p:grpSpPr>
          <a:xfrm>
            <a:off x="476250" y="0"/>
            <a:ext cx="3952718" cy="10287000"/>
            <a:chOff x="0" y="0"/>
            <a:chExt cx="5270291" cy="13716000"/>
          </a:xfrm>
        </p:grpSpPr>
        <p:sp>
          <p:nvSpPr>
            <p:cNvPr id="275" name="Google Shape;275;g199fee1f6a4_2_188"/>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276" name="Google Shape;276;g199fee1f6a4_2_188"/>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277" name="Google Shape;277;g199fee1f6a4_2_188"/>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278" name="Google Shape;278;g199fee1f6a4_2_188"/>
            <p:cNvGrpSpPr/>
            <p:nvPr/>
          </p:nvGrpSpPr>
          <p:grpSpPr>
            <a:xfrm>
              <a:off x="0" y="9434809"/>
              <a:ext cx="5270291" cy="1459462"/>
              <a:chOff x="0" y="0"/>
              <a:chExt cx="9823469" cy="2720340"/>
            </a:xfrm>
          </p:grpSpPr>
          <p:sp>
            <p:nvSpPr>
              <p:cNvPr id="279" name="Google Shape;279;g199fee1f6a4_2_188"/>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280" name="Google Shape;280;g199fee1f6a4_2_188"/>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281" name="Google Shape;281;g199fee1f6a4_2_188"/>
          <p:cNvSpPr txBox="1"/>
          <p:nvPr/>
        </p:nvSpPr>
        <p:spPr>
          <a:xfrm>
            <a:off x="745828" y="5721575"/>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282" name="Google Shape;282;g199fee1f6a4_2_188"/>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105"/>
              <a:buFont typeface="Arial" panose="020B0604020202020204"/>
              <a:buNone/>
            </a:pPr>
            <a:r>
              <a:rPr lang="en-US" sz="2105" b="0" i="0" u="none" strike="noStrike" cap="none">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283" name="Google Shape;283;g199fee1f6a4_2_188"/>
          <p:cNvSpPr txBox="1"/>
          <p:nvPr/>
        </p:nvSpPr>
        <p:spPr>
          <a:xfrm>
            <a:off x="745828" y="6440949"/>
            <a:ext cx="3165600" cy="7032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284" name="Google Shape;284;g199fee1f6a4_2_188"/>
          <p:cNvSpPr txBox="1"/>
          <p:nvPr/>
        </p:nvSpPr>
        <p:spPr>
          <a:xfrm>
            <a:off x="745828" y="7373298"/>
            <a:ext cx="3165600" cy="1098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chemeClr val="dk1"/>
              </a:buClr>
              <a:buSzPts val="2004"/>
              <a:buFont typeface="Arial" panose="020B0604020202020204"/>
              <a:buNone/>
            </a:pPr>
            <a:r>
              <a:rPr lang="en-US" sz="2005" b="0" i="0" u="none" strike="noStrike" cap="none">
                <a:solidFill>
                  <a:schemeClr val="dk1"/>
                </a:solidFill>
                <a:latin typeface="Calibri"/>
                <a:ea typeface="Calibri"/>
                <a:cs typeface="Calibri"/>
                <a:sym typeface="Calibri"/>
              </a:rPr>
              <a:t>Example of algorithm implementation</a:t>
            </a:r>
            <a:endParaRPr sz="2005" b="0" i="0" u="none" strike="noStrike" cap="none">
              <a:solidFill>
                <a:schemeClr val="dk1"/>
              </a:solidFill>
              <a:latin typeface="Calibri"/>
              <a:ea typeface="Calibri"/>
              <a:cs typeface="Calibri"/>
              <a:sym typeface="Calibri"/>
            </a:endParaRPr>
          </a:p>
          <a:p>
            <a:pPr marL="0" marR="0" lvl="0" indent="0" algn="ctr" rtl="0">
              <a:lnSpc>
                <a:spcPct val="128000"/>
              </a:lnSpc>
              <a:spcBef>
                <a:spcPts val="0"/>
              </a:spcBef>
              <a:spcAft>
                <a:spcPts val="0"/>
              </a:spcAft>
              <a:buClr>
                <a:srgbClr val="000000"/>
              </a:buClr>
              <a:buSzPts val="2004"/>
              <a:buFont typeface="Arial" panose="020B0604020202020204"/>
              <a:buNone/>
            </a:pPr>
            <a:endParaRPr sz="2005" b="0" i="0" u="none" strike="noStrike" cap="none">
              <a:solidFill>
                <a:srgbClr val="003070"/>
              </a:solidFill>
              <a:latin typeface="Calibri"/>
              <a:ea typeface="Calibri"/>
              <a:cs typeface="Calibri"/>
              <a:sym typeface="Calibri"/>
            </a:endParaRPr>
          </a:p>
        </p:txBody>
      </p:sp>
      <p:sp>
        <p:nvSpPr>
          <p:cNvPr id="285" name="Google Shape;285;g199fee1f6a4_2_188"/>
          <p:cNvSpPr txBox="1"/>
          <p:nvPr/>
        </p:nvSpPr>
        <p:spPr>
          <a:xfrm>
            <a:off x="745828" y="8471897"/>
            <a:ext cx="3165600" cy="3084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Clr>
                <a:srgbClr val="000000"/>
              </a:buClr>
              <a:buSzPts val="2004"/>
              <a:buFont typeface="Arial" panose="020B0604020202020204"/>
              <a:buNone/>
            </a:pPr>
            <a:r>
              <a:rPr lang="en-US" sz="2005" b="0" i="0" u="none" strike="noStrike" cap="none">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286" name="Google Shape;286;g199fee1f6a4_2_188"/>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287" name="Google Shape;287;g199fee1f6a4_2_188"/>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Clr>
                <a:srgbClr val="000000"/>
              </a:buClr>
              <a:buSzPts val="4800"/>
              <a:buFont typeface="Arial" panose="020B0604020202020204"/>
              <a:buNone/>
            </a:pPr>
            <a:r>
              <a:rPr lang="en-US" sz="4800" b="0" i="0" u="none" strike="noStrike" cap="none">
                <a:solidFill>
                  <a:schemeClr val="dk1"/>
                </a:solidFill>
                <a:latin typeface="Calibri"/>
                <a:ea typeface="Calibri"/>
                <a:cs typeface="Calibri"/>
                <a:sym typeface="Calibri"/>
              </a:rPr>
              <a:t>What is IRR mathematically</a:t>
            </a:r>
            <a:endParaRPr sz="4800" b="0" i="0" u="none" strike="noStrike" cap="none">
              <a:solidFill>
                <a:srgbClr val="003070"/>
              </a:solidFill>
              <a:latin typeface="Calibri"/>
              <a:ea typeface="Calibri"/>
              <a:cs typeface="Calibri"/>
              <a:sym typeface="Calibri"/>
            </a:endParaRPr>
          </a:p>
        </p:txBody>
      </p:sp>
      <p:pic>
        <p:nvPicPr>
          <p:cNvPr id="288" name="Google Shape;288;g199fee1f6a4_2_188"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p:sp>
        <p:nvSpPr>
          <p:cNvPr id="289" name="Google Shape;289;g199fee1f6a4_2_188"/>
          <p:cNvSpPr txBox="1"/>
          <p:nvPr/>
        </p:nvSpPr>
        <p:spPr>
          <a:xfrm>
            <a:off x="5858462" y="2305483"/>
            <a:ext cx="10189200" cy="5495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3000"/>
              <a:buFont typeface="Arial" panose="020B0604020202020204"/>
              <a:buNone/>
            </a:pPr>
            <a:endParaRPr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l" rtl="0">
              <a:lnSpc>
                <a:spcPct val="150000"/>
              </a:lnSpc>
              <a:spcBef>
                <a:spcPts val="0"/>
              </a:spcBef>
              <a:spcAft>
                <a:spcPts val="0"/>
              </a:spcAft>
              <a:buClr>
                <a:srgbClr val="000000"/>
              </a:buClr>
              <a:buSzPts val="3000"/>
              <a:buFont typeface="Arial" panose="020B0604020202020204"/>
              <a:buAutoNum type="arabicPeriod"/>
            </a:pPr>
            <a:r>
              <a:rPr lang="en-US"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cannot abandon IRR methodology, as it serves as an important complementary element to NPV methodology. We always need a “return” variable to characterize projects.</a:t>
            </a:r>
            <a:endParaRPr lang="en-US"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l" rtl="0">
              <a:lnSpc>
                <a:spcPct val="150000"/>
              </a:lnSpc>
              <a:spcBef>
                <a:spcPts val="0"/>
              </a:spcBef>
              <a:spcAft>
                <a:spcPts val="0"/>
              </a:spcAft>
              <a:buClr>
                <a:srgbClr val="000000"/>
              </a:buClr>
              <a:buSzPts val="3000"/>
              <a:buFont typeface="Arial" panose="020B0604020202020204"/>
              <a:buAutoNum type="arabicPeriod"/>
            </a:pPr>
            <a:r>
              <a:rPr lang="en-US"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For any cash flow and market interest rate, a project can only has two status, either getting accepted or getting rejected.</a:t>
            </a:r>
            <a:endParaRPr lang="en-US"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14350" marR="0" lvl="0" indent="-514350" algn="l" rtl="0">
              <a:lnSpc>
                <a:spcPct val="150000"/>
              </a:lnSpc>
              <a:spcBef>
                <a:spcPts val="0"/>
              </a:spcBef>
              <a:spcAft>
                <a:spcPts val="0"/>
              </a:spcAft>
              <a:buClr>
                <a:srgbClr val="000000"/>
              </a:buClr>
              <a:buSzPts val="3000"/>
              <a:buFont typeface="Arial" panose="020B0604020202020204"/>
              <a:buAutoNum type="arabicPeriod"/>
            </a:pPr>
            <a:r>
              <a:rPr lang="en-US"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When we obtained multiple IRR, no matter using which, the interpretation should be consistent with 2.</a:t>
            </a:r>
            <a:endParaRPr lang="en-US" sz="3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grpSp>
        <p:nvGrpSpPr>
          <p:cNvPr id="234" name="Google Shape;234;p19"/>
          <p:cNvGrpSpPr/>
          <p:nvPr/>
        </p:nvGrpSpPr>
        <p:grpSpPr>
          <a:xfrm>
            <a:off x="476250" y="0"/>
            <a:ext cx="3952718" cy="10287000"/>
            <a:chOff x="0" y="0"/>
            <a:chExt cx="5270291" cy="13716000"/>
          </a:xfrm>
        </p:grpSpPr>
        <p:sp>
          <p:nvSpPr>
            <p:cNvPr id="235" name="Google Shape;235;p19"/>
            <p:cNvSpPr/>
            <p:nvPr/>
          </p:nvSpPr>
          <p:spPr>
            <a:xfrm>
              <a:off x="238246" y="0"/>
              <a:ext cx="4463100" cy="13716000"/>
            </a:xfrm>
            <a:prstGeom prst="rect">
              <a:avLst/>
            </a:prstGeom>
            <a:solidFill>
              <a:srgbClr val="003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6" name="Google Shape;236;p19"/>
            <p:cNvCxnSpPr/>
            <p:nvPr/>
          </p:nvCxnSpPr>
          <p:spPr>
            <a:xfrm>
              <a:off x="862360" y="8448917"/>
              <a:ext cx="3214800" cy="0"/>
            </a:xfrm>
            <a:prstGeom prst="straightConnector1">
              <a:avLst/>
            </a:prstGeom>
            <a:noFill/>
            <a:ln w="12700" cap="flat" cmpd="sng">
              <a:solidFill>
                <a:srgbClr val="FFFFFF"/>
              </a:solidFill>
              <a:prstDash val="solid"/>
              <a:round/>
              <a:headEnd type="none" w="sm" len="sm"/>
              <a:tailEnd type="none" w="sm" len="sm"/>
            </a:ln>
          </p:spPr>
        </p:cxnSp>
        <p:cxnSp>
          <p:nvCxnSpPr>
            <p:cNvPr id="237" name="Google Shape;237;p19"/>
            <p:cNvCxnSpPr/>
            <p:nvPr/>
          </p:nvCxnSpPr>
          <p:spPr>
            <a:xfrm>
              <a:off x="862360" y="7226551"/>
              <a:ext cx="3214800" cy="0"/>
            </a:xfrm>
            <a:prstGeom prst="straightConnector1">
              <a:avLst/>
            </a:prstGeom>
            <a:noFill/>
            <a:ln w="12700" cap="flat" cmpd="sng">
              <a:solidFill>
                <a:srgbClr val="FFFFFF"/>
              </a:solidFill>
              <a:prstDash val="solid"/>
              <a:round/>
              <a:headEnd type="none" w="sm" len="sm"/>
              <a:tailEnd type="none" w="sm" len="sm"/>
            </a:ln>
          </p:spPr>
        </p:cxnSp>
        <p:grpSp>
          <p:nvGrpSpPr>
            <p:cNvPr id="238" name="Google Shape;238;p19"/>
            <p:cNvGrpSpPr/>
            <p:nvPr/>
          </p:nvGrpSpPr>
          <p:grpSpPr>
            <a:xfrm>
              <a:off x="0" y="9434809"/>
              <a:ext cx="5270291" cy="1459462"/>
              <a:chOff x="0" y="0"/>
              <a:chExt cx="9823469" cy="2720340"/>
            </a:xfrm>
          </p:grpSpPr>
          <p:sp>
            <p:nvSpPr>
              <p:cNvPr id="239" name="Google Shape;239;p19"/>
              <p:cNvSpPr/>
              <p:nvPr/>
            </p:nvSpPr>
            <p:spPr>
              <a:xfrm>
                <a:off x="0" y="0"/>
                <a:ext cx="450850" cy="450850"/>
              </a:xfrm>
              <a:custGeom>
                <a:avLst/>
                <a:gdLst/>
                <a:ahLst/>
                <a:cxnLst/>
                <a:rect l="l" t="t" r="r" b="b"/>
                <a:pathLst>
                  <a:path w="450850" h="450850" extrusionOk="0">
                    <a:moveTo>
                      <a:pt x="450850" y="450850"/>
                    </a:moveTo>
                    <a:lnTo>
                      <a:pt x="0" y="450850"/>
                    </a:lnTo>
                    <a:lnTo>
                      <a:pt x="450850" y="0"/>
                    </a:lnTo>
                    <a:close/>
                  </a:path>
                </a:pathLst>
              </a:custGeom>
              <a:solidFill>
                <a:srgbClr val="A6A6A6"/>
              </a:solidFill>
              <a:ln>
                <a:noFill/>
              </a:ln>
            </p:spPr>
          </p:sp>
          <p:sp>
            <p:nvSpPr>
              <p:cNvPr id="240" name="Google Shape;240;p19"/>
              <p:cNvSpPr/>
              <p:nvPr/>
            </p:nvSpPr>
            <p:spPr>
              <a:xfrm>
                <a:off x="0" y="450850"/>
                <a:ext cx="9823469" cy="2269490"/>
              </a:xfrm>
              <a:custGeom>
                <a:avLst/>
                <a:gdLst/>
                <a:ahLst/>
                <a:cxnLst/>
                <a:rect l="l" t="t" r="r" b="b"/>
                <a:pathLst>
                  <a:path w="9823469" h="2269490" extrusionOk="0">
                    <a:moveTo>
                      <a:pt x="9234188" y="0"/>
                    </a:moveTo>
                    <a:lnTo>
                      <a:pt x="0" y="0"/>
                    </a:lnTo>
                    <a:lnTo>
                      <a:pt x="0" y="2269490"/>
                    </a:lnTo>
                    <a:lnTo>
                      <a:pt x="9234188" y="2269490"/>
                    </a:lnTo>
                    <a:lnTo>
                      <a:pt x="9234188" y="2268220"/>
                    </a:lnTo>
                    <a:lnTo>
                      <a:pt x="9823469" y="1134110"/>
                    </a:lnTo>
                    <a:close/>
                  </a:path>
                </a:pathLst>
              </a:custGeom>
              <a:solidFill>
                <a:srgbClr val="E8E9EF"/>
              </a:solidFill>
              <a:ln>
                <a:noFill/>
              </a:ln>
            </p:spPr>
          </p:sp>
        </p:grpSp>
      </p:grpSp>
      <p:sp>
        <p:nvSpPr>
          <p:cNvPr id="241" name="Google Shape;241;p19"/>
          <p:cNvSpPr txBox="1"/>
          <p:nvPr/>
        </p:nvSpPr>
        <p:spPr>
          <a:xfrm>
            <a:off x="745828" y="5721575"/>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5 theorems on IRR</a:t>
            </a:r>
            <a:endParaRPr sz="2005" b="0" i="0" u="none" strike="noStrike" cap="none">
              <a:solidFill>
                <a:srgbClr val="FFFFFF"/>
              </a:solidFill>
              <a:latin typeface="Calibri"/>
              <a:ea typeface="Calibri"/>
              <a:cs typeface="Calibri"/>
              <a:sym typeface="Calibri"/>
            </a:endParaRPr>
          </a:p>
        </p:txBody>
      </p:sp>
      <p:sp>
        <p:nvSpPr>
          <p:cNvPr id="242" name="Google Shape;242;p19"/>
          <p:cNvSpPr txBox="1"/>
          <p:nvPr/>
        </p:nvSpPr>
        <p:spPr>
          <a:xfrm>
            <a:off x="745828" y="4796292"/>
            <a:ext cx="3165600" cy="3240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105">
                <a:solidFill>
                  <a:srgbClr val="FFFFFF"/>
                </a:solidFill>
                <a:latin typeface="Calibri"/>
                <a:ea typeface="Calibri"/>
                <a:cs typeface="Calibri"/>
                <a:sym typeface="Calibri"/>
              </a:rPr>
              <a:t>Is IRR unreliable?</a:t>
            </a:r>
            <a:endParaRPr sz="2105" b="0" i="0" u="none" strike="noStrike" cap="none">
              <a:solidFill>
                <a:srgbClr val="FFFFFF"/>
              </a:solidFill>
              <a:latin typeface="Calibri"/>
              <a:ea typeface="Calibri"/>
              <a:cs typeface="Calibri"/>
              <a:sym typeface="Calibri"/>
            </a:endParaRPr>
          </a:p>
        </p:txBody>
      </p:sp>
      <p:sp>
        <p:nvSpPr>
          <p:cNvPr id="243" name="Google Shape;243;p19"/>
          <p:cNvSpPr txBox="1"/>
          <p:nvPr/>
        </p:nvSpPr>
        <p:spPr>
          <a:xfrm>
            <a:off x="745828" y="6440949"/>
            <a:ext cx="3165600" cy="7035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Different ways for IRR application</a:t>
            </a:r>
            <a:endParaRPr sz="2005" b="0" i="0" u="none" strike="noStrike" cap="none">
              <a:solidFill>
                <a:srgbClr val="FFFFFF"/>
              </a:solidFill>
              <a:latin typeface="Calibri"/>
              <a:ea typeface="Calibri"/>
              <a:cs typeface="Calibri"/>
              <a:sym typeface="Calibri"/>
            </a:endParaRPr>
          </a:p>
        </p:txBody>
      </p:sp>
      <p:sp>
        <p:nvSpPr>
          <p:cNvPr id="244" name="Google Shape;244;p19"/>
          <p:cNvSpPr txBox="1"/>
          <p:nvPr/>
        </p:nvSpPr>
        <p:spPr>
          <a:xfrm>
            <a:off x="745828" y="7373298"/>
            <a:ext cx="3165600" cy="1098600"/>
          </a:xfrm>
          <a:prstGeom prst="rect">
            <a:avLst/>
          </a:prstGeom>
          <a:noFill/>
          <a:ln>
            <a:noFill/>
          </a:ln>
        </p:spPr>
        <p:txBody>
          <a:bodyPr spcFirstLastPara="1" wrap="square" lIns="0" tIns="0" rIns="0" bIns="0" anchor="t" anchorCtr="0">
            <a:spAutoFit/>
          </a:bodyPr>
          <a:lstStyle/>
          <a:p>
            <a:pPr marL="0" lvl="0" indent="0" algn="ctr" rtl="0">
              <a:lnSpc>
                <a:spcPct val="128000"/>
              </a:lnSpc>
              <a:spcBef>
                <a:spcPts val="0"/>
              </a:spcBef>
              <a:spcAft>
                <a:spcPts val="0"/>
              </a:spcAft>
              <a:buClr>
                <a:schemeClr val="dk1"/>
              </a:buClr>
              <a:buFont typeface="Arial" panose="020B0604020202020204"/>
              <a:buNone/>
            </a:pPr>
            <a:r>
              <a:rPr lang="en-US" sz="2005">
                <a:solidFill>
                  <a:schemeClr val="dk1"/>
                </a:solidFill>
                <a:latin typeface="Calibri"/>
                <a:ea typeface="Calibri"/>
                <a:cs typeface="Calibri"/>
                <a:sym typeface="Calibri"/>
              </a:rPr>
              <a:t>Example of algorithm implementation</a:t>
            </a:r>
            <a:endParaRPr sz="2005">
              <a:solidFill>
                <a:schemeClr val="dk1"/>
              </a:solidFill>
              <a:latin typeface="Calibri"/>
              <a:ea typeface="Calibri"/>
              <a:cs typeface="Calibri"/>
              <a:sym typeface="Calibri"/>
            </a:endParaRPr>
          </a:p>
          <a:p>
            <a:pPr marL="0" marR="0" lvl="0" indent="0" algn="ctr" rtl="0">
              <a:lnSpc>
                <a:spcPct val="128000"/>
              </a:lnSpc>
              <a:spcBef>
                <a:spcPts val="0"/>
              </a:spcBef>
              <a:spcAft>
                <a:spcPts val="0"/>
              </a:spcAft>
              <a:buNone/>
            </a:pPr>
            <a:endParaRPr sz="2005">
              <a:solidFill>
                <a:srgbClr val="003070"/>
              </a:solidFill>
              <a:latin typeface="Calibri"/>
              <a:ea typeface="Calibri"/>
              <a:cs typeface="Calibri"/>
              <a:sym typeface="Calibri"/>
            </a:endParaRPr>
          </a:p>
        </p:txBody>
      </p:sp>
      <p:sp>
        <p:nvSpPr>
          <p:cNvPr id="245" name="Google Shape;245;p19"/>
          <p:cNvSpPr txBox="1"/>
          <p:nvPr/>
        </p:nvSpPr>
        <p:spPr>
          <a:xfrm>
            <a:off x="745828" y="8471897"/>
            <a:ext cx="3165600" cy="308700"/>
          </a:xfrm>
          <a:prstGeom prst="rect">
            <a:avLst/>
          </a:prstGeom>
          <a:noFill/>
          <a:ln>
            <a:noFill/>
          </a:ln>
        </p:spPr>
        <p:txBody>
          <a:bodyPr spcFirstLastPara="1" wrap="square" lIns="0" tIns="0" rIns="0" bIns="0" anchor="t" anchorCtr="0">
            <a:spAutoFit/>
          </a:bodyPr>
          <a:lstStyle/>
          <a:p>
            <a:pPr marL="0" marR="0" lvl="0" indent="0" algn="ctr" rtl="0">
              <a:lnSpc>
                <a:spcPct val="128000"/>
              </a:lnSpc>
              <a:spcBef>
                <a:spcPts val="0"/>
              </a:spcBef>
              <a:spcAft>
                <a:spcPts val="0"/>
              </a:spcAft>
              <a:buNone/>
            </a:pPr>
            <a:r>
              <a:rPr lang="en-US" sz="2005">
                <a:solidFill>
                  <a:srgbClr val="FFFFFF"/>
                </a:solidFill>
                <a:latin typeface="Calibri"/>
                <a:ea typeface="Calibri"/>
                <a:cs typeface="Calibri"/>
                <a:sym typeface="Calibri"/>
              </a:rPr>
              <a:t>Conclusion</a:t>
            </a:r>
            <a:endParaRPr sz="2005" b="0" i="0" u="none" strike="noStrike" cap="none">
              <a:solidFill>
                <a:srgbClr val="FFFFFF"/>
              </a:solidFill>
              <a:latin typeface="Calibri"/>
              <a:ea typeface="Calibri"/>
              <a:cs typeface="Calibri"/>
              <a:sym typeface="Calibri"/>
            </a:endParaRPr>
          </a:p>
        </p:txBody>
      </p:sp>
      <p:cxnSp>
        <p:nvCxnSpPr>
          <p:cNvPr id="246" name="Google Shape;246;p19"/>
          <p:cNvCxnSpPr/>
          <p:nvPr/>
        </p:nvCxnSpPr>
        <p:spPr>
          <a:xfrm>
            <a:off x="5030893" y="1747611"/>
            <a:ext cx="12228300" cy="0"/>
          </a:xfrm>
          <a:prstGeom prst="straightConnector1">
            <a:avLst/>
          </a:prstGeom>
          <a:noFill/>
          <a:ln w="19050" cap="flat" cmpd="sng">
            <a:solidFill>
              <a:srgbClr val="003070"/>
            </a:solidFill>
            <a:prstDash val="solid"/>
            <a:round/>
            <a:headEnd type="none" w="sm" len="sm"/>
            <a:tailEnd type="none" w="sm" len="sm"/>
          </a:ln>
        </p:spPr>
      </p:cxnSp>
      <p:sp>
        <p:nvSpPr>
          <p:cNvPr id="247" name="Google Shape;247;p19"/>
          <p:cNvSpPr txBox="1"/>
          <p:nvPr/>
        </p:nvSpPr>
        <p:spPr>
          <a:xfrm>
            <a:off x="4983268" y="746443"/>
            <a:ext cx="12228300" cy="738900"/>
          </a:xfrm>
          <a:prstGeom prst="rect">
            <a:avLst/>
          </a:prstGeom>
          <a:noFill/>
          <a:ln>
            <a:noFill/>
          </a:ln>
        </p:spPr>
        <p:txBody>
          <a:bodyPr spcFirstLastPara="1" wrap="square" lIns="0" tIns="0" rIns="0" bIns="0" anchor="t" anchorCtr="0">
            <a:spAutoFit/>
          </a:bodyPr>
          <a:lstStyle/>
          <a:p>
            <a:pPr marL="0" marR="0" lvl="0" indent="0" algn="l" rtl="0">
              <a:lnSpc>
                <a:spcPct val="128000"/>
              </a:lnSpc>
              <a:spcBef>
                <a:spcPts val="0"/>
              </a:spcBef>
              <a:spcAft>
                <a:spcPts val="0"/>
              </a:spcAft>
              <a:buNone/>
            </a:pPr>
            <a:r>
              <a:rPr lang="en-US" sz="4800">
                <a:solidFill>
                  <a:schemeClr val="dk1"/>
                </a:solidFill>
                <a:latin typeface="Calibri"/>
                <a:ea typeface="Calibri"/>
                <a:cs typeface="Calibri"/>
                <a:sym typeface="Calibri"/>
              </a:rPr>
              <a:t>What is IRR mathematically</a:t>
            </a:r>
            <a:endParaRPr sz="4800" i="0" u="none" strike="noStrike" cap="none">
              <a:solidFill>
                <a:srgbClr val="003070"/>
              </a:solidFill>
              <a:latin typeface="Calibri"/>
              <a:ea typeface="Calibri"/>
              <a:cs typeface="Calibri"/>
              <a:sym typeface="Calibri"/>
            </a:endParaRPr>
          </a:p>
        </p:txBody>
      </p:sp>
      <p:pic>
        <p:nvPicPr>
          <p:cNvPr id="248" name="Google Shape;248;p19" descr="9345d688d43f8794a4c2f9c4e14b19f41bd5ac6e8c83"/>
          <p:cNvPicPr preferRelativeResize="0"/>
          <p:nvPr/>
        </p:nvPicPr>
        <p:blipFill rotWithShape="1">
          <a:blip r:embed="rId1"/>
          <a:srcRect/>
          <a:stretch>
            <a:fillRect/>
          </a:stretch>
        </p:blipFill>
        <p:spPr>
          <a:xfrm>
            <a:off x="657860" y="876300"/>
            <a:ext cx="3336291" cy="3142616"/>
          </a:xfrm>
          <a:prstGeom prst="rect">
            <a:avLst/>
          </a:prstGeom>
          <a:noFill/>
          <a:ln>
            <a:noFill/>
          </a:ln>
        </p:spPr>
      </p:pic>
      <mc:AlternateContent xmlns:mc="http://schemas.openxmlformats.org/markup-compatibility/2006">
        <mc:Choice xmlns:a14="http://schemas.microsoft.com/office/drawing/2010/main" Requires="a14">
          <p:sp>
            <p:nvSpPr>
              <p:cNvPr id="249" name="Google Shape;249;p19"/>
              <p:cNvSpPr txBox="1"/>
              <p:nvPr/>
            </p:nvSpPr>
            <p:spPr>
              <a:xfrm>
                <a:off x="5858462" y="2305483"/>
                <a:ext cx="10189258" cy="71096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latin typeface="Times New Roman" panose="02020603050405020304"/>
                    <a:ea typeface="Times New Roman" panose="02020603050405020304"/>
                    <a:cs typeface="Times New Roman" panose="02020603050405020304"/>
                    <a:sym typeface="Times New Roman" panose="02020603050405020304"/>
                  </a:rPr>
                  <a:t>In order to make different IRRs consistent with NPV.</a:t>
                </a: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3000" dirty="0">
                    <a:latin typeface="Times New Roman" panose="02020603050405020304"/>
                    <a:ea typeface="Times New Roman" panose="02020603050405020304"/>
                    <a:cs typeface="Times New Roman" panose="02020603050405020304"/>
                    <a:sym typeface="Times New Roman" panose="02020603050405020304"/>
                  </a:rPr>
                  <a:t>The author brought in an auxiliary series, the investment series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𝑐</m:t>
                    </m:r>
                  </m:oMath>
                </a14:m>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3000" dirty="0">
                    <a:latin typeface="Times New Roman" panose="02020603050405020304"/>
                    <a:ea typeface="Times New Roman" panose="02020603050405020304"/>
                    <a:cs typeface="Times New Roman" panose="02020603050405020304"/>
                    <a:sym typeface="Times New Roman" panose="02020603050405020304"/>
                  </a:rPr>
                  <a:t>By considering the PV of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𝑐</m:t>
                    </m:r>
                  </m:oMath>
                </a14:m>
                <a:r>
                  <a:rPr lang="en-US" sz="3000" dirty="0">
                    <a:latin typeface="Times New Roman" panose="02020603050405020304"/>
                    <a:ea typeface="Times New Roman" panose="02020603050405020304"/>
                    <a:cs typeface="Times New Roman" panose="02020603050405020304"/>
                    <a:sym typeface="Times New Roman" panose="02020603050405020304"/>
                  </a:rPr>
                  <a:t> for a specific IRR, the project can be classified as either net investment or net borrowing. And the profitability of this investment/borrowing under the IRR will be consistent with NPV methodology of the cash flow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𝑥</m:t>
                    </m:r>
                  </m:oMath>
                </a14:m>
                <a:r>
                  <a:rPr lang="en-US" sz="3000" dirty="0">
                    <a:latin typeface="Times New Roman" panose="02020603050405020304"/>
                    <a:ea typeface="Times New Roman" panose="02020603050405020304"/>
                    <a:cs typeface="Times New Roman" panose="02020603050405020304"/>
                    <a:sym typeface="Times New Roman" panose="02020603050405020304"/>
                  </a:rPr>
                  <a:t>.</a:t>
                </a: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3000" dirty="0">
                    <a:latin typeface="Times New Roman" panose="02020603050405020304"/>
                    <a:ea typeface="Times New Roman" panose="02020603050405020304"/>
                    <a:cs typeface="Times New Roman" panose="02020603050405020304"/>
                    <a:sym typeface="Times New Roman" panose="02020603050405020304"/>
                  </a:rPr>
                  <a:t>The details are specificized in Theorem 4 and 5,</a:t>
                </a: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3000" dirty="0">
                    <a:latin typeface="Times New Roman" panose="02020603050405020304"/>
                    <a:ea typeface="Times New Roman" panose="02020603050405020304"/>
                    <a:cs typeface="Times New Roman" panose="02020603050405020304"/>
                    <a:sym typeface="Times New Roman" panose="02020603050405020304"/>
                  </a:rPr>
                  <a:t>If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𝑃𝑉</m:t>
                    </m:r>
                    <m:d>
                      <m:dPr>
                        <m:ctrlP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ctrlPr>
                      </m:dPr>
                      <m:e>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𝑐</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𝑟</m:t>
                        </m:r>
                      </m:e>
                    </m:d>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&gt;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0</m:t>
                    </m:r>
                  </m:oMath>
                </a14:m>
                <a:r>
                  <a:rPr lang="en-US" sz="3000" dirty="0">
                    <a:latin typeface="Times New Roman" panose="02020603050405020304"/>
                    <a:ea typeface="Times New Roman" panose="02020603050405020304"/>
                    <a:cs typeface="Times New Roman" panose="02020603050405020304"/>
                    <a:sym typeface="Times New Roman" panose="02020603050405020304"/>
                  </a:rPr>
                  <a:t>, it is net investment, so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𝑃𝑉</m:t>
                    </m:r>
                    <m:d>
                      <m:dPr>
                        <m:ctrlP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ctrlPr>
                      </m:dPr>
                      <m:e>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𝑥</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𝑟</m:t>
                        </m:r>
                      </m:e>
                    </m:d>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0</m:t>
                    </m:r>
                  </m:oMath>
                </a14:m>
                <a:r>
                  <a:rPr lang="en-US" sz="3000" dirty="0">
                    <a:latin typeface="Times New Roman" panose="02020603050405020304"/>
                    <a:ea typeface="Times New Roman" panose="02020603050405020304"/>
                    <a:cs typeface="Times New Roman" panose="02020603050405020304"/>
                    <a:sym typeface="Times New Roman" panose="02020603050405020304"/>
                  </a:rPr>
                  <a:t> </a:t>
                </a:r>
                <a:r>
                  <a:rPr lang="en-US" sz="3000" dirty="0" err="1">
                    <a:latin typeface="Times New Roman" panose="02020603050405020304"/>
                    <a:ea typeface="Times New Roman" panose="02020603050405020304"/>
                    <a:cs typeface="Times New Roman" panose="02020603050405020304"/>
                    <a:sym typeface="Times New Roman" panose="02020603050405020304"/>
                  </a:rPr>
                  <a:t>iif</a:t>
                </a:r>
                <a:r>
                  <a:rPr lang="en-US" sz="3000" dirty="0">
                    <a:latin typeface="Times New Roman" panose="02020603050405020304"/>
                    <a:ea typeface="Times New Roman" panose="02020603050405020304"/>
                    <a:cs typeface="Times New Roman" panose="02020603050405020304"/>
                    <a:sym typeface="Times New Roman" panose="02020603050405020304"/>
                  </a:rPr>
                  <a:t>.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𝑘</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𝑟</m:t>
                    </m:r>
                  </m:oMath>
                </a14:m>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3000" dirty="0">
                  <a:latin typeface="Times New Roman" panose="02020603050405020304"/>
                  <a:ea typeface="Times New Roman" panose="02020603050405020304"/>
                  <a:cs typeface="Times New Roman" panose="02020603050405020304"/>
                  <a:sym typeface="Times New Roman" panose="02020603050405020304"/>
                </a:endParaRPr>
              </a:p>
              <a:p>
                <a:r>
                  <a:rPr lang="en-US" sz="3000" dirty="0">
                    <a:latin typeface="Times New Roman" panose="02020603050405020304"/>
                    <a:ea typeface="Times New Roman" panose="02020603050405020304"/>
                    <a:cs typeface="Times New Roman" panose="02020603050405020304"/>
                    <a:sym typeface="Times New Roman" panose="02020603050405020304"/>
                  </a:rPr>
                  <a:t>If </a:t>
                </a:r>
                <a14:m>
                  <m:oMath xmlns:m="http://schemas.openxmlformats.org/officeDocument/2006/math">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𝑃𝑉</m:t>
                    </m:r>
                    <m:d>
                      <m:dPr>
                        <m:ctrlP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ctrlPr>
                      </m:dPr>
                      <m:e>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𝑐</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𝑟</m:t>
                        </m:r>
                      </m:e>
                    </m:d>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&lt;</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0</m:t>
                    </m:r>
                  </m:oMath>
                </a14:m>
                <a:r>
                  <a:rPr lang="en-US" sz="3000" dirty="0">
                    <a:latin typeface="Times New Roman" panose="02020603050405020304"/>
                    <a:ea typeface="Times New Roman" panose="02020603050405020304"/>
                    <a:cs typeface="Times New Roman" panose="02020603050405020304"/>
                    <a:sym typeface="Times New Roman" panose="02020603050405020304"/>
                  </a:rPr>
                  <a:t>, it is net borrowing, so </a:t>
                </a:r>
                <a14:m>
                  <m:oMath xmlns:m="http://schemas.openxmlformats.org/officeDocument/2006/math">
                    <m:r>
                      <a:rPr lang="en-US" sz="3000" i="1">
                        <a:latin typeface="Cambria Math" panose="02040503050406030204" pitchFamily="18" charset="0"/>
                        <a:ea typeface="Times New Roman" panose="02020603050405020304"/>
                        <a:cs typeface="Times New Roman" panose="02020603050405020304"/>
                        <a:sym typeface="Times New Roman" panose="02020603050405020304"/>
                      </a:rPr>
                      <m:t>𝑃𝑉</m:t>
                    </m:r>
                    <m:d>
                      <m:dPr>
                        <m:ctrlPr>
                          <a:rPr lang="en-US" sz="3000" i="1">
                            <a:latin typeface="Cambria Math" panose="02040503050406030204" pitchFamily="18" charset="0"/>
                            <a:ea typeface="Times New Roman" panose="02020603050405020304"/>
                            <a:cs typeface="Times New Roman" panose="02020603050405020304"/>
                            <a:sym typeface="Times New Roman" panose="02020603050405020304"/>
                          </a:rPr>
                        </m:ctrlPr>
                      </m:dPr>
                      <m:e>
                        <m:r>
                          <a:rPr lang="en-US" sz="3000" i="1">
                            <a:latin typeface="Cambria Math" panose="02040503050406030204" pitchFamily="18" charset="0"/>
                            <a:ea typeface="Times New Roman" panose="02020603050405020304"/>
                            <a:cs typeface="Times New Roman" panose="02020603050405020304"/>
                            <a:sym typeface="Times New Roman" panose="02020603050405020304"/>
                          </a:rPr>
                          <m:t>𝑥</m:t>
                        </m:r>
                        <m:r>
                          <a:rPr lang="en-US" sz="3000" i="1">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i="1">
                            <a:latin typeface="Cambria Math" panose="02040503050406030204" pitchFamily="18" charset="0"/>
                            <a:ea typeface="Times New Roman" panose="02020603050405020304"/>
                            <a:cs typeface="Times New Roman" panose="02020603050405020304"/>
                            <a:sym typeface="Times New Roman" panose="02020603050405020304"/>
                          </a:rPr>
                          <m:t>𝑟</m:t>
                        </m:r>
                      </m:e>
                    </m:d>
                    <m:r>
                      <a:rPr lang="en-US" sz="3000" i="1">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i="1">
                        <a:latin typeface="Cambria Math" panose="02040503050406030204" pitchFamily="18" charset="0"/>
                        <a:ea typeface="Times New Roman" panose="02020603050405020304"/>
                        <a:cs typeface="Times New Roman" panose="02020603050405020304"/>
                        <a:sym typeface="Times New Roman" panose="02020603050405020304"/>
                      </a:rPr>
                      <m:t>0</m:t>
                    </m:r>
                  </m:oMath>
                </a14:m>
                <a:r>
                  <a:rPr lang="en-US" sz="3000" dirty="0">
                    <a:latin typeface="Times New Roman" panose="02020603050405020304"/>
                    <a:ea typeface="Times New Roman" panose="02020603050405020304"/>
                    <a:cs typeface="Times New Roman" panose="02020603050405020304"/>
                    <a:sym typeface="Times New Roman" panose="02020603050405020304"/>
                  </a:rPr>
                  <a:t> </a:t>
                </a:r>
                <a:r>
                  <a:rPr lang="en-US" sz="3000" dirty="0" err="1">
                    <a:latin typeface="Times New Roman" panose="02020603050405020304"/>
                    <a:ea typeface="Times New Roman" panose="02020603050405020304"/>
                    <a:cs typeface="Times New Roman" panose="02020603050405020304"/>
                    <a:sym typeface="Times New Roman" panose="02020603050405020304"/>
                  </a:rPr>
                  <a:t>iif</a:t>
                </a:r>
                <a:r>
                  <a:rPr lang="en-US" sz="3000" dirty="0">
                    <a:latin typeface="Times New Roman" panose="02020603050405020304"/>
                    <a:ea typeface="Times New Roman" panose="02020603050405020304"/>
                    <a:cs typeface="Times New Roman" panose="02020603050405020304"/>
                    <a:sym typeface="Times New Roman" panose="02020603050405020304"/>
                  </a:rPr>
                  <a:t>. </a:t>
                </a:r>
                <a14:m>
                  <m:oMath xmlns:m="http://schemas.openxmlformats.org/officeDocument/2006/math">
                    <m:r>
                      <a:rPr lang="en-US" sz="3000" i="1">
                        <a:latin typeface="Cambria Math" panose="02040503050406030204" pitchFamily="18" charset="0"/>
                        <a:ea typeface="Times New Roman" panose="02020603050405020304"/>
                        <a:cs typeface="Times New Roman" panose="02020603050405020304"/>
                        <a:sym typeface="Times New Roman" panose="02020603050405020304"/>
                      </a:rPr>
                      <m:t>𝑘</m:t>
                    </m:r>
                    <m:r>
                      <a:rPr lang="en-US" sz="3000" b="0" i="1" smtClean="0">
                        <a:latin typeface="Cambria Math" panose="02040503050406030204" pitchFamily="18" charset="0"/>
                        <a:ea typeface="Times New Roman" panose="02020603050405020304"/>
                        <a:cs typeface="Times New Roman" panose="02020603050405020304"/>
                        <a:sym typeface="Times New Roman" panose="02020603050405020304"/>
                      </a:rPr>
                      <m:t>≤</m:t>
                    </m:r>
                    <m:r>
                      <a:rPr lang="en-US" sz="3000" i="1">
                        <a:latin typeface="Cambria Math" panose="02040503050406030204" pitchFamily="18" charset="0"/>
                        <a:ea typeface="Times New Roman" panose="02020603050405020304"/>
                        <a:cs typeface="Times New Roman" panose="02020603050405020304"/>
                        <a:sym typeface="Times New Roman" panose="02020603050405020304"/>
                      </a:rPr>
                      <m:t>𝑟</m:t>
                    </m:r>
                  </m:oMath>
                </a14:m>
                <a:endParaRPr lang="en-US" sz="3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3000" dirty="0">
                  <a:latin typeface="Times New Roman" panose="02020603050405020304"/>
                  <a:ea typeface="Times New Roman" panose="02020603050405020304"/>
                  <a:cs typeface="Times New Roman" panose="02020603050405020304"/>
                  <a:sym typeface="Times New Roman" panose="02020603050405020304"/>
                </a:endParaRPr>
              </a:p>
            </p:txBody>
          </p:sp>
        </mc:Choice>
        <mc:Fallback>
          <p:sp>
            <p:nvSpPr>
              <p:cNvPr id="249" name="Google Shape;249;p19"/>
              <p:cNvSpPr txBox="1">
                <a:spLocks noRot="1" noChangeAspect="1" noMove="1" noResize="1" noEditPoints="1" noAdjustHandles="1" noChangeArrowheads="1" noChangeShapeType="1" noTextEdit="1"/>
              </p:cNvSpPr>
              <p:nvPr/>
            </p:nvSpPr>
            <p:spPr>
              <a:xfrm>
                <a:off x="5858462" y="2305483"/>
                <a:ext cx="10189258" cy="7109608"/>
              </a:xfrm>
              <a:prstGeom prst="rect">
                <a:avLst/>
              </a:prstGeom>
              <a:blipFill rotWithShape="1">
                <a:blip r:embed="rId2"/>
                <a:stretch>
                  <a:fillRect l="-6" t="-6" b="-3225"/>
                </a:stretch>
              </a:blipFill>
              <a:ln>
                <a:noFill/>
              </a:ln>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8745</Words>
  <Application>WPS 演示</Application>
  <PresentationFormat>自定义</PresentationFormat>
  <Paragraphs>344</Paragraphs>
  <Slides>16</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Arial</vt:lpstr>
      <vt:lpstr>Calibri</vt:lpstr>
      <vt:lpstr>Helvetica Neue</vt:lpstr>
      <vt:lpstr>Times New Roman</vt:lpstr>
      <vt:lpstr>Cambria Math</vt:lpstr>
      <vt:lpstr>汉仪书宋二KW</vt:lpstr>
      <vt:lpstr>Microsoft YaHei</vt:lpstr>
      <vt:lpstr>汉仪旗黑</vt:lpstr>
      <vt:lpstr>SimSun</vt:lpstr>
      <vt:lpstr>Arial Unicode MS</vt:lpstr>
      <vt:lpstr>Kingsoft Math</vt:lpstr>
      <vt:lpstr>DejaVu Math TeX Gyre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贪恰佩可</cp:lastModifiedBy>
  <cp:revision>8</cp:revision>
  <dcterms:created xsi:type="dcterms:W3CDTF">2022-11-23T04:42:17Z</dcterms:created>
  <dcterms:modified xsi:type="dcterms:W3CDTF">2022-11-23T04:42:17Z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D50D05303F4FF858FD817863A37E4D8D</vt:lpwstr>
  </property>
  <property fmtid="{D5CDD505-2E9C-101B-9397-08002B2CF9AE}" pid="3" name="KSOProductBuildVer">
    <vt:lpwstr>2052-4.6.1.7467</vt:lpwstr>
  </property>
</Properties>
</file>