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9144000" cy="5143500" type="screen16x9"/>
  <p:notesSz cx="6858000" cy="9144000"/>
  <p:embeddedFontLst>
    <p:embeddedFont>
      <p:font typeface="Open Sans" panose="020B0606030504020204" pitchFamily="34" charset="0"/>
      <p:regular r:id="rId26"/>
      <p:bold r:id="rId27"/>
      <p:italic r:id="rId28"/>
      <p:boldItalic r:id="rId29"/>
    </p:embeddedFont>
    <p:embeddedFont>
      <p:font typeface="PT Sans Narrow" panose="020B0506020203020204" pitchFamily="34" charset="0"/>
      <p:regular r:id="rId30"/>
      <p:bold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60" y="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9649faade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9649faad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99b6ce7d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99b6ce7d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99a0b28bc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99a0b28bc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Thank Owen for demonstrating on Hazon’s Criterion. It solves the problem of multiple roots IRR and gives a non-contradictory and NPV-consistent usage of it. However, there are still some problems: The complex-valued IRR and corresponding investment streams are mathematically consistent to the real-valued ones, but they don’t have any economic interpretation. This weakens the result and it is hard to justify any economic recommendation. What’s more, when doing the projects ranking, this criterion only work when the present value of investment stream are the same. When 2 projects have different investment stream, it fails to do the comparison. Magni’s Average internal rate of return solves the problems above.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649faade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649faade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First we introduce the residual income. From Hazon’s criterion, we can write the NPV in this particular form and we can change the k to kt for each time period. Here, kt minus r times ct minus 1 is the return in excess of what could be earned by investing the capital ct minus 1 at the market rate r, which is the residual income. The previous case set kt to be the IRR for all t, however, this equation holds for any investment stream c and such pairs of c and k can be infinitely many.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9649faade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9649faade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AIRR is the constant rate which can replace all kt to generate the project’s NPV. This is the calculation of k bar. It is a capital-weighted average of each kt</a:t>
            </a:r>
            <a:endParaRPr/>
          </a:p>
          <a:p>
            <a:pPr marL="0" lvl="0" indent="0" algn="l" rtl="0">
              <a:spcBef>
                <a:spcPts val="0"/>
              </a:spcBef>
              <a:spcAft>
                <a:spcPts val="0"/>
              </a:spcAft>
              <a:buNone/>
            </a:pPr>
            <a:r>
              <a:rPr lang="zh-CN"/>
              <a:t>Hazon further utilize the AIRR definition to define it as the present value of the steam of  income divided by the present value of investment stream.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9649faade6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9649faade6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criterion of AIRR is quite similar to the Hazon’s criterion. the project is profitable when present value of investment stream is larger than 0 and k bar is larger than the market rate r at the same time, or when they are both smaller.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9649faade6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9649faade6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proof is simply by replacement, and we get the similar equation as the Hazon’s Criterion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9a0b28bc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99a0b28bc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Here, investment cash flow can be decided manually, so no worries on the complex number. Furthermore, the kt is regarded as the ROI and Average internal rate of rate measures the capital-weighted mean of ROI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99a0b28bc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99a0b28bc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have discussed that when present value of investment stream are different, we cannot do the project ranking. By manually setting the investment stream the same, we can compare different project and this outcome is NPV consistent even for mutually exclusive projects.</a:t>
            </a:r>
            <a:endParaRPr/>
          </a:p>
          <a:p>
            <a:pPr marL="0" lvl="0" indent="0" algn="l" rtl="0">
              <a:spcBef>
                <a:spcPts val="0"/>
              </a:spcBef>
              <a:spcAft>
                <a:spcPts val="0"/>
              </a:spcAft>
              <a:buNone/>
            </a:pPr>
            <a:r>
              <a:rPr lang="zh-CN"/>
              <a:t>Now I will pass the time to HAONAN to discuss the limitation of IRR with you.</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91c11afc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91c11afc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9bd8ac2af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9bd8ac2af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d24999e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d24999e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91c11afc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91c11afc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947d84d88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947d84d88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947d84d88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947d84d88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8e80fc9fdd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8e80fc9fd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9398c5cfbf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9398c5cfb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398c5cfbf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398c5cfbf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222222"/>
                </a:solidFill>
                <a:highlight>
                  <a:srgbClr val="FCFCFC"/>
                </a:highlight>
                <a:latin typeface="Roboto"/>
                <a:ea typeface="Roboto"/>
                <a:cs typeface="Roboto"/>
                <a:sym typeface="Roboto"/>
              </a:rPr>
              <a:t>Internal rate of return is measured by calculating the interest rate at which the present value of future cash flows equals the required capital investment. The advantage is that the timing of cash flows in all future years are considered and, therefore, each cash flow is given equal weight by using the time value of money.</a:t>
            </a: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zh-CN" sz="1200">
                <a:solidFill>
                  <a:srgbClr val="222222"/>
                </a:solidFill>
                <a:highlight>
                  <a:srgbClr val="FCFCFC"/>
                </a:highlight>
                <a:latin typeface="Roboto"/>
                <a:ea typeface="Roboto"/>
                <a:cs typeface="Roboto"/>
                <a:sym typeface="Roboto"/>
              </a:rPr>
              <a:t>The IRR is an easy measure to calculate and provides a simple means by which to compare the worth of various projects under consideration. The IRR provides any small business owner with a quick snapshot of what capital projects would provide the greatest potential cash flow. It can also be used for budgeting purposes such as to provide a quick snapshot of the potential value or savings of purchasing new equipment as opposed to repairing old equipment.</a:t>
            </a: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None/>
            </a:pPr>
            <a:r>
              <a:rPr lang="zh-CN" sz="1200">
                <a:solidFill>
                  <a:srgbClr val="222222"/>
                </a:solidFill>
                <a:highlight>
                  <a:srgbClr val="FCFCFC"/>
                </a:highlight>
                <a:latin typeface="Roboto"/>
                <a:ea typeface="Roboto"/>
                <a:cs typeface="Roboto"/>
                <a:sym typeface="Roboto"/>
              </a:rPr>
              <a:t>In capital budgeting analysis, the hurdle rate, or cost of capital, is the required rate of return at which investors agree to fund a project. It can be a subjective figure and typically ends up as a rough estimate. The IRR method does not require the hurdle rate, mitigating the risk of determining a wrong rate. Once the IRR is calculated, projects can be selected where the IRR exceeds the estimated cost of capital.</a:t>
            </a: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CFCFC"/>
              </a:highlight>
              <a:latin typeface="Roboto"/>
              <a:ea typeface="Roboto"/>
              <a:cs typeface="Roboto"/>
              <a:sym typeface="Roboto"/>
            </a:endParaRPr>
          </a:p>
          <a:p>
            <a:pPr marL="0" lvl="0" indent="0" algn="l" rtl="0">
              <a:lnSpc>
                <a:spcPct val="115000"/>
              </a:lnSpc>
              <a:spcBef>
                <a:spcPts val="600"/>
              </a:spcBef>
              <a:spcAft>
                <a:spcPts val="0"/>
              </a:spcAft>
              <a:buNone/>
            </a:pPr>
            <a:r>
              <a:rPr lang="zh-CN" sz="1200">
                <a:solidFill>
                  <a:srgbClr val="222222"/>
                </a:solidFill>
                <a:latin typeface="Roboto"/>
                <a:ea typeface="Roboto"/>
                <a:cs typeface="Roboto"/>
                <a:sym typeface="Roboto"/>
              </a:rPr>
              <a:t>A disadvantage of using the IRR method is that it does not account for the project size when comparing projects. Cash flows are simply compared to the amount of capital outlay generating those cash flows. This can be troublesome when two projects require a significantly different amount of capital outlay, but the smaller project returns a higher IRR.</a:t>
            </a:r>
            <a:endParaRPr sz="1200">
              <a:solidFill>
                <a:srgbClr val="222222"/>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endParaRPr sz="1200">
              <a:solidFill>
                <a:srgbClr val="222222"/>
              </a:solidFill>
              <a:latin typeface="Roboto"/>
              <a:ea typeface="Roboto"/>
              <a:cs typeface="Roboto"/>
              <a:sym typeface="Roboto"/>
            </a:endParaRPr>
          </a:p>
          <a:p>
            <a:pPr marL="0" lvl="0" indent="0" algn="l" rtl="0">
              <a:lnSpc>
                <a:spcPct val="115000"/>
              </a:lnSpc>
              <a:spcBef>
                <a:spcPts val="600"/>
              </a:spcBef>
              <a:spcAft>
                <a:spcPts val="0"/>
              </a:spcAft>
              <a:buNone/>
            </a:pPr>
            <a:r>
              <a:rPr lang="zh-CN" sz="1200">
                <a:solidFill>
                  <a:srgbClr val="222222"/>
                </a:solidFill>
                <a:latin typeface="Roboto"/>
                <a:ea typeface="Roboto"/>
                <a:cs typeface="Roboto"/>
                <a:sym typeface="Roboto"/>
              </a:rPr>
              <a:t>For example, a project with a $100,000 capital outlay and projected cash flows of $25,000 in the next five years has an IRR of 7.94 percent, whereas a project with a $10,000 capital outlay and projected cash flows of $3,000 in the next five years has an IRR of 15.2 percent. Using the IRR method alone makes the smaller project more attractive, and ignores the fact that the larger project can generate significantly higher cash flows and perhaps larger profits.</a:t>
            </a:r>
            <a:endParaRPr sz="1200">
              <a:solidFill>
                <a:srgbClr val="222222"/>
              </a:solidFill>
              <a:latin typeface="Roboto"/>
              <a:ea typeface="Roboto"/>
              <a:cs typeface="Roboto"/>
              <a:sym typeface="Roboto"/>
            </a:endParaRPr>
          </a:p>
          <a:p>
            <a:pPr marL="0" lvl="0" indent="0" algn="l" rtl="0">
              <a:lnSpc>
                <a:spcPct val="115000"/>
              </a:lnSpc>
              <a:spcBef>
                <a:spcPts val="600"/>
              </a:spcBef>
              <a:spcAft>
                <a:spcPts val="0"/>
              </a:spcAft>
              <a:buNone/>
            </a:pPr>
            <a:endParaRPr sz="1200">
              <a:solidFill>
                <a:srgbClr val="222222"/>
              </a:solidFill>
              <a:latin typeface="Roboto"/>
              <a:ea typeface="Roboto"/>
              <a:cs typeface="Roboto"/>
              <a:sym typeface="Roboto"/>
            </a:endParaRPr>
          </a:p>
          <a:p>
            <a:pPr marL="0" lvl="0" indent="0" algn="l" rtl="0">
              <a:lnSpc>
                <a:spcPct val="115000"/>
              </a:lnSpc>
              <a:spcBef>
                <a:spcPts val="600"/>
              </a:spcBef>
              <a:spcAft>
                <a:spcPts val="0"/>
              </a:spcAft>
              <a:buNone/>
            </a:pPr>
            <a:r>
              <a:rPr lang="zh-CN" sz="1200">
                <a:solidFill>
                  <a:srgbClr val="222222"/>
                </a:solidFill>
                <a:highlight>
                  <a:srgbClr val="FCFCFC"/>
                </a:highlight>
                <a:latin typeface="Roboto"/>
                <a:ea typeface="Roboto"/>
                <a:cs typeface="Roboto"/>
                <a:sym typeface="Roboto"/>
              </a:rPr>
              <a:t>The IRR method only concerns itself with the projected cash flows generated by a capital injection and ignores the potential future costs that may affect profit. If you are considering an investment in trucks, for example, future fuel and maintenance costs might affect profit as fuel prices fluctuate and maintenance requirements change. A dependent project may be the necessity to purchase vacant land on which to park a fleet of trucks, and such cost would not factor in the IRR calculation of the cash flows generated by the operation of the fleet.</a:t>
            </a:r>
            <a:endParaRPr sz="1200">
              <a:solidFill>
                <a:srgbClr val="222222"/>
              </a:solidFill>
              <a:highlight>
                <a:srgbClr val="FCFCFC"/>
              </a:highlight>
              <a:latin typeface="Roboto"/>
              <a:ea typeface="Roboto"/>
              <a:cs typeface="Roboto"/>
              <a:sym typeface="Roboto"/>
            </a:endParaRPr>
          </a:p>
          <a:p>
            <a:pPr marL="0" lvl="0" indent="0" algn="l" rtl="0">
              <a:lnSpc>
                <a:spcPct val="115000"/>
              </a:lnSpc>
              <a:spcBef>
                <a:spcPts val="600"/>
              </a:spcBef>
              <a:spcAft>
                <a:spcPts val="0"/>
              </a:spcAft>
              <a:buNone/>
            </a:pPr>
            <a:endParaRPr sz="1200">
              <a:solidFill>
                <a:srgbClr val="222222"/>
              </a:solidFill>
              <a:highlight>
                <a:srgbClr val="FCFCFC"/>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zh-CN" sz="1200">
                <a:solidFill>
                  <a:srgbClr val="222222"/>
                </a:solidFill>
                <a:highlight>
                  <a:srgbClr val="FCFCFC"/>
                </a:highlight>
                <a:latin typeface="Roboto"/>
                <a:ea typeface="Roboto"/>
                <a:cs typeface="Roboto"/>
                <a:sym typeface="Roboto"/>
              </a:rPr>
              <a:t>Although the IRR allows you to calculate the value of future cash flows, it makes an implicit assumption that those cash flows can be reinvested at the same rate as the IRR. That assumption is not practical as the IRR is sometimes a very high number and opportunities that yield such a return are generally not available or significantly limited.</a:t>
            </a:r>
            <a:endParaRPr sz="1200">
              <a:solidFill>
                <a:srgbClr val="222222"/>
              </a:solidFill>
              <a:highlight>
                <a:srgbClr val="FCFCFC"/>
              </a:highlight>
              <a:latin typeface="Roboto"/>
              <a:ea typeface="Roboto"/>
              <a:cs typeface="Roboto"/>
              <a:sym typeface="Roboto"/>
            </a:endParaRPr>
          </a:p>
          <a:p>
            <a:pPr marL="0" lvl="0" indent="0" algn="l" rtl="0">
              <a:spcBef>
                <a:spcPts val="600"/>
              </a:spcBef>
              <a:spcAft>
                <a:spcPts val="0"/>
              </a:spcAft>
              <a:buNone/>
            </a:pPr>
            <a:endParaRPr sz="1200">
              <a:solidFill>
                <a:srgbClr val="222222"/>
              </a:solidFill>
              <a:highlight>
                <a:srgbClr val="FCFCFC"/>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894c4768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894c476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222222"/>
                </a:solidFill>
                <a:highlight>
                  <a:srgbClr val="FCFCFC"/>
                </a:highlight>
                <a:latin typeface="Roboto"/>
                <a:ea typeface="Roboto"/>
                <a:cs typeface="Roboto"/>
                <a:sym typeface="Roboto"/>
              </a:rPr>
              <a:t>Internal rate of return is measured by calculating the interest rate at which the present value of future cash flows equals the required capital investment. The advantage is that the timing of cash flows in all future years are considered and, therefore, each cash flow is given equal weight by using the time value of money.</a:t>
            </a: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zh-CN" sz="1200">
                <a:solidFill>
                  <a:srgbClr val="222222"/>
                </a:solidFill>
                <a:highlight>
                  <a:srgbClr val="FCFCFC"/>
                </a:highlight>
                <a:latin typeface="Roboto"/>
                <a:ea typeface="Roboto"/>
                <a:cs typeface="Roboto"/>
                <a:sym typeface="Roboto"/>
              </a:rPr>
              <a:t>The IRR is an easy measure to calculate and provides a simple means by which to compare the worth of various projects under consideration. The IRR provides any small business owner with a quick snapshot of what capital projects would provide the greatest potential cash flow. It can also be used for budgeting purposes such as to provide a quick snapshot of the potential value or savings of purchasing new equipment as opposed to repairing old equipment.</a:t>
            </a: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None/>
            </a:pPr>
            <a:r>
              <a:rPr lang="zh-CN" sz="1200">
                <a:solidFill>
                  <a:srgbClr val="222222"/>
                </a:solidFill>
                <a:highlight>
                  <a:srgbClr val="FCFCFC"/>
                </a:highlight>
                <a:latin typeface="Roboto"/>
                <a:ea typeface="Roboto"/>
                <a:cs typeface="Roboto"/>
                <a:sym typeface="Roboto"/>
              </a:rPr>
              <a:t>In capital budgeting analysis, the hurdle rate, or cost of capital, is the required rate of return at which investors agree to fund a project. It can be a subjective figure and typically ends up as a rough estimate. The IRR method does not require the hurdle rate, mitigating the risk of determining a wrong rate. Once the IRR is calculated, projects can be selected where the IRR exceeds the estimated cost of capital.</a:t>
            </a:r>
            <a:endParaRPr sz="1200">
              <a:solidFill>
                <a:srgbClr val="222222"/>
              </a:solidFill>
              <a:highlight>
                <a:srgbClr val="FCFCFC"/>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CFCFC"/>
              </a:highlight>
              <a:latin typeface="Roboto"/>
              <a:ea typeface="Roboto"/>
              <a:cs typeface="Roboto"/>
              <a:sym typeface="Roboto"/>
            </a:endParaRPr>
          </a:p>
          <a:p>
            <a:pPr marL="0" lvl="0" indent="0" algn="l" rtl="0">
              <a:lnSpc>
                <a:spcPct val="115000"/>
              </a:lnSpc>
              <a:spcBef>
                <a:spcPts val="600"/>
              </a:spcBef>
              <a:spcAft>
                <a:spcPts val="0"/>
              </a:spcAft>
              <a:buNone/>
            </a:pPr>
            <a:r>
              <a:rPr lang="zh-CN" sz="1200">
                <a:solidFill>
                  <a:srgbClr val="222222"/>
                </a:solidFill>
                <a:latin typeface="Roboto"/>
                <a:ea typeface="Roboto"/>
                <a:cs typeface="Roboto"/>
                <a:sym typeface="Roboto"/>
              </a:rPr>
              <a:t>A disadvantage of using the IRR method is that it does not account for the project size when comparing projects. Cash flows are simply compared to the amount of capital outlay generating those cash flows. This can be troublesome when two projects require a significantly different amount of capital outlay, but the smaller project returns a higher IRR.</a:t>
            </a:r>
            <a:endParaRPr sz="1200">
              <a:solidFill>
                <a:srgbClr val="222222"/>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endParaRPr sz="1200">
              <a:solidFill>
                <a:srgbClr val="222222"/>
              </a:solidFill>
              <a:latin typeface="Roboto"/>
              <a:ea typeface="Roboto"/>
              <a:cs typeface="Roboto"/>
              <a:sym typeface="Roboto"/>
            </a:endParaRPr>
          </a:p>
          <a:p>
            <a:pPr marL="0" lvl="0" indent="0" algn="l" rtl="0">
              <a:lnSpc>
                <a:spcPct val="115000"/>
              </a:lnSpc>
              <a:spcBef>
                <a:spcPts val="600"/>
              </a:spcBef>
              <a:spcAft>
                <a:spcPts val="0"/>
              </a:spcAft>
              <a:buNone/>
            </a:pPr>
            <a:r>
              <a:rPr lang="zh-CN" sz="1200">
                <a:solidFill>
                  <a:srgbClr val="222222"/>
                </a:solidFill>
                <a:latin typeface="Roboto"/>
                <a:ea typeface="Roboto"/>
                <a:cs typeface="Roboto"/>
                <a:sym typeface="Roboto"/>
              </a:rPr>
              <a:t>For example, a project with a $100,000 capital outlay and projected cash flows of $25,000 in the next five years has an IRR of 7.94 percent, whereas a project with a $10,000 capital outlay and projected cash flows of $3,000 in the next five years has an IRR of 15.2 percent. Using the IRR method alone makes the smaller project more attractive, and ignores the fact that the larger project can generate significantly higher cash flows and perhaps larger profits.</a:t>
            </a:r>
            <a:endParaRPr sz="1200">
              <a:solidFill>
                <a:srgbClr val="222222"/>
              </a:solidFill>
              <a:latin typeface="Roboto"/>
              <a:ea typeface="Roboto"/>
              <a:cs typeface="Roboto"/>
              <a:sym typeface="Roboto"/>
            </a:endParaRPr>
          </a:p>
          <a:p>
            <a:pPr marL="0" lvl="0" indent="0" algn="l" rtl="0">
              <a:lnSpc>
                <a:spcPct val="115000"/>
              </a:lnSpc>
              <a:spcBef>
                <a:spcPts val="600"/>
              </a:spcBef>
              <a:spcAft>
                <a:spcPts val="0"/>
              </a:spcAft>
              <a:buNone/>
            </a:pPr>
            <a:endParaRPr sz="1200">
              <a:solidFill>
                <a:srgbClr val="222222"/>
              </a:solidFill>
              <a:latin typeface="Roboto"/>
              <a:ea typeface="Roboto"/>
              <a:cs typeface="Roboto"/>
              <a:sym typeface="Roboto"/>
            </a:endParaRPr>
          </a:p>
          <a:p>
            <a:pPr marL="0" lvl="0" indent="0" algn="l" rtl="0">
              <a:lnSpc>
                <a:spcPct val="115000"/>
              </a:lnSpc>
              <a:spcBef>
                <a:spcPts val="600"/>
              </a:spcBef>
              <a:spcAft>
                <a:spcPts val="0"/>
              </a:spcAft>
              <a:buNone/>
            </a:pPr>
            <a:r>
              <a:rPr lang="zh-CN" sz="1200">
                <a:solidFill>
                  <a:srgbClr val="222222"/>
                </a:solidFill>
                <a:highlight>
                  <a:srgbClr val="FCFCFC"/>
                </a:highlight>
                <a:latin typeface="Roboto"/>
                <a:ea typeface="Roboto"/>
                <a:cs typeface="Roboto"/>
                <a:sym typeface="Roboto"/>
              </a:rPr>
              <a:t>The IRR method only concerns itself with the projected cash flows generated by a capital injection and ignores the potential future costs that may affect profit. If you are considering an investment in trucks, for example, future fuel and maintenance costs might affect profit as fuel prices fluctuate and maintenance requirements change. A dependent project may be the necessity to purchase vacant land on which to park a fleet of trucks, and such cost would not factor in the IRR calculation of the cash flows generated by the operation of the fleet.</a:t>
            </a:r>
            <a:endParaRPr sz="1200">
              <a:solidFill>
                <a:srgbClr val="222222"/>
              </a:solidFill>
              <a:highlight>
                <a:srgbClr val="FCFCFC"/>
              </a:highlight>
              <a:latin typeface="Roboto"/>
              <a:ea typeface="Roboto"/>
              <a:cs typeface="Roboto"/>
              <a:sym typeface="Roboto"/>
            </a:endParaRPr>
          </a:p>
          <a:p>
            <a:pPr marL="0" lvl="0" indent="0" algn="l" rtl="0">
              <a:lnSpc>
                <a:spcPct val="115000"/>
              </a:lnSpc>
              <a:spcBef>
                <a:spcPts val="600"/>
              </a:spcBef>
              <a:spcAft>
                <a:spcPts val="0"/>
              </a:spcAft>
              <a:buNone/>
            </a:pPr>
            <a:endParaRPr sz="1200">
              <a:solidFill>
                <a:srgbClr val="222222"/>
              </a:solidFill>
              <a:highlight>
                <a:srgbClr val="FCFCFC"/>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zh-CN" sz="1200">
                <a:solidFill>
                  <a:srgbClr val="222222"/>
                </a:solidFill>
                <a:highlight>
                  <a:srgbClr val="FCFCFC"/>
                </a:highlight>
                <a:latin typeface="Roboto"/>
                <a:ea typeface="Roboto"/>
                <a:cs typeface="Roboto"/>
                <a:sym typeface="Roboto"/>
              </a:rPr>
              <a:t>Although the IRR allows you to calculate the value of future cash flows, it makes an implicit assumption that those cash flows can be reinvested at the same rate as the IRR. That assumption is not practical as the IRR is sometimes a very high number and opportunities that yield such a return are generally not available or significantly limited.</a:t>
            </a:r>
            <a:endParaRPr sz="1200">
              <a:solidFill>
                <a:srgbClr val="222222"/>
              </a:solidFill>
              <a:highlight>
                <a:srgbClr val="FCFCFC"/>
              </a:highlight>
              <a:latin typeface="Roboto"/>
              <a:ea typeface="Roboto"/>
              <a:cs typeface="Roboto"/>
              <a:sym typeface="Roboto"/>
            </a:endParaRPr>
          </a:p>
          <a:p>
            <a:pPr marL="0" lvl="0" indent="0" algn="l" rtl="0">
              <a:spcBef>
                <a:spcPts val="600"/>
              </a:spcBef>
              <a:spcAft>
                <a:spcPts val="0"/>
              </a:spcAft>
              <a:buNone/>
            </a:pPr>
            <a:endParaRPr sz="1200">
              <a:solidFill>
                <a:srgbClr val="222222"/>
              </a:solidFill>
              <a:highlight>
                <a:srgbClr val="FCFCFC"/>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398c5cfbf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398c5cfbf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22222"/>
              </a:solidFill>
              <a:highlight>
                <a:srgbClr val="FCFCFC"/>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9398c5cfbf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9398c5cfbf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22222"/>
              </a:solidFill>
              <a:highlight>
                <a:srgbClr val="FCFCFC"/>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8e80fc9fdd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8e80fc9fdd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928974"/>
            <a:ext cx="7136700" cy="14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sz="2400" dirty="0">
                <a:solidFill>
                  <a:schemeClr val="dk2"/>
                </a:solidFill>
                <a:latin typeface="Times New Roman"/>
                <a:ea typeface="Times New Roman"/>
                <a:cs typeface="Times New Roman"/>
                <a:sym typeface="Times New Roman"/>
              </a:rPr>
              <a:t>MFIT5008 Group Project</a:t>
            </a:r>
            <a:endParaRPr sz="24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zh-CN" sz="4000" dirty="0">
                <a:solidFill>
                  <a:schemeClr val="dk2"/>
                </a:solidFill>
                <a:latin typeface="Times New Roman"/>
                <a:ea typeface="Times New Roman"/>
                <a:cs typeface="Times New Roman"/>
                <a:sym typeface="Times New Roman"/>
              </a:rPr>
              <a:t>The Analysis of IRR</a:t>
            </a:r>
            <a:endParaRPr sz="2800" u="sng" dirty="0">
              <a:solidFill>
                <a:schemeClr val="dk2"/>
              </a:solidFill>
              <a:latin typeface="Times New Roman"/>
              <a:ea typeface="Times New Roman"/>
              <a:cs typeface="Times New Roman"/>
              <a:sym typeface="Times New Roman"/>
            </a:endParaRPr>
          </a:p>
        </p:txBody>
      </p:sp>
      <p:sp>
        <p:nvSpPr>
          <p:cNvPr id="67" name="Google Shape;67;p13"/>
          <p:cNvSpPr txBox="1">
            <a:spLocks noGrp="1"/>
          </p:cNvSpPr>
          <p:nvPr>
            <p:ph type="subTitle" idx="1"/>
          </p:nvPr>
        </p:nvSpPr>
        <p:spPr>
          <a:xfrm>
            <a:off x="2136750" y="2571739"/>
            <a:ext cx="4870500" cy="17718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zh-CN" sz="1200" b="1" dirty="0"/>
              <a:t>Group Members:</a:t>
            </a:r>
            <a:endParaRPr sz="1200" b="1" dirty="0"/>
          </a:p>
          <a:p>
            <a:pPr marL="0" lvl="0" indent="0" algn="r" rtl="0">
              <a:spcBef>
                <a:spcPts val="0"/>
              </a:spcBef>
              <a:spcAft>
                <a:spcPts val="0"/>
              </a:spcAft>
              <a:buNone/>
            </a:pPr>
            <a:r>
              <a:rPr lang="zh-CN" sz="1200" dirty="0"/>
              <a:t>LI Xinyu (20920763)</a:t>
            </a:r>
            <a:endParaRPr sz="1200" dirty="0"/>
          </a:p>
          <a:p>
            <a:pPr marL="0" lvl="0" indent="0" algn="r" rtl="0">
              <a:spcBef>
                <a:spcPts val="0"/>
              </a:spcBef>
              <a:spcAft>
                <a:spcPts val="0"/>
              </a:spcAft>
              <a:buNone/>
            </a:pPr>
            <a:r>
              <a:rPr lang="zh-CN" sz="1200" dirty="0"/>
              <a:t>LIU Haonan (20919427)</a:t>
            </a:r>
            <a:endParaRPr sz="1200" dirty="0"/>
          </a:p>
          <a:p>
            <a:pPr marL="0" lvl="0" indent="0" algn="r" rtl="0">
              <a:spcBef>
                <a:spcPts val="0"/>
              </a:spcBef>
              <a:spcAft>
                <a:spcPts val="0"/>
              </a:spcAft>
              <a:buNone/>
            </a:pPr>
            <a:r>
              <a:rPr lang="zh-CN" sz="1200" dirty="0"/>
              <a:t>WU Mingyu</a:t>
            </a:r>
            <a:r>
              <a:rPr lang="en-HK" altLang="zh-CN" sz="1200" dirty="0"/>
              <a:t> </a:t>
            </a:r>
            <a:r>
              <a:rPr lang="zh-CN" sz="1200" dirty="0"/>
              <a:t>(</a:t>
            </a:r>
            <a:r>
              <a:rPr lang="en-US" altLang="zh-CN" sz="1200" dirty="0"/>
              <a:t>20922890</a:t>
            </a:r>
            <a:r>
              <a:rPr lang="zh-CN" sz="1200" dirty="0"/>
              <a:t>)</a:t>
            </a:r>
            <a:endParaRPr sz="1200" dirty="0"/>
          </a:p>
          <a:p>
            <a:pPr marL="0" lvl="0" indent="0" algn="r" rtl="0">
              <a:spcBef>
                <a:spcPts val="0"/>
              </a:spcBef>
              <a:spcAft>
                <a:spcPts val="0"/>
              </a:spcAft>
              <a:buNone/>
            </a:pPr>
            <a:r>
              <a:rPr lang="zh-CN" sz="1200" dirty="0"/>
              <a:t>XU Zhizhen (20921779)</a:t>
            </a:r>
            <a:endParaRPr sz="1200" dirty="0"/>
          </a:p>
          <a:p>
            <a:pPr marL="0" lvl="0" indent="0" algn="r" rtl="0">
              <a:spcBef>
                <a:spcPts val="0"/>
              </a:spcBef>
              <a:spcAft>
                <a:spcPts val="0"/>
              </a:spcAft>
              <a:buNone/>
            </a:pPr>
            <a:r>
              <a:rPr lang="zh-CN" sz="1200" dirty="0"/>
              <a:t>YANG Zeng (20919116)</a:t>
            </a:r>
            <a:endParaRPr sz="1200" dirty="0"/>
          </a:p>
          <a:p>
            <a:pPr marL="0" lvl="0" indent="0" algn="r" rtl="0">
              <a:spcBef>
                <a:spcPts val="0"/>
              </a:spcBef>
              <a:spcAft>
                <a:spcPts val="0"/>
              </a:spcAft>
              <a:buNone/>
            </a:pPr>
            <a:r>
              <a:rPr lang="zh-CN" sz="1200" dirty="0"/>
              <a:t>ZHAN Jiaxin (20930988)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23625" y="3158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Hazon’s (2003) Criterion - Fundamental Therom</a:t>
            </a:r>
            <a:endParaRPr/>
          </a:p>
        </p:txBody>
      </p:sp>
      <p:pic>
        <p:nvPicPr>
          <p:cNvPr id="127" name="Google Shape;127;p22"/>
          <p:cNvPicPr preferRelativeResize="0"/>
          <p:nvPr/>
        </p:nvPicPr>
        <p:blipFill>
          <a:blip r:embed="rId3">
            <a:alphaModFix/>
          </a:blip>
          <a:stretch>
            <a:fillRect/>
          </a:stretch>
        </p:blipFill>
        <p:spPr>
          <a:xfrm>
            <a:off x="223625" y="1190200"/>
            <a:ext cx="8520600" cy="33863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35175"/>
            <a:ext cx="8720788"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400"/>
              <a:t>Economic Interpretation and Application on Ranking Projects - Traditional IRR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sp>
        <p:nvSpPr>
          <p:cNvPr id="133" name="Google Shape;133;p23"/>
          <p:cNvSpPr txBox="1">
            <a:spLocks noGrp="1"/>
          </p:cNvSpPr>
          <p:nvPr>
            <p:ph type="body" idx="1"/>
          </p:nvPr>
        </p:nvSpPr>
        <p:spPr>
          <a:xfrm>
            <a:off x="311700" y="1142575"/>
            <a:ext cx="8466000" cy="3589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zh-CN" sz="1781">
                <a:solidFill>
                  <a:srgbClr val="222222"/>
                </a:solidFill>
              </a:rPr>
              <a:t>The only Economic Interpretation of traditional IRR:</a:t>
            </a:r>
            <a:endParaRPr sz="1781">
              <a:solidFill>
                <a:srgbClr val="222222"/>
              </a:solidFill>
            </a:endParaRPr>
          </a:p>
          <a:p>
            <a:pPr marL="457200" lvl="0" indent="-341723" algn="l" rtl="0">
              <a:lnSpc>
                <a:spcPct val="95000"/>
              </a:lnSpc>
              <a:spcBef>
                <a:spcPts val="1200"/>
              </a:spcBef>
              <a:spcAft>
                <a:spcPts val="0"/>
              </a:spcAft>
              <a:buClr>
                <a:srgbClr val="222222"/>
              </a:buClr>
              <a:buSzPts val="1781"/>
              <a:buChar char="●"/>
            </a:pPr>
            <a:r>
              <a:rPr lang="zh-CN" sz="1781">
                <a:solidFill>
                  <a:srgbClr val="222222"/>
                </a:solidFill>
              </a:rPr>
              <a:t>Greater the IRR, Smaller the net investment magnitude (present value of investment stream).</a:t>
            </a:r>
            <a:endParaRPr sz="1781">
              <a:solidFill>
                <a:srgbClr val="222222"/>
              </a:solidFill>
            </a:endParaRPr>
          </a:p>
          <a:p>
            <a:pPr marL="0" lvl="0" indent="0" algn="l" rtl="0">
              <a:lnSpc>
                <a:spcPct val="95000"/>
              </a:lnSpc>
              <a:spcBef>
                <a:spcPts val="1200"/>
              </a:spcBef>
              <a:spcAft>
                <a:spcPts val="0"/>
              </a:spcAft>
              <a:buSzPts val="275"/>
              <a:buNone/>
            </a:pPr>
            <a:r>
              <a:rPr lang="zh-CN" sz="1781">
                <a:solidFill>
                  <a:srgbClr val="222222"/>
                </a:solidFill>
              </a:rPr>
              <a:t>Application on ranking projects:</a:t>
            </a:r>
            <a:endParaRPr sz="1767">
              <a:solidFill>
                <a:srgbClr val="222222"/>
              </a:solidFill>
            </a:endParaRPr>
          </a:p>
          <a:p>
            <a:pPr marL="457200" lvl="0" indent="-340853" algn="l" rtl="0">
              <a:lnSpc>
                <a:spcPct val="95000"/>
              </a:lnSpc>
              <a:spcBef>
                <a:spcPts val="1200"/>
              </a:spcBef>
              <a:spcAft>
                <a:spcPts val="0"/>
              </a:spcAft>
              <a:buClr>
                <a:srgbClr val="222222"/>
              </a:buClr>
              <a:buSzPts val="1768"/>
              <a:buChar char="●"/>
            </a:pPr>
            <a:r>
              <a:rPr lang="zh-CN" sz="1781">
                <a:solidFill>
                  <a:srgbClr val="222222"/>
                </a:solidFill>
              </a:rPr>
              <a:t>Use IRR only when net investment </a:t>
            </a:r>
            <a:r>
              <a:rPr lang="zh-CN" sz="1767">
                <a:solidFill>
                  <a:srgbClr val="222222"/>
                </a:solidFill>
              </a:rPr>
              <a:t>PV(c | r) of two projects are equal</a:t>
            </a:r>
            <a:endParaRPr sz="1767">
              <a:solidFill>
                <a:srgbClr val="222222"/>
              </a:solidFill>
            </a:endParaRPr>
          </a:p>
          <a:p>
            <a:pPr marL="457200" lvl="0" indent="-341723" algn="l" rtl="0">
              <a:lnSpc>
                <a:spcPct val="95000"/>
              </a:lnSpc>
              <a:spcBef>
                <a:spcPts val="0"/>
              </a:spcBef>
              <a:spcAft>
                <a:spcPts val="0"/>
              </a:spcAft>
              <a:buClr>
                <a:srgbClr val="222222"/>
              </a:buClr>
              <a:buSzPts val="1781"/>
              <a:buChar char="●"/>
            </a:pPr>
            <a:r>
              <a:rPr lang="zh-CN" sz="1781">
                <a:solidFill>
                  <a:srgbClr val="222222"/>
                </a:solidFill>
              </a:rPr>
              <a:t>When net investments are very different, IRR gives little information         (Again, net investment magnitude must be considered)</a:t>
            </a:r>
            <a:endParaRPr sz="1781">
              <a:solidFill>
                <a:srgbClr val="222222"/>
              </a:solidFill>
            </a:endParaRPr>
          </a:p>
          <a:p>
            <a:pPr marL="0" lvl="0" indent="0" algn="l" rtl="0">
              <a:lnSpc>
                <a:spcPct val="95000"/>
              </a:lnSpc>
              <a:spcBef>
                <a:spcPts val="1200"/>
              </a:spcBef>
              <a:spcAft>
                <a:spcPts val="0"/>
              </a:spcAft>
              <a:buSzPts val="275"/>
              <a:buNone/>
            </a:pPr>
            <a:r>
              <a:rPr lang="zh-CN" sz="1781">
                <a:solidFill>
                  <a:srgbClr val="222222"/>
                </a:solidFill>
              </a:rPr>
              <a:t>Conclusion on Hazon’s (2003) Criterion: </a:t>
            </a:r>
            <a:endParaRPr sz="1781">
              <a:solidFill>
                <a:srgbClr val="222222"/>
              </a:solidFill>
            </a:endParaRPr>
          </a:p>
          <a:p>
            <a:pPr marL="457200" lvl="0" indent="-341723" algn="l" rtl="0">
              <a:lnSpc>
                <a:spcPct val="95000"/>
              </a:lnSpc>
              <a:spcBef>
                <a:spcPts val="1200"/>
              </a:spcBef>
              <a:spcAft>
                <a:spcPts val="0"/>
              </a:spcAft>
              <a:buClr>
                <a:srgbClr val="222222"/>
              </a:buClr>
              <a:buSzPts val="1781"/>
              <a:buChar char="●"/>
            </a:pPr>
            <a:r>
              <a:rPr lang="zh-CN" sz="1781">
                <a:solidFill>
                  <a:srgbClr val="222222"/>
                </a:solidFill>
              </a:rPr>
              <a:t>Proves that </a:t>
            </a:r>
            <a:r>
              <a:rPr lang="zh-CN" sz="1781" b="1">
                <a:solidFill>
                  <a:srgbClr val="222222"/>
                </a:solidFill>
              </a:rPr>
              <a:t>all IRRs are equally valid</a:t>
            </a:r>
            <a:endParaRPr sz="1781" b="1">
              <a:solidFill>
                <a:srgbClr val="222222"/>
              </a:solidFill>
            </a:endParaRPr>
          </a:p>
          <a:p>
            <a:pPr marL="457200" lvl="0" indent="-341723" algn="l" rtl="0">
              <a:lnSpc>
                <a:spcPct val="95000"/>
              </a:lnSpc>
              <a:spcBef>
                <a:spcPts val="0"/>
              </a:spcBef>
              <a:spcAft>
                <a:spcPts val="0"/>
              </a:spcAft>
              <a:buClr>
                <a:srgbClr val="222222"/>
              </a:buClr>
              <a:buSzPts val="1781"/>
              <a:buChar char="●"/>
            </a:pPr>
            <a:r>
              <a:rPr lang="zh-CN" sz="1781">
                <a:solidFill>
                  <a:srgbClr val="222222"/>
                </a:solidFill>
              </a:rPr>
              <a:t>NPV method is still the go-to choice; no change to the real world practice</a:t>
            </a:r>
            <a:endParaRPr sz="650">
              <a:solidFill>
                <a:srgbClr val="22222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Magni’s (2010) AIRR</a:t>
            </a:r>
            <a:endParaRPr/>
          </a:p>
        </p:txBody>
      </p:sp>
      <p:sp>
        <p:nvSpPr>
          <p:cNvPr id="139" name="Google Shape;139;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CN">
                <a:solidFill>
                  <a:srgbClr val="222222"/>
                </a:solidFill>
              </a:rPr>
              <a:t>Hazon’s (2003) criterion brilliantly solves the problem of multiple roots.</a:t>
            </a:r>
            <a:endParaRPr>
              <a:solidFill>
                <a:srgbClr val="222222"/>
              </a:solidFill>
            </a:endParaRPr>
          </a:p>
          <a:p>
            <a:pPr marL="0" lvl="0" indent="0" algn="l" rtl="0">
              <a:spcBef>
                <a:spcPts val="1200"/>
              </a:spcBef>
              <a:spcAft>
                <a:spcPts val="0"/>
              </a:spcAft>
              <a:buNone/>
            </a:pPr>
            <a:r>
              <a:rPr lang="zh-CN">
                <a:solidFill>
                  <a:srgbClr val="222222"/>
                </a:solidFill>
              </a:rPr>
              <a:t>However, it cannot solve the following problems:</a:t>
            </a:r>
            <a:endParaRPr>
              <a:solidFill>
                <a:srgbClr val="222222"/>
              </a:solidFill>
            </a:endParaRPr>
          </a:p>
          <a:p>
            <a:pPr marL="457200" lvl="0" indent="-342900" algn="l" rtl="0">
              <a:spcBef>
                <a:spcPts val="1200"/>
              </a:spcBef>
              <a:spcAft>
                <a:spcPts val="0"/>
              </a:spcAft>
              <a:buClr>
                <a:srgbClr val="222222"/>
              </a:buClr>
              <a:buSzPts val="1800"/>
              <a:buChar char="●"/>
            </a:pPr>
            <a:r>
              <a:rPr lang="zh-CN">
                <a:solidFill>
                  <a:srgbClr val="222222"/>
                </a:solidFill>
              </a:rPr>
              <a:t>No economic interpretation of such complex-valued IRR and the corresponding complex-valued investment streams. </a:t>
            </a:r>
            <a:endParaRPr>
              <a:solidFill>
                <a:srgbClr val="222222"/>
              </a:solidFill>
            </a:endParaRPr>
          </a:p>
          <a:p>
            <a:pPr marL="457200" lvl="0" indent="-342900" algn="l" rtl="0">
              <a:spcBef>
                <a:spcPts val="0"/>
              </a:spcBef>
              <a:spcAft>
                <a:spcPts val="0"/>
              </a:spcAft>
              <a:buClr>
                <a:srgbClr val="222222"/>
              </a:buClr>
              <a:buSzPts val="1800"/>
              <a:buChar char="●"/>
            </a:pPr>
            <a:r>
              <a:rPr lang="zh-CN">
                <a:solidFill>
                  <a:srgbClr val="222222"/>
                </a:solidFill>
              </a:rPr>
              <a:t>Hard to justify any economic recommendation.</a:t>
            </a:r>
            <a:endParaRPr>
              <a:solidFill>
                <a:srgbClr val="222222"/>
              </a:solidFill>
            </a:endParaRPr>
          </a:p>
          <a:p>
            <a:pPr marL="457200" lvl="0" indent="-342900" algn="l" rtl="0">
              <a:spcBef>
                <a:spcPts val="0"/>
              </a:spcBef>
              <a:spcAft>
                <a:spcPts val="0"/>
              </a:spcAft>
              <a:buClr>
                <a:srgbClr val="222222"/>
              </a:buClr>
              <a:buSzPts val="1800"/>
              <a:buChar char="●"/>
            </a:pPr>
            <a:r>
              <a:rPr lang="zh-CN">
                <a:solidFill>
                  <a:srgbClr val="222222"/>
                </a:solidFill>
              </a:rPr>
              <a:t> </a:t>
            </a:r>
            <a:endParaRPr>
              <a:solidFill>
                <a:srgbClr val="222222"/>
              </a:solidFill>
            </a:endParaRPr>
          </a:p>
          <a:p>
            <a:pPr marL="457200" lvl="0" indent="0" algn="l" rtl="0">
              <a:spcBef>
                <a:spcPts val="1200"/>
              </a:spcBef>
              <a:spcAft>
                <a:spcPts val="0"/>
              </a:spcAft>
              <a:buNone/>
            </a:pPr>
            <a:endParaRPr>
              <a:solidFill>
                <a:srgbClr val="222222"/>
              </a:solidFill>
            </a:endParaRPr>
          </a:p>
          <a:p>
            <a:pPr marL="0" lvl="0" indent="0" algn="l" rtl="0">
              <a:spcBef>
                <a:spcPts val="1200"/>
              </a:spcBef>
              <a:spcAft>
                <a:spcPts val="1200"/>
              </a:spcAft>
              <a:buNone/>
            </a:pPr>
            <a:r>
              <a:rPr lang="zh-CN">
                <a:solidFill>
                  <a:srgbClr val="222222"/>
                </a:solidFill>
              </a:rPr>
              <a:t>Magni’s (2010) Average internal rate of return deals with the above issues.</a:t>
            </a:r>
            <a:endParaRPr>
              <a:solidFill>
                <a:srgbClr val="222222"/>
              </a:solidFill>
            </a:endParaRPr>
          </a:p>
        </p:txBody>
      </p:sp>
      <p:pic>
        <p:nvPicPr>
          <p:cNvPr id="140" name="Google Shape;140;p24"/>
          <p:cNvPicPr preferRelativeResize="0"/>
          <p:nvPr/>
        </p:nvPicPr>
        <p:blipFill>
          <a:blip r:embed="rId3">
            <a:alphaModFix/>
          </a:blip>
          <a:stretch>
            <a:fillRect/>
          </a:stretch>
        </p:blipFill>
        <p:spPr>
          <a:xfrm>
            <a:off x="700162" y="3159975"/>
            <a:ext cx="7647323" cy="3175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Residual Income</a:t>
            </a:r>
            <a:endParaRPr/>
          </a:p>
        </p:txBody>
      </p:sp>
      <p:pic>
        <p:nvPicPr>
          <p:cNvPr id="146" name="Google Shape;146;p25"/>
          <p:cNvPicPr preferRelativeResize="0"/>
          <p:nvPr/>
        </p:nvPicPr>
        <p:blipFill>
          <a:blip r:embed="rId3">
            <a:alphaModFix/>
          </a:blip>
          <a:stretch>
            <a:fillRect/>
          </a:stretch>
        </p:blipFill>
        <p:spPr>
          <a:xfrm>
            <a:off x="311700" y="1239975"/>
            <a:ext cx="8088899" cy="330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Magni’s (2010) AIRR</a:t>
            </a:r>
            <a:endParaRPr/>
          </a:p>
        </p:txBody>
      </p:sp>
      <p:pic>
        <p:nvPicPr>
          <p:cNvPr id="152" name="Google Shape;152;p26"/>
          <p:cNvPicPr preferRelativeResize="0"/>
          <p:nvPr/>
        </p:nvPicPr>
        <p:blipFill>
          <a:blip r:embed="rId3">
            <a:alphaModFix/>
          </a:blip>
          <a:stretch>
            <a:fillRect/>
          </a:stretch>
        </p:blipFill>
        <p:spPr>
          <a:xfrm>
            <a:off x="311700" y="1152425"/>
            <a:ext cx="8136831" cy="3686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Magni’s (2010) AIRR Criterion</a:t>
            </a:r>
            <a:endParaRPr/>
          </a:p>
        </p:txBody>
      </p:sp>
      <p:pic>
        <p:nvPicPr>
          <p:cNvPr id="158" name="Google Shape;158;p27"/>
          <p:cNvPicPr preferRelativeResize="0"/>
          <p:nvPr/>
        </p:nvPicPr>
        <p:blipFill>
          <a:blip r:embed="rId3">
            <a:alphaModFix/>
          </a:blip>
          <a:stretch>
            <a:fillRect/>
          </a:stretch>
        </p:blipFill>
        <p:spPr>
          <a:xfrm>
            <a:off x="311700" y="1152425"/>
            <a:ext cx="8792673" cy="368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Magni’s (2010) AIRR Criterion</a:t>
            </a:r>
            <a:endParaRPr/>
          </a:p>
        </p:txBody>
      </p:sp>
      <p:pic>
        <p:nvPicPr>
          <p:cNvPr id="164" name="Google Shape;164;p28"/>
          <p:cNvPicPr preferRelativeResize="0"/>
          <p:nvPr/>
        </p:nvPicPr>
        <p:blipFill rotWithShape="1">
          <a:blip r:embed="rId3">
            <a:alphaModFix/>
          </a:blip>
          <a:srcRect l="1130" r="-1130"/>
          <a:stretch/>
        </p:blipFill>
        <p:spPr>
          <a:xfrm>
            <a:off x="400938" y="1152425"/>
            <a:ext cx="8342126" cy="352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Economic Interpretation</a:t>
            </a:r>
            <a:endParaRPr/>
          </a:p>
        </p:txBody>
      </p:sp>
      <p:pic>
        <p:nvPicPr>
          <p:cNvPr id="170" name="Google Shape;170;p29"/>
          <p:cNvPicPr preferRelativeResize="0"/>
          <p:nvPr/>
        </p:nvPicPr>
        <p:blipFill>
          <a:blip r:embed="rId3">
            <a:alphaModFix/>
          </a:blip>
          <a:stretch>
            <a:fillRect/>
          </a:stretch>
        </p:blipFill>
        <p:spPr>
          <a:xfrm>
            <a:off x="311700" y="1152425"/>
            <a:ext cx="8804698" cy="3686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Ranking Project</a:t>
            </a:r>
            <a:endParaRPr/>
          </a:p>
        </p:txBody>
      </p:sp>
      <p:pic>
        <p:nvPicPr>
          <p:cNvPr id="176" name="Google Shape;176;p30"/>
          <p:cNvPicPr preferRelativeResize="0"/>
          <p:nvPr/>
        </p:nvPicPr>
        <p:blipFill>
          <a:blip r:embed="rId3">
            <a:alphaModFix/>
          </a:blip>
          <a:stretch>
            <a:fillRect/>
          </a:stretch>
        </p:blipFill>
        <p:spPr>
          <a:xfrm>
            <a:off x="311700" y="1152425"/>
            <a:ext cx="8258549" cy="3457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Benefits Of AIRR</a:t>
            </a:r>
            <a:endParaRPr/>
          </a:p>
        </p:txBody>
      </p:sp>
      <p:sp>
        <p:nvSpPr>
          <p:cNvPr id="182" name="Google Shape;182;p31"/>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zh-CN" dirty="0">
                <a:solidFill>
                  <a:srgbClr val="000000"/>
                </a:solidFill>
              </a:rPr>
              <a:t>The previous limitations can be avoided by the AIRR:</a:t>
            </a:r>
            <a:endParaRPr dirty="0">
              <a:solidFill>
                <a:srgbClr val="000000"/>
              </a:solidFill>
            </a:endParaRPr>
          </a:p>
          <a:p>
            <a:pPr marL="0" lvl="0" indent="0" algn="l" rtl="0">
              <a:spcBef>
                <a:spcPts val="1200"/>
              </a:spcBef>
              <a:spcAft>
                <a:spcPts val="0"/>
              </a:spcAft>
              <a:buNone/>
            </a:pPr>
            <a:endParaRPr dirty="0">
              <a:solidFill>
                <a:srgbClr val="000000"/>
              </a:solidFill>
            </a:endParaRPr>
          </a:p>
          <a:p>
            <a:pPr marL="457200" lvl="0" indent="0" algn="just" rtl="0">
              <a:spcBef>
                <a:spcPts val="1200"/>
              </a:spcBef>
              <a:spcAft>
                <a:spcPts val="0"/>
              </a:spcAft>
              <a:buNone/>
            </a:pPr>
            <a:r>
              <a:rPr lang="zh-CN" dirty="0">
                <a:solidFill>
                  <a:srgbClr val="000000"/>
                </a:solidFill>
              </a:rPr>
              <a:t>By the definition of AIRR:                               all the outputs will be </a:t>
            </a:r>
            <a:r>
              <a:rPr lang="zh-CN" sz="2000" dirty="0">
                <a:solidFill>
                  <a:srgbClr val="000000"/>
                </a:solidFill>
              </a:rPr>
              <a:t>real-valued internal rates.</a:t>
            </a:r>
            <a:endParaRPr sz="2000" dirty="0">
              <a:solidFill>
                <a:srgbClr val="000000"/>
              </a:solidFill>
            </a:endParaRPr>
          </a:p>
          <a:p>
            <a:pPr marL="457200" lvl="0" indent="0" algn="just" rtl="0">
              <a:spcBef>
                <a:spcPts val="1200"/>
              </a:spcBef>
              <a:spcAft>
                <a:spcPts val="0"/>
              </a:spcAft>
              <a:buNone/>
            </a:pPr>
            <a:r>
              <a:rPr lang="zh-CN" dirty="0">
                <a:solidFill>
                  <a:srgbClr val="000000"/>
                </a:solidFill>
              </a:rPr>
              <a:t>Because the extended AIRR is NPV consistent, there can be no conflict with NPV (or in the risk-neutral case, expected NPV) in the stochastic project.</a:t>
            </a:r>
            <a:endParaRPr sz="2000" dirty="0">
              <a:solidFill>
                <a:srgbClr val="000000"/>
              </a:solidFill>
            </a:endParaRPr>
          </a:p>
          <a:p>
            <a:pPr marL="0" lvl="0" indent="0" algn="l" rtl="0">
              <a:spcBef>
                <a:spcPts val="1200"/>
              </a:spcBef>
              <a:spcAft>
                <a:spcPts val="1200"/>
              </a:spcAft>
              <a:buNone/>
            </a:pPr>
            <a:endParaRPr sz="2000" dirty="0">
              <a:solidFill>
                <a:srgbClr val="000000"/>
              </a:solidFill>
              <a:latin typeface="Times New Roman"/>
              <a:ea typeface="Times New Roman"/>
              <a:cs typeface="Times New Roman"/>
              <a:sym typeface="Times New Roman"/>
            </a:endParaRPr>
          </a:p>
        </p:txBody>
      </p:sp>
      <p:pic>
        <p:nvPicPr>
          <p:cNvPr id="183" name="Google Shape;183;p31"/>
          <p:cNvPicPr preferRelativeResize="0"/>
          <p:nvPr/>
        </p:nvPicPr>
        <p:blipFill>
          <a:blip r:embed="rId3">
            <a:alphaModFix/>
          </a:blip>
          <a:stretch>
            <a:fillRect/>
          </a:stretch>
        </p:blipFill>
        <p:spPr>
          <a:xfrm>
            <a:off x="4209325" y="2060597"/>
            <a:ext cx="1543150" cy="60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323625"/>
            <a:ext cx="8520600" cy="8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t>Directory</a:t>
            </a:r>
            <a:endParaRPr dirty="0"/>
          </a:p>
        </p:txBody>
      </p:sp>
      <p:sp>
        <p:nvSpPr>
          <p:cNvPr id="73" name="Google Shape;73;p14"/>
          <p:cNvSpPr txBox="1">
            <a:spLocks noGrp="1"/>
          </p:cNvSpPr>
          <p:nvPr>
            <p:ph type="body" idx="1"/>
          </p:nvPr>
        </p:nvSpPr>
        <p:spPr>
          <a:xfrm>
            <a:off x="311700" y="1028700"/>
            <a:ext cx="8520600" cy="3540300"/>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mj-lt"/>
              <a:buAutoNum type="arabicPeriod"/>
            </a:pPr>
            <a:r>
              <a:rPr lang="zh-CN" sz="1500" dirty="0">
                <a:solidFill>
                  <a:srgbClr val="222222"/>
                </a:solidFill>
              </a:rPr>
              <a:t>Intro &amp; Decision rules &amp; Pros and Cons</a:t>
            </a:r>
            <a:endParaRPr sz="1500" dirty="0">
              <a:solidFill>
                <a:srgbClr val="222222"/>
              </a:solidFill>
            </a:endParaRPr>
          </a:p>
          <a:p>
            <a:pPr marL="342900" lvl="0" algn="l" rtl="0">
              <a:spcBef>
                <a:spcPts val="1200"/>
              </a:spcBef>
              <a:spcAft>
                <a:spcPts val="0"/>
              </a:spcAft>
              <a:buFont typeface="+mj-lt"/>
              <a:buAutoNum type="arabicPeriod"/>
            </a:pPr>
            <a:r>
              <a:rPr lang="zh-CN" sz="1500" dirty="0">
                <a:solidFill>
                  <a:srgbClr val="222222"/>
                </a:solidFill>
              </a:rPr>
              <a:t>Multiple IRR problem</a:t>
            </a:r>
            <a:endParaRPr sz="1500" dirty="0">
              <a:solidFill>
                <a:srgbClr val="222222"/>
              </a:solidFill>
            </a:endParaRPr>
          </a:p>
          <a:p>
            <a:pPr marL="342900" lvl="0" algn="l" rtl="0">
              <a:spcBef>
                <a:spcPts val="1200"/>
              </a:spcBef>
              <a:spcAft>
                <a:spcPts val="0"/>
              </a:spcAft>
              <a:buFont typeface="+mj-lt"/>
              <a:buAutoNum type="arabicPeriod"/>
            </a:pPr>
            <a:r>
              <a:rPr lang="zh-CN" sz="1500" dirty="0">
                <a:solidFill>
                  <a:srgbClr val="222222"/>
                </a:solidFill>
              </a:rPr>
              <a:t>Hazon’s (2003) Criterion - Investment Stream &amp; Fundamental Therom</a:t>
            </a:r>
            <a:endParaRPr sz="1500" dirty="0">
              <a:solidFill>
                <a:srgbClr val="222222"/>
              </a:solidFill>
            </a:endParaRPr>
          </a:p>
          <a:p>
            <a:pPr marL="342900" lvl="0" algn="l" rtl="0">
              <a:lnSpc>
                <a:spcPct val="100000"/>
              </a:lnSpc>
              <a:spcBef>
                <a:spcPts val="1200"/>
              </a:spcBef>
              <a:spcAft>
                <a:spcPts val="0"/>
              </a:spcAft>
              <a:buFont typeface="+mj-lt"/>
              <a:buAutoNum type="arabicPeriod"/>
            </a:pPr>
            <a:r>
              <a:rPr lang="zh-CN" sz="1500" dirty="0">
                <a:solidFill>
                  <a:srgbClr val="222222"/>
                </a:solidFill>
              </a:rPr>
              <a:t>Economic Interpretation and Application on Ranking Projects - Traditional IRR</a:t>
            </a:r>
            <a:endParaRPr sz="1500" dirty="0">
              <a:solidFill>
                <a:srgbClr val="222222"/>
              </a:solidFill>
            </a:endParaRPr>
          </a:p>
          <a:p>
            <a:pPr marL="342900" lvl="0" algn="l" rtl="0">
              <a:lnSpc>
                <a:spcPct val="100000"/>
              </a:lnSpc>
              <a:spcBef>
                <a:spcPts val="0"/>
              </a:spcBef>
              <a:spcAft>
                <a:spcPts val="0"/>
              </a:spcAft>
              <a:buFont typeface="+mj-lt"/>
              <a:buAutoNum type="arabicPeriod"/>
            </a:pPr>
            <a:endParaRPr sz="1500" dirty="0">
              <a:solidFill>
                <a:srgbClr val="222222"/>
              </a:solidFill>
            </a:endParaRPr>
          </a:p>
          <a:p>
            <a:pPr marL="342900" lvl="0" algn="l" rtl="0">
              <a:lnSpc>
                <a:spcPct val="100000"/>
              </a:lnSpc>
              <a:spcBef>
                <a:spcPts val="0"/>
              </a:spcBef>
              <a:spcAft>
                <a:spcPts val="0"/>
              </a:spcAft>
              <a:buFont typeface="+mj-lt"/>
              <a:buAutoNum type="arabicPeriod"/>
            </a:pPr>
            <a:r>
              <a:rPr lang="zh-CN" sz="1500" dirty="0">
                <a:solidFill>
                  <a:srgbClr val="222222"/>
                </a:solidFill>
              </a:rPr>
              <a:t>Magni’s (2010) AIRR &amp; Criterion</a:t>
            </a:r>
            <a:endParaRPr sz="1500" dirty="0">
              <a:solidFill>
                <a:srgbClr val="222222"/>
              </a:solidFill>
            </a:endParaRPr>
          </a:p>
          <a:p>
            <a:pPr marL="342900" lvl="0" algn="l" rtl="0">
              <a:lnSpc>
                <a:spcPct val="100000"/>
              </a:lnSpc>
              <a:spcBef>
                <a:spcPts val="0"/>
              </a:spcBef>
              <a:spcAft>
                <a:spcPts val="0"/>
              </a:spcAft>
              <a:buFont typeface="+mj-lt"/>
              <a:buAutoNum type="arabicPeriod"/>
            </a:pPr>
            <a:endParaRPr sz="1500" dirty="0">
              <a:solidFill>
                <a:srgbClr val="222222"/>
              </a:solidFill>
            </a:endParaRPr>
          </a:p>
          <a:p>
            <a:pPr marL="342900" lvl="0" algn="l" rtl="0">
              <a:lnSpc>
                <a:spcPct val="100000"/>
              </a:lnSpc>
              <a:spcBef>
                <a:spcPts val="0"/>
              </a:spcBef>
              <a:spcAft>
                <a:spcPts val="0"/>
              </a:spcAft>
              <a:buFont typeface="+mj-lt"/>
              <a:buAutoNum type="arabicPeriod"/>
            </a:pPr>
            <a:r>
              <a:rPr lang="zh-CN" sz="1500" dirty="0">
                <a:solidFill>
                  <a:srgbClr val="222222"/>
                </a:solidFill>
              </a:rPr>
              <a:t>Residual Income &amp; Economic Interpretation &amp; Ranking Project</a:t>
            </a:r>
            <a:endParaRPr sz="1500" dirty="0">
              <a:solidFill>
                <a:srgbClr val="222222"/>
              </a:solidFill>
            </a:endParaRPr>
          </a:p>
          <a:p>
            <a:pPr marL="342900" lvl="0" algn="l" rtl="0">
              <a:lnSpc>
                <a:spcPct val="100000"/>
              </a:lnSpc>
              <a:spcBef>
                <a:spcPts val="0"/>
              </a:spcBef>
              <a:spcAft>
                <a:spcPts val="0"/>
              </a:spcAft>
              <a:buFont typeface="+mj-lt"/>
              <a:buAutoNum type="arabicPeriod"/>
            </a:pPr>
            <a:endParaRPr sz="1500" dirty="0">
              <a:solidFill>
                <a:srgbClr val="222222"/>
              </a:solidFill>
            </a:endParaRPr>
          </a:p>
          <a:p>
            <a:pPr marL="342900" lvl="0" algn="l" rtl="0">
              <a:lnSpc>
                <a:spcPct val="100000"/>
              </a:lnSpc>
              <a:spcBef>
                <a:spcPts val="0"/>
              </a:spcBef>
              <a:spcAft>
                <a:spcPts val="0"/>
              </a:spcAft>
              <a:buFont typeface="+mj-lt"/>
              <a:buAutoNum type="arabicPeriod"/>
            </a:pPr>
            <a:r>
              <a:rPr lang="zh-CN" sz="1500" dirty="0">
                <a:solidFill>
                  <a:srgbClr val="222222"/>
                </a:solidFill>
              </a:rPr>
              <a:t>Benefits and Limitations of AIRR</a:t>
            </a:r>
            <a:endParaRPr sz="1500" dirty="0">
              <a:solidFill>
                <a:srgbClr val="222222"/>
              </a:solidFill>
            </a:endParaRPr>
          </a:p>
          <a:p>
            <a:pPr marL="342900" lvl="0" algn="l" rtl="0">
              <a:lnSpc>
                <a:spcPct val="100000"/>
              </a:lnSpc>
              <a:spcBef>
                <a:spcPts val="0"/>
              </a:spcBef>
              <a:spcAft>
                <a:spcPts val="0"/>
              </a:spcAft>
              <a:buFont typeface="+mj-lt"/>
              <a:buAutoNum type="arabicPeriod"/>
            </a:pPr>
            <a:endParaRPr sz="1500" dirty="0">
              <a:solidFill>
                <a:srgbClr val="222222"/>
              </a:solidFill>
            </a:endParaRPr>
          </a:p>
          <a:p>
            <a:pPr marL="342900" lvl="0" algn="l" rtl="0">
              <a:lnSpc>
                <a:spcPct val="100000"/>
              </a:lnSpc>
              <a:spcBef>
                <a:spcPts val="0"/>
              </a:spcBef>
              <a:spcAft>
                <a:spcPts val="0"/>
              </a:spcAft>
              <a:buFont typeface="+mj-lt"/>
              <a:buAutoNum type="arabicPeriod"/>
            </a:pPr>
            <a:r>
              <a:rPr lang="zh-CN" sz="1500" dirty="0">
                <a:solidFill>
                  <a:srgbClr val="222222"/>
                </a:solidFill>
              </a:rPr>
              <a:t>Conclusion </a:t>
            </a:r>
            <a:endParaRPr sz="1500" dirty="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The Limitation Of AIRR</a:t>
            </a:r>
            <a:endParaRPr/>
          </a:p>
        </p:txBody>
      </p:sp>
      <p:sp>
        <p:nvSpPr>
          <p:cNvPr id="189" name="Google Shape;189;p32"/>
          <p:cNvSpPr txBox="1">
            <a:spLocks noGrp="1"/>
          </p:cNvSpPr>
          <p:nvPr>
            <p:ph type="body" idx="1"/>
          </p:nvPr>
        </p:nvSpPr>
        <p:spPr>
          <a:xfrm>
            <a:off x="311700" y="1575825"/>
            <a:ext cx="7842072"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22222"/>
              </a:buClr>
              <a:buSzPts val="1800"/>
              <a:buChar char="●"/>
            </a:pPr>
            <a:r>
              <a:rPr lang="zh-CN" dirty="0">
                <a:solidFill>
                  <a:srgbClr val="222222"/>
                </a:solidFill>
              </a:rPr>
              <a:t>As the definition of AIRR, if the present value of investment stream c = 0, the AIRR does not exist.</a:t>
            </a:r>
            <a:endParaRPr lang="en-HK" altLang="zh-CN" dirty="0">
              <a:solidFill>
                <a:srgbClr val="222222"/>
              </a:solidFill>
            </a:endParaRPr>
          </a:p>
          <a:p>
            <a:pPr>
              <a:buClr>
                <a:srgbClr val="222222"/>
              </a:buClr>
            </a:pPr>
            <a:r>
              <a:rPr lang="en-HK" altLang="zh-CN" dirty="0">
                <a:solidFill>
                  <a:srgbClr val="222222"/>
                </a:solidFill>
              </a:rPr>
              <a:t>Need a lot of estimations: need to decide investment stream c and market rate r.</a:t>
            </a:r>
            <a:endParaRPr dirty="0">
              <a:solidFill>
                <a:srgbClr val="222222"/>
              </a:solidFill>
            </a:endParaRPr>
          </a:p>
          <a:p>
            <a:pPr marL="457200" lvl="0" indent="-342900" algn="l" rtl="0">
              <a:spcBef>
                <a:spcPts val="0"/>
              </a:spcBef>
              <a:spcAft>
                <a:spcPts val="0"/>
              </a:spcAft>
              <a:buClr>
                <a:srgbClr val="222222"/>
              </a:buClr>
              <a:buSzPts val="1800"/>
              <a:buChar char="●"/>
            </a:pPr>
            <a:r>
              <a:rPr lang="zh-CN" dirty="0">
                <a:solidFill>
                  <a:srgbClr val="222222"/>
                </a:solidFill>
              </a:rPr>
              <a:t>Once the market rate r is changed, everything needs to be recalculated; while traditional IRR does not require </a:t>
            </a:r>
            <a:r>
              <a:rPr lang="en-US" altLang="zh-CN" dirty="0">
                <a:solidFill>
                  <a:srgbClr val="222222"/>
                </a:solidFill>
              </a:rPr>
              <a:t>recalculation.</a:t>
            </a:r>
          </a:p>
          <a:p>
            <a:pPr marL="457200" lvl="0" indent="-342900" algn="l" rtl="0">
              <a:spcBef>
                <a:spcPts val="0"/>
              </a:spcBef>
              <a:spcAft>
                <a:spcPts val="0"/>
              </a:spcAft>
              <a:buClr>
                <a:srgbClr val="222222"/>
              </a:buClr>
              <a:buSzPts val="1800"/>
              <a:buChar char="●"/>
            </a:pPr>
            <a:r>
              <a:rPr lang="zh-CN" dirty="0">
                <a:solidFill>
                  <a:srgbClr val="222222"/>
                </a:solidFill>
              </a:rPr>
              <a:t>Economic meaning is not as trivial as IRR </a:t>
            </a:r>
            <a:r>
              <a:rPr lang="zh-CN" altLang="en-US" dirty="0">
                <a:solidFill>
                  <a:srgbClr val="222222"/>
                </a:solidFill>
                <a:sym typeface="Wingdings" panose="05000000000000000000" pitchFamily="2" charset="2"/>
              </a:rPr>
              <a:t></a:t>
            </a:r>
            <a:r>
              <a:rPr lang="zh-CN" dirty="0">
                <a:solidFill>
                  <a:srgbClr val="222222"/>
                </a:solidFill>
              </a:rPr>
              <a:t> hard to explain to investors</a:t>
            </a:r>
            <a:endParaRPr dirty="0">
              <a:solidFill>
                <a:srgbClr val="22222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Conclusion </a:t>
            </a:r>
            <a:endParaRPr dirty="0"/>
          </a:p>
        </p:txBody>
      </p:sp>
      <p:sp>
        <p:nvSpPr>
          <p:cNvPr id="195" name="Google Shape;195;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Clr>
                <a:srgbClr val="222222"/>
              </a:buClr>
              <a:buSzPts val="1800"/>
              <a:buChar char="●"/>
            </a:pPr>
            <a:r>
              <a:rPr lang="zh-CN" sz="2000" dirty="0">
                <a:solidFill>
                  <a:srgbClr val="000000"/>
                </a:solidFill>
              </a:rPr>
              <a:t>IRR can be analyzed after the investment stream is categorized as net investment / net borrowing.</a:t>
            </a:r>
            <a:endParaRPr lang="en-HK" altLang="zh-CN" sz="2000" dirty="0">
              <a:solidFill>
                <a:srgbClr val="000000"/>
              </a:solidFill>
            </a:endParaRPr>
          </a:p>
          <a:p>
            <a:pPr marL="457200" lvl="0" indent="-342900" algn="just" rtl="0">
              <a:spcBef>
                <a:spcPts val="0"/>
              </a:spcBef>
              <a:spcAft>
                <a:spcPts val="0"/>
              </a:spcAft>
              <a:buClr>
                <a:srgbClr val="222222"/>
              </a:buClr>
              <a:buSzPts val="1800"/>
              <a:buChar char="●"/>
            </a:pPr>
            <a:endParaRPr sz="2000" dirty="0">
              <a:solidFill>
                <a:srgbClr val="000000"/>
              </a:solidFill>
            </a:endParaRPr>
          </a:p>
          <a:p>
            <a:pPr marL="457200" lvl="0" indent="-342900" algn="just" rtl="0">
              <a:spcBef>
                <a:spcPts val="0"/>
              </a:spcBef>
              <a:spcAft>
                <a:spcPts val="0"/>
              </a:spcAft>
              <a:buClr>
                <a:srgbClr val="222222"/>
              </a:buClr>
              <a:buSzPts val="1800"/>
              <a:buChar char="●"/>
            </a:pPr>
            <a:r>
              <a:rPr lang="zh-CN" sz="2000" dirty="0">
                <a:solidFill>
                  <a:srgbClr val="000000"/>
                </a:solidFill>
              </a:rPr>
              <a:t>Uniquely extending the AIRR to risky projects evaluated under an expected utility approach to bypass the issue of risky cash flows, where the IRR is known to be inconsistent or possibly nonexistent</a:t>
            </a:r>
            <a:r>
              <a:rPr lang="en-HK" altLang="zh-CN" sz="2000" dirty="0">
                <a:solidFill>
                  <a:srgbClr val="000000"/>
                </a:solidFill>
              </a:rPr>
              <a:t>.</a:t>
            </a:r>
          </a:p>
          <a:p>
            <a:pPr marL="457200" lvl="0" indent="-342900" algn="just" rtl="0">
              <a:spcBef>
                <a:spcPts val="0"/>
              </a:spcBef>
              <a:spcAft>
                <a:spcPts val="0"/>
              </a:spcAft>
              <a:buClr>
                <a:srgbClr val="222222"/>
              </a:buClr>
              <a:buSzPts val="1800"/>
              <a:buChar char="●"/>
            </a:pPr>
            <a:endParaRPr sz="2000" dirty="0">
              <a:solidFill>
                <a:srgbClr val="000000"/>
              </a:solidFill>
            </a:endParaRPr>
          </a:p>
          <a:p>
            <a:pPr marL="457200" lvl="0" indent="-342900" algn="just" rtl="0">
              <a:spcBef>
                <a:spcPts val="0"/>
              </a:spcBef>
              <a:spcAft>
                <a:spcPts val="0"/>
              </a:spcAft>
              <a:buClr>
                <a:srgbClr val="222222"/>
              </a:buClr>
              <a:buSzPts val="1800"/>
              <a:buChar char="●"/>
            </a:pPr>
            <a:r>
              <a:rPr lang="zh-CN" sz="2000" dirty="0">
                <a:solidFill>
                  <a:srgbClr val="000000"/>
                </a:solidFill>
              </a:rPr>
              <a:t>The extended AIRR/IRR is used not to replace but to supplement the expected NPV, in order to give further insight into the scale and the economic efficiency of a risky project.</a:t>
            </a:r>
            <a:endParaRPr dirty="0">
              <a:solidFill>
                <a:srgbClr val="22222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2789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AIRR-tool output</a:t>
            </a:r>
            <a:endParaRPr/>
          </a:p>
        </p:txBody>
      </p:sp>
      <p:pic>
        <p:nvPicPr>
          <p:cNvPr id="206" name="Google Shape;206;p35"/>
          <p:cNvPicPr preferRelativeResize="0"/>
          <p:nvPr/>
        </p:nvPicPr>
        <p:blipFill>
          <a:blip r:embed="rId3">
            <a:alphaModFix/>
          </a:blip>
          <a:stretch>
            <a:fillRect/>
          </a:stretch>
        </p:blipFill>
        <p:spPr>
          <a:xfrm>
            <a:off x="3829950" y="278925"/>
            <a:ext cx="4954224" cy="837050"/>
          </a:xfrm>
          <a:prstGeom prst="rect">
            <a:avLst/>
          </a:prstGeom>
          <a:noFill/>
          <a:ln>
            <a:noFill/>
          </a:ln>
        </p:spPr>
      </p:pic>
      <p:pic>
        <p:nvPicPr>
          <p:cNvPr id="207" name="Google Shape;207;p35"/>
          <p:cNvPicPr preferRelativeResize="0"/>
          <p:nvPr/>
        </p:nvPicPr>
        <p:blipFill>
          <a:blip r:embed="rId4">
            <a:alphaModFix/>
          </a:blip>
          <a:stretch>
            <a:fillRect/>
          </a:stretch>
        </p:blipFill>
        <p:spPr>
          <a:xfrm>
            <a:off x="152400" y="1203550"/>
            <a:ext cx="8839198" cy="3702583"/>
          </a:xfrm>
          <a:prstGeom prst="rect">
            <a:avLst/>
          </a:prstGeom>
          <a:noFill/>
          <a:ln>
            <a:noFill/>
          </a:ln>
        </p:spPr>
      </p:pic>
      <p:pic>
        <p:nvPicPr>
          <p:cNvPr id="208" name="Google Shape;208;p35"/>
          <p:cNvPicPr preferRelativeResize="0"/>
          <p:nvPr/>
        </p:nvPicPr>
        <p:blipFill>
          <a:blip r:embed="rId5">
            <a:alphaModFix/>
          </a:blip>
          <a:stretch>
            <a:fillRect/>
          </a:stretch>
        </p:blipFill>
        <p:spPr>
          <a:xfrm>
            <a:off x="3829943" y="86400"/>
            <a:ext cx="1778775" cy="192525"/>
          </a:xfrm>
          <a:prstGeom prst="rect">
            <a:avLst/>
          </a:prstGeom>
          <a:noFill/>
          <a:ln>
            <a:noFill/>
          </a:ln>
        </p:spPr>
      </p:pic>
      <p:sp>
        <p:nvSpPr>
          <p:cNvPr id="209" name="Google Shape;209;p35"/>
          <p:cNvSpPr/>
          <p:nvPr/>
        </p:nvSpPr>
        <p:spPr>
          <a:xfrm>
            <a:off x="85600" y="3041461"/>
            <a:ext cx="7763400" cy="6012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txBox="1"/>
          <p:nvPr/>
        </p:nvSpPr>
        <p:spPr>
          <a:xfrm>
            <a:off x="6455575" y="1498800"/>
            <a:ext cx="2459700" cy="338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000" b="1">
                <a:solidFill>
                  <a:schemeClr val="accent1"/>
                </a:solidFill>
                <a:latin typeface="Open Sans"/>
                <a:ea typeface="Open Sans"/>
                <a:cs typeface="Open Sans"/>
                <a:sym typeface="Open Sans"/>
              </a:rPr>
              <a:t>NPV = -0.3378 at r = 0.05; not invest</a:t>
            </a:r>
            <a:endParaRPr sz="1000" b="1">
              <a:solidFill>
                <a:schemeClr val="accent1"/>
              </a:solidFill>
              <a:latin typeface="Open Sans"/>
              <a:ea typeface="Open Sans"/>
              <a:cs typeface="Open Sans"/>
              <a:sym typeface="Open Sans"/>
            </a:endParaRPr>
          </a:p>
        </p:txBody>
      </p:sp>
      <p:sp>
        <p:nvSpPr>
          <p:cNvPr id="211" name="Google Shape;211;p35"/>
          <p:cNvSpPr/>
          <p:nvPr/>
        </p:nvSpPr>
        <p:spPr>
          <a:xfrm>
            <a:off x="85600" y="1837500"/>
            <a:ext cx="7763400" cy="6012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txBox="1"/>
          <p:nvPr/>
        </p:nvSpPr>
        <p:spPr>
          <a:xfrm>
            <a:off x="8683975" y="1837500"/>
            <a:ext cx="30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chemeClr val="accent1"/>
                </a:solidFill>
                <a:latin typeface="Open Sans"/>
                <a:ea typeface="Open Sans"/>
                <a:cs typeface="Open Sans"/>
                <a:sym typeface="Open Sans"/>
              </a:rPr>
              <a:t>√</a:t>
            </a:r>
            <a:endParaRPr b="1">
              <a:solidFill>
                <a:schemeClr val="accent1"/>
              </a:solidFill>
              <a:latin typeface="Open Sans"/>
              <a:ea typeface="Open Sans"/>
              <a:cs typeface="Open Sans"/>
              <a:sym typeface="Open Sans"/>
            </a:endParaRPr>
          </a:p>
        </p:txBody>
      </p:sp>
      <p:sp>
        <p:nvSpPr>
          <p:cNvPr id="213" name="Google Shape;213;p35"/>
          <p:cNvSpPr txBox="1"/>
          <p:nvPr/>
        </p:nvSpPr>
        <p:spPr>
          <a:xfrm>
            <a:off x="8683975" y="2438700"/>
            <a:ext cx="30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chemeClr val="accent1"/>
                </a:solidFill>
                <a:latin typeface="Open Sans"/>
                <a:ea typeface="Open Sans"/>
                <a:cs typeface="Open Sans"/>
                <a:sym typeface="Open Sans"/>
              </a:rPr>
              <a:t>√</a:t>
            </a:r>
            <a:endParaRPr b="1">
              <a:solidFill>
                <a:schemeClr val="accent1"/>
              </a:solidFill>
              <a:latin typeface="Open Sans"/>
              <a:ea typeface="Open Sans"/>
              <a:cs typeface="Open Sans"/>
              <a:sym typeface="Open Sans"/>
            </a:endParaRPr>
          </a:p>
        </p:txBody>
      </p:sp>
      <p:sp>
        <p:nvSpPr>
          <p:cNvPr id="214" name="Google Shape;214;p35"/>
          <p:cNvSpPr txBox="1"/>
          <p:nvPr/>
        </p:nvSpPr>
        <p:spPr>
          <a:xfrm>
            <a:off x="8683975" y="2959225"/>
            <a:ext cx="30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chemeClr val="accent1"/>
                </a:solidFill>
                <a:latin typeface="Open Sans"/>
                <a:ea typeface="Open Sans"/>
                <a:cs typeface="Open Sans"/>
                <a:sym typeface="Open Sans"/>
              </a:rPr>
              <a:t>√</a:t>
            </a:r>
            <a:endParaRPr b="1">
              <a:solidFill>
                <a:schemeClr val="accent1"/>
              </a:solidFill>
              <a:latin typeface="Open Sans"/>
              <a:ea typeface="Open Sans"/>
              <a:cs typeface="Open Sans"/>
              <a:sym typeface="Open Sans"/>
            </a:endParaRPr>
          </a:p>
        </p:txBody>
      </p:sp>
      <p:sp>
        <p:nvSpPr>
          <p:cNvPr id="215" name="Google Shape;215;p35"/>
          <p:cNvSpPr txBox="1"/>
          <p:nvPr/>
        </p:nvSpPr>
        <p:spPr>
          <a:xfrm>
            <a:off x="8683975" y="3581950"/>
            <a:ext cx="30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chemeClr val="accent1"/>
                </a:solidFill>
                <a:latin typeface="Open Sans"/>
                <a:ea typeface="Open Sans"/>
                <a:cs typeface="Open Sans"/>
                <a:sym typeface="Open Sans"/>
              </a:rPr>
              <a:t>√</a:t>
            </a:r>
            <a:endParaRPr b="1">
              <a:solidFill>
                <a:schemeClr val="accent1"/>
              </a:solidFill>
              <a:latin typeface="Open Sans"/>
              <a:ea typeface="Open Sans"/>
              <a:cs typeface="Open Sans"/>
              <a:sym typeface="Open Sans"/>
            </a:endParaRPr>
          </a:p>
        </p:txBody>
      </p:sp>
      <p:sp>
        <p:nvSpPr>
          <p:cNvPr id="216" name="Google Shape;216;p35"/>
          <p:cNvSpPr txBox="1"/>
          <p:nvPr/>
        </p:nvSpPr>
        <p:spPr>
          <a:xfrm>
            <a:off x="8683975" y="4204675"/>
            <a:ext cx="30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b="1">
                <a:solidFill>
                  <a:schemeClr val="accent1"/>
                </a:solidFill>
                <a:latin typeface="Open Sans"/>
                <a:ea typeface="Open Sans"/>
                <a:cs typeface="Open Sans"/>
                <a:sym typeface="Open Sans"/>
              </a:rPr>
              <a:t>√</a:t>
            </a:r>
            <a:endParaRPr b="1">
              <a:solidFill>
                <a:schemeClr val="accent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2153392"/>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CN"/>
              <a:t>R Tool Demonstration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Introduction</a:t>
            </a:r>
            <a:endParaRPr/>
          </a:p>
        </p:txBody>
      </p:sp>
      <p:sp>
        <p:nvSpPr>
          <p:cNvPr id="79" name="Google Shape;79;p15"/>
          <p:cNvSpPr txBox="1">
            <a:spLocks noGrp="1"/>
          </p:cNvSpPr>
          <p:nvPr>
            <p:ph type="body" idx="1"/>
          </p:nvPr>
        </p:nvSpPr>
        <p:spPr>
          <a:xfrm>
            <a:off x="311700" y="1266325"/>
            <a:ext cx="87714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2300">
                <a:solidFill>
                  <a:srgbClr val="202124"/>
                </a:solidFill>
                <a:highlight>
                  <a:srgbClr val="FFFFFF"/>
                </a:highlight>
                <a:latin typeface="Arial"/>
                <a:ea typeface="Arial"/>
                <a:cs typeface="Arial"/>
                <a:sym typeface="Arial"/>
              </a:rPr>
              <a:t>The internal rate of return (IRR) is </a:t>
            </a:r>
            <a:r>
              <a:rPr lang="zh-CN" sz="2300" b="1">
                <a:solidFill>
                  <a:srgbClr val="202124"/>
                </a:solidFill>
                <a:latin typeface="Arial"/>
                <a:ea typeface="Arial"/>
                <a:cs typeface="Arial"/>
                <a:sym typeface="Arial"/>
              </a:rPr>
              <a:t>a metric used in financial analysis to estimate the profitability of potential investments</a:t>
            </a:r>
            <a:r>
              <a:rPr lang="zh-CN" sz="2300">
                <a:solidFill>
                  <a:srgbClr val="202124"/>
                </a:solidFill>
                <a:highlight>
                  <a:srgbClr val="FFFFFF"/>
                </a:highlight>
                <a:latin typeface="Arial"/>
                <a:ea typeface="Arial"/>
                <a:cs typeface="Arial"/>
                <a:sym typeface="Arial"/>
              </a:rPr>
              <a:t>. </a:t>
            </a:r>
            <a:endParaRPr sz="2300">
              <a:solidFill>
                <a:srgbClr val="202124"/>
              </a:solidFill>
              <a:highlight>
                <a:srgbClr val="FFFFFF"/>
              </a:highlight>
              <a:latin typeface="Arial"/>
              <a:ea typeface="Arial"/>
              <a:cs typeface="Arial"/>
              <a:sym typeface="Arial"/>
            </a:endParaRPr>
          </a:p>
          <a:p>
            <a:pPr marL="0" lvl="0" indent="0" algn="l" rtl="0">
              <a:spcBef>
                <a:spcPts val="1200"/>
              </a:spcBef>
              <a:spcAft>
                <a:spcPts val="0"/>
              </a:spcAft>
              <a:buNone/>
            </a:pPr>
            <a:r>
              <a:rPr lang="zh-CN" sz="2300">
                <a:solidFill>
                  <a:srgbClr val="202124"/>
                </a:solidFill>
                <a:highlight>
                  <a:srgbClr val="FFFFFF"/>
                </a:highlight>
                <a:latin typeface="Arial"/>
                <a:ea typeface="Arial"/>
                <a:cs typeface="Arial"/>
                <a:sym typeface="Arial"/>
              </a:rPr>
              <a:t>IRR is a discount rate that makes the net present value (NPV) of all cash flows </a:t>
            </a:r>
            <a:r>
              <a:rPr lang="zh-CN" sz="2300" b="1">
                <a:solidFill>
                  <a:srgbClr val="202124"/>
                </a:solidFill>
                <a:highlight>
                  <a:srgbClr val="FFFFFF"/>
                </a:highlight>
                <a:latin typeface="Arial"/>
                <a:ea typeface="Arial"/>
                <a:cs typeface="Arial"/>
                <a:sym typeface="Arial"/>
              </a:rPr>
              <a:t>equal to zero</a:t>
            </a:r>
            <a:r>
              <a:rPr lang="zh-CN" sz="2300">
                <a:solidFill>
                  <a:srgbClr val="202124"/>
                </a:solidFill>
                <a:highlight>
                  <a:srgbClr val="FFFFFF"/>
                </a:highlight>
                <a:latin typeface="Arial"/>
                <a:ea typeface="Arial"/>
                <a:cs typeface="Arial"/>
                <a:sym typeface="Arial"/>
              </a:rPr>
              <a:t> in a discounted cash flow analysis.</a:t>
            </a:r>
            <a:endParaRPr sz="2300">
              <a:solidFill>
                <a:srgbClr val="202124"/>
              </a:solidFill>
              <a:highlight>
                <a:srgbClr val="FFFFFF"/>
              </a:highlight>
              <a:latin typeface="Arial"/>
              <a:ea typeface="Arial"/>
              <a:cs typeface="Arial"/>
              <a:sym typeface="Arial"/>
            </a:endParaRPr>
          </a:p>
          <a:p>
            <a:pPr marL="0" lvl="0" indent="0" algn="l" rtl="0">
              <a:spcBef>
                <a:spcPts val="1200"/>
              </a:spcBef>
              <a:spcAft>
                <a:spcPts val="0"/>
              </a:spcAft>
              <a:buNone/>
            </a:pPr>
            <a:r>
              <a:rPr lang="zh-CN" sz="2300">
                <a:solidFill>
                  <a:srgbClr val="202124"/>
                </a:solidFill>
                <a:highlight>
                  <a:srgbClr val="FFFFFF"/>
                </a:highlight>
                <a:latin typeface="Arial"/>
                <a:ea typeface="Arial"/>
                <a:cs typeface="Arial"/>
                <a:sym typeface="Arial"/>
              </a:rPr>
              <a:t>IRR calculations rely on the same formula as NPV does.</a:t>
            </a:r>
            <a:endParaRPr sz="2300">
              <a:solidFill>
                <a:srgbClr val="202124"/>
              </a:solidFill>
              <a:highlight>
                <a:srgbClr val="FFFFFF"/>
              </a:highlight>
              <a:latin typeface="Arial"/>
              <a:ea typeface="Arial"/>
              <a:cs typeface="Arial"/>
              <a:sym typeface="Arial"/>
            </a:endParaRPr>
          </a:p>
          <a:p>
            <a:pPr marL="0" lvl="0" indent="0" algn="l" rtl="0">
              <a:spcBef>
                <a:spcPts val="1200"/>
              </a:spcBef>
              <a:spcAft>
                <a:spcPts val="1200"/>
              </a:spcAft>
              <a:buNone/>
            </a:pPr>
            <a:endParaRPr sz="2300">
              <a:solidFill>
                <a:srgbClr val="202124"/>
              </a:solidFill>
              <a:highlight>
                <a:srgbClr val="FFFFFF"/>
              </a:highlight>
              <a:latin typeface="Arial"/>
              <a:ea typeface="Arial"/>
              <a:cs typeface="Arial"/>
              <a:sym typeface="Arial"/>
            </a:endParaRPr>
          </a:p>
        </p:txBody>
      </p:sp>
      <p:pic>
        <p:nvPicPr>
          <p:cNvPr id="80" name="Google Shape;80;p15"/>
          <p:cNvPicPr preferRelativeResize="0"/>
          <p:nvPr/>
        </p:nvPicPr>
        <p:blipFill>
          <a:blip r:embed="rId3">
            <a:alphaModFix/>
          </a:blip>
          <a:stretch>
            <a:fillRect/>
          </a:stretch>
        </p:blipFill>
        <p:spPr>
          <a:xfrm>
            <a:off x="1251525" y="3903275"/>
            <a:ext cx="1718989" cy="707400"/>
          </a:xfrm>
          <a:prstGeom prst="rect">
            <a:avLst/>
          </a:prstGeom>
          <a:noFill/>
          <a:ln>
            <a:noFill/>
          </a:ln>
        </p:spPr>
      </p:pic>
      <p:pic>
        <p:nvPicPr>
          <p:cNvPr id="81" name="Google Shape;81;p15"/>
          <p:cNvPicPr preferRelativeResize="0"/>
          <p:nvPr/>
        </p:nvPicPr>
        <p:blipFill>
          <a:blip r:embed="rId4">
            <a:alphaModFix/>
          </a:blip>
          <a:stretch>
            <a:fillRect/>
          </a:stretch>
        </p:blipFill>
        <p:spPr>
          <a:xfrm>
            <a:off x="3881725" y="3857012"/>
            <a:ext cx="2266462" cy="79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Decision Rules</a:t>
            </a:r>
            <a:endParaRPr/>
          </a:p>
        </p:txBody>
      </p:sp>
      <p:sp>
        <p:nvSpPr>
          <p:cNvPr id="87" name="Google Shape;87;p16"/>
          <p:cNvSpPr txBox="1">
            <a:spLocks noGrp="1"/>
          </p:cNvSpPr>
          <p:nvPr>
            <p:ph type="body" idx="1"/>
          </p:nvPr>
        </p:nvSpPr>
        <p:spPr>
          <a:xfrm>
            <a:off x="311700" y="1152425"/>
            <a:ext cx="8771400" cy="35853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Clr>
                <a:srgbClr val="202124"/>
              </a:buClr>
              <a:buSzPts val="2300"/>
              <a:buFont typeface="Arial"/>
              <a:buChar char="●"/>
            </a:pPr>
            <a:r>
              <a:rPr lang="zh-CN" sz="2300">
                <a:solidFill>
                  <a:srgbClr val="202124"/>
                </a:solidFill>
                <a:highlight>
                  <a:srgbClr val="FFFFFF"/>
                </a:highlight>
                <a:latin typeface="Arial"/>
                <a:ea typeface="Arial"/>
                <a:cs typeface="Arial"/>
                <a:sym typeface="Arial"/>
              </a:rPr>
              <a:t>Invest in the project if:</a:t>
            </a:r>
            <a:endParaRPr sz="2300">
              <a:solidFill>
                <a:srgbClr val="202124"/>
              </a:solidFill>
              <a:highlight>
                <a:srgbClr val="FFFFFF"/>
              </a:highlight>
              <a:latin typeface="Arial"/>
              <a:ea typeface="Arial"/>
              <a:cs typeface="Arial"/>
              <a:sym typeface="Arial"/>
            </a:endParaRPr>
          </a:p>
          <a:p>
            <a:pPr marL="457200" lvl="0" indent="457200" algn="l" rtl="0">
              <a:spcBef>
                <a:spcPts val="1200"/>
              </a:spcBef>
              <a:spcAft>
                <a:spcPts val="0"/>
              </a:spcAft>
              <a:buNone/>
            </a:pPr>
            <a:r>
              <a:rPr lang="zh-CN" sz="2300">
                <a:solidFill>
                  <a:srgbClr val="202124"/>
                </a:solidFill>
                <a:highlight>
                  <a:srgbClr val="FFFFFF"/>
                </a:highlight>
                <a:latin typeface="Arial"/>
                <a:ea typeface="Arial"/>
                <a:cs typeface="Arial"/>
                <a:sym typeface="Arial"/>
              </a:rPr>
              <a:t>IRR &gt; r</a:t>
            </a:r>
            <a:endParaRPr sz="2300">
              <a:solidFill>
                <a:srgbClr val="202124"/>
              </a:solidFill>
              <a:highlight>
                <a:srgbClr val="FFFFFF"/>
              </a:highlight>
              <a:latin typeface="Arial"/>
              <a:ea typeface="Arial"/>
              <a:cs typeface="Arial"/>
              <a:sym typeface="Arial"/>
            </a:endParaRPr>
          </a:p>
          <a:p>
            <a:pPr marL="457200" lvl="0" indent="-374650" algn="l" rtl="0">
              <a:spcBef>
                <a:spcPts val="1200"/>
              </a:spcBef>
              <a:spcAft>
                <a:spcPts val="0"/>
              </a:spcAft>
              <a:buClr>
                <a:srgbClr val="202124"/>
              </a:buClr>
              <a:buSzPts val="2300"/>
              <a:buFont typeface="Arial"/>
              <a:buChar char="●"/>
            </a:pPr>
            <a:r>
              <a:rPr lang="zh-CN" sz="2300">
                <a:solidFill>
                  <a:srgbClr val="202124"/>
                </a:solidFill>
                <a:highlight>
                  <a:srgbClr val="FFFFFF"/>
                </a:highlight>
                <a:latin typeface="Arial"/>
                <a:ea typeface="Arial"/>
                <a:cs typeface="Arial"/>
                <a:sym typeface="Arial"/>
              </a:rPr>
              <a:t>Do not invest if:</a:t>
            </a:r>
            <a:endParaRPr sz="2300">
              <a:solidFill>
                <a:srgbClr val="202124"/>
              </a:solidFill>
              <a:highlight>
                <a:srgbClr val="FFFFFF"/>
              </a:highlight>
              <a:latin typeface="Arial"/>
              <a:ea typeface="Arial"/>
              <a:cs typeface="Arial"/>
              <a:sym typeface="Arial"/>
            </a:endParaRPr>
          </a:p>
          <a:p>
            <a:pPr marL="457200" lvl="0" indent="457200" algn="l" rtl="0">
              <a:spcBef>
                <a:spcPts val="1200"/>
              </a:spcBef>
              <a:spcAft>
                <a:spcPts val="0"/>
              </a:spcAft>
              <a:buNone/>
            </a:pPr>
            <a:r>
              <a:rPr lang="zh-CN" sz="2300">
                <a:solidFill>
                  <a:srgbClr val="202124"/>
                </a:solidFill>
                <a:highlight>
                  <a:srgbClr val="FFFFFF"/>
                </a:highlight>
                <a:latin typeface="Arial"/>
                <a:ea typeface="Arial"/>
                <a:cs typeface="Arial"/>
                <a:sym typeface="Arial"/>
              </a:rPr>
              <a:t>IRR &lt; r</a:t>
            </a:r>
            <a:endParaRPr sz="2300">
              <a:solidFill>
                <a:srgbClr val="202124"/>
              </a:solidFill>
              <a:highlight>
                <a:srgbClr val="FFFFFF"/>
              </a:highlight>
              <a:latin typeface="Arial"/>
              <a:ea typeface="Arial"/>
              <a:cs typeface="Arial"/>
              <a:sym typeface="Arial"/>
            </a:endParaRPr>
          </a:p>
          <a:p>
            <a:pPr marL="0" lvl="0" indent="0" algn="l" rtl="0">
              <a:spcBef>
                <a:spcPts val="1200"/>
              </a:spcBef>
              <a:spcAft>
                <a:spcPts val="1200"/>
              </a:spcAft>
              <a:buNone/>
            </a:pPr>
            <a:r>
              <a:rPr lang="zh-CN" sz="2300">
                <a:solidFill>
                  <a:srgbClr val="202124"/>
                </a:solidFill>
                <a:highlight>
                  <a:srgbClr val="FFFFFF"/>
                </a:highlight>
                <a:latin typeface="Arial"/>
                <a:ea typeface="Arial"/>
                <a:cs typeface="Arial"/>
                <a:sym typeface="Arial"/>
              </a:rPr>
              <a:t>where r is the </a:t>
            </a:r>
            <a:r>
              <a:rPr lang="zh-CN" sz="2300">
                <a:solidFill>
                  <a:srgbClr val="202124"/>
                </a:solidFill>
                <a:highlight>
                  <a:schemeClr val="lt1"/>
                </a:highlight>
                <a:latin typeface="Arial"/>
                <a:ea typeface="Arial"/>
                <a:cs typeface="Arial"/>
                <a:sym typeface="Arial"/>
              </a:rPr>
              <a:t> </a:t>
            </a:r>
            <a:r>
              <a:rPr lang="zh-CN" sz="2300" b="1">
                <a:solidFill>
                  <a:srgbClr val="202124"/>
                </a:solidFill>
                <a:highlight>
                  <a:schemeClr val="lt1"/>
                </a:highlight>
                <a:latin typeface="Arial"/>
                <a:ea typeface="Arial"/>
                <a:cs typeface="Arial"/>
                <a:sym typeface="Arial"/>
              </a:rPr>
              <a:t>required rate of return </a:t>
            </a:r>
            <a:r>
              <a:rPr lang="zh-CN" sz="2300">
                <a:solidFill>
                  <a:srgbClr val="202124"/>
                </a:solidFill>
                <a:highlight>
                  <a:schemeClr val="lt1"/>
                </a:highlight>
                <a:latin typeface="Arial"/>
                <a:ea typeface="Arial"/>
                <a:cs typeface="Arial"/>
                <a:sym typeface="Arial"/>
              </a:rPr>
              <a:t>(normally the </a:t>
            </a:r>
            <a:r>
              <a:rPr lang="zh-CN" sz="2300" b="1">
                <a:solidFill>
                  <a:srgbClr val="202124"/>
                </a:solidFill>
                <a:highlight>
                  <a:schemeClr val="lt1"/>
                </a:highlight>
                <a:latin typeface="Arial"/>
                <a:ea typeface="Arial"/>
                <a:cs typeface="Arial"/>
                <a:sym typeface="Arial"/>
              </a:rPr>
              <a:t>cost of capital</a:t>
            </a:r>
            <a:r>
              <a:rPr lang="zh-CN" sz="2300">
                <a:solidFill>
                  <a:srgbClr val="202124"/>
                </a:solidFill>
                <a:highlight>
                  <a:schemeClr val="lt1"/>
                </a:highlight>
                <a:latin typeface="Arial"/>
                <a:ea typeface="Arial"/>
                <a:cs typeface="Arial"/>
                <a:sym typeface="Arial"/>
              </a:rPr>
              <a:t> to fund the project)</a:t>
            </a:r>
            <a:endParaRPr sz="2300">
              <a:solidFill>
                <a:srgbClr val="202124"/>
              </a:solidFill>
              <a:highlight>
                <a:schemeClr val="lt1"/>
              </a:highlight>
              <a:latin typeface="Arial"/>
              <a:ea typeface="Arial"/>
              <a:cs typeface="Arial"/>
              <a:sym typeface="Arial"/>
            </a:endParaRPr>
          </a:p>
        </p:txBody>
      </p:sp>
      <p:pic>
        <p:nvPicPr>
          <p:cNvPr id="88" name="Google Shape;88;p16"/>
          <p:cNvPicPr preferRelativeResize="0"/>
          <p:nvPr/>
        </p:nvPicPr>
        <p:blipFill>
          <a:blip r:embed="rId3">
            <a:alphaModFix/>
          </a:blip>
          <a:stretch>
            <a:fillRect/>
          </a:stretch>
        </p:blipFill>
        <p:spPr>
          <a:xfrm>
            <a:off x="4840475" y="1152420"/>
            <a:ext cx="3746876" cy="167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338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Pros and Cons</a:t>
            </a:r>
            <a:endParaRPr/>
          </a:p>
        </p:txBody>
      </p:sp>
      <p:sp>
        <p:nvSpPr>
          <p:cNvPr id="94" name="Google Shape;94;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27500"/>
              </a:lnSpc>
              <a:spcBef>
                <a:spcPts val="0"/>
              </a:spcBef>
              <a:spcAft>
                <a:spcPts val="0"/>
              </a:spcAft>
              <a:buSzPts val="1018"/>
              <a:buNone/>
            </a:pPr>
            <a:r>
              <a:rPr lang="zh-CN" sz="2333" b="1">
                <a:solidFill>
                  <a:srgbClr val="202124"/>
                </a:solidFill>
                <a:latin typeface="Arial"/>
                <a:ea typeface="Arial"/>
                <a:cs typeface="Arial"/>
                <a:sym typeface="Arial"/>
              </a:rPr>
              <a:t>The IRR for each project under consideration by your business can be compared and used in decision-making.</a:t>
            </a:r>
            <a:endParaRPr sz="2333" b="1">
              <a:solidFill>
                <a:srgbClr val="202124"/>
              </a:solidFill>
              <a:latin typeface="Arial"/>
              <a:ea typeface="Arial"/>
              <a:cs typeface="Arial"/>
              <a:sym typeface="Arial"/>
            </a:endParaRPr>
          </a:p>
          <a:p>
            <a:pPr marL="647700" marR="190500" lvl="0" indent="-376786" algn="l" rtl="0">
              <a:lnSpc>
                <a:spcPct val="105000"/>
              </a:lnSpc>
              <a:spcBef>
                <a:spcPts val="2400"/>
              </a:spcBef>
              <a:spcAft>
                <a:spcPts val="0"/>
              </a:spcAft>
              <a:buClr>
                <a:srgbClr val="202124"/>
              </a:buClr>
              <a:buSzPts val="2334"/>
              <a:buFont typeface="Arial"/>
              <a:buChar char="●"/>
            </a:pPr>
            <a:r>
              <a:rPr lang="zh-CN" sz="2333">
                <a:solidFill>
                  <a:srgbClr val="202124"/>
                </a:solidFill>
                <a:latin typeface="Arial"/>
                <a:ea typeface="Arial"/>
                <a:cs typeface="Arial"/>
                <a:sym typeface="Arial"/>
              </a:rPr>
              <a:t>Advantage: Finds the Time Value of Money</a:t>
            </a:r>
            <a:endParaRPr sz="2333">
              <a:solidFill>
                <a:srgbClr val="202124"/>
              </a:solidFill>
              <a:latin typeface="Arial"/>
              <a:ea typeface="Arial"/>
              <a:cs typeface="Arial"/>
              <a:sym typeface="Arial"/>
            </a:endParaRPr>
          </a:p>
          <a:p>
            <a:pPr marL="647700" marR="190500" lvl="0" indent="-376786" algn="l" rtl="0">
              <a:lnSpc>
                <a:spcPct val="105000"/>
              </a:lnSpc>
              <a:spcBef>
                <a:spcPts val="0"/>
              </a:spcBef>
              <a:spcAft>
                <a:spcPts val="0"/>
              </a:spcAft>
              <a:buClr>
                <a:srgbClr val="202124"/>
              </a:buClr>
              <a:buSzPts val="2334"/>
              <a:buFont typeface="Arial"/>
              <a:buChar char="●"/>
            </a:pPr>
            <a:r>
              <a:rPr lang="zh-CN" sz="2333">
                <a:solidFill>
                  <a:srgbClr val="202124"/>
                </a:solidFill>
                <a:latin typeface="Arial"/>
                <a:ea typeface="Arial"/>
                <a:cs typeface="Arial"/>
                <a:sym typeface="Arial"/>
              </a:rPr>
              <a:t>Advantage: Simple to Use and Understand</a:t>
            </a:r>
            <a:endParaRPr sz="2333">
              <a:solidFill>
                <a:srgbClr val="202124"/>
              </a:solidFill>
              <a:latin typeface="Arial"/>
              <a:ea typeface="Arial"/>
              <a:cs typeface="Arial"/>
              <a:sym typeface="Arial"/>
            </a:endParaRPr>
          </a:p>
          <a:p>
            <a:pPr marL="647700" marR="190500" lvl="0" indent="-376786" algn="l" rtl="0">
              <a:lnSpc>
                <a:spcPct val="105000"/>
              </a:lnSpc>
              <a:spcBef>
                <a:spcPts val="0"/>
              </a:spcBef>
              <a:spcAft>
                <a:spcPts val="0"/>
              </a:spcAft>
              <a:buClr>
                <a:srgbClr val="202124"/>
              </a:buClr>
              <a:buSzPts val="2334"/>
              <a:buFont typeface="Arial"/>
              <a:buChar char="●"/>
            </a:pPr>
            <a:r>
              <a:rPr lang="zh-CN" sz="2333">
                <a:solidFill>
                  <a:srgbClr val="202124"/>
                </a:solidFill>
                <a:latin typeface="Arial"/>
                <a:ea typeface="Arial"/>
                <a:cs typeface="Arial"/>
                <a:sym typeface="Arial"/>
              </a:rPr>
              <a:t>Advantage: No Need to Recalculate When R Changes</a:t>
            </a:r>
            <a:endParaRPr sz="136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338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Pros and Cons</a:t>
            </a:r>
            <a:endParaRPr/>
          </a:p>
        </p:txBody>
      </p:sp>
      <p:sp>
        <p:nvSpPr>
          <p:cNvPr id="100" name="Google Shape;10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marR="190500" lvl="0" indent="0" algn="l" rtl="0">
              <a:spcBef>
                <a:spcPts val="0"/>
              </a:spcBef>
              <a:spcAft>
                <a:spcPts val="0"/>
              </a:spcAft>
              <a:buNone/>
            </a:pPr>
            <a:r>
              <a:rPr lang="zh-CN" sz="2647">
                <a:solidFill>
                  <a:srgbClr val="202124"/>
                </a:solidFill>
                <a:latin typeface="Arial"/>
                <a:ea typeface="Arial"/>
                <a:cs typeface="Arial"/>
                <a:sym typeface="Arial"/>
              </a:rPr>
              <a:t>Disadvantages: IRR</a:t>
            </a:r>
            <a:endParaRPr sz="2647">
              <a:solidFill>
                <a:srgbClr val="202124"/>
              </a:solidFill>
              <a:latin typeface="Arial"/>
              <a:ea typeface="Arial"/>
              <a:cs typeface="Arial"/>
              <a:sym typeface="Arial"/>
            </a:endParaRPr>
          </a:p>
          <a:p>
            <a:pPr marL="457200" lvl="0" indent="-361950" algn="l" rtl="0">
              <a:spcBef>
                <a:spcPts val="1800"/>
              </a:spcBef>
              <a:spcAft>
                <a:spcPts val="0"/>
              </a:spcAft>
              <a:buClr>
                <a:srgbClr val="202124"/>
              </a:buClr>
              <a:buSzPts val="2100"/>
              <a:buFont typeface="Arial"/>
              <a:buChar char="●"/>
            </a:pPr>
            <a:r>
              <a:rPr lang="zh-CN" sz="2100">
                <a:solidFill>
                  <a:srgbClr val="202124"/>
                </a:solidFill>
                <a:highlight>
                  <a:schemeClr val="lt1"/>
                </a:highlight>
                <a:latin typeface="Arial"/>
                <a:ea typeface="Arial"/>
                <a:cs typeface="Arial"/>
                <a:sym typeface="Arial"/>
              </a:rPr>
              <a:t>implicitly assumes that you can reinvest cash flows at that same discount rate, ignoring future costs, which is unrealistic</a:t>
            </a:r>
            <a:endParaRPr sz="2100">
              <a:solidFill>
                <a:srgbClr val="202124"/>
              </a:solidFill>
              <a:highlight>
                <a:schemeClr val="lt1"/>
              </a:highlight>
              <a:latin typeface="Arial"/>
              <a:ea typeface="Arial"/>
              <a:cs typeface="Arial"/>
              <a:sym typeface="Arial"/>
            </a:endParaRPr>
          </a:p>
          <a:p>
            <a:pPr marL="457200" lvl="0" indent="-361950" algn="l" rtl="0">
              <a:spcBef>
                <a:spcPts val="0"/>
              </a:spcBef>
              <a:spcAft>
                <a:spcPts val="0"/>
              </a:spcAft>
              <a:buClr>
                <a:srgbClr val="202124"/>
              </a:buClr>
              <a:buSzPts val="2100"/>
              <a:buFont typeface="Arial"/>
              <a:buChar char="●"/>
            </a:pPr>
            <a:r>
              <a:rPr lang="zh-CN" sz="2100">
                <a:solidFill>
                  <a:srgbClr val="202124"/>
                </a:solidFill>
                <a:highlight>
                  <a:schemeClr val="lt1"/>
                </a:highlight>
                <a:latin typeface="Arial"/>
                <a:ea typeface="Arial"/>
                <a:cs typeface="Arial"/>
                <a:sym typeface="Arial"/>
              </a:rPr>
              <a:t>neglects the length, and the size (monetary amount) of project</a:t>
            </a:r>
            <a:endParaRPr sz="2100">
              <a:solidFill>
                <a:srgbClr val="202124"/>
              </a:solidFill>
              <a:highlight>
                <a:schemeClr val="lt1"/>
              </a:highlight>
              <a:latin typeface="Arial"/>
              <a:ea typeface="Arial"/>
              <a:cs typeface="Arial"/>
              <a:sym typeface="Arial"/>
            </a:endParaRPr>
          </a:p>
          <a:p>
            <a:pPr marL="457200" lvl="0" indent="-361950" algn="l" rtl="0">
              <a:spcBef>
                <a:spcPts val="0"/>
              </a:spcBef>
              <a:spcAft>
                <a:spcPts val="0"/>
              </a:spcAft>
              <a:buClr>
                <a:srgbClr val="202124"/>
              </a:buClr>
              <a:buSzPts val="2100"/>
              <a:buFont typeface="Arial"/>
              <a:buChar char="●"/>
            </a:pPr>
            <a:r>
              <a:rPr lang="zh-CN" sz="2100">
                <a:solidFill>
                  <a:srgbClr val="202124"/>
                </a:solidFill>
                <a:highlight>
                  <a:schemeClr val="lt1"/>
                </a:highlight>
                <a:latin typeface="Arial"/>
                <a:ea typeface="Arial"/>
                <a:cs typeface="Arial"/>
                <a:sym typeface="Arial"/>
              </a:rPr>
              <a:t>multiple/no IRR problem for traditional finance</a:t>
            </a:r>
            <a:endParaRPr sz="2100">
              <a:solidFill>
                <a:srgbClr val="202124"/>
              </a:solidFill>
              <a:highlight>
                <a:schemeClr val="lt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338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Multiple IRR Problem</a:t>
            </a:r>
            <a:endParaRPr/>
          </a:p>
        </p:txBody>
      </p:sp>
      <p:sp>
        <p:nvSpPr>
          <p:cNvPr id="106" name="Google Shape;106;p19"/>
          <p:cNvSpPr txBox="1">
            <a:spLocks noGrp="1"/>
          </p:cNvSpPr>
          <p:nvPr>
            <p:ph type="body" idx="1"/>
          </p:nvPr>
        </p:nvSpPr>
        <p:spPr>
          <a:xfrm>
            <a:off x="311700" y="1266325"/>
            <a:ext cx="8461500" cy="3302700"/>
          </a:xfrm>
          <a:prstGeom prst="rect">
            <a:avLst/>
          </a:prstGeom>
        </p:spPr>
        <p:txBody>
          <a:bodyPr spcFirstLastPara="1" wrap="square" lIns="91425" tIns="91425" rIns="91425" bIns="91425" anchor="t" anchorCtr="0">
            <a:noAutofit/>
          </a:bodyPr>
          <a:lstStyle/>
          <a:p>
            <a:pPr marL="457200" marR="190500" lvl="0" indent="-368300" algn="l" rtl="0">
              <a:lnSpc>
                <a:spcPct val="95000"/>
              </a:lnSpc>
              <a:spcBef>
                <a:spcPts val="0"/>
              </a:spcBef>
              <a:spcAft>
                <a:spcPts val="0"/>
              </a:spcAft>
              <a:buClr>
                <a:srgbClr val="202124"/>
              </a:buClr>
              <a:buSzPts val="2200"/>
              <a:buFont typeface="Arial"/>
              <a:buChar char="●"/>
            </a:pPr>
            <a:r>
              <a:rPr lang="zh-CN" sz="2200">
                <a:solidFill>
                  <a:srgbClr val="202124"/>
                </a:solidFill>
                <a:latin typeface="Arial"/>
                <a:ea typeface="Arial"/>
                <a:cs typeface="Arial"/>
                <a:sym typeface="Arial"/>
              </a:rPr>
              <a:t>Let x = 1+IRR; Solving the IRR for period 0 to N is equivalent to Solving a </a:t>
            </a:r>
            <a:r>
              <a:rPr lang="zh-CN" sz="2200" b="1">
                <a:solidFill>
                  <a:srgbClr val="202124"/>
                </a:solidFill>
                <a:latin typeface="Arial"/>
                <a:ea typeface="Arial"/>
                <a:cs typeface="Arial"/>
                <a:sym typeface="Arial"/>
              </a:rPr>
              <a:t>polynomial equation of degree N</a:t>
            </a:r>
            <a:endParaRPr sz="2200" b="1">
              <a:solidFill>
                <a:srgbClr val="202124"/>
              </a:solidFill>
              <a:latin typeface="Arial"/>
              <a:ea typeface="Arial"/>
              <a:cs typeface="Arial"/>
              <a:sym typeface="Arial"/>
            </a:endParaRPr>
          </a:p>
          <a:p>
            <a:pPr marL="0" marR="190500" lvl="0" indent="0" algn="l" rtl="0">
              <a:lnSpc>
                <a:spcPct val="95000"/>
              </a:lnSpc>
              <a:spcBef>
                <a:spcPts val="1800"/>
              </a:spcBef>
              <a:spcAft>
                <a:spcPts val="0"/>
              </a:spcAft>
              <a:buSzPts val="935"/>
              <a:buNone/>
            </a:pPr>
            <a:endParaRPr sz="2200" b="1">
              <a:solidFill>
                <a:srgbClr val="202124"/>
              </a:solidFill>
              <a:latin typeface="Arial"/>
              <a:ea typeface="Arial"/>
              <a:cs typeface="Arial"/>
              <a:sym typeface="Arial"/>
            </a:endParaRPr>
          </a:p>
          <a:p>
            <a:pPr marL="457200" marR="190500" lvl="0" indent="-368300" algn="l" rtl="0">
              <a:lnSpc>
                <a:spcPct val="95000"/>
              </a:lnSpc>
              <a:spcBef>
                <a:spcPts val="1800"/>
              </a:spcBef>
              <a:spcAft>
                <a:spcPts val="0"/>
              </a:spcAft>
              <a:buClr>
                <a:srgbClr val="202124"/>
              </a:buClr>
              <a:buSzPts val="2200"/>
              <a:buFont typeface="Arial"/>
              <a:buChar char="●"/>
            </a:pPr>
            <a:r>
              <a:rPr lang="zh-CN" sz="2200">
                <a:solidFill>
                  <a:srgbClr val="202124"/>
                </a:solidFill>
                <a:latin typeface="Arial"/>
                <a:ea typeface="Arial"/>
                <a:cs typeface="Arial"/>
                <a:sym typeface="Arial"/>
              </a:rPr>
              <a:t>There are at most N roots (including complex numbers)</a:t>
            </a:r>
            <a:endParaRPr sz="2200">
              <a:solidFill>
                <a:srgbClr val="202124"/>
              </a:solidFill>
              <a:latin typeface="Arial"/>
              <a:ea typeface="Arial"/>
              <a:cs typeface="Arial"/>
              <a:sym typeface="Arial"/>
            </a:endParaRPr>
          </a:p>
          <a:p>
            <a:pPr marL="457200" marR="190500" lvl="0" indent="-368300" algn="l" rtl="0">
              <a:lnSpc>
                <a:spcPct val="95000"/>
              </a:lnSpc>
              <a:spcBef>
                <a:spcPts val="0"/>
              </a:spcBef>
              <a:spcAft>
                <a:spcPts val="0"/>
              </a:spcAft>
              <a:buClr>
                <a:srgbClr val="202124"/>
              </a:buClr>
              <a:buSzPts val="2200"/>
              <a:buFont typeface="Arial"/>
              <a:buChar char="●"/>
            </a:pPr>
            <a:r>
              <a:rPr lang="zh-CN" sz="2200">
                <a:solidFill>
                  <a:srgbClr val="202124"/>
                </a:solidFill>
                <a:latin typeface="Arial"/>
                <a:ea typeface="Arial"/>
                <a:cs typeface="Arial"/>
                <a:sym typeface="Arial"/>
              </a:rPr>
              <a:t>No more </a:t>
            </a:r>
            <a:r>
              <a:rPr lang="zh-CN" sz="2200" b="1">
                <a:solidFill>
                  <a:srgbClr val="202124"/>
                </a:solidFill>
                <a:latin typeface="Arial"/>
                <a:ea typeface="Arial"/>
                <a:cs typeface="Arial"/>
                <a:sym typeface="Arial"/>
              </a:rPr>
              <a:t>real solutions</a:t>
            </a:r>
            <a:r>
              <a:rPr lang="zh-CN" sz="2200">
                <a:solidFill>
                  <a:srgbClr val="202124"/>
                </a:solidFill>
                <a:latin typeface="Arial"/>
                <a:ea typeface="Arial"/>
                <a:cs typeface="Arial"/>
                <a:sym typeface="Arial"/>
              </a:rPr>
              <a:t> than the number of cash flow sign changes</a:t>
            </a:r>
            <a:endParaRPr sz="2200">
              <a:solidFill>
                <a:srgbClr val="202124"/>
              </a:solidFill>
              <a:latin typeface="Arial"/>
              <a:ea typeface="Arial"/>
              <a:cs typeface="Arial"/>
              <a:sym typeface="Arial"/>
            </a:endParaRPr>
          </a:p>
          <a:p>
            <a:pPr marL="457200" marR="190500" lvl="0" indent="-368300" algn="l" rtl="0">
              <a:lnSpc>
                <a:spcPct val="95000"/>
              </a:lnSpc>
              <a:spcBef>
                <a:spcPts val="0"/>
              </a:spcBef>
              <a:spcAft>
                <a:spcPts val="0"/>
              </a:spcAft>
              <a:buClr>
                <a:srgbClr val="202124"/>
              </a:buClr>
              <a:buSzPts val="2200"/>
              <a:buFont typeface="Arial"/>
              <a:buChar char="●"/>
            </a:pPr>
            <a:r>
              <a:rPr lang="zh-CN" sz="2200">
                <a:solidFill>
                  <a:srgbClr val="202124"/>
                </a:solidFill>
                <a:latin typeface="Arial"/>
                <a:ea typeface="Arial"/>
                <a:cs typeface="Arial"/>
                <a:sym typeface="Arial"/>
              </a:rPr>
              <a:t>For example, a project with two sign changes could have 0, 1, or 2 IRRs</a:t>
            </a:r>
            <a:endParaRPr sz="2200">
              <a:solidFill>
                <a:srgbClr val="202124"/>
              </a:solidFill>
              <a:latin typeface="Arial"/>
              <a:ea typeface="Arial"/>
              <a:cs typeface="Arial"/>
              <a:sym typeface="Arial"/>
            </a:endParaRPr>
          </a:p>
          <a:p>
            <a:pPr marL="0" lvl="0" indent="0" algn="l" rtl="0">
              <a:lnSpc>
                <a:spcPct val="95000"/>
              </a:lnSpc>
              <a:spcBef>
                <a:spcPts val="1800"/>
              </a:spcBef>
              <a:spcAft>
                <a:spcPts val="1200"/>
              </a:spcAft>
              <a:buSzPts val="935"/>
              <a:buNone/>
            </a:pPr>
            <a:endParaRPr sz="2200"/>
          </a:p>
        </p:txBody>
      </p:sp>
      <p:pic>
        <p:nvPicPr>
          <p:cNvPr id="107" name="Google Shape;107;p19"/>
          <p:cNvPicPr preferRelativeResize="0"/>
          <p:nvPr/>
        </p:nvPicPr>
        <p:blipFill>
          <a:blip r:embed="rId3">
            <a:alphaModFix/>
          </a:blip>
          <a:stretch>
            <a:fillRect/>
          </a:stretch>
        </p:blipFill>
        <p:spPr>
          <a:xfrm>
            <a:off x="1042750" y="2104364"/>
            <a:ext cx="2004296" cy="707400"/>
          </a:xfrm>
          <a:prstGeom prst="rect">
            <a:avLst/>
          </a:prstGeom>
          <a:noFill/>
          <a:ln>
            <a:noFill/>
          </a:ln>
        </p:spPr>
      </p:pic>
      <p:pic>
        <p:nvPicPr>
          <p:cNvPr id="108" name="Google Shape;108;p19"/>
          <p:cNvPicPr preferRelativeResize="0"/>
          <p:nvPr/>
        </p:nvPicPr>
        <p:blipFill>
          <a:blip r:embed="rId4">
            <a:alphaModFix/>
          </a:blip>
          <a:stretch>
            <a:fillRect/>
          </a:stretch>
        </p:blipFill>
        <p:spPr>
          <a:xfrm>
            <a:off x="3503175" y="2233075"/>
            <a:ext cx="4954575" cy="450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338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Multiple IRR Problem</a:t>
            </a:r>
            <a:endParaRPr dirty="0"/>
          </a:p>
        </p:txBody>
      </p:sp>
      <p:sp>
        <p:nvSpPr>
          <p:cNvPr id="114" name="Google Shape;114;p20"/>
          <p:cNvSpPr txBox="1">
            <a:spLocks noGrp="1"/>
          </p:cNvSpPr>
          <p:nvPr>
            <p:ph type="body" idx="1"/>
          </p:nvPr>
        </p:nvSpPr>
        <p:spPr>
          <a:xfrm>
            <a:off x="311700" y="1266325"/>
            <a:ext cx="8739600" cy="3532500"/>
          </a:xfrm>
          <a:prstGeom prst="rect">
            <a:avLst/>
          </a:prstGeom>
        </p:spPr>
        <p:txBody>
          <a:bodyPr spcFirstLastPara="1" wrap="square" lIns="91425" tIns="91425" rIns="91425" bIns="91425" anchor="t" anchorCtr="0">
            <a:normAutofit/>
          </a:bodyPr>
          <a:lstStyle/>
          <a:p>
            <a:pPr marL="457200" marR="190500" lvl="0" indent="-368300" algn="l" rtl="0">
              <a:lnSpc>
                <a:spcPct val="95000"/>
              </a:lnSpc>
              <a:spcBef>
                <a:spcPts val="0"/>
              </a:spcBef>
              <a:spcAft>
                <a:spcPts val="0"/>
              </a:spcAft>
              <a:buClr>
                <a:srgbClr val="202124"/>
              </a:buClr>
              <a:buSzPts val="2200"/>
              <a:buFont typeface="Arial"/>
              <a:buChar char="●"/>
            </a:pPr>
            <a:r>
              <a:rPr lang="zh-CN" sz="2200" dirty="0">
                <a:solidFill>
                  <a:srgbClr val="202124"/>
                </a:solidFill>
                <a:latin typeface="Arial"/>
                <a:ea typeface="Arial"/>
                <a:cs typeface="Arial"/>
                <a:sym typeface="Arial"/>
              </a:rPr>
              <a:t>For </a:t>
            </a:r>
            <a:r>
              <a:rPr lang="zh-CN" sz="2200" b="1" dirty="0">
                <a:solidFill>
                  <a:srgbClr val="202124"/>
                </a:solidFill>
                <a:latin typeface="Arial"/>
                <a:ea typeface="Arial"/>
                <a:cs typeface="Arial"/>
                <a:sym typeface="Arial"/>
              </a:rPr>
              <a:t>conventional</a:t>
            </a:r>
            <a:r>
              <a:rPr lang="zh-CN" sz="2200" dirty="0">
                <a:solidFill>
                  <a:srgbClr val="202124"/>
                </a:solidFill>
                <a:latin typeface="Arial"/>
                <a:ea typeface="Arial"/>
                <a:cs typeface="Arial"/>
                <a:sym typeface="Arial"/>
              </a:rPr>
              <a:t> projects (negative cash flows followed by positive cash flows), no Multiple IRR problem (meaning no different solutions)</a:t>
            </a:r>
            <a:endParaRPr sz="2200" dirty="0">
              <a:solidFill>
                <a:srgbClr val="202124"/>
              </a:solidFill>
              <a:latin typeface="Arial"/>
              <a:ea typeface="Arial"/>
              <a:cs typeface="Arial"/>
              <a:sym typeface="Arial"/>
            </a:endParaRPr>
          </a:p>
          <a:p>
            <a:pPr marL="457200" marR="190500" lvl="0" indent="-368300" algn="l" rtl="0">
              <a:lnSpc>
                <a:spcPct val="95000"/>
              </a:lnSpc>
              <a:spcBef>
                <a:spcPts val="0"/>
              </a:spcBef>
              <a:spcAft>
                <a:spcPts val="0"/>
              </a:spcAft>
              <a:buClr>
                <a:srgbClr val="202124"/>
              </a:buClr>
              <a:buSzPts val="2200"/>
              <a:buFont typeface="Arial"/>
              <a:buChar char="●"/>
            </a:pPr>
            <a:r>
              <a:rPr lang="zh-CN" sz="2200" dirty="0">
                <a:solidFill>
                  <a:srgbClr val="202124"/>
                </a:solidFill>
                <a:latin typeface="Arial"/>
                <a:ea typeface="Arial"/>
                <a:cs typeface="Arial"/>
                <a:sym typeface="Arial"/>
              </a:rPr>
              <a:t>For non-conventional cash flows, traditional finance is unable to interpret multiple or no (real) IRRs </a:t>
            </a:r>
            <a:r>
              <a:rPr lang="zh-CN" altLang="en-US" sz="2200" dirty="0">
                <a:solidFill>
                  <a:srgbClr val="202124"/>
                </a:solidFill>
                <a:latin typeface="Arial"/>
                <a:ea typeface="Arial"/>
                <a:cs typeface="Arial"/>
                <a:sym typeface="Wingdings" panose="05000000000000000000" pitchFamily="2" charset="2"/>
              </a:rPr>
              <a:t></a:t>
            </a:r>
            <a:r>
              <a:rPr lang="zh-CN" sz="2200" dirty="0">
                <a:solidFill>
                  <a:srgbClr val="202124"/>
                </a:solidFill>
                <a:latin typeface="Arial"/>
                <a:ea typeface="Arial"/>
                <a:cs typeface="Arial"/>
                <a:sym typeface="Arial"/>
              </a:rPr>
              <a:t> prefer NPV method</a:t>
            </a:r>
            <a:endParaRPr sz="2200" dirty="0">
              <a:solidFill>
                <a:srgbClr val="202124"/>
              </a:solidFill>
              <a:latin typeface="Arial"/>
              <a:ea typeface="Arial"/>
              <a:cs typeface="Arial"/>
              <a:sym typeface="Arial"/>
            </a:endParaRPr>
          </a:p>
          <a:p>
            <a:pPr marL="457200" marR="190500" lvl="0" indent="-368300" algn="l" rtl="0">
              <a:lnSpc>
                <a:spcPct val="95000"/>
              </a:lnSpc>
              <a:spcBef>
                <a:spcPts val="0"/>
              </a:spcBef>
              <a:spcAft>
                <a:spcPts val="0"/>
              </a:spcAft>
              <a:buClr>
                <a:srgbClr val="202124"/>
              </a:buClr>
              <a:buSzPts val="2200"/>
              <a:buFont typeface="Arial"/>
              <a:buChar char="●"/>
            </a:pPr>
            <a:r>
              <a:rPr lang="zh-CN" sz="2200" dirty="0">
                <a:solidFill>
                  <a:srgbClr val="202124"/>
                </a:solidFill>
                <a:latin typeface="Arial"/>
                <a:ea typeface="Arial"/>
                <a:cs typeface="Arial"/>
                <a:sym typeface="Arial"/>
              </a:rPr>
              <a:t>Tools like Financial calculators or Excel are unable to produce meaningful results</a:t>
            </a:r>
            <a:endParaRPr sz="2200" dirty="0">
              <a:solidFill>
                <a:srgbClr val="202124"/>
              </a:solidFill>
              <a:latin typeface="Arial"/>
              <a:ea typeface="Arial"/>
              <a:cs typeface="Arial"/>
              <a:sym typeface="Arial"/>
            </a:endParaRPr>
          </a:p>
          <a:p>
            <a:pPr marL="0" marR="190500" lvl="0" indent="0" algn="l" rtl="0">
              <a:lnSpc>
                <a:spcPct val="95000"/>
              </a:lnSpc>
              <a:spcBef>
                <a:spcPts val="1800"/>
              </a:spcBef>
              <a:spcAft>
                <a:spcPts val="0"/>
              </a:spcAft>
              <a:buNone/>
            </a:pPr>
            <a:endParaRPr sz="2200" dirty="0">
              <a:solidFill>
                <a:srgbClr val="202124"/>
              </a:solidFill>
              <a:latin typeface="Arial"/>
              <a:ea typeface="Arial"/>
              <a:cs typeface="Arial"/>
              <a:sym typeface="Arial"/>
            </a:endParaRPr>
          </a:p>
          <a:p>
            <a:pPr marL="457200" marR="190500" lvl="0" indent="-368300" algn="l" rtl="0">
              <a:lnSpc>
                <a:spcPct val="95000"/>
              </a:lnSpc>
              <a:spcBef>
                <a:spcPts val="1800"/>
              </a:spcBef>
              <a:spcAft>
                <a:spcPts val="0"/>
              </a:spcAft>
              <a:buClr>
                <a:srgbClr val="202124"/>
              </a:buClr>
              <a:buSzPts val="2200"/>
              <a:buFont typeface="Arial"/>
              <a:buChar char="●"/>
            </a:pPr>
            <a:r>
              <a:rPr lang="zh-CN" sz="2200" b="1" dirty="0">
                <a:solidFill>
                  <a:srgbClr val="202124"/>
                </a:solidFill>
                <a:latin typeface="Arial"/>
                <a:ea typeface="Arial"/>
                <a:cs typeface="Arial"/>
                <a:sym typeface="Arial"/>
              </a:rPr>
              <a:t>Hazen (2003)</a:t>
            </a:r>
            <a:r>
              <a:rPr lang="zh-CN" sz="2200" dirty="0">
                <a:solidFill>
                  <a:srgbClr val="202124"/>
                </a:solidFill>
                <a:latin typeface="Arial"/>
                <a:ea typeface="Arial"/>
                <a:cs typeface="Arial"/>
                <a:sym typeface="Arial"/>
              </a:rPr>
              <a:t> provided a new perspective</a:t>
            </a:r>
            <a:endParaRPr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3782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Hazon’s (2003) Criterion - Investment Stream</a:t>
            </a:r>
            <a:endParaRPr/>
          </a:p>
          <a:p>
            <a:pPr marL="0" lvl="0" indent="0" algn="l" rtl="0">
              <a:spcBef>
                <a:spcPts val="0"/>
              </a:spcBef>
              <a:spcAft>
                <a:spcPts val="0"/>
              </a:spcAft>
              <a:buNone/>
            </a:pPr>
            <a:endParaRPr/>
          </a:p>
        </p:txBody>
      </p:sp>
      <p:sp>
        <p:nvSpPr>
          <p:cNvPr id="120" name="Google Shape;120;p21"/>
          <p:cNvSpPr txBox="1">
            <a:spLocks noGrp="1"/>
          </p:cNvSpPr>
          <p:nvPr>
            <p:ph type="body" idx="1"/>
          </p:nvPr>
        </p:nvSpPr>
        <p:spPr>
          <a:xfrm>
            <a:off x="311700" y="1257725"/>
            <a:ext cx="8520600" cy="33027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endParaRPr/>
          </a:p>
        </p:txBody>
      </p:sp>
      <p:pic>
        <p:nvPicPr>
          <p:cNvPr id="121" name="Google Shape;121;p21"/>
          <p:cNvPicPr preferRelativeResize="0"/>
          <p:nvPr/>
        </p:nvPicPr>
        <p:blipFill>
          <a:blip r:embed="rId3">
            <a:alphaModFix/>
          </a:blip>
          <a:stretch>
            <a:fillRect/>
          </a:stretch>
        </p:blipFill>
        <p:spPr>
          <a:xfrm>
            <a:off x="311700" y="1221225"/>
            <a:ext cx="8536468" cy="3302700"/>
          </a:xfrm>
          <a:prstGeom prst="rect">
            <a:avLst/>
          </a:prstGeom>
          <a:noFill/>
          <a:ln>
            <a:noFill/>
          </a:ln>
        </p:spPr>
      </p:pic>
      <p:pic>
        <p:nvPicPr>
          <p:cNvPr id="3" name="Picture 2">
            <a:extLst>
              <a:ext uri="{FF2B5EF4-FFF2-40B4-BE49-F238E27FC236}">
                <a16:creationId xmlns:a16="http://schemas.microsoft.com/office/drawing/2014/main" id="{949297A0-BE0B-062D-1F82-2736D34D569B}"/>
              </a:ext>
            </a:extLst>
          </p:cNvPr>
          <p:cNvPicPr>
            <a:picLocks noChangeAspect="1"/>
          </p:cNvPicPr>
          <p:nvPr/>
        </p:nvPicPr>
        <p:blipFill rotWithShape="1">
          <a:blip r:embed="rId4"/>
          <a:srcRect l="5810" r="2012"/>
          <a:stretch/>
        </p:blipFill>
        <p:spPr>
          <a:xfrm>
            <a:off x="6324972" y="3037592"/>
            <a:ext cx="2703055" cy="612189"/>
          </a:xfrm>
          <a:prstGeom prst="rect">
            <a:avLst/>
          </a:prstGeom>
          <a:ln w="12700">
            <a:solidFill>
              <a:schemeClr val="accent1"/>
            </a:solid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2492</Words>
  <Application>Microsoft Office PowerPoint</Application>
  <PresentationFormat>On-screen Show (16:9)</PresentationFormat>
  <Paragraphs>138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Times New Roman</vt:lpstr>
      <vt:lpstr>Open Sans</vt:lpstr>
      <vt:lpstr>Roboto</vt:lpstr>
      <vt:lpstr>PT Sans Narrow</vt:lpstr>
      <vt:lpstr>Arial</vt:lpstr>
      <vt:lpstr>Tropic</vt:lpstr>
      <vt:lpstr>MFIT5008 Group Project The Analysis of IRR</vt:lpstr>
      <vt:lpstr>Directory</vt:lpstr>
      <vt:lpstr>Introduction</vt:lpstr>
      <vt:lpstr>Decision Rules</vt:lpstr>
      <vt:lpstr>Pros and Cons</vt:lpstr>
      <vt:lpstr>Pros and Cons</vt:lpstr>
      <vt:lpstr>Multiple IRR Problem</vt:lpstr>
      <vt:lpstr>Multiple IRR Problem</vt:lpstr>
      <vt:lpstr>Hazon’s (2003) Criterion - Investment Stream </vt:lpstr>
      <vt:lpstr>Hazon’s (2003) Criterion - Fundamental Therom</vt:lpstr>
      <vt:lpstr>Economic Interpretation and Application on Ranking Projects - Traditional IRR  </vt:lpstr>
      <vt:lpstr>Magni’s (2010) AIRR</vt:lpstr>
      <vt:lpstr>Residual Income</vt:lpstr>
      <vt:lpstr>Magni’s (2010) AIRR</vt:lpstr>
      <vt:lpstr>Magni’s (2010) AIRR Criterion</vt:lpstr>
      <vt:lpstr>Magni’s (2010) AIRR Criterion</vt:lpstr>
      <vt:lpstr>Economic Interpretation</vt:lpstr>
      <vt:lpstr>Ranking Project</vt:lpstr>
      <vt:lpstr>Benefits Of AIRR</vt:lpstr>
      <vt:lpstr>The Limitation Of AIRR</vt:lpstr>
      <vt:lpstr>Conclusion </vt:lpstr>
      <vt:lpstr>AIRR-tool output</vt:lpstr>
      <vt:lpstr>R Tool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MFIT5008 Group Project The Analysis of IRR</dc:title>
  <cp:lastModifiedBy>Zeng Yang</cp:lastModifiedBy>
  <cp:revision>5</cp:revision>
  <dcterms:modified xsi:type="dcterms:W3CDTF">2022-11-23T09:10:27Z</dcterms:modified>
</cp:coreProperties>
</file>