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345" r:id="rId3"/>
    <p:sldId id="2334" r:id="rId4"/>
    <p:sldId id="2347" r:id="rId5"/>
    <p:sldId id="2348" r:id="rId6"/>
    <p:sldId id="2374" r:id="rId7"/>
    <p:sldId id="2381" r:id="rId8"/>
    <p:sldId id="2380" r:id="rId9"/>
    <p:sldId id="2349" r:id="rId10"/>
    <p:sldId id="2375" r:id="rId11"/>
    <p:sldId id="2350" r:id="rId12"/>
    <p:sldId id="2376" r:id="rId13"/>
    <p:sldId id="2377" r:id="rId14"/>
    <p:sldId id="2378" r:id="rId15"/>
    <p:sldId id="2382" r:id="rId16"/>
    <p:sldId id="2364" r:id="rId17"/>
    <p:sldId id="23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  <a:srgbClr val="0070C0"/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2022/11/23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1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9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7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2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7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5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1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24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7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5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1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1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8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2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1898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0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4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4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6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9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16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80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44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117" y="1133264"/>
            <a:ext cx="10745765" cy="255454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kern="100" dirty="0">
                <a:solidFill>
                  <a:srgbClr val="002060"/>
                </a:solidFill>
                <a:cs typeface="+mn-ea"/>
                <a:sym typeface="+mn-lt"/>
              </a:rPr>
              <a:t>Smirk </a:t>
            </a:r>
          </a:p>
          <a:p>
            <a:pPr algn="ctr"/>
            <a:r>
              <a:rPr lang="en-US" altLang="zh-CN" sz="4000" b="1" kern="100" dirty="0">
                <a:solidFill>
                  <a:srgbClr val="002060"/>
                </a:solidFill>
                <a:cs typeface="+mn-ea"/>
                <a:sym typeface="+mn-lt"/>
              </a:rPr>
              <a:t>&amp; </a:t>
            </a:r>
          </a:p>
          <a:p>
            <a:pPr algn="ctr"/>
            <a:r>
              <a:rPr lang="en-US" altLang="zh-CN" sz="4000" b="1" kern="100" dirty="0">
                <a:solidFill>
                  <a:srgbClr val="002060"/>
                </a:solidFill>
                <a:cs typeface="+mn-ea"/>
                <a:sym typeface="+mn-lt"/>
              </a:rPr>
              <a:t>Relationship Between </a:t>
            </a:r>
          </a:p>
          <a:p>
            <a:pPr algn="ctr"/>
            <a:r>
              <a:rPr lang="en-US" altLang="zh-CN" sz="4000" b="1" kern="100" dirty="0">
                <a:solidFill>
                  <a:srgbClr val="002060"/>
                </a:solidFill>
                <a:cs typeface="+mn-ea"/>
                <a:sym typeface="+mn-lt"/>
              </a:rPr>
              <a:t>Implied Volatility And Futures Price</a:t>
            </a:r>
            <a:endParaRPr lang="zh-CN" altLang="zh-CN" sz="40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29EAA0-ADCF-8DE2-768C-A20B847C7133}"/>
              </a:ext>
            </a:extLst>
          </p:cNvPr>
          <p:cNvGrpSpPr/>
          <p:nvPr/>
        </p:nvGrpSpPr>
        <p:grpSpPr>
          <a:xfrm>
            <a:off x="4965949" y="3822259"/>
            <a:ext cx="2260101" cy="522364"/>
            <a:chOff x="4957702" y="4689962"/>
            <a:chExt cx="2260101" cy="522364"/>
          </a:xfrm>
        </p:grpSpPr>
        <p:sp>
          <p:nvSpPr>
            <p:cNvPr id="16" name="六边形 15"/>
            <p:cNvSpPr/>
            <p:nvPr/>
          </p:nvSpPr>
          <p:spPr>
            <a:xfrm flipH="1">
              <a:off x="4957702" y="4689962"/>
              <a:ext cx="2260101" cy="522364"/>
            </a:xfrm>
            <a:prstGeom prst="hexagon">
              <a:avLst/>
            </a:prstGeom>
            <a:solidFill>
              <a:schemeClr val="bg1"/>
            </a:solidFill>
            <a:ln w="19050">
              <a:gradFill>
                <a:gsLst>
                  <a:gs pos="0">
                    <a:schemeClr val="bg1"/>
                  </a:gs>
                  <a:gs pos="100000">
                    <a:srgbClr val="CBCBCB"/>
                  </a:gs>
                </a:gsLst>
                <a:lin ang="5400000" scaled="0"/>
              </a:gradFill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4"/>
            <p:cNvSpPr txBox="1">
              <a:spLocks noChangeArrowheads="1"/>
            </p:cNvSpPr>
            <p:nvPr/>
          </p:nvSpPr>
          <p:spPr bwMode="auto">
            <a:xfrm>
              <a:off x="5022635" y="4706792"/>
              <a:ext cx="2159677" cy="48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sz="2400" b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Group 7</a:t>
              </a:r>
              <a:endParaRPr lang="zh-CN" altLang="zh-CN" sz="24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1D275B-87D2-815E-E3CE-A42F19AB26CB}"/>
              </a:ext>
            </a:extLst>
          </p:cNvPr>
          <p:cNvSpPr txBox="1"/>
          <p:nvPr/>
        </p:nvSpPr>
        <p:spPr>
          <a:xfrm>
            <a:off x="5194467" y="4644722"/>
            <a:ext cx="170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CHE Zhiheng</a:t>
            </a:r>
          </a:p>
          <a:p>
            <a:pPr algn="ctr"/>
            <a:r>
              <a:rPr kumimoji="1" lang="en-US" altLang="zh-CN" dirty="0"/>
              <a:t>HE Wenqi</a:t>
            </a:r>
          </a:p>
          <a:p>
            <a:pPr algn="ctr"/>
            <a:r>
              <a:rPr kumimoji="1" lang="en-US" altLang="zh-CN" dirty="0"/>
              <a:t>Hu Yingdong</a:t>
            </a:r>
          </a:p>
          <a:p>
            <a:pPr algn="ctr"/>
            <a:r>
              <a:rPr kumimoji="1" lang="en-US" altLang="zh-CN" dirty="0"/>
              <a:t>Huang Yuqi</a:t>
            </a:r>
          </a:p>
          <a:p>
            <a:pPr algn="ctr"/>
            <a:r>
              <a:rPr kumimoji="1" lang="en-US" altLang="zh-CN" dirty="0"/>
              <a:t>Xu Tao</a:t>
            </a:r>
          </a:p>
          <a:p>
            <a:pPr algn="ctr"/>
            <a:r>
              <a:rPr kumimoji="1" lang="en-US" altLang="zh-CN" dirty="0"/>
              <a:t>Zeng Qianxin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DBD041-853B-4576-80D1-54A98E4ED76B}"/>
              </a:ext>
            </a:extLst>
          </p:cNvPr>
          <p:cNvSpPr txBox="1"/>
          <p:nvPr/>
        </p:nvSpPr>
        <p:spPr>
          <a:xfrm>
            <a:off x="5946536" y="1257826"/>
            <a:ext cx="4690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Y: 10-day and 30-day daily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average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of the Hang Seng Index forecast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X:  Implied Volatility Spread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4778" y="118871"/>
            <a:ext cx="521296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Regression Analysis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1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CABB64-24D0-0E6F-A9E5-EC983468AC38}"/>
                  </a:ext>
                </a:extLst>
              </p:cNvPr>
              <p:cNvSpPr txBox="1"/>
              <p:nvPr/>
            </p:nvSpPr>
            <p:spPr>
              <a:xfrm>
                <a:off x="5946536" y="3429000"/>
                <a:ext cx="6033654" cy="23999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are equal to &lt;2.2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&lt;2.2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 we can conclude that it exists a relationship between return and the implied volatility spread</a:t>
                </a: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CABB64-24D0-0E6F-A9E5-EC983468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36" y="3429000"/>
                <a:ext cx="6033654" cy="2399903"/>
              </a:xfrm>
              <a:prstGeom prst="rect">
                <a:avLst/>
              </a:prstGeom>
              <a:blipFill>
                <a:blip r:embed="rId3"/>
                <a:stretch>
                  <a:fillRect l="-1681" t="-2646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E66EF2A-4FCF-BFEA-BD51-5D1269FAD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40" y="972372"/>
            <a:ext cx="4294800" cy="2645077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1B6AD6-DA68-B18C-6EC1-DE766F364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40" y="3845781"/>
            <a:ext cx="4294800" cy="2646001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1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494778" y="118871"/>
            <a:ext cx="521296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Regression Analysis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1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CABB64-24D0-0E6F-A9E5-EC983468AC38}"/>
              </a:ext>
            </a:extLst>
          </p:cNvPr>
          <p:cNvSpPr txBox="1"/>
          <p:nvPr/>
        </p:nvSpPr>
        <p:spPr>
          <a:xfrm>
            <a:off x="7079500" y="2037991"/>
            <a:ext cx="4622399" cy="2782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lying over the 45-degree diagonal of the ROC space, which mean that the model has certain accuracy.</a:t>
            </a: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7B19A1-C7C5-F365-037D-870DC220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8" y="1691612"/>
            <a:ext cx="6275699" cy="4151738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DBD041-853B-4576-80D1-54A98E4ED76B}"/>
              </a:ext>
            </a:extLst>
          </p:cNvPr>
          <p:cNvSpPr txBox="1"/>
          <p:nvPr/>
        </p:nvSpPr>
        <p:spPr>
          <a:xfrm>
            <a:off x="5812991" y="1273073"/>
            <a:ext cx="5225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Y: 10-day and 30-day daily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average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of the Hang Seng Index forecast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X:  The difference between Implied Volatility Spread and the mean of which in last 10 and 30 days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4778" y="118871"/>
            <a:ext cx="521296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Regression Analysis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1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CABB64-24D0-0E6F-A9E5-EC983468AC38}"/>
                  </a:ext>
                </a:extLst>
              </p:cNvPr>
              <p:cNvSpPr txBox="1"/>
              <p:nvPr/>
            </p:nvSpPr>
            <p:spPr>
              <a:xfrm>
                <a:off x="5812992" y="3842652"/>
                <a:ext cx="5583141" cy="23999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are equal to to &lt;2.2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&lt;2.2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respectively,  we can conclude that it exists a stronger relationship between return and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difference between Implied Volatility Spread and the mean of which in </a:t>
                </a:r>
                <a:r>
                  <a:rPr kumimoji="1"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time period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CABB64-24D0-0E6F-A9E5-EC983468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92" y="3842652"/>
                <a:ext cx="5583141" cy="2399903"/>
              </a:xfrm>
              <a:prstGeom prst="rect">
                <a:avLst/>
              </a:prstGeom>
              <a:blipFill>
                <a:blip r:embed="rId3"/>
                <a:stretch>
                  <a:fillRect l="-1587" t="-2105" r="-2268" b="-1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1556308-B277-E997-85E0-E2F1F5573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40" y="1104235"/>
            <a:ext cx="4290950" cy="2646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127D6-4BAF-E2DC-9F11-042CD4139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39" y="3963956"/>
            <a:ext cx="4290950" cy="2646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C3808B47-DA0A-E5F8-33CB-2CD8EC64ACB0}"/>
              </a:ext>
            </a:extLst>
          </p:cNvPr>
          <p:cNvSpPr txBox="1"/>
          <p:nvPr/>
        </p:nvSpPr>
        <p:spPr>
          <a:xfrm>
            <a:off x="5879763" y="1248058"/>
            <a:ext cx="52257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Y: 5-day daily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average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of the Hang Seng Index forecast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X: If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current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between Implied Volatility Spread positively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or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negatively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exceed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80%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confidence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interval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of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mean of which in last 30 days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C3AC86AA-DD67-0B99-E4A7-047F4F0DBC33}"/>
                  </a:ext>
                </a:extLst>
              </p:cNvPr>
              <p:cNvSpPr txBox="1"/>
              <p:nvPr/>
            </p:nvSpPr>
            <p:spPr>
              <a:xfrm>
                <a:off x="6084224" y="4409990"/>
                <a:ext cx="5554988" cy="23999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is equal to to &lt;2.2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we can conclude that it exists a stronger relationship between return and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the constructed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indicator.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Adjusted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R-squared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is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also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significantly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higher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22">
                <a:extLst>
                  <a:ext uri="{FF2B5EF4-FFF2-40B4-BE49-F238E27FC236}">
                    <a16:creationId xmlns:a16="http://schemas.microsoft.com/office/drawing/2014/main" id="{C3AC86AA-DD67-0B99-E4A7-047F4F0DB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24" y="4409990"/>
                <a:ext cx="5554988" cy="2399903"/>
              </a:xfrm>
              <a:prstGeom prst="rect">
                <a:avLst/>
              </a:prstGeom>
              <a:blipFill>
                <a:blip r:embed="rId3"/>
                <a:stretch>
                  <a:fillRect l="-1826" t="-2105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324BB7A-B623-EAB7-F4F1-B4028106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3" y="1760453"/>
            <a:ext cx="5550498" cy="40132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DA1F0C-3A5E-D812-AF1E-A845D578050A}"/>
              </a:ext>
            </a:extLst>
          </p:cNvPr>
          <p:cNvSpPr txBox="1"/>
          <p:nvPr/>
        </p:nvSpPr>
        <p:spPr>
          <a:xfrm>
            <a:off x="3494778" y="118871"/>
            <a:ext cx="521296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Regression Analysis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6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C3808B47-DA0A-E5F8-33CB-2CD8EC64ACB0}"/>
              </a:ext>
            </a:extLst>
          </p:cNvPr>
          <p:cNvSpPr txBox="1"/>
          <p:nvPr/>
        </p:nvSpPr>
        <p:spPr>
          <a:xfrm>
            <a:off x="924094" y="1291600"/>
            <a:ext cx="106691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 Missing : Missing Value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Factor Inadequate : Model needs more factors for Regression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Small Amount of  Noise : There is still an individual difference between the groups (Implied Volatility Spread), not every group will react the same way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Scale of Measurement : The t test we conducted can only indicate the difference between two groups of data. But the scale of the data cannot be compared in the testing.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DA1F0C-3A5E-D812-AF1E-A845D578050A}"/>
              </a:ext>
            </a:extLst>
          </p:cNvPr>
          <p:cNvSpPr txBox="1"/>
          <p:nvPr/>
        </p:nvSpPr>
        <p:spPr>
          <a:xfrm>
            <a:off x="4703094" y="118871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Limitation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7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785449" y="2877758"/>
            <a:ext cx="462110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Q &amp; A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7405" y="2878823"/>
            <a:ext cx="10745765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b="1" kern="100" dirty="0">
                <a:solidFill>
                  <a:srgbClr val="002060"/>
                </a:solidFill>
                <a:cs typeface="+mn-ea"/>
                <a:sym typeface="+mn-lt"/>
              </a:rPr>
              <a:t>Thank you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0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721392" y="1048268"/>
            <a:ext cx="478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5400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F27C0F-3858-E960-2EC8-0486925EBFAA}"/>
              </a:ext>
            </a:extLst>
          </p:cNvPr>
          <p:cNvSpPr/>
          <p:nvPr/>
        </p:nvSpPr>
        <p:spPr>
          <a:xfrm>
            <a:off x="1429522" y="2192657"/>
            <a:ext cx="9360000" cy="720000"/>
          </a:xfrm>
          <a:prstGeom prst="rect">
            <a:avLst/>
          </a:prstGeom>
          <a:solidFill>
            <a:srgbClr val="001F60"/>
          </a:solidFill>
          <a:ln w="50800">
            <a:solidFill>
              <a:srgbClr val="001F60"/>
            </a:solidFill>
          </a:ln>
          <a:effectLst>
            <a:outerShdw blurRad="50800" dist="38100" dir="2700000" sx="100238" sy="100238" algn="tl" rotWithShape="0">
              <a:prstClr val="black">
                <a:alpha val="4388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380250-E1BC-EBE8-47F6-BF0FB4EADE5A}"/>
              </a:ext>
            </a:extLst>
          </p:cNvPr>
          <p:cNvSpPr/>
          <p:nvPr/>
        </p:nvSpPr>
        <p:spPr>
          <a:xfrm>
            <a:off x="1429522" y="3225344"/>
            <a:ext cx="9360000" cy="720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</a:ln>
          <a:effectLst>
            <a:outerShdw blurRad="50800" dist="38100" dir="2700000" sx="100238" sy="100238" algn="tl" rotWithShape="0">
              <a:prstClr val="black">
                <a:alpha val="4388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716F1-A0C7-491A-9115-63543FFD0FBE}"/>
              </a:ext>
            </a:extLst>
          </p:cNvPr>
          <p:cNvSpPr/>
          <p:nvPr/>
        </p:nvSpPr>
        <p:spPr>
          <a:xfrm>
            <a:off x="1429522" y="4258031"/>
            <a:ext cx="9360000" cy="720000"/>
          </a:xfrm>
          <a:prstGeom prst="rect">
            <a:avLst/>
          </a:prstGeom>
          <a:solidFill>
            <a:srgbClr val="001F60"/>
          </a:solidFill>
          <a:ln w="50800">
            <a:solidFill>
              <a:srgbClr val="001F60"/>
            </a:solidFill>
          </a:ln>
          <a:effectLst>
            <a:outerShdw blurRad="50800" dist="38100" dir="2700000" sx="100238" sy="100238" algn="tl" rotWithShape="0">
              <a:prstClr val="black">
                <a:alpha val="4388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D2C589-1DB1-167F-8BC7-072F7CFB85BC}"/>
              </a:ext>
            </a:extLst>
          </p:cNvPr>
          <p:cNvSpPr/>
          <p:nvPr/>
        </p:nvSpPr>
        <p:spPr>
          <a:xfrm>
            <a:off x="1429522" y="5290718"/>
            <a:ext cx="9360000" cy="720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</a:ln>
          <a:effectLst>
            <a:outerShdw blurRad="50800" dist="38100" dir="2700000" sx="100238" sy="100238" algn="tl" rotWithShape="0">
              <a:prstClr val="black">
                <a:alpha val="4388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849D0-1BC0-F3B1-C733-20C63BDBCAEE}"/>
              </a:ext>
            </a:extLst>
          </p:cNvPr>
          <p:cNvSpPr txBox="1"/>
          <p:nvPr/>
        </p:nvSpPr>
        <p:spPr>
          <a:xfrm>
            <a:off x="1402478" y="2192657"/>
            <a:ext cx="110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01</a:t>
            </a:r>
            <a:endParaRPr kumimoji="1" lang="zh-CN" alt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C1DCFA-C420-4124-D983-8C854D5588FA}"/>
              </a:ext>
            </a:extLst>
          </p:cNvPr>
          <p:cNvSpPr txBox="1"/>
          <p:nvPr/>
        </p:nvSpPr>
        <p:spPr>
          <a:xfrm>
            <a:off x="1402477" y="3224520"/>
            <a:ext cx="110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02</a:t>
            </a:r>
            <a:endParaRPr kumimoji="1" lang="zh-CN" alt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C60A00-FCF2-07F3-D861-EE0EC5C5B2C7}"/>
              </a:ext>
            </a:extLst>
          </p:cNvPr>
          <p:cNvSpPr txBox="1"/>
          <p:nvPr/>
        </p:nvSpPr>
        <p:spPr>
          <a:xfrm>
            <a:off x="1429522" y="4258031"/>
            <a:ext cx="110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03</a:t>
            </a:r>
            <a:endParaRPr kumimoji="1" lang="zh-CN" alt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E17C94-9341-38AA-E6B8-2F3542D05CFD}"/>
              </a:ext>
            </a:extLst>
          </p:cNvPr>
          <p:cNvSpPr txBox="1"/>
          <p:nvPr/>
        </p:nvSpPr>
        <p:spPr>
          <a:xfrm>
            <a:off x="1402476" y="5298759"/>
            <a:ext cx="110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04</a:t>
            </a:r>
            <a:endParaRPr kumimoji="1" lang="zh-CN" alt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A62948-D7EE-8C6C-060E-DFEBA3DFF447}"/>
              </a:ext>
            </a:extLst>
          </p:cNvPr>
          <p:cNvSpPr txBox="1"/>
          <p:nvPr/>
        </p:nvSpPr>
        <p:spPr>
          <a:xfrm>
            <a:off x="2504767" y="2276078"/>
            <a:ext cx="755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Dataset</a:t>
            </a:r>
            <a:r>
              <a:rPr kumimoji="1" lang="en-US" altLang="zh-CN" sz="3200" dirty="0"/>
              <a:t> </a:t>
            </a:r>
            <a:endParaRPr kumimoji="1"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6CC8CE-5CC4-AA6A-8EF9-E3D7A67DECDC}"/>
              </a:ext>
            </a:extLst>
          </p:cNvPr>
          <p:cNvSpPr txBox="1"/>
          <p:nvPr/>
        </p:nvSpPr>
        <p:spPr>
          <a:xfrm>
            <a:off x="2531813" y="3306321"/>
            <a:ext cx="755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Smirk</a:t>
            </a:r>
            <a:r>
              <a:rPr kumimoji="1" lang="en-US" altLang="zh-CN" sz="3200" dirty="0"/>
              <a:t> </a:t>
            </a:r>
            <a:endParaRPr kumimoji="1"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7F7773-F6F7-5967-99CF-4348771F797A}"/>
              </a:ext>
            </a:extLst>
          </p:cNvPr>
          <p:cNvSpPr txBox="1"/>
          <p:nvPr/>
        </p:nvSpPr>
        <p:spPr>
          <a:xfrm>
            <a:off x="2504766" y="4335347"/>
            <a:ext cx="823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Implied Volatility Spread &amp; Log Return 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24C06-1C75-2E7D-8514-E20B22908E3A}"/>
              </a:ext>
            </a:extLst>
          </p:cNvPr>
          <p:cNvSpPr txBox="1"/>
          <p:nvPr/>
        </p:nvSpPr>
        <p:spPr>
          <a:xfrm>
            <a:off x="2504765" y="5368034"/>
            <a:ext cx="823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Regression Analysis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919748" y="125310"/>
            <a:ext cx="235872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DATASET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49832-A243-7591-46BA-93FAE711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1" y="1515452"/>
            <a:ext cx="6242851" cy="3960075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A868C7-44DD-6B03-E609-2A9CB7FB0059}"/>
              </a:ext>
            </a:extLst>
          </p:cNvPr>
          <p:cNvSpPr txBox="1"/>
          <p:nvPr/>
        </p:nvSpPr>
        <p:spPr>
          <a:xfrm>
            <a:off x="6612961" y="1385973"/>
            <a:ext cx="55790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: HSI20400A0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HANG SENG INDEX 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20400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Strike Price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 Month Code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Option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to December A to L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Option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to December M to X</a:t>
            </a:r>
          </a:p>
          <a:p>
            <a:pPr marL="342900" indent="-342900">
              <a:buFontTx/>
              <a:buChar char="-"/>
            </a:pP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means The Last Digit of Maturity Year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Code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HKD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Settlement Price – Previous Settlement Price</a:t>
            </a:r>
          </a:p>
        </p:txBody>
      </p:sp>
    </p:spTree>
    <p:extLst>
      <p:ext uri="{BB962C8B-B14F-4D97-AF65-F5344CB8AC3E}">
        <p14:creationId xmlns:p14="http://schemas.microsoft.com/office/powerpoint/2010/main" val="23532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09379" y="11127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SMIRK</a:t>
            </a:r>
          </a:p>
        </p:txBody>
      </p:sp>
      <p:sp>
        <p:nvSpPr>
          <p:cNvPr id="2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22F599-B7C9-4CE0-DE22-CD0C0751418E}"/>
              </a:ext>
            </a:extLst>
          </p:cNvPr>
          <p:cNvSpPr txBox="1"/>
          <p:nvPr/>
        </p:nvSpPr>
        <p:spPr>
          <a:xfrm>
            <a:off x="6096000" y="1261592"/>
            <a:ext cx="5650078" cy="2399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1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Implied Volatility increases with the difference between strike price and the equity index price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AE57F9-F7C5-6B9B-4DFF-5AD634F6A597}"/>
              </a:ext>
            </a:extLst>
          </p:cNvPr>
          <p:cNvSpPr txBox="1"/>
          <p:nvPr/>
        </p:nvSpPr>
        <p:spPr>
          <a:xfrm>
            <a:off x="6096000" y="4045418"/>
            <a:ext cx="5650078" cy="2399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2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that are ITM and OTM by an equal amount should have roughly the same implied volatility.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2E035AD-4BC9-7ADA-E96E-E21B7956F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3725633"/>
            <a:ext cx="3844715" cy="2772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EBD3ED6-8758-2ECF-537D-DACAEA25E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0" y="877669"/>
            <a:ext cx="3844716" cy="2772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7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09379" y="11127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SMIRK</a:t>
            </a:r>
          </a:p>
        </p:txBody>
      </p:sp>
      <p:sp>
        <p:nvSpPr>
          <p:cNvPr id="2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809F20-8A2A-78BE-7567-4E33EC79906C}"/>
              </a:ext>
            </a:extLst>
          </p:cNvPr>
          <p:cNvSpPr txBox="1"/>
          <p:nvPr/>
        </p:nvSpPr>
        <p:spPr>
          <a:xfrm>
            <a:off x="6084224" y="986453"/>
            <a:ext cx="5650078" cy="1982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3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ATM, Demand is greater for options that are ITM or OTM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81054-374E-871F-C082-49D66D05BC36}"/>
              </a:ext>
            </a:extLst>
          </p:cNvPr>
          <p:cNvSpPr txBox="1"/>
          <p:nvPr/>
        </p:nvSpPr>
        <p:spPr>
          <a:xfrm>
            <a:off x="7519966" y="4000042"/>
            <a:ext cx="2414445" cy="461665"/>
          </a:xfrm>
          <a:prstGeom prst="rect">
            <a:avLst/>
          </a:prstGeom>
          <a:solidFill>
            <a:srgbClr val="001F60"/>
          </a:solidFill>
          <a:ln>
            <a:solidFill>
              <a:srgbClr val="001F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Implied Volatility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1479ED-5B1B-DAD4-EF8A-C696AFBC37EF}"/>
              </a:ext>
            </a:extLst>
          </p:cNvPr>
          <p:cNvSpPr txBox="1"/>
          <p:nvPr/>
        </p:nvSpPr>
        <p:spPr>
          <a:xfrm>
            <a:off x="7519966" y="3099413"/>
            <a:ext cx="2414445" cy="461665"/>
          </a:xfrm>
          <a:prstGeom prst="rect">
            <a:avLst/>
          </a:prstGeom>
          <a:solidFill>
            <a:srgbClr val="001F60"/>
          </a:solidFill>
          <a:ln>
            <a:solidFill>
              <a:srgbClr val="001F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08AA35-F941-2978-7AC2-39223B4585D5}"/>
              </a:ext>
            </a:extLst>
          </p:cNvPr>
          <p:cNvSpPr txBox="1"/>
          <p:nvPr/>
        </p:nvSpPr>
        <p:spPr>
          <a:xfrm>
            <a:off x="7519966" y="4900671"/>
            <a:ext cx="2414445" cy="461665"/>
          </a:xfrm>
          <a:prstGeom prst="rect">
            <a:avLst/>
          </a:prstGeom>
          <a:solidFill>
            <a:srgbClr val="001F60"/>
          </a:solidFill>
          <a:ln>
            <a:solidFill>
              <a:srgbClr val="001F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Value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F3EE7B-030D-A9D0-F48E-CDAA3134811B}"/>
              </a:ext>
            </a:extLst>
          </p:cNvPr>
          <p:cNvSpPr txBox="1"/>
          <p:nvPr/>
        </p:nvSpPr>
        <p:spPr>
          <a:xfrm>
            <a:off x="7519967" y="5801299"/>
            <a:ext cx="2414445" cy="461665"/>
          </a:xfrm>
          <a:prstGeom prst="rect">
            <a:avLst/>
          </a:prstGeom>
          <a:solidFill>
            <a:srgbClr val="001F60"/>
          </a:solidFill>
          <a:ln>
            <a:solidFill>
              <a:srgbClr val="001F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CE12199-6A5C-4A52-AADD-48C22611663A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727189" y="3561078"/>
            <a:ext cx="0" cy="4389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383E55-56D9-C1A0-13BA-FD82E0AC9FA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727189" y="4461707"/>
            <a:ext cx="0" cy="4389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444628-2D0A-F7F1-C9AC-21E917C6D72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27188" y="5362336"/>
            <a:ext cx="1" cy="50921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下箭头 33">
            <a:extLst>
              <a:ext uri="{FF2B5EF4-FFF2-40B4-BE49-F238E27FC236}">
                <a16:creationId xmlns:a16="http://schemas.microsoft.com/office/drawing/2014/main" id="{A0330497-BA64-79B9-A34A-1681C25434B7}"/>
              </a:ext>
            </a:extLst>
          </p:cNvPr>
          <p:cNvSpPr/>
          <p:nvPr/>
        </p:nvSpPr>
        <p:spPr>
          <a:xfrm rot="10800000">
            <a:off x="10096117" y="2969022"/>
            <a:ext cx="309966" cy="59205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BE753284-94AF-0CD7-D380-A4DE14E1C7A7}"/>
              </a:ext>
            </a:extLst>
          </p:cNvPr>
          <p:cNvSpPr/>
          <p:nvPr/>
        </p:nvSpPr>
        <p:spPr>
          <a:xfrm rot="10800000">
            <a:off x="10096117" y="3877913"/>
            <a:ext cx="309966" cy="59205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40B87406-C8DF-482F-1ABE-189B6EFEBA37}"/>
              </a:ext>
            </a:extLst>
          </p:cNvPr>
          <p:cNvSpPr/>
          <p:nvPr/>
        </p:nvSpPr>
        <p:spPr>
          <a:xfrm rot="10800000">
            <a:off x="10096117" y="4791151"/>
            <a:ext cx="309966" cy="59205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下箭头 36">
            <a:extLst>
              <a:ext uri="{FF2B5EF4-FFF2-40B4-BE49-F238E27FC236}">
                <a16:creationId xmlns:a16="http://schemas.microsoft.com/office/drawing/2014/main" id="{95DD1CC8-48EC-653C-6DC5-D56EE00BE392}"/>
              </a:ext>
            </a:extLst>
          </p:cNvPr>
          <p:cNvSpPr/>
          <p:nvPr/>
        </p:nvSpPr>
        <p:spPr>
          <a:xfrm rot="10800000">
            <a:off x="10095291" y="5736103"/>
            <a:ext cx="309966" cy="59205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A7CE236-7D67-E6AE-CEBD-05BEC400F48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1" y="724078"/>
            <a:ext cx="3817657" cy="2736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80B5D19-D08D-5FF8-8F49-87562479E4A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0" y="3723468"/>
            <a:ext cx="3817657" cy="27360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09379" y="11127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SMIRK</a:t>
            </a:r>
          </a:p>
        </p:txBody>
      </p:sp>
      <p:sp>
        <p:nvSpPr>
          <p:cNvPr id="2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809F20-8A2A-78BE-7567-4E33EC79906C}"/>
              </a:ext>
            </a:extLst>
          </p:cNvPr>
          <p:cNvSpPr txBox="1"/>
          <p:nvPr/>
        </p:nvSpPr>
        <p:spPr>
          <a:xfrm>
            <a:off x="478628" y="4846208"/>
            <a:ext cx="9658208" cy="1707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Approach is based on the option’s moneyness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1 ATM call option with its moneyness closest to 1, and 1 OTM put option with its moneyness closest to 0.95.</a:t>
            </a:r>
            <a:endParaRPr kumimoji="1" lang="en-US" altLang="zh-CN" dirty="0"/>
          </a:p>
        </p:txBody>
      </p:sp>
      <p:pic>
        <p:nvPicPr>
          <p:cNvPr id="2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A1C30AC6-EF04-5DAD-EA50-424EECBDF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" y="1056845"/>
            <a:ext cx="6247291" cy="3539048"/>
          </a:xfrm>
          <a:prstGeom prst="rect">
            <a:avLst/>
          </a:prstGeom>
          <a:noFill/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CAF476-D4C5-FC43-965D-4EA340EE0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21" y="2343403"/>
            <a:ext cx="4724626" cy="793892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FCFF7C2-84B3-0086-1F94-8C5D5572C0E4}"/>
              </a:ext>
            </a:extLst>
          </p:cNvPr>
          <p:cNvSpPr/>
          <p:nvPr/>
        </p:nvSpPr>
        <p:spPr>
          <a:xfrm>
            <a:off x="3548329" y="3338258"/>
            <a:ext cx="97722" cy="907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3A0AC1F-9AEB-4880-F8FB-A78D5162CBF3}"/>
              </a:ext>
            </a:extLst>
          </p:cNvPr>
          <p:cNvCxnSpPr/>
          <p:nvPr/>
        </p:nvCxnSpPr>
        <p:spPr>
          <a:xfrm>
            <a:off x="3597190" y="3429000"/>
            <a:ext cx="0" cy="35424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2F610E9-4F6C-2F14-0B81-E7915EEED75A}"/>
              </a:ext>
            </a:extLst>
          </p:cNvPr>
          <p:cNvSpPr txBox="1"/>
          <p:nvPr/>
        </p:nvSpPr>
        <p:spPr>
          <a:xfrm>
            <a:off x="3057676" y="3096140"/>
            <a:ext cx="13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At</a:t>
            </a:r>
            <a:r>
              <a:rPr kumimoji="1" lang="zh-CN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the money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2A94D7E-5D6E-5B8D-4B4C-87BF818CC848}"/>
              </a:ext>
            </a:extLst>
          </p:cNvPr>
          <p:cNvCxnSpPr>
            <a:cxnSpLocks/>
          </p:cNvCxnSpPr>
          <p:nvPr/>
        </p:nvCxnSpPr>
        <p:spPr>
          <a:xfrm flipH="1">
            <a:off x="1693984" y="3332396"/>
            <a:ext cx="180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8EFFAAF-3ED8-0E11-962E-7EED48A63ACB}"/>
              </a:ext>
            </a:extLst>
          </p:cNvPr>
          <p:cNvCxnSpPr>
            <a:cxnSpLocks/>
          </p:cNvCxnSpPr>
          <p:nvPr/>
        </p:nvCxnSpPr>
        <p:spPr>
          <a:xfrm>
            <a:off x="3691241" y="3332396"/>
            <a:ext cx="180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 23">
            <a:extLst>
              <a:ext uri="{FF2B5EF4-FFF2-40B4-BE49-F238E27FC236}">
                <a16:creationId xmlns:a16="http://schemas.microsoft.com/office/drawing/2014/main" id="{412626EA-C6A7-991C-6019-8237049C8086}"/>
              </a:ext>
            </a:extLst>
          </p:cNvPr>
          <p:cNvSpPr/>
          <p:nvPr/>
        </p:nvSpPr>
        <p:spPr>
          <a:xfrm rot="10800000">
            <a:off x="2474257" y="1169897"/>
            <a:ext cx="2259107" cy="1990159"/>
          </a:xfrm>
          <a:prstGeom prst="arc">
            <a:avLst>
              <a:gd name="adj1" fmla="val 10901867"/>
              <a:gd name="adj2" fmla="val 2142932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2DB42E-56FD-ABFA-3E9A-467378EC8C2C}"/>
              </a:ext>
            </a:extLst>
          </p:cNvPr>
          <p:cNvSpPr txBox="1"/>
          <p:nvPr/>
        </p:nvSpPr>
        <p:spPr>
          <a:xfrm>
            <a:off x="1116190" y="3014655"/>
            <a:ext cx="206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Out of the money puts </a:t>
            </a:r>
            <a:endParaRPr kumimoji="1"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E987E-2621-5B56-F956-724D995D7816}"/>
              </a:ext>
            </a:extLst>
          </p:cNvPr>
          <p:cNvSpPr txBox="1"/>
          <p:nvPr/>
        </p:nvSpPr>
        <p:spPr>
          <a:xfrm>
            <a:off x="1108078" y="3361524"/>
            <a:ext cx="188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In the money calls</a:t>
            </a:r>
            <a:endParaRPr kumimoji="1"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777C17-5455-1E8E-C668-94BFA39B1F03}"/>
              </a:ext>
            </a:extLst>
          </p:cNvPr>
          <p:cNvSpPr txBox="1"/>
          <p:nvPr/>
        </p:nvSpPr>
        <p:spPr>
          <a:xfrm>
            <a:off x="4188563" y="3021557"/>
            <a:ext cx="188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In the money puts </a:t>
            </a:r>
            <a:endParaRPr kumimoji="1" lang="zh-CN" altLang="en-US" sz="12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F9187B-3D61-1587-659E-605D0C6A75F2}"/>
              </a:ext>
            </a:extLst>
          </p:cNvPr>
          <p:cNvSpPr txBox="1"/>
          <p:nvPr/>
        </p:nvSpPr>
        <p:spPr>
          <a:xfrm>
            <a:off x="4167326" y="3358679"/>
            <a:ext cx="203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Out of the money calls</a:t>
            </a:r>
            <a:endParaRPr kumimoji="1" lang="zh-CN" altLang="en-US" sz="1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C3FE88-45A8-F08C-4BAF-3DD9DF7558B5}"/>
              </a:ext>
            </a:extLst>
          </p:cNvPr>
          <p:cNvSpPr txBox="1"/>
          <p:nvPr/>
        </p:nvSpPr>
        <p:spPr>
          <a:xfrm>
            <a:off x="2405081" y="1697072"/>
            <a:ext cx="2572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Volatility increases as the option becomes increasingly in the money or out of the money</a:t>
            </a:r>
            <a:endParaRPr kumimoji="1" lang="zh-CN" altLang="en-US" sz="11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985FA87-BFF7-D2FE-A7DE-A5C8477541D2}"/>
              </a:ext>
            </a:extLst>
          </p:cNvPr>
          <p:cNvCxnSpPr>
            <a:cxnSpLocks/>
          </p:cNvCxnSpPr>
          <p:nvPr/>
        </p:nvCxnSpPr>
        <p:spPr>
          <a:xfrm flipH="1">
            <a:off x="2796988" y="2297236"/>
            <a:ext cx="696996" cy="35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E1B68E6-01EB-9387-9F3C-56964234E0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91241" y="2297236"/>
            <a:ext cx="739565" cy="36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4">
                <a:extLst>
                  <a:ext uri="{FF2B5EF4-FFF2-40B4-BE49-F238E27FC236}">
                    <a16:creationId xmlns:a16="http://schemas.microsoft.com/office/drawing/2014/main" id="{0D43DD19-8707-E823-0E6E-B4EDA32B1F3F}"/>
                  </a:ext>
                </a:extLst>
              </p:cNvPr>
              <p:cNvSpPr txBox="1"/>
              <p:nvPr/>
            </p:nvSpPr>
            <p:spPr>
              <a:xfrm>
                <a:off x="2081892" y="3846912"/>
                <a:ext cx="8028215" cy="23999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p-value 7.208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</m:sup>
                    </m:sSup>
                  </m:oMath>
                </a14:m>
                <a:endPara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↓</a:t>
                </a:r>
                <a:endPara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</a:t>
                </a:r>
              </a:p>
              <a:p>
                <a:pPr algn="ctr"/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↓</a:t>
                </a:r>
                <a:endPara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 with different skewness has </a:t>
                </a:r>
              </a:p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significantly different average daily return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4">
                <a:extLst>
                  <a:ext uri="{FF2B5EF4-FFF2-40B4-BE49-F238E27FC236}">
                    <a16:creationId xmlns:a16="http://schemas.microsoft.com/office/drawing/2014/main" id="{0D43DD19-8707-E823-0E6E-B4EDA32B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92" y="3846912"/>
                <a:ext cx="8028215" cy="2399903"/>
              </a:xfrm>
              <a:prstGeom prst="rect">
                <a:avLst/>
              </a:prstGeom>
              <a:blipFill>
                <a:blip r:embed="rId3"/>
                <a:stretch>
                  <a:fillRect t="-1047" b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F36979-A79A-8756-114A-9A73A0B3C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20" y="1253756"/>
            <a:ext cx="6731408" cy="2332141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1E9706-D1B3-CB64-CE9F-CFE73010930E}"/>
              </a:ext>
            </a:extLst>
          </p:cNvPr>
          <p:cNvSpPr txBox="1"/>
          <p:nvPr/>
        </p:nvSpPr>
        <p:spPr>
          <a:xfrm>
            <a:off x="3110311" y="86381"/>
            <a:ext cx="59713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SMIRK Hypothesis Test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EA05D-FC7A-031E-251D-D613132CCCF9}"/>
              </a:ext>
            </a:extLst>
          </p:cNvPr>
          <p:cNvSpPr txBox="1"/>
          <p:nvPr/>
        </p:nvSpPr>
        <p:spPr>
          <a:xfrm>
            <a:off x="756557" y="3846912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03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064099" y="118408"/>
            <a:ext cx="100923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Implied Volatility Spread &amp; Log Return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3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33841-072A-7815-AC44-02D9EF0B6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69" y="1680094"/>
            <a:ext cx="5745553" cy="3497811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1E2BF9F-0C84-7875-9094-8C0EA30FCE0C}"/>
              </a:ext>
            </a:extLst>
          </p:cNvPr>
          <p:cNvSpPr txBox="1"/>
          <p:nvPr/>
        </p:nvSpPr>
        <p:spPr>
          <a:xfrm>
            <a:off x="-85728" y="5363025"/>
            <a:ext cx="384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H1: Log Return of Index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7D7840-74E6-FB53-B359-F3D88E31816E}"/>
              </a:ext>
            </a:extLst>
          </p:cNvPr>
          <p:cNvSpPr txBox="1"/>
          <p:nvPr/>
        </p:nvSpPr>
        <p:spPr>
          <a:xfrm>
            <a:off x="200936" y="5824690"/>
            <a:ext cx="384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H2: Implied Volatility Spread</a:t>
            </a:r>
            <a:endParaRPr kumimoji="1"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AD99916-4731-1C07-74A7-D5F107446F38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6" y="1680094"/>
            <a:ext cx="5745600" cy="34992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4B07BC-1A5D-0EED-5EBA-3A8B08205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350" y="5448155"/>
            <a:ext cx="6197600" cy="838200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3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19E30E8-F737-46C1-07E2-2EA34D03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2" y="1736141"/>
            <a:ext cx="5505174" cy="3986741"/>
          </a:xfrm>
          <a:prstGeom prst="rect">
            <a:avLst/>
          </a:prstGeom>
          <a:ln w="22225">
            <a:solidFill>
              <a:srgbClr val="001F60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E64287E-0C39-DDE4-E3F8-8CAFBBDD5FA0}"/>
              </a:ext>
            </a:extLst>
          </p:cNvPr>
          <p:cNvSpPr txBox="1"/>
          <p:nvPr/>
        </p:nvSpPr>
        <p:spPr>
          <a:xfrm>
            <a:off x="6489002" y="2229048"/>
            <a:ext cx="5024686" cy="2399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Implied Volatility Spread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forecast the movement of the trend of the index  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A6BC3C-4F54-02C6-E573-5C9E90ECD870}"/>
              </a:ext>
            </a:extLst>
          </p:cNvPr>
          <p:cNvSpPr txBox="1"/>
          <p:nvPr/>
        </p:nvSpPr>
        <p:spPr>
          <a:xfrm>
            <a:off x="1064099" y="118408"/>
            <a:ext cx="100923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Implied Volatility Spread &amp; Log Return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6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629</Words>
  <Application>Microsoft Macintosh PowerPoint</Application>
  <PresentationFormat>宽屏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阿里巴巴普惠体 R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HE Wenqi</cp:lastModifiedBy>
  <cp:revision>103</cp:revision>
  <dcterms:created xsi:type="dcterms:W3CDTF">2019-01-02T05:18:00Z</dcterms:created>
  <dcterms:modified xsi:type="dcterms:W3CDTF">2022-11-23T09:49:40Z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