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57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52ec26645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52ec26645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952ec26645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9ec8f178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9ec8f178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this example, we can see that all IRRs give the same result</a:t>
            </a:r>
            <a:endParaRPr/>
          </a:p>
        </p:txBody>
      </p:sp>
      <p:sp>
        <p:nvSpPr>
          <p:cNvPr id="141" name="Google Shape;141;g199ec8f1785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9ec8f178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9ec8f178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500"/>
              </a:spcBef>
              <a:spcAft>
                <a:spcPts val="0"/>
              </a:spcAft>
              <a:buNone/>
            </a:pPr>
            <a:r>
              <a:rPr lang="en-US" sz="1000"/>
              <a:t>For the proof and the case PV(Re(c)|r)=0, please refer to the paper.</a:t>
            </a:r>
            <a:endParaRPr sz="1000"/>
          </a:p>
        </p:txBody>
      </p:sp>
      <p:sp>
        <p:nvSpPr>
          <p:cNvPr id="158" name="Google Shape;158;g199ec8f1785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9ec8f1785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9ec8f1785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99ec8f1785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9ec8f178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9ec8f178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99ec8f1785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9ec8f178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9ec8f1785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99ec8f1785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9ec8f1785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9ec8f1785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99ec8f1785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9ec8f1785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9ec8f1785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99ec8f1785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9ec8f1785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9ec8f1785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99ec8f1785_1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d69296d74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d69296d74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9d69296d74_2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199f135b49c_9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g199f135b49c_9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99f135b49c_9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99f135b49c_9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9f135b49c_9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99f135b49c_9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99ec8f1785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99ec8f1785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99ec8f1785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99f135b49c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g199f135b49c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99ec8f17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 name="Google Shape;53;g199ec8f17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199ec8f178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9ec8f178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9ec8f178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200"/>
              <a:t>The component c</a:t>
            </a:r>
            <a:r>
              <a:rPr baseline="-25000" lang="en-US" sz="4200"/>
              <a:t>t</a:t>
            </a:r>
            <a:r>
              <a:rPr lang="en-US" sz="4200"/>
              <a:t> is the negative of the sum of the future value of cash flow from x</a:t>
            </a:r>
            <a:r>
              <a:rPr baseline="-25000" lang="en-US" sz="4200"/>
              <a:t>0 </a:t>
            </a:r>
            <a:r>
              <a:rPr lang="en-US" sz="4200"/>
              <a:t>to x</a:t>
            </a:r>
            <a:r>
              <a:rPr baseline="-25000" lang="en-US" sz="4200"/>
              <a:t>t</a:t>
            </a:r>
            <a:r>
              <a:rPr lang="en-US" sz="4200"/>
              <a:t> at time t with compounding rate r=k.</a:t>
            </a:r>
            <a:endParaRPr/>
          </a:p>
        </p:txBody>
      </p:sp>
      <p:sp>
        <p:nvSpPr>
          <p:cNvPr id="67" name="Google Shape;67;g199ec8f178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9ec8f178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9ec8f178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199ec8f1785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52ec26645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52ec26645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952ec26645_3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9ec8f178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9ec8f178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500"/>
              </a:spcBef>
              <a:spcAft>
                <a:spcPts val="0"/>
              </a:spcAft>
              <a:buClr>
                <a:schemeClr val="dk1"/>
              </a:buClr>
              <a:buSzPts val="1100"/>
              <a:buFont typeface="Arial"/>
              <a:buNone/>
            </a:pPr>
            <a:r>
              <a:rPr lang="en-US" sz="4200"/>
              <a:t>Note：</a:t>
            </a:r>
            <a:endParaRPr sz="4200"/>
          </a:p>
          <a:p>
            <a:pPr indent="0" lvl="0" marL="0" rtl="0" algn="l">
              <a:lnSpc>
                <a:spcPct val="90000"/>
              </a:lnSpc>
              <a:spcBef>
                <a:spcPts val="1500"/>
              </a:spcBef>
              <a:spcAft>
                <a:spcPts val="0"/>
              </a:spcAft>
              <a:buClr>
                <a:schemeClr val="dk1"/>
              </a:buClr>
              <a:buSzPts val="1100"/>
              <a:buFont typeface="Arial"/>
              <a:buNone/>
            </a:pPr>
            <a:r>
              <a:rPr lang="en-US" sz="4200"/>
              <a:t>If </a:t>
            </a:r>
            <a:r>
              <a:rPr b="1" lang="en-US" sz="4200"/>
              <a:t>c </a:t>
            </a:r>
            <a:r>
              <a:rPr lang="en-US" sz="4200"/>
              <a:t>has both positive and negative elements, we can call it </a:t>
            </a:r>
            <a:r>
              <a:rPr lang="en-US" sz="4200" u="sng"/>
              <a:t>a mixed investments</a:t>
            </a:r>
            <a:r>
              <a:rPr lang="en-US" sz="4200"/>
              <a:t>.</a:t>
            </a:r>
            <a:endParaRPr/>
          </a:p>
        </p:txBody>
      </p:sp>
      <p:sp>
        <p:nvSpPr>
          <p:cNvPr id="107" name="Google Shape;107;g199ec8f1785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標題投影片">
  <p:cSld name="1_標題投影片">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1898" y="0"/>
            <a:ext cx="18288000" cy="10287000"/>
          </a:xfrm>
          <a:prstGeom prst="rect">
            <a:avLst/>
          </a:prstGeom>
          <a:noFill/>
          <a:ln>
            <a:noFill/>
          </a:ln>
        </p:spPr>
      </p:pic>
      <p:sp>
        <p:nvSpPr>
          <p:cNvPr id="18" name="Google Shape;18;p2"/>
          <p:cNvSpPr txBox="1"/>
          <p:nvPr>
            <p:ph type="ctrTitle"/>
          </p:nvPr>
        </p:nvSpPr>
        <p:spPr>
          <a:xfrm>
            <a:off x="1120222" y="2590076"/>
            <a:ext cx="7281863" cy="22050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500"/>
              <a:buFont typeface="Arial"/>
              <a:buNone/>
              <a:defRPr b="1" sz="6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155862" y="4242073"/>
            <a:ext cx="8368343" cy="820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500"/>
              </a:spcBef>
              <a:spcAft>
                <a:spcPts val="0"/>
              </a:spcAft>
              <a:buClr>
                <a:srgbClr val="FF6699"/>
              </a:buClr>
              <a:buSzPts val="4200"/>
              <a:buChar char="•"/>
              <a:defRPr b="1">
                <a:solidFill>
                  <a:srgbClr val="FF6699"/>
                </a:solidFill>
              </a:defRPr>
            </a:lvl1pPr>
            <a:lvl2pPr lvl="1" algn="l">
              <a:lnSpc>
                <a:spcPct val="90000"/>
              </a:lnSpc>
              <a:spcBef>
                <a:spcPts val="750"/>
              </a:spcBef>
              <a:spcAft>
                <a:spcPts val="0"/>
              </a:spcAft>
              <a:buClr>
                <a:schemeClr val="dk1"/>
              </a:buClr>
              <a:buSzPts val="1800"/>
              <a:buChar char="•"/>
              <a:defRPr/>
            </a:lvl2pPr>
            <a:lvl3pPr lvl="2" algn="l">
              <a:lnSpc>
                <a:spcPct val="90000"/>
              </a:lnSpc>
              <a:spcBef>
                <a:spcPts val="750"/>
              </a:spcBef>
              <a:spcAft>
                <a:spcPts val="0"/>
              </a:spcAft>
              <a:buClr>
                <a:schemeClr val="dk1"/>
              </a:buClr>
              <a:buSzPts val="1800"/>
              <a:buChar char="•"/>
              <a:defRPr/>
            </a:lvl3pPr>
            <a:lvl4pPr lvl="3" algn="l">
              <a:lnSpc>
                <a:spcPct val="90000"/>
              </a:lnSpc>
              <a:spcBef>
                <a:spcPts val="750"/>
              </a:spcBef>
              <a:spcAft>
                <a:spcPts val="0"/>
              </a:spcAft>
              <a:buClr>
                <a:schemeClr val="dk1"/>
              </a:buClr>
              <a:buSzPts val="1800"/>
              <a:buChar char="•"/>
              <a:defRPr/>
            </a:lvl4pPr>
            <a:lvl5pPr lvl="4" algn="l">
              <a:lnSpc>
                <a:spcPct val="90000"/>
              </a:lnSpc>
              <a:spcBef>
                <a:spcPts val="750"/>
              </a:spcBef>
              <a:spcAft>
                <a:spcPts val="0"/>
              </a:spcAft>
              <a:buClr>
                <a:schemeClr val="dk1"/>
              </a:buClr>
              <a:buSzPts val="1800"/>
              <a:buChar char="•"/>
              <a:defRPr/>
            </a:lvl5pPr>
            <a:lvl6pPr lvl="5" algn="l">
              <a:lnSpc>
                <a:spcPct val="90000"/>
              </a:lnSpc>
              <a:spcBef>
                <a:spcPts val="750"/>
              </a:spcBef>
              <a:spcAft>
                <a:spcPts val="0"/>
              </a:spcAft>
              <a:buClr>
                <a:schemeClr val="dk1"/>
              </a:buClr>
              <a:buSzPts val="1800"/>
              <a:buChar char="•"/>
              <a:defRPr/>
            </a:lvl6pPr>
            <a:lvl7pPr lvl="6" algn="l">
              <a:lnSpc>
                <a:spcPct val="90000"/>
              </a:lnSpc>
              <a:spcBef>
                <a:spcPts val="750"/>
              </a:spcBef>
              <a:spcAft>
                <a:spcPts val="0"/>
              </a:spcAft>
              <a:buClr>
                <a:schemeClr val="dk1"/>
              </a:buClr>
              <a:buSzPts val="1800"/>
              <a:buChar char="•"/>
              <a:defRPr/>
            </a:lvl7pPr>
            <a:lvl8pPr lvl="7" algn="l">
              <a:lnSpc>
                <a:spcPct val="90000"/>
              </a:lnSpc>
              <a:spcBef>
                <a:spcPts val="750"/>
              </a:spcBef>
              <a:spcAft>
                <a:spcPts val="0"/>
              </a:spcAft>
              <a:buClr>
                <a:schemeClr val="dk1"/>
              </a:buClr>
              <a:buSzPts val="1800"/>
              <a:buChar char="•"/>
              <a:defRPr/>
            </a:lvl8pPr>
            <a:lvl9pPr lvl="8" algn="l">
              <a:lnSpc>
                <a:spcPct val="90000"/>
              </a:lnSpc>
              <a:spcBef>
                <a:spcPts val="75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標題及物件">
  <p:cSld name="1_標題及物件">
    <p:spTree>
      <p:nvGrpSpPr>
        <p:cNvPr id="20" name="Shape 20"/>
        <p:cNvGrpSpPr/>
        <p:nvPr/>
      </p:nvGrpSpPr>
      <p:grpSpPr>
        <a:xfrm>
          <a:off x="0" y="0"/>
          <a:ext cx="0" cy="0"/>
          <a:chOff x="0" y="0"/>
          <a:chExt cx="0" cy="0"/>
        </a:xfrm>
      </p:grpSpPr>
      <p:sp>
        <p:nvSpPr>
          <p:cNvPr id="21" name="Google Shape;21;p3"/>
          <p:cNvSpPr txBox="1"/>
          <p:nvPr>
            <p:ph idx="1" type="body"/>
          </p:nvPr>
        </p:nvSpPr>
        <p:spPr>
          <a:xfrm>
            <a:off x="1257300" y="2738438"/>
            <a:ext cx="15773400" cy="652700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57300" y="547688"/>
            <a:ext cx="15773400" cy="198834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600"/>
              <a:buFont typeface="Calibri"/>
              <a:buNone/>
              <a:defRPr b="0" i="0" sz="6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57300" y="2738438"/>
            <a:ext cx="15773400" cy="6527007"/>
          </a:xfrm>
          <a:prstGeom prst="rect">
            <a:avLst/>
          </a:prstGeom>
          <a:noFill/>
          <a:ln>
            <a:noFill/>
          </a:ln>
        </p:spPr>
        <p:txBody>
          <a:bodyPr anchorCtr="0" anchor="t" bIns="45700" lIns="91425" spcFirstLastPara="1" rIns="91425" wrap="square" tIns="45700">
            <a:normAutofit/>
          </a:bodyPr>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75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75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257300" y="9534526"/>
            <a:ext cx="4114800" cy="5476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6057900" y="9534526"/>
            <a:ext cx="6172200" cy="54768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2915900" y="9534526"/>
            <a:ext cx="4114800" cy="54768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0" y="0"/>
            <a:ext cx="18288000" cy="1828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30.png"/><Relationship Id="rId12" Type="http://schemas.openxmlformats.org/officeDocument/2006/relationships/image" Target="../media/image11.png"/><Relationship Id="rId9"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9.png"/><Relationship Id="rId7" Type="http://schemas.openxmlformats.org/officeDocument/2006/relationships/image" Target="../media/image21.png"/><Relationship Id="rId8"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42.png"/><Relationship Id="rId5" Type="http://schemas.openxmlformats.org/officeDocument/2006/relationships/image" Target="../media/image23.png"/><Relationship Id="rId6" Type="http://schemas.openxmlformats.org/officeDocument/2006/relationships/image" Target="../media/image12.png"/><Relationship Id="rId7" Type="http://schemas.openxmlformats.org/officeDocument/2006/relationships/image" Target="../media/image35.png"/><Relationship Id="rId8"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9.png"/><Relationship Id="rId7" Type="http://schemas.openxmlformats.org/officeDocument/2006/relationships/image" Target="../media/image40.png"/><Relationship Id="rId8"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 Id="rId4" Type="http://schemas.openxmlformats.org/officeDocument/2006/relationships/image" Target="../media/image45.png"/><Relationship Id="rId9" Type="http://schemas.openxmlformats.org/officeDocument/2006/relationships/image" Target="../media/image50.png"/><Relationship Id="rId5" Type="http://schemas.openxmlformats.org/officeDocument/2006/relationships/image" Target="../media/image38.png"/><Relationship Id="rId6" Type="http://schemas.openxmlformats.org/officeDocument/2006/relationships/image" Target="../media/image23.png"/><Relationship Id="rId7" Type="http://schemas.openxmlformats.org/officeDocument/2006/relationships/image" Target="../media/image34.png"/><Relationship Id="rId8" Type="http://schemas.openxmlformats.org/officeDocument/2006/relationships/image" Target="../media/image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7.png"/><Relationship Id="rId4" Type="http://schemas.openxmlformats.org/officeDocument/2006/relationships/image" Target="../media/image47.png"/><Relationship Id="rId5" Type="http://schemas.openxmlformats.org/officeDocument/2006/relationships/image" Target="../media/image46.png"/><Relationship Id="rId6" Type="http://schemas.openxmlformats.org/officeDocument/2006/relationships/image" Target="../media/image43.png"/><Relationship Id="rId7"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48.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4.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5.png"/><Relationship Id="rId4" Type="http://schemas.openxmlformats.org/officeDocument/2006/relationships/image" Target="../media/image51.png"/><Relationship Id="rId5" Type="http://schemas.openxmlformats.org/officeDocument/2006/relationships/image" Target="../media/image60.png"/><Relationship Id="rId6"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8.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x.doi.org/10.1080/0013791030896505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4.png"/><Relationship Id="rId10" Type="http://schemas.openxmlformats.org/officeDocument/2006/relationships/image" Target="../media/image25.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23.png"/><Relationship Id="rId7" Type="http://schemas.openxmlformats.org/officeDocument/2006/relationships/image" Target="../media/image9.png"/><Relationship Id="rId8"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4"/>
          <p:cNvSpPr txBox="1"/>
          <p:nvPr>
            <p:ph type="ctrTitle"/>
          </p:nvPr>
        </p:nvSpPr>
        <p:spPr>
          <a:xfrm>
            <a:off x="1234175" y="2864075"/>
            <a:ext cx="10747800" cy="193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8100"/>
              <a:buFont typeface="Arial"/>
              <a:buNone/>
            </a:pPr>
            <a:r>
              <a:rPr lang="en-US" sz="6000"/>
              <a:t>A New Perspective to Multiple Internal Rates of Return</a:t>
            </a:r>
            <a:endParaRPr b="1" sz="6000">
              <a:latin typeface="Arial"/>
              <a:ea typeface="Arial"/>
              <a:cs typeface="Arial"/>
              <a:sym typeface="Arial"/>
            </a:endParaRPr>
          </a:p>
        </p:txBody>
      </p:sp>
      <p:sp>
        <p:nvSpPr>
          <p:cNvPr id="27" name="Google Shape;27;p4"/>
          <p:cNvSpPr txBox="1"/>
          <p:nvPr>
            <p:ph idx="4294967295" type="subTitle"/>
          </p:nvPr>
        </p:nvSpPr>
        <p:spPr>
          <a:xfrm>
            <a:off x="1234175" y="6118775"/>
            <a:ext cx="13716000" cy="3666300"/>
          </a:xfrm>
          <a:prstGeom prst="rect">
            <a:avLst/>
          </a:prstGeom>
          <a:noFill/>
          <a:ln>
            <a:noFill/>
          </a:ln>
        </p:spPr>
        <p:txBody>
          <a:bodyPr anchorCtr="0" anchor="t" bIns="45700" lIns="91425" spcFirstLastPara="1" rIns="91425" wrap="square" tIns="45700">
            <a:normAutofit/>
          </a:bodyPr>
          <a:lstStyle/>
          <a:p>
            <a:pPr indent="0" lvl="0" marL="0" marR="0" rtl="0" algn="l">
              <a:lnSpc>
                <a:spcPct val="95000"/>
              </a:lnSpc>
              <a:spcBef>
                <a:spcPts val="0"/>
              </a:spcBef>
              <a:spcAft>
                <a:spcPts val="0"/>
              </a:spcAft>
              <a:buClr>
                <a:srgbClr val="FF6699"/>
              </a:buClr>
              <a:buSzPts val="3885"/>
              <a:buFont typeface="Arial"/>
              <a:buNone/>
            </a:pPr>
            <a:r>
              <a:rPr lang="en-US" sz="3684">
                <a:solidFill>
                  <a:srgbClr val="FF6699"/>
                </a:solidFill>
                <a:latin typeface="Arial"/>
                <a:ea typeface="Arial"/>
                <a:cs typeface="Arial"/>
                <a:sym typeface="Arial"/>
              </a:rPr>
              <a:t>20666501 Feng,Boqiao</a:t>
            </a:r>
            <a:endParaRPr sz="3684">
              <a:solidFill>
                <a:srgbClr val="FF6699"/>
              </a:solidFill>
              <a:latin typeface="Arial"/>
              <a:ea typeface="Arial"/>
              <a:cs typeface="Arial"/>
              <a:sym typeface="Arial"/>
            </a:endParaRPr>
          </a:p>
          <a:p>
            <a:pPr indent="0" lvl="0" marL="0" marR="0" rtl="0" algn="l">
              <a:lnSpc>
                <a:spcPct val="95000"/>
              </a:lnSpc>
              <a:spcBef>
                <a:spcPts val="0"/>
              </a:spcBef>
              <a:spcAft>
                <a:spcPts val="0"/>
              </a:spcAft>
              <a:buClr>
                <a:srgbClr val="FF6699"/>
              </a:buClr>
              <a:buSzPts val="3885"/>
              <a:buFont typeface="Arial"/>
              <a:buNone/>
            </a:pPr>
            <a:r>
              <a:rPr lang="en-US" sz="3684">
                <a:solidFill>
                  <a:srgbClr val="FF6699"/>
                </a:solidFill>
                <a:latin typeface="Arial"/>
                <a:ea typeface="Arial"/>
                <a:cs typeface="Arial"/>
                <a:sym typeface="Arial"/>
              </a:rPr>
              <a:t>20925426 Guo,Weiqi</a:t>
            </a:r>
            <a:endParaRPr sz="3684">
              <a:solidFill>
                <a:srgbClr val="FF6699"/>
              </a:solidFill>
              <a:latin typeface="Arial"/>
              <a:ea typeface="Arial"/>
              <a:cs typeface="Arial"/>
              <a:sym typeface="Arial"/>
            </a:endParaRPr>
          </a:p>
          <a:p>
            <a:pPr indent="0" lvl="0" marL="0" marR="0" rtl="0" algn="l">
              <a:lnSpc>
                <a:spcPct val="95000"/>
              </a:lnSpc>
              <a:spcBef>
                <a:spcPts val="0"/>
              </a:spcBef>
              <a:spcAft>
                <a:spcPts val="0"/>
              </a:spcAft>
              <a:buClr>
                <a:srgbClr val="FF6699"/>
              </a:buClr>
              <a:buSzPts val="3885"/>
              <a:buFont typeface="Arial"/>
              <a:buNone/>
            </a:pPr>
            <a:r>
              <a:rPr lang="en-US" sz="3684">
                <a:solidFill>
                  <a:srgbClr val="FF6699"/>
                </a:solidFill>
                <a:latin typeface="Arial"/>
                <a:ea typeface="Arial"/>
                <a:cs typeface="Arial"/>
                <a:sym typeface="Arial"/>
              </a:rPr>
              <a:t>20889385 Zhou, Sitian</a:t>
            </a:r>
            <a:endParaRPr sz="3684">
              <a:solidFill>
                <a:srgbClr val="FF6699"/>
              </a:solidFill>
              <a:latin typeface="Arial"/>
              <a:ea typeface="Arial"/>
              <a:cs typeface="Arial"/>
              <a:sym typeface="Arial"/>
            </a:endParaRPr>
          </a:p>
          <a:p>
            <a:pPr indent="0" lvl="0" marL="0" marR="0" rtl="0" algn="l">
              <a:lnSpc>
                <a:spcPct val="95000"/>
              </a:lnSpc>
              <a:spcBef>
                <a:spcPts val="0"/>
              </a:spcBef>
              <a:spcAft>
                <a:spcPts val="0"/>
              </a:spcAft>
              <a:buClr>
                <a:srgbClr val="FF6699"/>
              </a:buClr>
              <a:buSzPts val="3885"/>
              <a:buFont typeface="Arial"/>
              <a:buNone/>
            </a:pPr>
            <a:r>
              <a:rPr lang="en-US" sz="3684">
                <a:solidFill>
                  <a:srgbClr val="FF6699"/>
                </a:solidFill>
                <a:latin typeface="Arial"/>
                <a:ea typeface="Arial"/>
                <a:cs typeface="Arial"/>
                <a:sym typeface="Arial"/>
              </a:rPr>
              <a:t>20931401 Zhou, Yuxiang</a:t>
            </a:r>
            <a:endParaRPr sz="3684">
              <a:solidFill>
                <a:srgbClr val="FF6699"/>
              </a:solidFill>
              <a:latin typeface="Arial"/>
              <a:ea typeface="Arial"/>
              <a:cs typeface="Arial"/>
              <a:sym typeface="Arial"/>
            </a:endParaRPr>
          </a:p>
          <a:p>
            <a:pPr indent="0" lvl="0" marL="0" marR="0" rtl="0" algn="l">
              <a:lnSpc>
                <a:spcPct val="95000"/>
              </a:lnSpc>
              <a:spcBef>
                <a:spcPts val="0"/>
              </a:spcBef>
              <a:spcAft>
                <a:spcPts val="0"/>
              </a:spcAft>
              <a:buClr>
                <a:srgbClr val="FF6699"/>
              </a:buClr>
              <a:buSzPts val="3885"/>
              <a:buFont typeface="Arial"/>
              <a:buNone/>
            </a:pPr>
            <a:r>
              <a:rPr lang="en-US" sz="3684">
                <a:solidFill>
                  <a:srgbClr val="FF6699"/>
                </a:solidFill>
                <a:latin typeface="Arial"/>
                <a:ea typeface="Arial"/>
                <a:cs typeface="Arial"/>
                <a:sym typeface="Arial"/>
              </a:rPr>
              <a:t>20921341 He, Jiacheng</a:t>
            </a:r>
            <a:endParaRPr sz="3684">
              <a:solidFill>
                <a:srgbClr val="FF6699"/>
              </a:solidFill>
              <a:latin typeface="Arial"/>
              <a:ea typeface="Arial"/>
              <a:cs typeface="Arial"/>
              <a:sym typeface="Arial"/>
            </a:endParaRPr>
          </a:p>
          <a:p>
            <a:pPr indent="0" lvl="0" marL="0" marR="0" rtl="0" algn="l">
              <a:lnSpc>
                <a:spcPct val="95000"/>
              </a:lnSpc>
              <a:spcBef>
                <a:spcPts val="0"/>
              </a:spcBef>
              <a:spcAft>
                <a:spcPts val="0"/>
              </a:spcAft>
              <a:buClr>
                <a:srgbClr val="FF6699"/>
              </a:buClr>
              <a:buSzPts val="3885"/>
              <a:buFont typeface="Arial"/>
              <a:buNone/>
            </a:pPr>
            <a:r>
              <a:rPr lang="en-US" sz="3684">
                <a:solidFill>
                  <a:srgbClr val="FF6699"/>
                </a:solidFill>
                <a:latin typeface="Arial"/>
                <a:ea typeface="Arial"/>
                <a:cs typeface="Arial"/>
                <a:sym typeface="Arial"/>
              </a:rPr>
              <a:t>20888886 Wang, Jianhao</a:t>
            </a:r>
            <a:endParaRPr sz="3684">
              <a:solidFill>
                <a:srgbClr val="FF6699"/>
              </a:solidFill>
              <a:latin typeface="Arial"/>
              <a:ea typeface="Arial"/>
              <a:cs typeface="Arial"/>
              <a:sym typeface="Arial"/>
            </a:endParaRPr>
          </a:p>
        </p:txBody>
      </p:sp>
      <p:sp>
        <p:nvSpPr>
          <p:cNvPr id="28" name="Google Shape;28;p4"/>
          <p:cNvSpPr txBox="1"/>
          <p:nvPr/>
        </p:nvSpPr>
        <p:spPr>
          <a:xfrm>
            <a:off x="1234175" y="5366600"/>
            <a:ext cx="9450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solidFill>
                  <a:srgbClr val="FF6699"/>
                </a:solidFill>
                <a:latin typeface="Calibri"/>
                <a:ea typeface="Calibri"/>
                <a:cs typeface="Calibri"/>
                <a:sym typeface="Calibri"/>
              </a:rPr>
              <a:t>Group 9</a:t>
            </a:r>
            <a:endParaRPr sz="4500">
              <a:solidFill>
                <a:srgbClr val="FF669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idx="1" type="body"/>
          </p:nvPr>
        </p:nvSpPr>
        <p:spPr>
          <a:xfrm>
            <a:off x="1257300" y="2738438"/>
            <a:ext cx="15773400" cy="6527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500"/>
              </a:spcBef>
              <a:spcAft>
                <a:spcPts val="0"/>
              </a:spcAft>
              <a:buNone/>
            </a:pPr>
            <a:r>
              <a:rPr lang="en-US"/>
              <a:t>Proof:</a:t>
            </a:r>
            <a:endParaRPr/>
          </a:p>
          <a:p>
            <a:pPr indent="0" lvl="0" marL="0" rtl="0" algn="l">
              <a:spcBef>
                <a:spcPts val="1500"/>
              </a:spcBef>
              <a:spcAft>
                <a:spcPts val="0"/>
              </a:spcAft>
              <a:buNone/>
            </a:pPr>
            <a:r>
              <a:rPr lang="en-US"/>
              <a:t>Recall: the sign of             is determined by two parts: </a:t>
            </a:r>
            <a:endParaRPr/>
          </a:p>
          <a:p>
            <a:pPr indent="0" lvl="0" marL="0" rtl="0" algn="l">
              <a:spcBef>
                <a:spcPts val="1500"/>
              </a:spcBef>
              <a:spcAft>
                <a:spcPts val="0"/>
              </a:spcAft>
              <a:buNone/>
            </a:pPr>
            <a:r>
              <a:rPr lang="en-US"/>
              <a:t>the </a:t>
            </a:r>
            <a:r>
              <a:rPr lang="en-US">
                <a:solidFill>
                  <a:srgbClr val="FF0000"/>
                </a:solidFill>
              </a:rPr>
              <a:t>red part</a:t>
            </a:r>
            <a:r>
              <a:rPr lang="en-US"/>
              <a:t> and            since</a:t>
            </a:r>
            <a:endParaRPr/>
          </a:p>
          <a:p>
            <a:pPr indent="0" lvl="0" marL="0" rtl="0" algn="l">
              <a:spcBef>
                <a:spcPts val="1500"/>
              </a:spcBef>
              <a:spcAft>
                <a:spcPts val="0"/>
              </a:spcAft>
              <a:buNone/>
            </a:pPr>
            <a:r>
              <a:t/>
            </a:r>
            <a:endParaRPr/>
          </a:p>
          <a:p>
            <a:pPr indent="0" lvl="0" marL="0" rtl="0" algn="l">
              <a:spcBef>
                <a:spcPts val="1500"/>
              </a:spcBef>
              <a:spcAft>
                <a:spcPts val="0"/>
              </a:spcAft>
              <a:buNone/>
            </a:pPr>
            <a:r>
              <a:rPr lang="en-US"/>
              <a:t>1. If </a:t>
            </a:r>
            <a:r>
              <a:rPr b="1" lang="en-US"/>
              <a:t>c</a:t>
            </a:r>
            <a:r>
              <a:rPr lang="en-US"/>
              <a:t> is a net investing, we have               </a:t>
            </a:r>
            <a:r>
              <a:rPr lang="en-US">
                <a:solidFill>
                  <a:srgbClr val="000000"/>
                </a:solidFill>
              </a:rPr>
              <a:t>. </a:t>
            </a:r>
            <a:r>
              <a:rPr lang="en-US"/>
              <a:t>                </a:t>
            </a:r>
            <a:r>
              <a:rPr lang="en-US"/>
              <a:t>if and only if         .</a:t>
            </a:r>
            <a:endParaRPr/>
          </a:p>
          <a:p>
            <a:pPr indent="0" lvl="0" marL="0" rtl="0" algn="l">
              <a:spcBef>
                <a:spcPts val="1500"/>
              </a:spcBef>
              <a:spcAft>
                <a:spcPts val="0"/>
              </a:spcAft>
              <a:buClr>
                <a:schemeClr val="dk1"/>
              </a:buClr>
              <a:buSzPct val="26190"/>
              <a:buFont typeface="Arial"/>
              <a:buNone/>
            </a:pPr>
            <a:r>
              <a:rPr lang="en-US"/>
              <a:t>2. If </a:t>
            </a:r>
            <a:r>
              <a:rPr b="1" lang="en-US"/>
              <a:t>c</a:t>
            </a:r>
            <a:r>
              <a:rPr lang="en-US"/>
              <a:t> is a net borrowing, we have                .                 if and only if          . </a:t>
            </a:r>
            <a:endParaRPr/>
          </a:p>
          <a:p>
            <a:pPr indent="0" lvl="0" marL="0" rtl="0" algn="l">
              <a:spcBef>
                <a:spcPts val="1500"/>
              </a:spcBef>
              <a:spcAft>
                <a:spcPts val="0"/>
              </a:spcAft>
              <a:buNone/>
            </a:pPr>
            <a:r>
              <a:rPr lang="en-US"/>
              <a:t>3. If                  , then                   .        </a:t>
            </a:r>
            <a:endParaRPr/>
          </a:p>
          <a:p>
            <a:pPr indent="0" lvl="0" marL="0" rtl="0" algn="l">
              <a:spcBef>
                <a:spcPts val="1500"/>
              </a:spcBef>
              <a:spcAft>
                <a:spcPts val="0"/>
              </a:spcAft>
              <a:buNone/>
            </a:pPr>
            <a:r>
              <a:t/>
            </a:r>
            <a:endParaRPr/>
          </a:p>
          <a:p>
            <a:pPr indent="0" lvl="0" marL="0" rtl="0" algn="just">
              <a:spcBef>
                <a:spcPts val="1500"/>
              </a:spcBef>
              <a:spcAft>
                <a:spcPts val="0"/>
              </a:spcAft>
              <a:buClr>
                <a:schemeClr val="dk1"/>
              </a:buClr>
              <a:buSzPct val="26568"/>
              <a:buFont typeface="Arial"/>
              <a:buNone/>
            </a:pPr>
            <a:r>
              <a:rPr lang="en-US" sz="4140" u="sng">
                <a:highlight>
                  <a:schemeClr val="lt1"/>
                </a:highlight>
              </a:rPr>
              <a:t>Remark: </a:t>
            </a:r>
            <a:endParaRPr sz="4140" u="sng">
              <a:highlight>
                <a:schemeClr val="lt1"/>
              </a:highlight>
            </a:endParaRPr>
          </a:p>
          <a:p>
            <a:pPr indent="0" lvl="0" marL="0" rtl="0" algn="just">
              <a:spcBef>
                <a:spcPts val="1500"/>
              </a:spcBef>
              <a:spcAft>
                <a:spcPts val="0"/>
              </a:spcAft>
              <a:buClr>
                <a:schemeClr val="dk1"/>
              </a:buClr>
              <a:buSzPct val="26568"/>
              <a:buFont typeface="Arial"/>
              <a:buNone/>
            </a:pPr>
            <a:r>
              <a:rPr lang="en-US" sz="4140">
                <a:highlight>
                  <a:schemeClr val="lt1"/>
                </a:highlight>
              </a:rPr>
              <a:t>It does not matter which internal rate k we use, as long as we examine the corresponding investment stream and compare the k with r in the above way.</a:t>
            </a:r>
            <a:endParaRPr sz="4140">
              <a:highlight>
                <a:schemeClr val="lt1"/>
              </a:highlight>
            </a:endParaRPr>
          </a:p>
        </p:txBody>
      </p:sp>
      <p:sp>
        <p:nvSpPr>
          <p:cNvPr id="126" name="Google Shape;126;p13"/>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 4</a:t>
            </a:r>
            <a:endParaRPr b="1" i="0" sz="6000" u="none" cap="none" strike="noStrike">
              <a:solidFill>
                <a:schemeClr val="lt1"/>
              </a:solidFill>
              <a:latin typeface="Arial"/>
              <a:ea typeface="Arial"/>
              <a:cs typeface="Arial"/>
              <a:sym typeface="Arial"/>
            </a:endParaRPr>
          </a:p>
        </p:txBody>
      </p:sp>
      <p:pic>
        <p:nvPicPr>
          <p:cNvPr descr="{&quot;mathml&quot;:&quot;&lt;math style=\&quot;font-family:stix;font-size:16px;\&quot; xmlns=\&quot;http://www.w3.org/1998/Math/MathML\&quot;&gt;&lt;mstyle mathsize=\&quot;16px\&quot;&gt;&lt;mi&gt;P&lt;/mi&gt;&lt;mi&gt;V&lt;/mi&gt;&lt;mfenced&gt;&lt;mrow&gt;&lt;mi mathvariant=\&quot;bold-italic\&quot;&gt;x&lt;/mi&gt;&lt;mo&gt;|&lt;/mo&gt;&lt;mi&gt;r&lt;/mi&gt;&lt;/mrow&gt;&lt;/mfenced&gt;&lt;mo&gt;=&lt;/mo&gt;&lt;mfrac mathcolor=\&quot;#FF0000\&quot;&gt;&lt;mrow&gt;&lt;mi&gt;k&lt;/mi&gt;&lt;mo&gt;-&lt;/mo&gt;&lt;mi&gt;r&lt;/mi&gt;&lt;/mrow&gt;&lt;mrow&gt;&lt;mn&gt;1&lt;/mn&gt;&lt;mo&gt;+&lt;/mo&gt;&lt;mi&gt;r&lt;/mi&gt;&lt;/mrow&gt;&lt;/mfrac&gt;&lt;mi&gt;P&lt;/mi&gt;&lt;mi&gt;V&lt;/mi&gt;&lt;mfenced&gt;&lt;mrow&gt;&lt;mi mathvariant=\&quot;bold-italic\&quot;&gt;c&lt;/mi&gt;&lt;mo&gt;|&lt;/mo&gt;&lt;mi&gt;r&lt;/mi&gt;&lt;/mrow&gt;&lt;/mfenced&gt;&lt;/mstyle&gt;&lt;/math&gt;&quot;,&quot;truncated&quot;:false}" id="127" name="Google Shape;127;p13" title="P V 左小括號 bold italic x 竖线 r 右小括號 等於 分數 1 加 r 分之 k 減 r 結束分數 P V 左小括號 bold italic c 竖线 r 右小括號"/>
          <p:cNvPicPr preferRelativeResize="0"/>
          <p:nvPr/>
        </p:nvPicPr>
        <p:blipFill>
          <a:blip r:embed="rId3">
            <a:alphaModFix/>
          </a:blip>
          <a:stretch>
            <a:fillRect/>
          </a:stretch>
        </p:blipFill>
        <p:spPr>
          <a:xfrm>
            <a:off x="7201226" y="3807439"/>
            <a:ext cx="3987576" cy="846950"/>
          </a:xfrm>
          <a:prstGeom prst="rect">
            <a:avLst/>
          </a:prstGeom>
          <a:noFill/>
          <a:ln>
            <a:noFill/>
          </a:ln>
        </p:spPr>
      </p:pic>
      <p:pic>
        <p:nvPicPr>
          <p:cNvPr id="128" name="Google Shape;128;p13"/>
          <p:cNvPicPr preferRelativeResize="0"/>
          <p:nvPr/>
        </p:nvPicPr>
        <p:blipFill rotWithShape="1">
          <a:blip r:embed="rId4">
            <a:alphaModFix/>
          </a:blip>
          <a:srcRect b="0" l="0" r="0" t="0"/>
          <a:stretch/>
        </p:blipFill>
        <p:spPr>
          <a:xfrm>
            <a:off x="4717875" y="3982438"/>
            <a:ext cx="1219875" cy="496975"/>
          </a:xfrm>
          <a:prstGeom prst="rect">
            <a:avLst/>
          </a:prstGeom>
          <a:noFill/>
          <a:ln>
            <a:noFill/>
          </a:ln>
        </p:spPr>
      </p:pic>
      <p:pic>
        <p:nvPicPr>
          <p:cNvPr id="129" name="Google Shape;129;p13"/>
          <p:cNvPicPr preferRelativeResize="0"/>
          <p:nvPr/>
        </p:nvPicPr>
        <p:blipFill>
          <a:blip r:embed="rId5">
            <a:alphaModFix/>
          </a:blip>
          <a:stretch>
            <a:fillRect/>
          </a:stretch>
        </p:blipFill>
        <p:spPr>
          <a:xfrm>
            <a:off x="8172150" y="5792125"/>
            <a:ext cx="1658000" cy="419750"/>
          </a:xfrm>
          <a:prstGeom prst="rect">
            <a:avLst/>
          </a:prstGeom>
          <a:noFill/>
          <a:ln>
            <a:noFill/>
          </a:ln>
        </p:spPr>
      </p:pic>
      <p:pic>
        <p:nvPicPr>
          <p:cNvPr id="130" name="Google Shape;130;p13"/>
          <p:cNvPicPr preferRelativeResize="0"/>
          <p:nvPr/>
        </p:nvPicPr>
        <p:blipFill rotWithShape="1">
          <a:blip r:embed="rId6">
            <a:alphaModFix/>
          </a:blip>
          <a:srcRect b="11637" l="0" r="0" t="0"/>
          <a:stretch/>
        </p:blipFill>
        <p:spPr>
          <a:xfrm>
            <a:off x="9667750" y="5190175"/>
            <a:ext cx="1876650" cy="414550"/>
          </a:xfrm>
          <a:prstGeom prst="rect">
            <a:avLst/>
          </a:prstGeom>
          <a:noFill/>
          <a:ln>
            <a:noFill/>
          </a:ln>
        </p:spPr>
      </p:pic>
      <p:pic>
        <p:nvPicPr>
          <p:cNvPr id="131" name="Google Shape;131;p13"/>
          <p:cNvPicPr preferRelativeResize="0"/>
          <p:nvPr/>
        </p:nvPicPr>
        <p:blipFill>
          <a:blip r:embed="rId7">
            <a:alphaModFix/>
          </a:blip>
          <a:stretch>
            <a:fillRect/>
          </a:stretch>
        </p:blipFill>
        <p:spPr>
          <a:xfrm>
            <a:off x="7849800" y="5190164"/>
            <a:ext cx="1679000" cy="414568"/>
          </a:xfrm>
          <a:prstGeom prst="rect">
            <a:avLst/>
          </a:prstGeom>
          <a:noFill/>
          <a:ln>
            <a:noFill/>
          </a:ln>
        </p:spPr>
      </p:pic>
      <p:pic>
        <p:nvPicPr>
          <p:cNvPr id="132" name="Google Shape;132;p13"/>
          <p:cNvPicPr preferRelativeResize="0"/>
          <p:nvPr/>
        </p:nvPicPr>
        <p:blipFill rotWithShape="1">
          <a:blip r:embed="rId6">
            <a:alphaModFix/>
          </a:blip>
          <a:srcRect b="11637" l="0" r="0" t="0"/>
          <a:stretch/>
        </p:blipFill>
        <p:spPr>
          <a:xfrm>
            <a:off x="10034450" y="5794725"/>
            <a:ext cx="1876650" cy="414550"/>
          </a:xfrm>
          <a:prstGeom prst="rect">
            <a:avLst/>
          </a:prstGeom>
          <a:noFill/>
          <a:ln>
            <a:noFill/>
          </a:ln>
        </p:spPr>
      </p:pic>
      <p:pic>
        <p:nvPicPr>
          <p:cNvPr id="133" name="Google Shape;133;p13"/>
          <p:cNvPicPr preferRelativeResize="0"/>
          <p:nvPr/>
        </p:nvPicPr>
        <p:blipFill>
          <a:blip r:embed="rId8">
            <a:alphaModFix/>
          </a:blip>
          <a:stretch>
            <a:fillRect/>
          </a:stretch>
        </p:blipFill>
        <p:spPr>
          <a:xfrm>
            <a:off x="14154125" y="5190177"/>
            <a:ext cx="898192" cy="414550"/>
          </a:xfrm>
          <a:prstGeom prst="rect">
            <a:avLst/>
          </a:prstGeom>
          <a:noFill/>
          <a:ln>
            <a:noFill/>
          </a:ln>
        </p:spPr>
      </p:pic>
      <p:pic>
        <p:nvPicPr>
          <p:cNvPr id="134" name="Google Shape;134;p13"/>
          <p:cNvPicPr preferRelativeResize="0"/>
          <p:nvPr/>
        </p:nvPicPr>
        <p:blipFill rotWithShape="1">
          <a:blip r:embed="rId9">
            <a:alphaModFix/>
          </a:blip>
          <a:srcRect b="5382" l="0" r="0" t="21179"/>
          <a:stretch/>
        </p:blipFill>
        <p:spPr>
          <a:xfrm>
            <a:off x="14503000" y="5794725"/>
            <a:ext cx="1030875" cy="414550"/>
          </a:xfrm>
          <a:prstGeom prst="rect">
            <a:avLst/>
          </a:prstGeom>
          <a:noFill/>
          <a:ln>
            <a:noFill/>
          </a:ln>
        </p:spPr>
      </p:pic>
      <p:pic>
        <p:nvPicPr>
          <p:cNvPr id="135" name="Google Shape;135;p13"/>
          <p:cNvPicPr preferRelativeResize="0"/>
          <p:nvPr/>
        </p:nvPicPr>
        <p:blipFill>
          <a:blip r:embed="rId10">
            <a:alphaModFix/>
          </a:blip>
          <a:stretch>
            <a:fillRect/>
          </a:stretch>
        </p:blipFill>
        <p:spPr>
          <a:xfrm>
            <a:off x="2283625" y="6441225"/>
            <a:ext cx="1876650" cy="417011"/>
          </a:xfrm>
          <a:prstGeom prst="rect">
            <a:avLst/>
          </a:prstGeom>
          <a:noFill/>
          <a:ln>
            <a:noFill/>
          </a:ln>
        </p:spPr>
      </p:pic>
      <p:pic>
        <p:nvPicPr>
          <p:cNvPr id="136" name="Google Shape;136;p13"/>
          <p:cNvPicPr preferRelativeResize="0"/>
          <p:nvPr/>
        </p:nvPicPr>
        <p:blipFill>
          <a:blip r:embed="rId11">
            <a:alphaModFix/>
          </a:blip>
          <a:stretch>
            <a:fillRect/>
          </a:stretch>
        </p:blipFill>
        <p:spPr>
          <a:xfrm>
            <a:off x="5403050" y="6439850"/>
            <a:ext cx="1958892" cy="419750"/>
          </a:xfrm>
          <a:prstGeom prst="rect">
            <a:avLst/>
          </a:prstGeom>
          <a:noFill/>
          <a:ln>
            <a:noFill/>
          </a:ln>
        </p:spPr>
      </p:pic>
      <p:pic>
        <p:nvPicPr>
          <p:cNvPr id="137" name="Google Shape;137;p13"/>
          <p:cNvPicPr preferRelativeResize="0"/>
          <p:nvPr/>
        </p:nvPicPr>
        <p:blipFill>
          <a:blip r:embed="rId12">
            <a:alphaModFix/>
          </a:blip>
          <a:stretch>
            <a:fillRect/>
          </a:stretch>
        </p:blipFill>
        <p:spPr>
          <a:xfrm>
            <a:off x="5041025" y="3387700"/>
            <a:ext cx="1259250" cy="41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4"/>
          <p:cNvPicPr preferRelativeResize="0"/>
          <p:nvPr/>
        </p:nvPicPr>
        <p:blipFill rotWithShape="1">
          <a:blip r:embed="rId3">
            <a:alphaModFix/>
          </a:blip>
          <a:srcRect b="0" l="0" r="0" t="6358"/>
          <a:stretch/>
        </p:blipFill>
        <p:spPr>
          <a:xfrm>
            <a:off x="9772975" y="3821900"/>
            <a:ext cx="8077200" cy="1195250"/>
          </a:xfrm>
          <a:prstGeom prst="rect">
            <a:avLst/>
          </a:prstGeom>
          <a:noFill/>
          <a:ln>
            <a:noFill/>
          </a:ln>
        </p:spPr>
      </p:pic>
      <p:sp>
        <p:nvSpPr>
          <p:cNvPr id="144" name="Google Shape;144;p14"/>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5200">
                <a:solidFill>
                  <a:schemeClr val="lt1"/>
                </a:solidFill>
              </a:rPr>
              <a:t>Example</a:t>
            </a:r>
            <a:endParaRPr b="1" i="0" sz="5200" u="none" cap="none" strike="noStrike">
              <a:solidFill>
                <a:schemeClr val="lt1"/>
              </a:solidFill>
              <a:latin typeface="Arial"/>
              <a:ea typeface="Arial"/>
              <a:cs typeface="Arial"/>
              <a:sym typeface="Arial"/>
            </a:endParaRPr>
          </a:p>
        </p:txBody>
      </p:sp>
      <p:sp>
        <p:nvSpPr>
          <p:cNvPr id="145" name="Google Shape;145;p14"/>
          <p:cNvSpPr txBox="1"/>
          <p:nvPr/>
        </p:nvSpPr>
        <p:spPr>
          <a:xfrm>
            <a:off x="72575" y="1809600"/>
            <a:ext cx="170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6" name="Google Shape;146;p14"/>
          <p:cNvSpPr txBox="1"/>
          <p:nvPr/>
        </p:nvSpPr>
        <p:spPr>
          <a:xfrm>
            <a:off x="552975" y="4410900"/>
            <a:ext cx="10162500" cy="5077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500"/>
              </a:spcBef>
              <a:spcAft>
                <a:spcPts val="0"/>
              </a:spcAft>
              <a:buNone/>
            </a:pPr>
            <a:r>
              <a:rPr b="1" lang="en-US" sz="3200">
                <a:solidFill>
                  <a:schemeClr val="dk1"/>
                </a:solidFill>
                <a:latin typeface="Calibri"/>
                <a:ea typeface="Calibri"/>
                <a:cs typeface="Calibri"/>
                <a:sym typeface="Calibri"/>
              </a:rPr>
              <a:t>For cash flow</a:t>
            </a:r>
            <a:r>
              <a:rPr b="1" lang="en-US" sz="3200">
                <a:solidFill>
                  <a:schemeClr val="dk1"/>
                </a:solidFill>
                <a:latin typeface="Calibri"/>
                <a:ea typeface="Calibri"/>
                <a:cs typeface="Calibri"/>
                <a:sym typeface="Calibri"/>
              </a:rPr>
              <a:t> x1</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None/>
            </a:pPr>
            <a:r>
              <a:rPr lang="en-US" sz="3200">
                <a:solidFill>
                  <a:schemeClr val="dk1"/>
                </a:solidFill>
                <a:latin typeface="Calibri"/>
                <a:ea typeface="Calibri"/>
                <a:cs typeface="Calibri"/>
                <a:sym typeface="Calibri"/>
              </a:rPr>
              <a:t>Use the function IRR() to calculate k=0 or 100% or 200%. </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Clr>
                <a:schemeClr val="dk1"/>
              </a:buClr>
              <a:buSzPts val="1100"/>
              <a:buFont typeface="Arial"/>
              <a:buNone/>
            </a:pPr>
            <a:r>
              <a:rPr lang="en-US" sz="3200">
                <a:solidFill>
                  <a:schemeClr val="dk1"/>
                </a:solidFill>
                <a:latin typeface="Calibri"/>
                <a:ea typeface="Calibri"/>
                <a:cs typeface="Calibri"/>
                <a:sym typeface="Calibri"/>
              </a:rPr>
              <a:t>For each k, we get the               .</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Clr>
                <a:schemeClr val="dk1"/>
              </a:buClr>
              <a:buSzPts val="1100"/>
              <a:buFont typeface="Arial"/>
              <a:buNone/>
            </a:pPr>
            <a:r>
              <a:rPr lang="en-US" sz="3200">
                <a:solidFill>
                  <a:schemeClr val="dk1"/>
                </a:solidFill>
                <a:latin typeface="Calibri"/>
                <a:ea typeface="Calibri"/>
                <a:cs typeface="Calibri"/>
                <a:sym typeface="Calibri"/>
              </a:rPr>
              <a:t>When k=0,                     , so c is </a:t>
            </a:r>
            <a:r>
              <a:rPr b="1" lang="en-US" sz="3200">
                <a:solidFill>
                  <a:schemeClr val="dk1"/>
                </a:solidFill>
                <a:latin typeface="Calibri"/>
                <a:ea typeface="Calibri"/>
                <a:cs typeface="Calibri"/>
                <a:sym typeface="Calibri"/>
              </a:rPr>
              <a:t>net investment</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Clr>
                <a:schemeClr val="dk1"/>
              </a:buClr>
              <a:buSzPts val="1100"/>
              <a:buFont typeface="Arial"/>
              <a:buNone/>
            </a:pPr>
            <a:r>
              <a:rPr lang="en-US" sz="3200">
                <a:solidFill>
                  <a:schemeClr val="dk1"/>
                </a:solidFill>
                <a:latin typeface="Calibri"/>
                <a:ea typeface="Calibri"/>
                <a:cs typeface="Calibri"/>
                <a:sym typeface="Calibri"/>
              </a:rPr>
              <a:t>and because </a:t>
            </a:r>
            <a:r>
              <a:rPr b="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 so this project is “undesirable”.</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Clr>
                <a:schemeClr val="dk1"/>
              </a:buClr>
              <a:buSzPts val="1100"/>
              <a:buFont typeface="Arial"/>
              <a:buNone/>
            </a:pPr>
            <a:r>
              <a:rPr lang="en-US" sz="3200">
                <a:solidFill>
                  <a:schemeClr val="dk1"/>
                </a:solidFill>
                <a:latin typeface="Calibri"/>
                <a:ea typeface="Calibri"/>
                <a:cs typeface="Calibri"/>
                <a:sym typeface="Calibri"/>
              </a:rPr>
              <a:t>When k=100% or 200%,                      , so c is </a:t>
            </a:r>
            <a:r>
              <a:rPr b="1" lang="en-US" sz="3200">
                <a:solidFill>
                  <a:schemeClr val="dk1"/>
                </a:solidFill>
                <a:latin typeface="Calibri"/>
                <a:ea typeface="Calibri"/>
                <a:cs typeface="Calibri"/>
                <a:sym typeface="Calibri"/>
              </a:rPr>
              <a:t>net borrowing</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Clr>
                <a:schemeClr val="dk1"/>
              </a:buClr>
              <a:buSzPts val="1100"/>
              <a:buFont typeface="Arial"/>
              <a:buNone/>
            </a:pPr>
            <a:r>
              <a:rPr lang="en-US" sz="3200">
                <a:solidFill>
                  <a:schemeClr val="dk1"/>
                </a:solidFill>
                <a:latin typeface="Calibri"/>
                <a:ea typeface="Calibri"/>
                <a:cs typeface="Calibri"/>
                <a:sym typeface="Calibri"/>
              </a:rPr>
              <a:t>But     </a:t>
            </a:r>
            <a:r>
              <a:rPr b="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 so this project is “undesirable”.</a:t>
            </a:r>
            <a:endParaRPr sz="3200">
              <a:solidFill>
                <a:schemeClr val="dk1"/>
              </a:solidFill>
              <a:latin typeface="Calibri"/>
              <a:ea typeface="Calibri"/>
              <a:cs typeface="Calibri"/>
              <a:sym typeface="Calibri"/>
            </a:endParaRPr>
          </a:p>
          <a:p>
            <a:pPr indent="0" lvl="0" marL="0" rtl="0" algn="l">
              <a:lnSpc>
                <a:spcPct val="90000"/>
              </a:lnSpc>
              <a:spcBef>
                <a:spcPts val="150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p:txBody>
      </p:sp>
      <p:sp>
        <p:nvSpPr>
          <p:cNvPr id="147" name="Google Shape;147;p14"/>
          <p:cNvSpPr txBox="1"/>
          <p:nvPr/>
        </p:nvSpPr>
        <p:spPr>
          <a:xfrm>
            <a:off x="552975" y="2009700"/>
            <a:ext cx="13068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Consider:</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r=10%</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Cash flow x1 = (-1, 6, -11, 6)</a:t>
            </a:r>
            <a:endParaRPr sz="3600">
              <a:latin typeface="Calibri"/>
              <a:ea typeface="Calibri"/>
              <a:cs typeface="Calibri"/>
              <a:sym typeface="Calibri"/>
            </a:endParaRPr>
          </a:p>
          <a:p>
            <a:pPr indent="0" lvl="0" marL="0" rtl="0" algn="l">
              <a:spcBef>
                <a:spcPts val="0"/>
              </a:spcBef>
              <a:spcAft>
                <a:spcPts val="0"/>
              </a:spcAft>
              <a:buNone/>
            </a:pPr>
            <a:r>
              <a:rPr lang="en-US" sz="3600">
                <a:solidFill>
                  <a:schemeClr val="dk1"/>
                </a:solidFill>
                <a:latin typeface="Calibri"/>
                <a:ea typeface="Calibri"/>
                <a:cs typeface="Calibri"/>
                <a:sym typeface="Calibri"/>
              </a:rPr>
              <a:t>Cash flow x2 = (-1, 3, -2.5)</a:t>
            </a:r>
            <a:endParaRPr sz="3600">
              <a:latin typeface="Calibri"/>
              <a:ea typeface="Calibri"/>
              <a:cs typeface="Calibri"/>
              <a:sym typeface="Calibri"/>
            </a:endParaRPr>
          </a:p>
        </p:txBody>
      </p:sp>
      <p:pic>
        <p:nvPicPr>
          <p:cNvPr id="148" name="Google Shape;148;p14"/>
          <p:cNvPicPr preferRelativeResize="0"/>
          <p:nvPr/>
        </p:nvPicPr>
        <p:blipFill rotWithShape="1">
          <a:blip r:embed="rId4">
            <a:alphaModFix/>
          </a:blip>
          <a:srcRect b="0" l="0" r="0" t="5953"/>
          <a:stretch/>
        </p:blipFill>
        <p:spPr>
          <a:xfrm>
            <a:off x="10643325" y="5882400"/>
            <a:ext cx="5943600" cy="2131900"/>
          </a:xfrm>
          <a:prstGeom prst="rect">
            <a:avLst/>
          </a:prstGeom>
          <a:noFill/>
          <a:ln>
            <a:noFill/>
          </a:ln>
        </p:spPr>
      </p:pic>
      <p:sp>
        <p:nvSpPr>
          <p:cNvPr id="149" name="Google Shape;149;p14"/>
          <p:cNvSpPr txBox="1"/>
          <p:nvPr/>
        </p:nvSpPr>
        <p:spPr>
          <a:xfrm>
            <a:off x="552975" y="8879550"/>
            <a:ext cx="14556000" cy="107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50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For cash flow x2</a:t>
            </a:r>
            <a:r>
              <a:rPr lang="en-US" sz="3200">
                <a:solidFill>
                  <a:schemeClr val="dk1"/>
                </a:solidFill>
                <a:latin typeface="Calibri"/>
                <a:ea typeface="Calibri"/>
                <a:cs typeface="Calibri"/>
                <a:sym typeface="Calibri"/>
              </a:rPr>
              <a:t>, it is considered impossible to have IRR, but we will show that it is still possible to make a decision using IRR.</a:t>
            </a:r>
            <a:endParaRPr sz="3200">
              <a:solidFill>
                <a:schemeClr val="dk1"/>
              </a:solidFill>
              <a:latin typeface="Calibri"/>
              <a:ea typeface="Calibri"/>
              <a:cs typeface="Calibri"/>
              <a:sym typeface="Calibri"/>
            </a:endParaRPr>
          </a:p>
        </p:txBody>
      </p:sp>
      <p:pic>
        <p:nvPicPr>
          <p:cNvPr id="150" name="Google Shape;150;p14"/>
          <p:cNvPicPr preferRelativeResize="0"/>
          <p:nvPr/>
        </p:nvPicPr>
        <p:blipFill>
          <a:blip r:embed="rId5">
            <a:alphaModFix/>
          </a:blip>
          <a:stretch>
            <a:fillRect/>
          </a:stretch>
        </p:blipFill>
        <p:spPr>
          <a:xfrm>
            <a:off x="4443150" y="5726800"/>
            <a:ext cx="1219875" cy="496975"/>
          </a:xfrm>
          <a:prstGeom prst="rect">
            <a:avLst/>
          </a:prstGeom>
          <a:noFill/>
          <a:ln>
            <a:noFill/>
          </a:ln>
        </p:spPr>
      </p:pic>
      <p:pic>
        <p:nvPicPr>
          <p:cNvPr id="151" name="Google Shape;151;p14"/>
          <p:cNvPicPr preferRelativeResize="0"/>
          <p:nvPr/>
        </p:nvPicPr>
        <p:blipFill>
          <a:blip r:embed="rId6">
            <a:alphaModFix/>
          </a:blip>
          <a:stretch>
            <a:fillRect/>
          </a:stretch>
        </p:blipFill>
        <p:spPr>
          <a:xfrm>
            <a:off x="2487550" y="6445125"/>
            <a:ext cx="1883294" cy="400200"/>
          </a:xfrm>
          <a:prstGeom prst="rect">
            <a:avLst/>
          </a:prstGeom>
          <a:noFill/>
          <a:ln>
            <a:noFill/>
          </a:ln>
        </p:spPr>
      </p:pic>
      <p:pic>
        <p:nvPicPr>
          <p:cNvPr id="152" name="Google Shape;152;p14"/>
          <p:cNvPicPr preferRelativeResize="0"/>
          <p:nvPr/>
        </p:nvPicPr>
        <p:blipFill>
          <a:blip r:embed="rId7">
            <a:alphaModFix/>
          </a:blip>
          <a:stretch>
            <a:fillRect/>
          </a:stretch>
        </p:blipFill>
        <p:spPr>
          <a:xfrm>
            <a:off x="4728875" y="7643700"/>
            <a:ext cx="1883300" cy="482899"/>
          </a:xfrm>
          <a:prstGeom prst="rect">
            <a:avLst/>
          </a:prstGeom>
          <a:noFill/>
          <a:ln>
            <a:noFill/>
          </a:ln>
        </p:spPr>
      </p:pic>
      <p:pic>
        <p:nvPicPr>
          <p:cNvPr id="153" name="Google Shape;153;p14"/>
          <p:cNvPicPr preferRelativeResize="0"/>
          <p:nvPr/>
        </p:nvPicPr>
        <p:blipFill>
          <a:blip r:embed="rId8">
            <a:alphaModFix/>
          </a:blip>
          <a:stretch>
            <a:fillRect/>
          </a:stretch>
        </p:blipFill>
        <p:spPr>
          <a:xfrm>
            <a:off x="1318425" y="8330625"/>
            <a:ext cx="965188" cy="400200"/>
          </a:xfrm>
          <a:prstGeom prst="rect">
            <a:avLst/>
          </a:prstGeom>
          <a:noFill/>
          <a:ln>
            <a:noFill/>
          </a:ln>
        </p:spPr>
      </p:pic>
      <p:pic>
        <p:nvPicPr>
          <p:cNvPr id="154" name="Google Shape;154;p14"/>
          <p:cNvPicPr preferRelativeResize="0"/>
          <p:nvPr/>
        </p:nvPicPr>
        <p:blipFill>
          <a:blip r:embed="rId9">
            <a:alphaModFix/>
          </a:blip>
          <a:stretch>
            <a:fillRect/>
          </a:stretch>
        </p:blipFill>
        <p:spPr>
          <a:xfrm>
            <a:off x="2790276" y="7010506"/>
            <a:ext cx="965200" cy="470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idx="1" type="body"/>
          </p:nvPr>
        </p:nvSpPr>
        <p:spPr>
          <a:xfrm>
            <a:off x="1257300" y="2738438"/>
            <a:ext cx="15773400" cy="6527100"/>
          </a:xfrm>
          <a:prstGeom prst="rect">
            <a:avLst/>
          </a:prstGeom>
        </p:spPr>
        <p:txBody>
          <a:bodyPr anchorCtr="0" anchor="t" bIns="45700" lIns="91425" spcFirstLastPara="1" rIns="91425" wrap="square" tIns="45700">
            <a:normAutofit/>
          </a:bodyPr>
          <a:lstStyle/>
          <a:p>
            <a:pPr indent="0" lvl="0" marL="0" rtl="0" algn="just">
              <a:spcBef>
                <a:spcPts val="1500"/>
              </a:spcBef>
              <a:spcAft>
                <a:spcPts val="0"/>
              </a:spcAft>
              <a:buNone/>
            </a:pPr>
            <a:r>
              <a:rPr lang="en-US"/>
              <a:t>S</a:t>
            </a:r>
            <a:r>
              <a:rPr lang="en-US"/>
              <a:t>uppose k is an IRR for cash flow </a:t>
            </a:r>
            <a:r>
              <a:rPr b="1" lang="en-US"/>
              <a:t>x</a:t>
            </a:r>
            <a:r>
              <a:rPr lang="en-US"/>
              <a:t>, and </a:t>
            </a:r>
            <a:r>
              <a:rPr b="1" lang="en-US"/>
              <a:t>c</a:t>
            </a:r>
            <a:r>
              <a:rPr lang="en-US"/>
              <a:t> is the corresponding </a:t>
            </a:r>
            <a:r>
              <a:rPr lang="en-US"/>
              <a:t>investment</a:t>
            </a:r>
            <a:r>
              <a:rPr lang="en-US"/>
              <a:t> stream. Considering the real part of </a:t>
            </a:r>
            <a:r>
              <a:rPr b="1" lang="en-US"/>
              <a:t>c</a:t>
            </a:r>
            <a:r>
              <a:rPr lang="en-US"/>
              <a:t> we have:</a:t>
            </a:r>
            <a:endParaRPr/>
          </a:p>
          <a:p>
            <a:pPr indent="-514350" lvl="0" marL="342900" marR="0" rtl="0" algn="just">
              <a:lnSpc>
                <a:spcPct val="90000"/>
              </a:lnSpc>
              <a:spcBef>
                <a:spcPts val="1500"/>
              </a:spcBef>
              <a:spcAft>
                <a:spcPts val="0"/>
              </a:spcAft>
              <a:buSzPts val="4500"/>
              <a:buChar char="•"/>
            </a:pPr>
            <a:r>
              <a:rPr lang="en-US"/>
              <a:t>If                                 (            is a net investment),</a:t>
            </a:r>
            <a:r>
              <a:rPr lang="en-US"/>
              <a:t> then                   </a:t>
            </a:r>
            <a:endParaRPr/>
          </a:p>
          <a:p>
            <a:pPr indent="0" lvl="0" marL="342900" marR="0" rtl="0" algn="just">
              <a:lnSpc>
                <a:spcPct val="90000"/>
              </a:lnSpc>
              <a:spcBef>
                <a:spcPts val="1500"/>
              </a:spcBef>
              <a:spcAft>
                <a:spcPts val="0"/>
              </a:spcAft>
              <a:buNone/>
            </a:pPr>
            <a:r>
              <a:rPr lang="en-US"/>
              <a:t>if and only if                    .</a:t>
            </a:r>
            <a:endParaRPr/>
          </a:p>
          <a:p>
            <a:pPr indent="-514350" lvl="0" marL="342900" rtl="0" algn="just">
              <a:spcBef>
                <a:spcPts val="1500"/>
              </a:spcBef>
              <a:spcAft>
                <a:spcPts val="0"/>
              </a:spcAft>
              <a:buSzPts val="4500"/>
              <a:buChar char="•"/>
            </a:pPr>
            <a:r>
              <a:rPr lang="en-US"/>
              <a:t>If                                 (            is a net borrowing), then       </a:t>
            </a:r>
            <a:endParaRPr/>
          </a:p>
          <a:p>
            <a:pPr indent="0" lvl="0" marL="342900" rtl="0" algn="just">
              <a:spcBef>
                <a:spcPts val="1500"/>
              </a:spcBef>
              <a:spcAft>
                <a:spcPts val="0"/>
              </a:spcAft>
              <a:buNone/>
            </a:pPr>
            <a:r>
              <a:rPr lang="en-US"/>
              <a:t>if and only if                    .</a:t>
            </a:r>
            <a:endParaRPr/>
          </a:p>
        </p:txBody>
      </p:sp>
      <p:sp>
        <p:nvSpPr>
          <p:cNvPr id="161" name="Google Shape;161;p15"/>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 5</a:t>
            </a:r>
            <a:endParaRPr b="1" i="0" sz="6000" u="none" cap="none" strike="noStrike">
              <a:solidFill>
                <a:schemeClr val="lt1"/>
              </a:solidFill>
              <a:latin typeface="Arial"/>
              <a:ea typeface="Arial"/>
              <a:cs typeface="Arial"/>
              <a:sym typeface="Arial"/>
            </a:endParaRPr>
          </a:p>
        </p:txBody>
      </p:sp>
      <p:pic>
        <p:nvPicPr>
          <p:cNvPr id="162" name="Google Shape;162;p15"/>
          <p:cNvPicPr preferRelativeResize="0"/>
          <p:nvPr/>
        </p:nvPicPr>
        <p:blipFill>
          <a:blip r:embed="rId3">
            <a:alphaModFix/>
          </a:blip>
          <a:stretch>
            <a:fillRect/>
          </a:stretch>
        </p:blipFill>
        <p:spPr>
          <a:xfrm>
            <a:off x="2069550" y="4142975"/>
            <a:ext cx="3667275" cy="654875"/>
          </a:xfrm>
          <a:prstGeom prst="rect">
            <a:avLst/>
          </a:prstGeom>
          <a:noFill/>
          <a:ln>
            <a:noFill/>
          </a:ln>
        </p:spPr>
      </p:pic>
      <p:pic>
        <p:nvPicPr>
          <p:cNvPr id="163" name="Google Shape;163;p15"/>
          <p:cNvPicPr preferRelativeResize="0"/>
          <p:nvPr/>
        </p:nvPicPr>
        <p:blipFill>
          <a:blip r:embed="rId4">
            <a:alphaModFix/>
          </a:blip>
          <a:stretch>
            <a:fillRect/>
          </a:stretch>
        </p:blipFill>
        <p:spPr>
          <a:xfrm>
            <a:off x="2069550" y="5782921"/>
            <a:ext cx="3667275" cy="739889"/>
          </a:xfrm>
          <a:prstGeom prst="rect">
            <a:avLst/>
          </a:prstGeom>
          <a:noFill/>
          <a:ln>
            <a:noFill/>
          </a:ln>
        </p:spPr>
      </p:pic>
      <p:pic>
        <p:nvPicPr>
          <p:cNvPr id="164" name="Google Shape;164;p15"/>
          <p:cNvPicPr preferRelativeResize="0"/>
          <p:nvPr/>
        </p:nvPicPr>
        <p:blipFill>
          <a:blip r:embed="rId5">
            <a:alphaModFix/>
          </a:blip>
          <a:stretch>
            <a:fillRect/>
          </a:stretch>
        </p:blipFill>
        <p:spPr>
          <a:xfrm>
            <a:off x="6085300" y="4142984"/>
            <a:ext cx="1413151" cy="654875"/>
          </a:xfrm>
          <a:prstGeom prst="rect">
            <a:avLst/>
          </a:prstGeom>
          <a:noFill/>
          <a:ln>
            <a:noFill/>
          </a:ln>
        </p:spPr>
      </p:pic>
      <p:pic>
        <p:nvPicPr>
          <p:cNvPr id="165" name="Google Shape;165;p15"/>
          <p:cNvPicPr preferRelativeResize="0"/>
          <p:nvPr/>
        </p:nvPicPr>
        <p:blipFill>
          <a:blip r:embed="rId5">
            <a:alphaModFix/>
          </a:blip>
          <a:stretch>
            <a:fillRect/>
          </a:stretch>
        </p:blipFill>
        <p:spPr>
          <a:xfrm>
            <a:off x="6085300" y="5746471"/>
            <a:ext cx="1413151" cy="654875"/>
          </a:xfrm>
          <a:prstGeom prst="rect">
            <a:avLst/>
          </a:prstGeom>
          <a:noFill/>
          <a:ln>
            <a:noFill/>
          </a:ln>
        </p:spPr>
      </p:pic>
      <p:pic>
        <p:nvPicPr>
          <p:cNvPr id="166" name="Google Shape;166;p15"/>
          <p:cNvPicPr preferRelativeResize="0"/>
          <p:nvPr/>
        </p:nvPicPr>
        <p:blipFill rotWithShape="1">
          <a:blip r:embed="rId6">
            <a:alphaModFix/>
          </a:blip>
          <a:srcRect b="11637" l="0" r="0" t="0"/>
          <a:stretch/>
        </p:blipFill>
        <p:spPr>
          <a:xfrm>
            <a:off x="13245975" y="4182438"/>
            <a:ext cx="2607300" cy="575952"/>
          </a:xfrm>
          <a:prstGeom prst="rect">
            <a:avLst/>
          </a:prstGeom>
          <a:noFill/>
          <a:ln>
            <a:noFill/>
          </a:ln>
        </p:spPr>
      </p:pic>
      <p:pic>
        <p:nvPicPr>
          <p:cNvPr id="167" name="Google Shape;167;p15"/>
          <p:cNvPicPr preferRelativeResize="0"/>
          <p:nvPr/>
        </p:nvPicPr>
        <p:blipFill rotWithShape="1">
          <a:blip r:embed="rId6">
            <a:alphaModFix/>
          </a:blip>
          <a:srcRect b="11637" l="0" r="0" t="0"/>
          <a:stretch/>
        </p:blipFill>
        <p:spPr>
          <a:xfrm>
            <a:off x="13085063" y="5785951"/>
            <a:ext cx="2607305" cy="575925"/>
          </a:xfrm>
          <a:prstGeom prst="rect">
            <a:avLst/>
          </a:prstGeom>
          <a:noFill/>
          <a:ln>
            <a:noFill/>
          </a:ln>
        </p:spPr>
      </p:pic>
      <p:pic>
        <p:nvPicPr>
          <p:cNvPr id="168" name="Google Shape;168;p15"/>
          <p:cNvPicPr preferRelativeResize="0"/>
          <p:nvPr/>
        </p:nvPicPr>
        <p:blipFill>
          <a:blip r:embed="rId7">
            <a:alphaModFix/>
          </a:blip>
          <a:stretch>
            <a:fillRect/>
          </a:stretch>
        </p:blipFill>
        <p:spPr>
          <a:xfrm>
            <a:off x="4497350" y="6522800"/>
            <a:ext cx="2249775" cy="647664"/>
          </a:xfrm>
          <a:prstGeom prst="rect">
            <a:avLst/>
          </a:prstGeom>
          <a:noFill/>
          <a:ln>
            <a:noFill/>
          </a:ln>
        </p:spPr>
      </p:pic>
      <p:pic>
        <p:nvPicPr>
          <p:cNvPr id="169" name="Google Shape;169;p15"/>
          <p:cNvPicPr preferRelativeResize="0"/>
          <p:nvPr/>
        </p:nvPicPr>
        <p:blipFill>
          <a:blip r:embed="rId8">
            <a:alphaModFix/>
          </a:blip>
          <a:stretch>
            <a:fillRect/>
          </a:stretch>
        </p:blipFill>
        <p:spPr>
          <a:xfrm>
            <a:off x="4521188" y="4948324"/>
            <a:ext cx="2202108" cy="64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idx="1" type="body"/>
          </p:nvPr>
        </p:nvSpPr>
        <p:spPr>
          <a:xfrm>
            <a:off x="776175" y="2152200"/>
            <a:ext cx="8228400" cy="73977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3600"/>
              <a:t>Cash flow x2 = (-1, 3, -2.5), </a:t>
            </a:r>
            <a:r>
              <a:rPr lang="en-US"/>
              <a:t>r=10%.</a:t>
            </a:r>
            <a:endParaRPr/>
          </a:p>
          <a:p>
            <a:pPr indent="-342900" lvl="0" marL="457200" rtl="0" algn="l">
              <a:spcBef>
                <a:spcPts val="1500"/>
              </a:spcBef>
              <a:spcAft>
                <a:spcPts val="0"/>
              </a:spcAft>
              <a:buSzPts val="1800"/>
              <a:buChar char="•"/>
            </a:pPr>
            <a:r>
              <a:rPr lang="en-US"/>
              <a:t>The IRRs are complex number.</a:t>
            </a:r>
            <a:endParaRPr/>
          </a:p>
          <a:p>
            <a:pPr indent="-342900" lvl="0" marL="457200" rtl="0" algn="l">
              <a:spcBef>
                <a:spcPts val="0"/>
              </a:spcBef>
              <a:spcAft>
                <a:spcPts val="0"/>
              </a:spcAft>
              <a:buSzPts val="1800"/>
              <a:buChar char="•"/>
            </a:pPr>
            <a:r>
              <a:rPr lang="en-US"/>
              <a:t>Using Theorem 5, we calculate </a:t>
            </a:r>
            <a:endParaRPr/>
          </a:p>
          <a:p>
            <a:pPr indent="0" lvl="0" marL="457200" rtl="0" algn="l">
              <a:spcBef>
                <a:spcPts val="1500"/>
              </a:spcBef>
              <a:spcAft>
                <a:spcPts val="0"/>
              </a:spcAft>
              <a:buNone/>
            </a:pPr>
            <a:r>
              <a:rPr lang="en-US"/>
              <a:t>                    instead of              .</a:t>
            </a:r>
            <a:endParaRPr/>
          </a:p>
          <a:p>
            <a:pPr indent="-342900" lvl="0" marL="457200" rtl="0" algn="l">
              <a:spcBef>
                <a:spcPts val="1500"/>
              </a:spcBef>
              <a:spcAft>
                <a:spcPts val="0"/>
              </a:spcAft>
              <a:buSzPts val="1800"/>
              <a:buChar char="•"/>
            </a:pPr>
            <a:r>
              <a:rPr lang="en-US"/>
              <a:t>Both                            , so they are net borrowing. But                  , so this project is “undesirable”.</a:t>
            </a:r>
            <a:endParaRPr/>
          </a:p>
          <a:p>
            <a:pPr indent="-342900" lvl="0" marL="457200" rtl="0" algn="l">
              <a:spcBef>
                <a:spcPts val="0"/>
              </a:spcBef>
              <a:spcAft>
                <a:spcPts val="0"/>
              </a:spcAft>
              <a:buSzPts val="1800"/>
              <a:buChar char="•"/>
            </a:pPr>
            <a:r>
              <a:rPr lang="en-US"/>
              <a:t>The result </a:t>
            </a:r>
            <a:r>
              <a:rPr lang="en-US"/>
              <a:t>confirms</a:t>
            </a:r>
            <a:r>
              <a:rPr lang="en-US"/>
              <a:t> to that of NPV.</a:t>
            </a:r>
            <a:endParaRPr/>
          </a:p>
        </p:txBody>
      </p:sp>
      <p:sp>
        <p:nvSpPr>
          <p:cNvPr id="176" name="Google Shape;176;p16"/>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Example </a:t>
            </a:r>
            <a:endParaRPr b="1" i="0" sz="6000" u="none" cap="none" strike="noStrike">
              <a:solidFill>
                <a:schemeClr val="lt1"/>
              </a:solidFill>
              <a:latin typeface="Arial"/>
              <a:ea typeface="Arial"/>
              <a:cs typeface="Arial"/>
              <a:sym typeface="Arial"/>
            </a:endParaRPr>
          </a:p>
        </p:txBody>
      </p:sp>
      <p:pic>
        <p:nvPicPr>
          <p:cNvPr id="177" name="Google Shape;177;p16"/>
          <p:cNvPicPr preferRelativeResize="0"/>
          <p:nvPr/>
        </p:nvPicPr>
        <p:blipFill rotWithShape="1">
          <a:blip r:embed="rId3">
            <a:alphaModFix/>
          </a:blip>
          <a:srcRect b="0" l="0" r="26215" t="0"/>
          <a:stretch/>
        </p:blipFill>
        <p:spPr>
          <a:xfrm>
            <a:off x="1247925" y="4377913"/>
            <a:ext cx="2327660" cy="563350"/>
          </a:xfrm>
          <a:prstGeom prst="rect">
            <a:avLst/>
          </a:prstGeom>
          <a:noFill/>
          <a:ln>
            <a:noFill/>
          </a:ln>
        </p:spPr>
      </p:pic>
      <p:pic>
        <p:nvPicPr>
          <p:cNvPr id="178" name="Google Shape;178;p16"/>
          <p:cNvPicPr preferRelativeResize="0"/>
          <p:nvPr/>
        </p:nvPicPr>
        <p:blipFill>
          <a:blip r:embed="rId4">
            <a:alphaModFix/>
          </a:blip>
          <a:stretch>
            <a:fillRect/>
          </a:stretch>
        </p:blipFill>
        <p:spPr>
          <a:xfrm>
            <a:off x="8676450" y="2689925"/>
            <a:ext cx="9027750" cy="1240300"/>
          </a:xfrm>
          <a:prstGeom prst="rect">
            <a:avLst/>
          </a:prstGeom>
          <a:noFill/>
          <a:ln>
            <a:noFill/>
          </a:ln>
        </p:spPr>
      </p:pic>
      <p:pic>
        <p:nvPicPr>
          <p:cNvPr id="179" name="Google Shape;179;p16"/>
          <p:cNvPicPr preferRelativeResize="0"/>
          <p:nvPr/>
        </p:nvPicPr>
        <p:blipFill>
          <a:blip r:embed="rId5">
            <a:alphaModFix/>
          </a:blip>
          <a:stretch>
            <a:fillRect/>
          </a:stretch>
        </p:blipFill>
        <p:spPr>
          <a:xfrm>
            <a:off x="10770150" y="4519625"/>
            <a:ext cx="5072938" cy="1852725"/>
          </a:xfrm>
          <a:prstGeom prst="rect">
            <a:avLst/>
          </a:prstGeom>
          <a:noFill/>
          <a:ln>
            <a:noFill/>
          </a:ln>
        </p:spPr>
      </p:pic>
      <p:pic>
        <p:nvPicPr>
          <p:cNvPr id="180" name="Google Shape;180;p16"/>
          <p:cNvPicPr preferRelativeResize="0"/>
          <p:nvPr/>
        </p:nvPicPr>
        <p:blipFill>
          <a:blip r:embed="rId6">
            <a:alphaModFix/>
          </a:blip>
          <a:stretch>
            <a:fillRect/>
          </a:stretch>
        </p:blipFill>
        <p:spPr>
          <a:xfrm>
            <a:off x="6006224" y="4332163"/>
            <a:ext cx="1607451" cy="654875"/>
          </a:xfrm>
          <a:prstGeom prst="rect">
            <a:avLst/>
          </a:prstGeom>
          <a:noFill/>
          <a:ln>
            <a:noFill/>
          </a:ln>
        </p:spPr>
      </p:pic>
      <p:pic>
        <p:nvPicPr>
          <p:cNvPr id="181" name="Google Shape;181;p16"/>
          <p:cNvPicPr preferRelativeResize="0"/>
          <p:nvPr/>
        </p:nvPicPr>
        <p:blipFill>
          <a:blip r:embed="rId7">
            <a:alphaModFix/>
          </a:blip>
          <a:stretch>
            <a:fillRect/>
          </a:stretch>
        </p:blipFill>
        <p:spPr>
          <a:xfrm>
            <a:off x="2420225" y="5143500"/>
            <a:ext cx="3245965" cy="654875"/>
          </a:xfrm>
          <a:prstGeom prst="rect">
            <a:avLst/>
          </a:prstGeom>
          <a:noFill/>
          <a:ln>
            <a:noFill/>
          </a:ln>
        </p:spPr>
      </p:pic>
      <p:pic>
        <p:nvPicPr>
          <p:cNvPr id="182" name="Google Shape;182;p16"/>
          <p:cNvPicPr preferRelativeResize="0"/>
          <p:nvPr/>
        </p:nvPicPr>
        <p:blipFill>
          <a:blip r:embed="rId8">
            <a:alphaModFix/>
          </a:blip>
          <a:stretch>
            <a:fillRect/>
          </a:stretch>
        </p:blipFill>
        <p:spPr>
          <a:xfrm>
            <a:off x="5505430" y="5687701"/>
            <a:ext cx="1994295" cy="654850"/>
          </a:xfrm>
          <a:prstGeom prst="rect">
            <a:avLst/>
          </a:prstGeom>
          <a:noFill/>
          <a:ln>
            <a:noFill/>
          </a:ln>
        </p:spPr>
      </p:pic>
      <p:pic>
        <p:nvPicPr>
          <p:cNvPr id="183" name="Google Shape;183;p16"/>
          <p:cNvPicPr preferRelativeResize="0"/>
          <p:nvPr/>
        </p:nvPicPr>
        <p:blipFill>
          <a:blip r:embed="rId9">
            <a:alphaModFix/>
          </a:blip>
          <a:stretch>
            <a:fillRect/>
          </a:stretch>
        </p:blipFill>
        <p:spPr>
          <a:xfrm>
            <a:off x="11115875" y="6961775"/>
            <a:ext cx="4381500" cy="13175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idx="1" type="body"/>
          </p:nvPr>
        </p:nvSpPr>
        <p:spPr>
          <a:xfrm>
            <a:off x="1257300" y="2738438"/>
            <a:ext cx="15773400" cy="6527100"/>
          </a:xfrm>
          <a:prstGeom prst="rect">
            <a:avLst/>
          </a:prstGeom>
        </p:spPr>
        <p:txBody>
          <a:bodyPr anchorCtr="0" anchor="t" bIns="45700" lIns="91425" spcFirstLastPara="1" rIns="91425" wrap="square" tIns="45700">
            <a:normAutofit lnSpcReduction="10000"/>
          </a:bodyPr>
          <a:lstStyle/>
          <a:p>
            <a:pPr indent="0" lvl="0" marL="0" rtl="0" algn="just">
              <a:spcBef>
                <a:spcPts val="1500"/>
              </a:spcBef>
              <a:spcAft>
                <a:spcPts val="0"/>
              </a:spcAft>
              <a:buNone/>
            </a:pPr>
            <a:r>
              <a:rPr lang="en-US"/>
              <a:t>In this paper, it says that ranking cash flows of competing project by their internal rate of return may give results that </a:t>
            </a:r>
            <a:r>
              <a:rPr lang="en-US"/>
              <a:t>conflict with net present value.</a:t>
            </a:r>
            <a:endParaRPr/>
          </a:p>
          <a:p>
            <a:pPr indent="0" lvl="0" marL="0" rtl="0" algn="just">
              <a:spcBef>
                <a:spcPts val="1500"/>
              </a:spcBef>
              <a:spcAft>
                <a:spcPts val="0"/>
              </a:spcAft>
              <a:buNone/>
            </a:pPr>
            <a:r>
              <a:rPr lang="en-US"/>
              <a:t>Supposed we have two cash flow x and y, then according to </a:t>
            </a:r>
            <a:r>
              <a:rPr b="1" lang="en-US" sz="4100"/>
              <a:t>Theorem 1</a:t>
            </a:r>
            <a:r>
              <a:rPr lang="en-US"/>
              <a:t>,</a:t>
            </a:r>
            <a:endParaRPr/>
          </a:p>
          <a:p>
            <a:pPr indent="457200" lvl="0" marL="4572000" rtl="0" algn="just">
              <a:spcBef>
                <a:spcPts val="1500"/>
              </a:spcBef>
              <a:spcAft>
                <a:spcPts val="0"/>
              </a:spcAft>
              <a:buNone/>
            </a:pPr>
            <a:r>
              <a:t/>
            </a:r>
            <a:endParaRPr/>
          </a:p>
          <a:p>
            <a:pPr indent="457200" lvl="0" marL="4572000" rtl="0" algn="just">
              <a:spcBef>
                <a:spcPts val="1500"/>
              </a:spcBef>
              <a:spcAft>
                <a:spcPts val="0"/>
              </a:spcAft>
              <a:buNone/>
            </a:pPr>
            <a:r>
              <a:t/>
            </a:r>
            <a:endParaRPr/>
          </a:p>
          <a:p>
            <a:pPr indent="0" lvl="0" marL="0" rtl="0" algn="just">
              <a:spcBef>
                <a:spcPts val="1500"/>
              </a:spcBef>
              <a:spcAft>
                <a:spcPts val="0"/>
              </a:spcAft>
              <a:buNone/>
            </a:pPr>
            <a:r>
              <a:t/>
            </a:r>
            <a:endParaRPr/>
          </a:p>
          <a:p>
            <a:pPr indent="0" lvl="0" marL="0" rtl="0" algn="just">
              <a:spcBef>
                <a:spcPts val="1500"/>
              </a:spcBef>
              <a:spcAft>
                <a:spcPts val="0"/>
              </a:spcAft>
              <a:buNone/>
            </a:pPr>
            <a:r>
              <a:rPr lang="en-US"/>
              <a:t>We can clearly find that only 			    and        are equal or their difference are very small, then the value ranking of cash flow x and y can be determined by  the ranking of the internal rate     ,</a:t>
            </a:r>
            <a:endParaRPr/>
          </a:p>
        </p:txBody>
      </p:sp>
      <p:sp>
        <p:nvSpPr>
          <p:cNvPr id="190" name="Google Shape;190;p17"/>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Comparing Competing  projects </a:t>
            </a:r>
            <a:endParaRPr b="1" i="0" sz="6000" u="none" cap="none" strike="noStrike">
              <a:solidFill>
                <a:schemeClr val="lt1"/>
              </a:solidFill>
              <a:latin typeface="Arial"/>
              <a:ea typeface="Arial"/>
              <a:cs typeface="Arial"/>
              <a:sym typeface="Arial"/>
            </a:endParaRPr>
          </a:p>
        </p:txBody>
      </p:sp>
      <p:pic>
        <p:nvPicPr>
          <p:cNvPr id="191" name="Google Shape;191;p17"/>
          <p:cNvPicPr preferRelativeResize="0"/>
          <p:nvPr/>
        </p:nvPicPr>
        <p:blipFill>
          <a:blip r:embed="rId3">
            <a:alphaModFix/>
          </a:blip>
          <a:stretch>
            <a:fillRect/>
          </a:stretch>
        </p:blipFill>
        <p:spPr>
          <a:xfrm>
            <a:off x="6632650" y="5303222"/>
            <a:ext cx="5022700" cy="1717450"/>
          </a:xfrm>
          <a:prstGeom prst="rect">
            <a:avLst/>
          </a:prstGeom>
          <a:noFill/>
          <a:ln>
            <a:noFill/>
          </a:ln>
        </p:spPr>
      </p:pic>
      <p:pic>
        <p:nvPicPr>
          <p:cNvPr id="192" name="Google Shape;192;p17"/>
          <p:cNvPicPr preferRelativeResize="0"/>
          <p:nvPr/>
        </p:nvPicPr>
        <p:blipFill rotWithShape="1">
          <a:blip r:embed="rId4">
            <a:alphaModFix/>
          </a:blip>
          <a:srcRect b="0" l="0" r="18360" t="0"/>
          <a:stretch/>
        </p:blipFill>
        <p:spPr>
          <a:xfrm>
            <a:off x="13043825" y="8465575"/>
            <a:ext cx="503150" cy="419100"/>
          </a:xfrm>
          <a:prstGeom prst="rect">
            <a:avLst/>
          </a:prstGeom>
          <a:noFill/>
          <a:ln>
            <a:noFill/>
          </a:ln>
        </p:spPr>
      </p:pic>
      <p:pic>
        <p:nvPicPr>
          <p:cNvPr id="193" name="Google Shape;193;p17"/>
          <p:cNvPicPr preferRelativeResize="0"/>
          <p:nvPr/>
        </p:nvPicPr>
        <p:blipFill rotWithShape="1">
          <a:blip r:embed="rId5">
            <a:alphaModFix/>
          </a:blip>
          <a:srcRect b="0" l="0" r="18360" t="0"/>
          <a:stretch/>
        </p:blipFill>
        <p:spPr>
          <a:xfrm>
            <a:off x="13831650" y="8380375"/>
            <a:ext cx="503150" cy="589500"/>
          </a:xfrm>
          <a:prstGeom prst="rect">
            <a:avLst/>
          </a:prstGeom>
          <a:noFill/>
          <a:ln>
            <a:noFill/>
          </a:ln>
        </p:spPr>
      </p:pic>
      <p:pic>
        <p:nvPicPr>
          <p:cNvPr id="194" name="Google Shape;194;p17"/>
          <p:cNvPicPr preferRelativeResize="0"/>
          <p:nvPr/>
        </p:nvPicPr>
        <p:blipFill>
          <a:blip r:embed="rId6">
            <a:alphaModFix/>
          </a:blip>
          <a:stretch>
            <a:fillRect/>
          </a:stretch>
        </p:blipFill>
        <p:spPr>
          <a:xfrm>
            <a:off x="7879200" y="7264829"/>
            <a:ext cx="1621125" cy="589500"/>
          </a:xfrm>
          <a:prstGeom prst="rect">
            <a:avLst/>
          </a:prstGeom>
          <a:noFill/>
          <a:ln>
            <a:noFill/>
          </a:ln>
        </p:spPr>
      </p:pic>
      <p:pic>
        <p:nvPicPr>
          <p:cNvPr id="195" name="Google Shape;195;p17"/>
          <p:cNvPicPr preferRelativeResize="0"/>
          <p:nvPr/>
        </p:nvPicPr>
        <p:blipFill>
          <a:blip r:embed="rId7">
            <a:alphaModFix/>
          </a:blip>
          <a:stretch>
            <a:fillRect/>
          </a:stretch>
        </p:blipFill>
        <p:spPr>
          <a:xfrm>
            <a:off x="10840200" y="7323781"/>
            <a:ext cx="1621125" cy="4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idx="1" type="body"/>
          </p:nvPr>
        </p:nvSpPr>
        <p:spPr>
          <a:xfrm>
            <a:off x="1257300" y="2776425"/>
            <a:ext cx="15773400" cy="6515400"/>
          </a:xfrm>
          <a:prstGeom prst="rect">
            <a:avLst/>
          </a:prstGeom>
        </p:spPr>
        <p:txBody>
          <a:bodyPr anchorCtr="0" anchor="t" bIns="45700" lIns="91425" spcFirstLastPara="1" rIns="91425" wrap="square" tIns="45700">
            <a:normAutofit/>
          </a:bodyPr>
          <a:lstStyle/>
          <a:p>
            <a:pPr indent="0" lvl="0" marL="0" rtl="0" algn="just">
              <a:spcBef>
                <a:spcPts val="1500"/>
              </a:spcBef>
              <a:spcAft>
                <a:spcPts val="0"/>
              </a:spcAft>
              <a:buNone/>
            </a:pPr>
            <a:r>
              <a:rPr lang="en-US"/>
              <a:t>W</a:t>
            </a:r>
            <a:r>
              <a:rPr lang="en-US"/>
              <a:t>e need two projects to have </a:t>
            </a:r>
            <a:r>
              <a:rPr b="1" lang="en-US"/>
              <a:t>similar</a:t>
            </a:r>
            <a:r>
              <a:rPr lang="en-US"/>
              <a:t>         so that we can compare them by internal rates. </a:t>
            </a:r>
            <a:endParaRPr/>
          </a:p>
          <a:p>
            <a:pPr indent="-342900" lvl="0" marL="457200" rtl="0" algn="just">
              <a:spcBef>
                <a:spcPts val="1500"/>
              </a:spcBef>
              <a:spcAft>
                <a:spcPts val="0"/>
              </a:spcAft>
              <a:buSzPts val="1800"/>
              <a:buChar char="●"/>
            </a:pPr>
            <a:r>
              <a:rPr lang="en-US"/>
              <a:t>If cash flow has multiple internal rates, it will have more than one investment streams and each of them correspond to one internal rate. So we need to find the             that is closest to the            of the other project. </a:t>
            </a:r>
            <a:endParaRPr/>
          </a:p>
          <a:p>
            <a:pPr indent="-342900" lvl="0" marL="457200" rtl="0" algn="just">
              <a:spcBef>
                <a:spcPts val="0"/>
              </a:spcBef>
              <a:spcAft>
                <a:spcPts val="0"/>
              </a:spcAft>
              <a:buSzPts val="1800"/>
              <a:buChar char="●"/>
            </a:pPr>
            <a:r>
              <a:rPr lang="en-US"/>
              <a:t>If we can't find the similar         between two projects, we directly compare the net present value of their cash flow              .</a:t>
            </a:r>
            <a:endParaRPr/>
          </a:p>
          <a:p>
            <a:pPr indent="0" lvl="0" marL="0" rtl="0" algn="just">
              <a:spcBef>
                <a:spcPts val="1500"/>
              </a:spcBef>
              <a:spcAft>
                <a:spcPts val="0"/>
              </a:spcAft>
              <a:buNone/>
            </a:pPr>
            <a:r>
              <a:rPr lang="en-US"/>
              <a:t>In our program, we set the difference between         of two projects        to be no greater than 0.05. If it is, we compare              directly.</a:t>
            </a:r>
            <a:endParaRPr/>
          </a:p>
        </p:txBody>
      </p:sp>
      <p:sp>
        <p:nvSpPr>
          <p:cNvPr id="202" name="Google Shape;202;p18"/>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Comparing Competing  projects </a:t>
            </a:r>
            <a:endParaRPr b="1" i="0" sz="6000" u="none" cap="none" strike="noStrike">
              <a:solidFill>
                <a:schemeClr val="lt1"/>
              </a:solidFill>
              <a:latin typeface="Arial"/>
              <a:ea typeface="Arial"/>
              <a:cs typeface="Arial"/>
              <a:sym typeface="Arial"/>
            </a:endParaRPr>
          </a:p>
        </p:txBody>
      </p:sp>
      <p:pic>
        <p:nvPicPr>
          <p:cNvPr id="203" name="Google Shape;203;p18"/>
          <p:cNvPicPr preferRelativeResize="0"/>
          <p:nvPr/>
        </p:nvPicPr>
        <p:blipFill rotWithShape="1">
          <a:blip r:embed="rId3">
            <a:alphaModFix/>
          </a:blip>
          <a:srcRect b="0" l="0" r="0" t="0"/>
          <a:stretch/>
        </p:blipFill>
        <p:spPr>
          <a:xfrm>
            <a:off x="9983150" y="2869763"/>
            <a:ext cx="1482575" cy="604000"/>
          </a:xfrm>
          <a:prstGeom prst="rect">
            <a:avLst/>
          </a:prstGeom>
          <a:noFill/>
          <a:ln>
            <a:noFill/>
          </a:ln>
        </p:spPr>
      </p:pic>
      <p:pic>
        <p:nvPicPr>
          <p:cNvPr id="204" name="Google Shape;204;p18"/>
          <p:cNvPicPr preferRelativeResize="0"/>
          <p:nvPr/>
        </p:nvPicPr>
        <p:blipFill>
          <a:blip r:embed="rId3">
            <a:alphaModFix/>
          </a:blip>
          <a:stretch>
            <a:fillRect/>
          </a:stretch>
        </p:blipFill>
        <p:spPr>
          <a:xfrm>
            <a:off x="14154275" y="5357038"/>
            <a:ext cx="1482575" cy="603995"/>
          </a:xfrm>
          <a:prstGeom prst="rect">
            <a:avLst/>
          </a:prstGeom>
          <a:noFill/>
          <a:ln>
            <a:noFill/>
          </a:ln>
        </p:spPr>
      </p:pic>
      <p:pic>
        <p:nvPicPr>
          <p:cNvPr id="205" name="Google Shape;205;p18"/>
          <p:cNvPicPr preferRelativeResize="0"/>
          <p:nvPr/>
        </p:nvPicPr>
        <p:blipFill rotWithShape="1">
          <a:blip r:embed="rId3">
            <a:alphaModFix/>
          </a:blip>
          <a:srcRect b="0" l="0" r="0" t="17715"/>
          <a:stretch/>
        </p:blipFill>
        <p:spPr>
          <a:xfrm>
            <a:off x="8072125" y="5464050"/>
            <a:ext cx="1482525" cy="496975"/>
          </a:xfrm>
          <a:prstGeom prst="rect">
            <a:avLst/>
          </a:prstGeom>
          <a:noFill/>
          <a:ln>
            <a:noFill/>
          </a:ln>
        </p:spPr>
      </p:pic>
      <p:pic>
        <p:nvPicPr>
          <p:cNvPr id="206" name="Google Shape;206;p18"/>
          <p:cNvPicPr preferRelativeResize="0"/>
          <p:nvPr/>
        </p:nvPicPr>
        <p:blipFill>
          <a:blip r:embed="rId3">
            <a:alphaModFix/>
          </a:blip>
          <a:stretch>
            <a:fillRect/>
          </a:stretch>
        </p:blipFill>
        <p:spPr>
          <a:xfrm>
            <a:off x="7803862" y="6496020"/>
            <a:ext cx="1482525" cy="603978"/>
          </a:xfrm>
          <a:prstGeom prst="rect">
            <a:avLst/>
          </a:prstGeom>
          <a:noFill/>
          <a:ln>
            <a:noFill/>
          </a:ln>
        </p:spPr>
      </p:pic>
      <p:pic>
        <p:nvPicPr>
          <p:cNvPr id="207" name="Google Shape;207;p18"/>
          <p:cNvPicPr preferRelativeResize="0"/>
          <p:nvPr/>
        </p:nvPicPr>
        <p:blipFill rotWithShape="1">
          <a:blip r:embed="rId4">
            <a:alphaModFix/>
          </a:blip>
          <a:srcRect b="420504" l="-7528" r="-3017" t="-451772"/>
          <a:stretch/>
        </p:blipFill>
        <p:spPr>
          <a:xfrm>
            <a:off x="85725" y="4533925"/>
            <a:ext cx="18116550" cy="1219175"/>
          </a:xfrm>
          <a:prstGeom prst="rect">
            <a:avLst/>
          </a:prstGeom>
          <a:noFill/>
          <a:ln>
            <a:noFill/>
          </a:ln>
        </p:spPr>
      </p:pic>
      <p:pic>
        <p:nvPicPr>
          <p:cNvPr id="208" name="Google Shape;208;p18"/>
          <p:cNvPicPr preferRelativeResize="0"/>
          <p:nvPr/>
        </p:nvPicPr>
        <p:blipFill>
          <a:blip r:embed="rId3">
            <a:alphaModFix/>
          </a:blip>
          <a:stretch>
            <a:fillRect/>
          </a:stretch>
        </p:blipFill>
        <p:spPr>
          <a:xfrm>
            <a:off x="12049409" y="7836000"/>
            <a:ext cx="1482517" cy="603975"/>
          </a:xfrm>
          <a:prstGeom prst="rect">
            <a:avLst/>
          </a:prstGeom>
          <a:noFill/>
          <a:ln>
            <a:noFill/>
          </a:ln>
        </p:spPr>
      </p:pic>
      <p:pic>
        <p:nvPicPr>
          <p:cNvPr id="209" name="Google Shape;209;p18"/>
          <p:cNvPicPr preferRelativeResize="0"/>
          <p:nvPr/>
        </p:nvPicPr>
        <p:blipFill>
          <a:blip r:embed="rId5">
            <a:alphaModFix/>
          </a:blip>
          <a:stretch>
            <a:fillRect/>
          </a:stretch>
        </p:blipFill>
        <p:spPr>
          <a:xfrm>
            <a:off x="12529875" y="7171450"/>
            <a:ext cx="1490925" cy="496975"/>
          </a:xfrm>
          <a:prstGeom prst="rect">
            <a:avLst/>
          </a:prstGeom>
          <a:noFill/>
          <a:ln>
            <a:noFill/>
          </a:ln>
        </p:spPr>
      </p:pic>
      <p:pic>
        <p:nvPicPr>
          <p:cNvPr id="210" name="Google Shape;210;p18"/>
          <p:cNvPicPr preferRelativeResize="0"/>
          <p:nvPr/>
        </p:nvPicPr>
        <p:blipFill>
          <a:blip r:embed="rId5">
            <a:alphaModFix/>
          </a:blip>
          <a:stretch>
            <a:fillRect/>
          </a:stretch>
        </p:blipFill>
        <p:spPr>
          <a:xfrm>
            <a:off x="11555025" y="8477425"/>
            <a:ext cx="1490925" cy="49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idx="1" type="body"/>
          </p:nvPr>
        </p:nvSpPr>
        <p:spPr>
          <a:xfrm>
            <a:off x="1257300" y="2738450"/>
            <a:ext cx="15773400" cy="6709200"/>
          </a:xfrm>
          <a:prstGeom prst="rect">
            <a:avLst/>
          </a:prstGeom>
        </p:spPr>
        <p:txBody>
          <a:bodyPr anchorCtr="0" anchor="t" bIns="45700" lIns="91425" spcFirstLastPara="1" rIns="91425" wrap="square" tIns="45700">
            <a:normAutofit fontScale="62500" lnSpcReduction="20000"/>
          </a:bodyPr>
          <a:lstStyle/>
          <a:p>
            <a:pPr indent="0" lvl="0" marL="0" rtl="0" algn="l">
              <a:spcBef>
                <a:spcPts val="1500"/>
              </a:spcBef>
              <a:spcAft>
                <a:spcPts val="0"/>
              </a:spcAft>
              <a:buNone/>
            </a:pPr>
            <a:r>
              <a:rPr lang="en-US" sz="4520"/>
              <a:t>Example 1: Two cash flows have very different net investment.</a:t>
            </a:r>
            <a:endParaRPr sz="4520"/>
          </a:p>
          <a:p>
            <a:pPr indent="0" lvl="0" marL="0" rtl="0" algn="l">
              <a:spcBef>
                <a:spcPts val="1500"/>
              </a:spcBef>
              <a:spcAft>
                <a:spcPts val="0"/>
              </a:spcAft>
              <a:buNone/>
            </a:pPr>
            <a:r>
              <a:rPr lang="en-US" sz="4520"/>
              <a:t>  			  A:</a:t>
            </a:r>
            <a:r>
              <a:rPr b="1" lang="en-US" sz="4520"/>
              <a:t> </a:t>
            </a:r>
            <a:r>
              <a:rPr b="1" lang="en-US" sz="4420"/>
              <a:t>x</a:t>
            </a:r>
            <a:r>
              <a:rPr b="1" baseline="-25000" lang="en-US" sz="6519"/>
              <a:t>1</a:t>
            </a:r>
            <a:r>
              <a:rPr lang="en-US" sz="4520"/>
              <a:t> = (-20, 14, 10, 6, 2, -2), B: </a:t>
            </a:r>
            <a:r>
              <a:rPr b="1" lang="en-US" sz="4420"/>
              <a:t>y</a:t>
            </a:r>
            <a:r>
              <a:rPr b="1" baseline="-25000" lang="en-US" sz="6519"/>
              <a:t>1</a:t>
            </a:r>
            <a:r>
              <a:rPr lang="en-US" sz="4520"/>
              <a:t> = (-20, -6, 1.1, 8.2, 15.3, 22.4)</a:t>
            </a:r>
            <a:endParaRPr sz="4520"/>
          </a:p>
          <a:p>
            <a:pPr indent="0" lvl="0" marL="0" rtl="0" algn="l">
              <a:spcBef>
                <a:spcPts val="1500"/>
              </a:spcBef>
              <a:spcAft>
                <a:spcPts val="0"/>
              </a:spcAft>
              <a:buNone/>
            </a:pPr>
            <a:r>
              <a:rPr lang="en-US" sz="4520"/>
              <a:t>			  Let r = 10% as market rate.The output is</a:t>
            </a:r>
            <a:endParaRPr sz="4520"/>
          </a:p>
          <a:p>
            <a:pPr indent="0" lvl="0" marL="0" rtl="0" algn="l">
              <a:spcBef>
                <a:spcPts val="1500"/>
              </a:spcBef>
              <a:spcAft>
                <a:spcPts val="0"/>
              </a:spcAft>
              <a:buNone/>
            </a:pPr>
            <a:r>
              <a:t/>
            </a:r>
            <a:endParaRPr/>
          </a:p>
          <a:p>
            <a:pPr indent="0" lvl="0" marL="0" rtl="0" algn="l">
              <a:spcBef>
                <a:spcPts val="1500"/>
              </a:spcBef>
              <a:spcAft>
                <a:spcPts val="0"/>
              </a:spcAft>
              <a:buNone/>
            </a:pPr>
            <a:r>
              <a:t/>
            </a:r>
            <a:endParaRPr/>
          </a:p>
          <a:p>
            <a:pPr indent="0" lvl="0" marL="0" rtl="0" algn="l">
              <a:spcBef>
                <a:spcPts val="1500"/>
              </a:spcBef>
              <a:spcAft>
                <a:spcPts val="0"/>
              </a:spcAft>
              <a:buNone/>
            </a:pPr>
            <a:r>
              <a:t/>
            </a:r>
            <a:endParaRPr/>
          </a:p>
          <a:p>
            <a:pPr indent="0" lvl="0" marL="1371600" rtl="0" algn="l">
              <a:spcBef>
                <a:spcPts val="1500"/>
              </a:spcBef>
              <a:spcAft>
                <a:spcPts val="0"/>
              </a:spcAft>
              <a:buNone/>
            </a:pPr>
            <a:r>
              <a:rPr lang="en-US"/>
              <a:t> </a:t>
            </a:r>
            <a:r>
              <a:rPr lang="en-US" sz="4360"/>
              <a:t>Although the proper internal rate of B is 16.0% which is smaller than that of A at 28.3%, we choose B.</a:t>
            </a:r>
            <a:endParaRPr sz="4360"/>
          </a:p>
          <a:p>
            <a:pPr indent="0" lvl="0" marL="0" rtl="0" algn="l">
              <a:spcBef>
                <a:spcPts val="1500"/>
              </a:spcBef>
              <a:spcAft>
                <a:spcPts val="0"/>
              </a:spcAft>
              <a:buNone/>
            </a:pPr>
            <a:r>
              <a:rPr lang="en-US" sz="4360"/>
              <a:t>Example 2: Two cash flow have same </a:t>
            </a:r>
            <a:r>
              <a:rPr lang="en-US" sz="4360"/>
              <a:t>net borrowing.</a:t>
            </a:r>
            <a:endParaRPr sz="4360"/>
          </a:p>
          <a:p>
            <a:pPr indent="0" lvl="0" marL="0" rtl="0" algn="l">
              <a:spcBef>
                <a:spcPts val="1500"/>
              </a:spcBef>
              <a:spcAft>
                <a:spcPts val="0"/>
              </a:spcAft>
              <a:buNone/>
            </a:pPr>
            <a:r>
              <a:rPr lang="en-US" sz="4360"/>
              <a:t>		         A: </a:t>
            </a:r>
            <a:r>
              <a:rPr b="1" lang="en-US" sz="4260"/>
              <a:t>x</a:t>
            </a:r>
            <a:r>
              <a:rPr b="1" baseline="-25000" lang="en-US" sz="6360"/>
              <a:t>2</a:t>
            </a:r>
            <a:r>
              <a:rPr lang="en-US" sz="4360"/>
              <a:t> = (-1,5,-6), B:</a:t>
            </a:r>
            <a:r>
              <a:rPr b="1" lang="en-US" sz="4260"/>
              <a:t>y</a:t>
            </a:r>
            <a:r>
              <a:rPr b="1" baseline="-25000" lang="en-US" sz="6360"/>
              <a:t>2</a:t>
            </a:r>
            <a:r>
              <a:rPr lang="en-US" sz="4360"/>
              <a:t> = (-1,4,-4)</a:t>
            </a:r>
            <a:endParaRPr sz="4360"/>
          </a:p>
          <a:p>
            <a:pPr indent="0" lvl="0" marL="0" rtl="0" algn="l">
              <a:spcBef>
                <a:spcPts val="1500"/>
              </a:spcBef>
              <a:spcAft>
                <a:spcPts val="0"/>
              </a:spcAft>
              <a:buClr>
                <a:schemeClr val="dk1"/>
              </a:buClr>
              <a:buSzPct val="25229"/>
              <a:buFont typeface="Arial"/>
              <a:buNone/>
            </a:pPr>
            <a:r>
              <a:rPr lang="en-US" sz="4360"/>
              <a:t>	               Let r = 10% as market rate.The output is</a:t>
            </a:r>
            <a:endParaRPr sz="4360"/>
          </a:p>
          <a:p>
            <a:pPr indent="0" lvl="0" marL="0" rtl="0" algn="l">
              <a:spcBef>
                <a:spcPts val="1500"/>
              </a:spcBef>
              <a:spcAft>
                <a:spcPts val="0"/>
              </a:spcAft>
              <a:buNone/>
            </a:pPr>
            <a:r>
              <a:t/>
            </a:r>
            <a:endParaRPr/>
          </a:p>
          <a:p>
            <a:pPr indent="0" lvl="0" marL="0" rtl="0" algn="l">
              <a:spcBef>
                <a:spcPts val="1500"/>
              </a:spcBef>
              <a:spcAft>
                <a:spcPts val="0"/>
              </a:spcAft>
              <a:buNone/>
            </a:pPr>
            <a:r>
              <a:t/>
            </a:r>
            <a:endParaRPr/>
          </a:p>
          <a:p>
            <a:pPr indent="0" lvl="0" marL="0" rtl="0" algn="l">
              <a:spcBef>
                <a:spcPts val="1500"/>
              </a:spcBef>
              <a:spcAft>
                <a:spcPts val="0"/>
              </a:spcAft>
              <a:buNone/>
            </a:pPr>
            <a:r>
              <a:t/>
            </a:r>
            <a:endParaRPr/>
          </a:p>
        </p:txBody>
      </p:sp>
      <p:sp>
        <p:nvSpPr>
          <p:cNvPr id="217" name="Google Shape;217;p19"/>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Example</a:t>
            </a:r>
            <a:r>
              <a:rPr b="1" lang="en-US" sz="6000">
                <a:solidFill>
                  <a:schemeClr val="lt1"/>
                </a:solidFill>
              </a:rPr>
              <a:t> </a:t>
            </a:r>
            <a:endParaRPr b="1" i="0" sz="6000" u="none" cap="none" strike="noStrike">
              <a:solidFill>
                <a:schemeClr val="lt1"/>
              </a:solidFill>
              <a:latin typeface="Arial"/>
              <a:ea typeface="Arial"/>
              <a:cs typeface="Arial"/>
              <a:sym typeface="Arial"/>
            </a:endParaRPr>
          </a:p>
        </p:txBody>
      </p:sp>
      <p:pic>
        <p:nvPicPr>
          <p:cNvPr id="218" name="Google Shape;218;p19"/>
          <p:cNvPicPr preferRelativeResize="0"/>
          <p:nvPr/>
        </p:nvPicPr>
        <p:blipFill>
          <a:blip r:embed="rId3">
            <a:alphaModFix/>
          </a:blip>
          <a:stretch>
            <a:fillRect/>
          </a:stretch>
        </p:blipFill>
        <p:spPr>
          <a:xfrm>
            <a:off x="2821688" y="4318825"/>
            <a:ext cx="9974275" cy="1397850"/>
          </a:xfrm>
          <a:prstGeom prst="rect">
            <a:avLst/>
          </a:prstGeom>
          <a:noFill/>
          <a:ln>
            <a:noFill/>
          </a:ln>
        </p:spPr>
      </p:pic>
      <p:pic>
        <p:nvPicPr>
          <p:cNvPr id="219" name="Google Shape;219;p19"/>
          <p:cNvPicPr preferRelativeResize="0"/>
          <p:nvPr/>
        </p:nvPicPr>
        <p:blipFill>
          <a:blip r:embed="rId4">
            <a:alphaModFix/>
          </a:blip>
          <a:stretch>
            <a:fillRect/>
          </a:stretch>
        </p:blipFill>
        <p:spPr>
          <a:xfrm>
            <a:off x="2964575" y="7834350"/>
            <a:ext cx="10081048" cy="10986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idx="1" type="body"/>
          </p:nvPr>
        </p:nvSpPr>
        <p:spPr>
          <a:xfrm>
            <a:off x="1257300" y="2738394"/>
            <a:ext cx="15773400" cy="33099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We </a:t>
            </a:r>
            <a:r>
              <a:rPr lang="en-US"/>
              <a:t>will </a:t>
            </a:r>
            <a:r>
              <a:rPr lang="en-US"/>
              <a:t>explain an example from the pape</a:t>
            </a:r>
            <a:r>
              <a:rPr lang="en-US"/>
              <a:t>r </a:t>
            </a:r>
            <a:r>
              <a:rPr i="1" lang="en-US"/>
              <a:t>Average Internal Rate of Return For Risky Projects. </a:t>
            </a:r>
            <a:r>
              <a:rPr lang="en-US"/>
              <a:t>(r=6%, name the cash flows cf1, cf2, cf3 respectively)</a:t>
            </a:r>
            <a:endParaRPr/>
          </a:p>
        </p:txBody>
      </p:sp>
      <p:sp>
        <p:nvSpPr>
          <p:cNvPr id="226" name="Google Shape;226;p20"/>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Example</a:t>
            </a:r>
            <a:endParaRPr b="1" i="0" sz="6000" u="none" cap="none" strike="noStrike">
              <a:solidFill>
                <a:schemeClr val="lt1"/>
              </a:solidFill>
              <a:latin typeface="Arial"/>
              <a:ea typeface="Arial"/>
              <a:cs typeface="Arial"/>
              <a:sym typeface="Arial"/>
            </a:endParaRPr>
          </a:p>
        </p:txBody>
      </p:sp>
      <p:pic>
        <p:nvPicPr>
          <p:cNvPr id="227" name="Google Shape;227;p20"/>
          <p:cNvPicPr preferRelativeResize="0"/>
          <p:nvPr/>
        </p:nvPicPr>
        <p:blipFill>
          <a:blip r:embed="rId3">
            <a:alphaModFix/>
          </a:blip>
          <a:stretch>
            <a:fillRect/>
          </a:stretch>
        </p:blipFill>
        <p:spPr>
          <a:xfrm>
            <a:off x="1257300" y="4757375"/>
            <a:ext cx="15773400" cy="2370752"/>
          </a:xfrm>
          <a:prstGeom prst="rect">
            <a:avLst/>
          </a:prstGeom>
          <a:noFill/>
          <a:ln>
            <a:noFill/>
          </a:ln>
        </p:spPr>
      </p:pic>
      <p:sp>
        <p:nvSpPr>
          <p:cNvPr id="228" name="Google Shape;228;p20"/>
          <p:cNvSpPr txBox="1"/>
          <p:nvPr>
            <p:ph idx="1" type="body"/>
          </p:nvPr>
        </p:nvSpPr>
        <p:spPr>
          <a:xfrm>
            <a:off x="1257300" y="7128125"/>
            <a:ext cx="15773400" cy="26367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The hypothetical cash flow has three states and we will make decision on each state. </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idx="1" type="body"/>
          </p:nvPr>
        </p:nvSpPr>
        <p:spPr>
          <a:xfrm>
            <a:off x="0" y="4032725"/>
            <a:ext cx="12684900" cy="3938400"/>
          </a:xfrm>
          <a:prstGeom prst="rect">
            <a:avLst/>
          </a:prstGeom>
        </p:spPr>
        <p:txBody>
          <a:bodyPr anchorCtr="0" anchor="t" bIns="45700" lIns="91425" spcFirstLastPara="1" rIns="91425" wrap="square" tIns="45700">
            <a:normAutofit/>
          </a:bodyPr>
          <a:lstStyle/>
          <a:p>
            <a:pPr indent="-342900" lvl="0" marL="457200" rtl="0" algn="l">
              <a:spcBef>
                <a:spcPts val="1500"/>
              </a:spcBef>
              <a:spcAft>
                <a:spcPts val="0"/>
              </a:spcAft>
              <a:buSzPts val="1800"/>
              <a:buChar char="•"/>
            </a:pPr>
            <a:r>
              <a:rPr lang="en-US"/>
              <a:t>The IRRs from these project covers complex, </a:t>
            </a:r>
            <a:r>
              <a:rPr lang="en-US"/>
              <a:t>negative</a:t>
            </a:r>
            <a:r>
              <a:rPr lang="en-US"/>
              <a:t> and proper cases. </a:t>
            </a:r>
            <a:endParaRPr/>
          </a:p>
          <a:p>
            <a:pPr indent="0" lvl="0" marL="457200" rtl="0" algn="l">
              <a:spcBef>
                <a:spcPts val="1500"/>
              </a:spcBef>
              <a:spcAft>
                <a:spcPts val="0"/>
              </a:spcAft>
              <a:buNone/>
            </a:pPr>
            <a:r>
              <a:t/>
            </a:r>
            <a:endParaRPr/>
          </a:p>
        </p:txBody>
      </p:sp>
      <p:pic>
        <p:nvPicPr>
          <p:cNvPr id="235" name="Google Shape;235;p21"/>
          <p:cNvPicPr preferRelativeResize="0"/>
          <p:nvPr/>
        </p:nvPicPr>
        <p:blipFill>
          <a:blip r:embed="rId3">
            <a:alphaModFix/>
          </a:blip>
          <a:stretch>
            <a:fillRect/>
          </a:stretch>
        </p:blipFill>
        <p:spPr>
          <a:xfrm>
            <a:off x="535775" y="5426538"/>
            <a:ext cx="12684901" cy="2223127"/>
          </a:xfrm>
          <a:prstGeom prst="rect">
            <a:avLst/>
          </a:prstGeom>
          <a:noFill/>
          <a:ln>
            <a:noFill/>
          </a:ln>
        </p:spPr>
      </p:pic>
      <p:sp>
        <p:nvSpPr>
          <p:cNvPr id="236" name="Google Shape;236;p21"/>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Example</a:t>
            </a:r>
            <a:endParaRPr b="1" i="0" sz="6000" u="none" cap="none" strike="noStrike">
              <a:solidFill>
                <a:schemeClr val="lt1"/>
              </a:solidFill>
              <a:latin typeface="Arial"/>
              <a:ea typeface="Arial"/>
              <a:cs typeface="Arial"/>
              <a:sym typeface="Arial"/>
            </a:endParaRPr>
          </a:p>
        </p:txBody>
      </p:sp>
      <p:pic>
        <p:nvPicPr>
          <p:cNvPr id="237" name="Google Shape;237;p21"/>
          <p:cNvPicPr preferRelativeResize="0"/>
          <p:nvPr/>
        </p:nvPicPr>
        <p:blipFill>
          <a:blip r:embed="rId4">
            <a:alphaModFix/>
          </a:blip>
          <a:stretch>
            <a:fillRect/>
          </a:stretch>
        </p:blipFill>
        <p:spPr>
          <a:xfrm>
            <a:off x="12684900" y="1809600"/>
            <a:ext cx="5628124" cy="2845925"/>
          </a:xfrm>
          <a:prstGeom prst="rect">
            <a:avLst/>
          </a:prstGeom>
          <a:noFill/>
          <a:ln>
            <a:noFill/>
          </a:ln>
        </p:spPr>
      </p:pic>
      <p:pic>
        <p:nvPicPr>
          <p:cNvPr id="238" name="Google Shape;238;p21"/>
          <p:cNvPicPr preferRelativeResize="0"/>
          <p:nvPr/>
        </p:nvPicPr>
        <p:blipFill>
          <a:blip r:embed="rId5">
            <a:alphaModFix/>
          </a:blip>
          <a:stretch>
            <a:fillRect/>
          </a:stretch>
        </p:blipFill>
        <p:spPr>
          <a:xfrm>
            <a:off x="12684900" y="4578961"/>
            <a:ext cx="5628126" cy="2845933"/>
          </a:xfrm>
          <a:prstGeom prst="rect">
            <a:avLst/>
          </a:prstGeom>
          <a:noFill/>
          <a:ln>
            <a:noFill/>
          </a:ln>
        </p:spPr>
      </p:pic>
      <p:pic>
        <p:nvPicPr>
          <p:cNvPr id="239" name="Google Shape;239;p21"/>
          <p:cNvPicPr preferRelativeResize="0"/>
          <p:nvPr/>
        </p:nvPicPr>
        <p:blipFill>
          <a:blip r:embed="rId6">
            <a:alphaModFix/>
          </a:blip>
          <a:stretch>
            <a:fillRect/>
          </a:stretch>
        </p:blipFill>
        <p:spPr>
          <a:xfrm>
            <a:off x="12684900" y="7405400"/>
            <a:ext cx="5628125" cy="28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Example</a:t>
            </a:r>
            <a:endParaRPr b="1" i="0" sz="6000" u="none" cap="none" strike="noStrike">
              <a:solidFill>
                <a:schemeClr val="lt1"/>
              </a:solidFill>
              <a:latin typeface="Arial"/>
              <a:ea typeface="Arial"/>
              <a:cs typeface="Arial"/>
              <a:sym typeface="Arial"/>
            </a:endParaRPr>
          </a:p>
        </p:txBody>
      </p:sp>
      <p:pic>
        <p:nvPicPr>
          <p:cNvPr id="246" name="Google Shape;246;p22"/>
          <p:cNvPicPr preferRelativeResize="0"/>
          <p:nvPr/>
        </p:nvPicPr>
        <p:blipFill>
          <a:blip r:embed="rId3">
            <a:alphaModFix/>
          </a:blip>
          <a:stretch>
            <a:fillRect/>
          </a:stretch>
        </p:blipFill>
        <p:spPr>
          <a:xfrm>
            <a:off x="12902825" y="3221650"/>
            <a:ext cx="3659975" cy="5765707"/>
          </a:xfrm>
          <a:prstGeom prst="rect">
            <a:avLst/>
          </a:prstGeom>
          <a:noFill/>
          <a:ln>
            <a:noFill/>
          </a:ln>
        </p:spPr>
      </p:pic>
      <p:sp>
        <p:nvSpPr>
          <p:cNvPr id="247" name="Google Shape;247;p22"/>
          <p:cNvSpPr txBox="1"/>
          <p:nvPr>
            <p:ph idx="1" type="body"/>
          </p:nvPr>
        </p:nvSpPr>
        <p:spPr>
          <a:xfrm>
            <a:off x="557475" y="2584275"/>
            <a:ext cx="12127500" cy="3938400"/>
          </a:xfrm>
          <a:prstGeom prst="rect">
            <a:avLst/>
          </a:prstGeom>
        </p:spPr>
        <p:txBody>
          <a:bodyPr anchorCtr="0" anchor="t" bIns="45700" lIns="91425" spcFirstLastPara="1" rIns="91425" wrap="square" tIns="45700">
            <a:normAutofit/>
          </a:bodyPr>
          <a:lstStyle/>
          <a:p>
            <a:pPr indent="0" lvl="0" marL="457200" rtl="0" algn="l">
              <a:spcBef>
                <a:spcPts val="1500"/>
              </a:spcBef>
              <a:spcAft>
                <a:spcPts val="0"/>
              </a:spcAft>
              <a:buNone/>
            </a:pPr>
            <a:r>
              <a:t/>
            </a:r>
            <a:endParaRPr/>
          </a:p>
          <a:p>
            <a:pPr indent="-342900" lvl="0" marL="457200" rtl="0" algn="l">
              <a:spcBef>
                <a:spcPts val="1500"/>
              </a:spcBef>
              <a:spcAft>
                <a:spcPts val="0"/>
              </a:spcAft>
              <a:buSzPts val="1800"/>
              <a:buChar char="•"/>
            </a:pPr>
            <a:r>
              <a:rPr lang="en-US"/>
              <a:t>We can see the decisions of our algorithm confirm to that of NPV. For the two “undesirable” cash flows, we perform the comparison of two projects and we get:</a:t>
            </a:r>
            <a:endParaRPr/>
          </a:p>
        </p:txBody>
      </p:sp>
      <p:pic>
        <p:nvPicPr>
          <p:cNvPr id="248" name="Google Shape;248;p22"/>
          <p:cNvPicPr preferRelativeResize="0"/>
          <p:nvPr/>
        </p:nvPicPr>
        <p:blipFill>
          <a:blip r:embed="rId4">
            <a:alphaModFix/>
          </a:blip>
          <a:stretch>
            <a:fillRect/>
          </a:stretch>
        </p:blipFill>
        <p:spPr>
          <a:xfrm>
            <a:off x="2283625" y="5803100"/>
            <a:ext cx="4673225" cy="1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ph idx="1" type="body"/>
          </p:nvPr>
        </p:nvSpPr>
        <p:spPr>
          <a:xfrm>
            <a:off x="1257300" y="3197500"/>
            <a:ext cx="15773400" cy="4537500"/>
          </a:xfrm>
          <a:prstGeom prst="rect">
            <a:avLst/>
          </a:prstGeom>
          <a:noFill/>
          <a:ln>
            <a:noFill/>
          </a:ln>
        </p:spPr>
        <p:txBody>
          <a:bodyPr anchorCtr="0" anchor="t" bIns="45700" lIns="91425" spcFirstLastPara="1" rIns="91425" wrap="square" tIns="45700">
            <a:normAutofit/>
          </a:bodyPr>
          <a:lstStyle/>
          <a:p>
            <a:pPr indent="-495300" lvl="0" marL="342900" rtl="0" algn="just">
              <a:spcBef>
                <a:spcPts val="1500"/>
              </a:spcBef>
              <a:spcAft>
                <a:spcPts val="0"/>
              </a:spcAft>
              <a:buSzPts val="4200"/>
              <a:buChar char="•"/>
            </a:pPr>
            <a:r>
              <a:rPr lang="en-US"/>
              <a:t>In the traditional perception, multiple and non-existing internal rates of return are meaningless for investors to make decisions.</a:t>
            </a:r>
            <a:endParaRPr/>
          </a:p>
          <a:p>
            <a:pPr indent="0" lvl="0" marL="342900" rtl="0" algn="just">
              <a:spcBef>
                <a:spcPts val="1500"/>
              </a:spcBef>
              <a:spcAft>
                <a:spcPts val="0"/>
              </a:spcAft>
              <a:buNone/>
            </a:pPr>
            <a:r>
              <a:t/>
            </a:r>
            <a:endParaRPr/>
          </a:p>
          <a:p>
            <a:pPr indent="-495300" lvl="0" marL="342900" rtl="0" algn="just">
              <a:lnSpc>
                <a:spcPct val="100000"/>
              </a:lnSpc>
              <a:spcBef>
                <a:spcPts val="1500"/>
              </a:spcBef>
              <a:spcAft>
                <a:spcPts val="0"/>
              </a:spcAft>
              <a:buSzPts val="4200"/>
              <a:buChar char="•"/>
            </a:pPr>
            <a:r>
              <a:rPr lang="en-US" sz="3900"/>
              <a:t>In this paper, </a:t>
            </a:r>
            <a:r>
              <a:rPr lang="en-US" sz="3900"/>
              <a:t>Hazen proposes a new computational approach that enables us to use multiple IRRs to obtain conclusions consistent with net present value.</a:t>
            </a:r>
            <a:endParaRPr/>
          </a:p>
        </p:txBody>
      </p:sp>
      <p:sp>
        <p:nvSpPr>
          <p:cNvPr id="34" name="Google Shape;34;p5"/>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Background</a:t>
            </a:r>
            <a:endParaRPr b="1" i="0" sz="60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1257300" y="3573100"/>
            <a:ext cx="15773400" cy="4719300"/>
          </a:xfrm>
          <a:prstGeom prst="rect">
            <a:avLst/>
          </a:prstGeom>
          <a:noFill/>
          <a:ln>
            <a:noFill/>
          </a:ln>
        </p:spPr>
        <p:txBody>
          <a:bodyPr anchorCtr="0" anchor="t" bIns="45700" lIns="91425" spcFirstLastPara="1" rIns="91425" wrap="square" tIns="45700">
            <a:normAutofit/>
          </a:bodyPr>
          <a:lstStyle/>
          <a:p>
            <a:pPr indent="-495300" lvl="0" marL="342900" rtl="0" algn="l">
              <a:lnSpc>
                <a:spcPct val="100000"/>
              </a:lnSpc>
              <a:spcBef>
                <a:spcPts val="1500"/>
              </a:spcBef>
              <a:spcAft>
                <a:spcPts val="0"/>
              </a:spcAft>
              <a:buSzPts val="4200"/>
              <a:buChar char="•"/>
            </a:pPr>
            <a:r>
              <a:rPr lang="en-US" sz="3900"/>
              <a:t>Although the final result is consistent with the direct analysis by using PV, it is more complex to derive useful information from Hazen's method.</a:t>
            </a:r>
            <a:endParaRPr sz="3900"/>
          </a:p>
          <a:p>
            <a:pPr indent="0" lvl="0" marL="342900" rtl="0" algn="l">
              <a:lnSpc>
                <a:spcPct val="100000"/>
              </a:lnSpc>
              <a:spcBef>
                <a:spcPts val="1500"/>
              </a:spcBef>
              <a:spcAft>
                <a:spcPts val="0"/>
              </a:spcAft>
              <a:buNone/>
            </a:pPr>
            <a:r>
              <a:t/>
            </a:r>
            <a:endParaRPr sz="3900"/>
          </a:p>
          <a:p>
            <a:pPr indent="-476250" lvl="0" marL="342900" marR="0" rtl="0" algn="l">
              <a:lnSpc>
                <a:spcPct val="100000"/>
              </a:lnSpc>
              <a:spcBef>
                <a:spcPts val="1500"/>
              </a:spcBef>
              <a:spcAft>
                <a:spcPts val="0"/>
              </a:spcAft>
              <a:buSzPts val="3900"/>
              <a:buChar char="•"/>
            </a:pPr>
            <a:r>
              <a:rPr lang="en-US" sz="3900"/>
              <a:t>When we compare several projects by using multiple internal rates of return, it requires that the IRRs should correspond to the same or approximately the same net investments. However, this is not easy to achieve in practice.</a:t>
            </a:r>
            <a:endParaRPr sz="3900"/>
          </a:p>
        </p:txBody>
      </p:sp>
      <p:sp>
        <p:nvSpPr>
          <p:cNvPr id="254" name="Google Shape;254;p23"/>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Limitation</a:t>
            </a:r>
            <a:endParaRPr b="1" i="0" sz="60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idx="1" type="body"/>
          </p:nvPr>
        </p:nvSpPr>
        <p:spPr>
          <a:xfrm>
            <a:off x="1257300" y="2616875"/>
            <a:ext cx="15773400" cy="7464000"/>
          </a:xfrm>
          <a:prstGeom prst="rect">
            <a:avLst/>
          </a:prstGeom>
          <a:noFill/>
          <a:ln>
            <a:noFill/>
          </a:ln>
        </p:spPr>
        <p:txBody>
          <a:bodyPr anchorCtr="0" anchor="t" bIns="45700" lIns="91425" spcFirstLastPara="1" rIns="91425" wrap="square" tIns="45700">
            <a:normAutofit/>
          </a:bodyPr>
          <a:lstStyle/>
          <a:p>
            <a:pPr indent="-495300" lvl="0" marL="342900" rtl="0" algn="l">
              <a:spcBef>
                <a:spcPts val="1500"/>
              </a:spcBef>
              <a:spcAft>
                <a:spcPts val="0"/>
              </a:spcAft>
              <a:buSzPts val="4200"/>
              <a:buChar char="•"/>
            </a:pPr>
            <a:r>
              <a:rPr lang="en-US"/>
              <a:t>From Hazen's point of view, we can convert the problem of multiple and complex-valued IRR into the problem of multiple investment streams. By analyzing each investment stream separately and determining whether it is a net investment or net borrowing, we can treat its IRR accordingly and derive valid conclusions from multiple IRR.</a:t>
            </a:r>
            <a:endParaRPr/>
          </a:p>
          <a:p>
            <a:pPr indent="-495300" lvl="0" marL="342900" rtl="0" algn="l">
              <a:lnSpc>
                <a:spcPct val="100000"/>
              </a:lnSpc>
              <a:spcBef>
                <a:spcPts val="1500"/>
              </a:spcBef>
              <a:spcAft>
                <a:spcPts val="0"/>
              </a:spcAft>
              <a:buSzPts val="4200"/>
              <a:buChar char="•"/>
            </a:pPr>
            <a:r>
              <a:rPr lang="en-US" sz="3900"/>
              <a:t>Although the problem of multiple IRR can be solved using Hazen's method, it does not mean that it is better to use IRR than other analysis methods, and there are still some limitations to using multiple IRR. Therefore, Hazen's method is more suitable for use as a complement to other methods like NPV.</a:t>
            </a:r>
            <a:endParaRPr sz="3900"/>
          </a:p>
        </p:txBody>
      </p:sp>
      <p:sp>
        <p:nvSpPr>
          <p:cNvPr id="260" name="Google Shape;260;p24"/>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Conclusion</a:t>
            </a:r>
            <a:endParaRPr b="1" i="0" sz="60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idx="1" type="body"/>
          </p:nvPr>
        </p:nvSpPr>
        <p:spPr>
          <a:xfrm>
            <a:off x="1257300" y="3464244"/>
            <a:ext cx="15773400" cy="33585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Clr>
                <a:schemeClr val="dk1"/>
              </a:buClr>
              <a:buSzPts val="1100"/>
              <a:buFont typeface="Arial"/>
              <a:buNone/>
            </a:pPr>
            <a:r>
              <a:rPr b="1" lang="en-US" sz="3100">
                <a:latin typeface="Arial"/>
                <a:ea typeface="Arial"/>
                <a:cs typeface="Arial"/>
                <a:sym typeface="Arial"/>
              </a:rPr>
              <a:t>Gordon B. Hazen (2003): </a:t>
            </a:r>
            <a:r>
              <a:rPr b="1" lang="en-US" sz="3100">
                <a:latin typeface="Arial"/>
                <a:ea typeface="Arial"/>
                <a:cs typeface="Arial"/>
                <a:sym typeface="Arial"/>
              </a:rPr>
              <a:t>Perspective on Multiple Internal Rates of Return, </a:t>
            </a:r>
            <a:r>
              <a:rPr b="1" lang="en-US" sz="3100">
                <a:latin typeface="Arial"/>
                <a:ea typeface="Arial"/>
                <a:cs typeface="Arial"/>
                <a:sym typeface="Arial"/>
              </a:rPr>
              <a:t>The Engineering Economist</a:t>
            </a:r>
            <a:r>
              <a:rPr b="1" lang="en-US" sz="3100">
                <a:latin typeface="Arial"/>
                <a:ea typeface="Arial"/>
                <a:cs typeface="Arial"/>
                <a:sym typeface="Arial"/>
              </a:rPr>
              <a:t>, DOI: </a:t>
            </a:r>
            <a:r>
              <a:rPr b="1" lang="en-US" sz="3100">
                <a:uFill>
                  <a:noFill/>
                </a:uFill>
                <a:latin typeface="Arial"/>
                <a:ea typeface="Arial"/>
                <a:cs typeface="Arial"/>
                <a:sym typeface="Arial"/>
                <a:hlinkClick r:id="rId3"/>
              </a:rPr>
              <a:t>10.1080/00137910308965050</a:t>
            </a:r>
            <a:endParaRPr b="1" sz="3100">
              <a:latin typeface="Arial"/>
              <a:ea typeface="Arial"/>
              <a:cs typeface="Arial"/>
              <a:sym typeface="Arial"/>
            </a:endParaRPr>
          </a:p>
          <a:p>
            <a:pPr indent="0" lvl="0" marL="0" rtl="0" algn="l">
              <a:spcBef>
                <a:spcPts val="1500"/>
              </a:spcBef>
              <a:spcAft>
                <a:spcPts val="0"/>
              </a:spcAft>
              <a:buClr>
                <a:schemeClr val="dk1"/>
              </a:buClr>
              <a:buSzPts val="1100"/>
              <a:buFont typeface="Arial"/>
              <a:buNone/>
            </a:pPr>
            <a:r>
              <a:t/>
            </a:r>
            <a:endParaRPr b="1" sz="3100">
              <a:latin typeface="Arial"/>
              <a:ea typeface="Arial"/>
              <a:cs typeface="Arial"/>
              <a:sym typeface="Arial"/>
            </a:endParaRPr>
          </a:p>
          <a:p>
            <a:pPr indent="0" lvl="0" marL="0" rtl="0" algn="l">
              <a:spcBef>
                <a:spcPts val="1500"/>
              </a:spcBef>
              <a:spcAft>
                <a:spcPts val="0"/>
              </a:spcAft>
              <a:buClr>
                <a:schemeClr val="dk1"/>
              </a:buClr>
              <a:buSzPts val="1100"/>
              <a:buFont typeface="Arial"/>
              <a:buNone/>
            </a:pPr>
            <a:r>
              <a:rPr b="1" lang="en-US" sz="3100">
                <a:latin typeface="Arial"/>
                <a:ea typeface="Arial"/>
                <a:cs typeface="Arial"/>
                <a:sym typeface="Arial"/>
              </a:rPr>
              <a:t>Gordon B. Hazen &amp; Carlo Alberto Magni (2021): Average internal rate of return for risky projects, The Engineering Economist, DOI: 10.1080/0013791X.2021.1894284</a:t>
            </a:r>
            <a:endParaRPr b="1" sz="3100">
              <a:latin typeface="Arial"/>
              <a:ea typeface="Arial"/>
              <a:cs typeface="Arial"/>
              <a:sym typeface="Arial"/>
            </a:endParaRPr>
          </a:p>
        </p:txBody>
      </p:sp>
      <p:sp>
        <p:nvSpPr>
          <p:cNvPr id="267" name="Google Shape;267;p25"/>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R</a:t>
            </a:r>
            <a:r>
              <a:rPr b="1" lang="en-US" sz="6000">
                <a:solidFill>
                  <a:schemeClr val="lt1"/>
                </a:solidFill>
              </a:rPr>
              <a:t>eference </a:t>
            </a:r>
            <a:endParaRPr b="1" i="0" sz="60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6"/>
          <p:cNvSpPr txBox="1"/>
          <p:nvPr>
            <p:ph idx="1" type="body"/>
          </p:nvPr>
        </p:nvSpPr>
        <p:spPr>
          <a:xfrm>
            <a:off x="1257300" y="2320375"/>
            <a:ext cx="15773400" cy="7425000"/>
          </a:xfrm>
          <a:prstGeom prst="rect">
            <a:avLst/>
          </a:prstGeom>
          <a:noFill/>
          <a:ln>
            <a:noFill/>
          </a:ln>
        </p:spPr>
        <p:txBody>
          <a:bodyPr anchorCtr="0" anchor="t" bIns="45700" lIns="91425" spcFirstLastPara="1" rIns="91425" wrap="square" tIns="45700">
            <a:normAutofit lnSpcReduction="10000"/>
          </a:bodyPr>
          <a:lstStyle/>
          <a:p>
            <a:pPr indent="-495300" lvl="0" marL="342900" rtl="0" algn="just">
              <a:lnSpc>
                <a:spcPct val="100000"/>
              </a:lnSpc>
              <a:spcBef>
                <a:spcPts val="1500"/>
              </a:spcBef>
              <a:spcAft>
                <a:spcPts val="0"/>
              </a:spcAft>
              <a:buSzPts val="4200"/>
              <a:buChar char="•"/>
            </a:pPr>
            <a:r>
              <a:rPr lang="en-US" sz="3900"/>
              <a:t>Net Present Value (PV): For a finite or infinite cash flow sequence </a:t>
            </a:r>
            <a:r>
              <a:rPr b="1" lang="en-US" sz="3900"/>
              <a:t>x</a:t>
            </a:r>
            <a:r>
              <a:rPr lang="en-US" sz="3900"/>
              <a:t>=(x</a:t>
            </a:r>
            <a:r>
              <a:rPr baseline="-25000" lang="en-US" sz="3900"/>
              <a:t>0</a:t>
            </a:r>
            <a:r>
              <a:rPr lang="en-US" sz="3900"/>
              <a:t>,x</a:t>
            </a:r>
            <a:r>
              <a:rPr baseline="-25000" lang="en-US" sz="3900"/>
              <a:t>1</a:t>
            </a:r>
            <a:r>
              <a:rPr lang="en-US" sz="3900"/>
              <a:t>,...,x</a:t>
            </a:r>
            <a:r>
              <a:rPr baseline="-25000" lang="en-US" sz="3900"/>
              <a:t>T</a:t>
            </a:r>
            <a:r>
              <a:rPr lang="en-US" sz="3900"/>
              <a:t>)</a:t>
            </a:r>
            <a:r>
              <a:rPr lang="en-US" sz="3900"/>
              <a:t>, the net present value of a such cash flow sequence at interest rate r is given by</a:t>
            </a:r>
            <a:endParaRPr sz="3900"/>
          </a:p>
          <a:p>
            <a:pPr indent="0" lvl="0" marL="342900" rtl="0" algn="just">
              <a:lnSpc>
                <a:spcPct val="100000"/>
              </a:lnSpc>
              <a:spcBef>
                <a:spcPts val="1500"/>
              </a:spcBef>
              <a:spcAft>
                <a:spcPts val="0"/>
              </a:spcAft>
              <a:buNone/>
            </a:pPr>
            <a:r>
              <a:t/>
            </a:r>
            <a:endParaRPr/>
          </a:p>
          <a:p>
            <a:pPr indent="0" lvl="0" marL="0" rtl="0" algn="just">
              <a:lnSpc>
                <a:spcPct val="100000"/>
              </a:lnSpc>
              <a:spcBef>
                <a:spcPts val="1500"/>
              </a:spcBef>
              <a:spcAft>
                <a:spcPts val="0"/>
              </a:spcAft>
              <a:buNone/>
            </a:pPr>
            <a:r>
              <a:t/>
            </a:r>
            <a:endParaRPr/>
          </a:p>
          <a:p>
            <a:pPr indent="-514350" lvl="0" marL="342900" rtl="0" algn="just">
              <a:lnSpc>
                <a:spcPct val="100000"/>
              </a:lnSpc>
              <a:spcBef>
                <a:spcPts val="1500"/>
              </a:spcBef>
              <a:spcAft>
                <a:spcPts val="0"/>
              </a:spcAft>
              <a:buSzPts val="4500"/>
              <a:buChar char="•"/>
            </a:pPr>
            <a:r>
              <a:rPr lang="en-US" sz="3900"/>
              <a:t>Internal rate of return (IRR): IRR(</a:t>
            </a:r>
            <a:r>
              <a:rPr b="1" lang="en-US" sz="3900"/>
              <a:t>x</a:t>
            </a:r>
            <a:r>
              <a:rPr lang="en-US" sz="3900"/>
              <a:t>) is the set of all r that make          be 0. (Denote each IRR as k to distinguish it from the market rate r)</a:t>
            </a:r>
            <a:endParaRPr sz="3900"/>
          </a:p>
          <a:p>
            <a:pPr indent="0" lvl="0" marL="342900" rtl="0" algn="just">
              <a:lnSpc>
                <a:spcPct val="100000"/>
              </a:lnSpc>
              <a:spcBef>
                <a:spcPts val="1500"/>
              </a:spcBef>
              <a:spcAft>
                <a:spcPts val="0"/>
              </a:spcAft>
              <a:buNone/>
            </a:pPr>
            <a:r>
              <a:rPr lang="en-US" sz="3900"/>
              <a:t>For conventional cash flows, IRR will be unique. By comparing the unique IRR with market rate:</a:t>
            </a:r>
            <a:endParaRPr sz="3900"/>
          </a:p>
          <a:p>
            <a:pPr indent="-476250" lvl="0" marL="914400" rtl="0" algn="just">
              <a:lnSpc>
                <a:spcPct val="100000"/>
              </a:lnSpc>
              <a:spcBef>
                <a:spcPts val="1500"/>
              </a:spcBef>
              <a:spcAft>
                <a:spcPts val="0"/>
              </a:spcAft>
              <a:buSzPts val="3900"/>
              <a:buChar char="•"/>
            </a:pPr>
            <a:r>
              <a:rPr lang="en-US" sz="3900"/>
              <a:t>If IRR &gt; market rate, then the investment is worthwhile;</a:t>
            </a:r>
            <a:endParaRPr sz="3900"/>
          </a:p>
          <a:p>
            <a:pPr indent="-476250" lvl="0" marL="914400" rtl="0" algn="just">
              <a:lnSpc>
                <a:spcPct val="100000"/>
              </a:lnSpc>
              <a:spcBef>
                <a:spcPts val="0"/>
              </a:spcBef>
              <a:spcAft>
                <a:spcPts val="0"/>
              </a:spcAft>
              <a:buSzPts val="3900"/>
              <a:buChar char="•"/>
            </a:pPr>
            <a:r>
              <a:rPr lang="en-US" sz="3900"/>
              <a:t>If IRR &lt; market rate, then the investment is not worthwhile.</a:t>
            </a:r>
            <a:endParaRPr/>
          </a:p>
        </p:txBody>
      </p:sp>
      <p:sp>
        <p:nvSpPr>
          <p:cNvPr id="40" name="Google Shape;40;p6"/>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Introduction</a:t>
            </a:r>
            <a:endParaRPr b="1" i="0" sz="6000" u="none" cap="none" strike="noStrike">
              <a:solidFill>
                <a:schemeClr val="lt1"/>
              </a:solidFill>
              <a:latin typeface="Arial"/>
              <a:ea typeface="Arial"/>
              <a:cs typeface="Arial"/>
              <a:sym typeface="Arial"/>
            </a:endParaRPr>
          </a:p>
        </p:txBody>
      </p:sp>
      <p:pic>
        <p:nvPicPr>
          <p:cNvPr id="41" name="Google Shape;41;p6"/>
          <p:cNvPicPr preferRelativeResize="0"/>
          <p:nvPr/>
        </p:nvPicPr>
        <p:blipFill>
          <a:blip r:embed="rId3">
            <a:alphaModFix/>
          </a:blip>
          <a:stretch>
            <a:fillRect/>
          </a:stretch>
        </p:blipFill>
        <p:spPr>
          <a:xfrm>
            <a:off x="6419850" y="4237975"/>
            <a:ext cx="5448300" cy="1295400"/>
          </a:xfrm>
          <a:prstGeom prst="rect">
            <a:avLst/>
          </a:prstGeom>
          <a:noFill/>
          <a:ln>
            <a:noFill/>
          </a:ln>
        </p:spPr>
      </p:pic>
      <p:pic>
        <p:nvPicPr>
          <p:cNvPr id="42" name="Google Shape;42;p6"/>
          <p:cNvPicPr preferRelativeResize="0"/>
          <p:nvPr/>
        </p:nvPicPr>
        <p:blipFill>
          <a:blip r:embed="rId4">
            <a:alphaModFix/>
          </a:blip>
          <a:stretch>
            <a:fillRect/>
          </a:stretch>
        </p:blipFill>
        <p:spPr>
          <a:xfrm>
            <a:off x="14628025" y="5938034"/>
            <a:ext cx="1230125" cy="4100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txBox="1"/>
          <p:nvPr>
            <p:ph idx="1" type="body"/>
          </p:nvPr>
        </p:nvSpPr>
        <p:spPr>
          <a:xfrm>
            <a:off x="1257300" y="2487950"/>
            <a:ext cx="16158300" cy="7089900"/>
          </a:xfrm>
          <a:prstGeom prst="rect">
            <a:avLst/>
          </a:prstGeom>
          <a:noFill/>
          <a:ln>
            <a:noFill/>
          </a:ln>
        </p:spPr>
        <p:txBody>
          <a:bodyPr anchorCtr="0" anchor="t" bIns="45700" lIns="91425" spcFirstLastPara="1" rIns="91425" wrap="square" tIns="45700">
            <a:normAutofit/>
          </a:bodyPr>
          <a:lstStyle/>
          <a:p>
            <a:pPr indent="-495300" lvl="0" marL="342900" rtl="0" algn="just">
              <a:lnSpc>
                <a:spcPct val="100000"/>
              </a:lnSpc>
              <a:spcBef>
                <a:spcPts val="1500"/>
              </a:spcBef>
              <a:spcAft>
                <a:spcPts val="0"/>
              </a:spcAft>
              <a:buSzPts val="4200"/>
              <a:buChar char="•"/>
            </a:pPr>
            <a:r>
              <a:rPr lang="en-US"/>
              <a:t>Investment streams: Hazen defines that if the following equations hold:</a:t>
            </a:r>
            <a:endParaRPr/>
          </a:p>
          <a:p>
            <a:pPr indent="0" lvl="0" marL="0" rtl="0" algn="just">
              <a:lnSpc>
                <a:spcPct val="100000"/>
              </a:lnSpc>
              <a:spcBef>
                <a:spcPts val="1500"/>
              </a:spcBef>
              <a:spcAft>
                <a:spcPts val="0"/>
              </a:spcAft>
              <a:buNone/>
            </a:pPr>
            <a:r>
              <a:t/>
            </a:r>
            <a:endParaRPr/>
          </a:p>
          <a:p>
            <a:pPr indent="0" lvl="0" marL="0" rtl="0" algn="just">
              <a:lnSpc>
                <a:spcPct val="100000"/>
              </a:lnSpc>
              <a:spcBef>
                <a:spcPts val="1500"/>
              </a:spcBef>
              <a:spcAft>
                <a:spcPts val="0"/>
              </a:spcAft>
              <a:buNone/>
            </a:pPr>
            <a:r>
              <a:t/>
            </a:r>
            <a:endParaRPr/>
          </a:p>
          <a:p>
            <a:pPr indent="0" lvl="0" marL="0" rtl="0" algn="just">
              <a:lnSpc>
                <a:spcPct val="100000"/>
              </a:lnSpc>
              <a:spcBef>
                <a:spcPts val="1500"/>
              </a:spcBef>
              <a:spcAft>
                <a:spcPts val="0"/>
              </a:spcAft>
              <a:buNone/>
            </a:pPr>
            <a:r>
              <a:t/>
            </a:r>
            <a:endParaRPr/>
          </a:p>
          <a:p>
            <a:pPr indent="0" lvl="0" marL="457200" rtl="0" algn="just">
              <a:lnSpc>
                <a:spcPct val="100000"/>
              </a:lnSpc>
              <a:spcBef>
                <a:spcPts val="1500"/>
              </a:spcBef>
              <a:spcAft>
                <a:spcPts val="0"/>
              </a:spcAft>
              <a:buNone/>
            </a:pPr>
            <a:r>
              <a:rPr lang="en-US"/>
              <a:t>then we can say that the investment streams </a:t>
            </a:r>
            <a:r>
              <a:rPr b="1" lang="en-US"/>
              <a:t>c</a:t>
            </a:r>
            <a:r>
              <a:rPr lang="en-US"/>
              <a:t>=(c</a:t>
            </a:r>
            <a:r>
              <a:rPr baseline="-25000" lang="en-US"/>
              <a:t>0</a:t>
            </a:r>
            <a:r>
              <a:rPr lang="en-US"/>
              <a:t>,c</a:t>
            </a:r>
            <a:r>
              <a:rPr baseline="-25000" lang="en-US"/>
              <a:t>1</a:t>
            </a:r>
            <a:r>
              <a:rPr lang="en-US"/>
              <a:t>,...,c</a:t>
            </a:r>
            <a:r>
              <a:rPr baseline="-25000" lang="en-US"/>
              <a:t>T-1</a:t>
            </a:r>
            <a:r>
              <a:rPr lang="en-US"/>
              <a:t>) yields cash flow stream </a:t>
            </a:r>
            <a:r>
              <a:rPr b="1" lang="en-US"/>
              <a:t>x</a:t>
            </a:r>
            <a:r>
              <a:rPr lang="en-US"/>
              <a:t>=(x</a:t>
            </a:r>
            <a:r>
              <a:rPr baseline="-25000" lang="en-US"/>
              <a:t>0</a:t>
            </a:r>
            <a:r>
              <a:rPr lang="en-US"/>
              <a:t>,x</a:t>
            </a:r>
            <a:r>
              <a:rPr baseline="-25000" lang="en-US"/>
              <a:t>1</a:t>
            </a:r>
            <a:r>
              <a:rPr lang="en-US"/>
              <a:t>,...,x</a:t>
            </a:r>
            <a:r>
              <a:rPr baseline="-25000" lang="en-US"/>
              <a:t>T</a:t>
            </a:r>
            <a:r>
              <a:rPr lang="en-US"/>
              <a:t>) at rate of return k. Such equations can also be written in vector form as:</a:t>
            </a:r>
            <a:endParaRPr/>
          </a:p>
        </p:txBody>
      </p:sp>
      <p:sp>
        <p:nvSpPr>
          <p:cNvPr id="48" name="Google Shape;48;p7"/>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Introduction</a:t>
            </a:r>
            <a:endParaRPr b="1" i="0" sz="6000" u="none" cap="none" strike="noStrike">
              <a:solidFill>
                <a:schemeClr val="lt1"/>
              </a:solidFill>
              <a:latin typeface="Arial"/>
              <a:ea typeface="Arial"/>
              <a:cs typeface="Arial"/>
              <a:sym typeface="Arial"/>
            </a:endParaRPr>
          </a:p>
        </p:txBody>
      </p:sp>
      <p:pic>
        <p:nvPicPr>
          <p:cNvPr id="49" name="Google Shape;49;p7"/>
          <p:cNvPicPr preferRelativeResize="0"/>
          <p:nvPr/>
        </p:nvPicPr>
        <p:blipFill>
          <a:blip r:embed="rId3">
            <a:alphaModFix/>
          </a:blip>
          <a:stretch>
            <a:fillRect/>
          </a:stretch>
        </p:blipFill>
        <p:spPr>
          <a:xfrm>
            <a:off x="4943475" y="3444375"/>
            <a:ext cx="8401050" cy="2247900"/>
          </a:xfrm>
          <a:prstGeom prst="rect">
            <a:avLst/>
          </a:prstGeom>
          <a:noFill/>
          <a:ln>
            <a:noFill/>
          </a:ln>
        </p:spPr>
      </p:pic>
      <p:pic>
        <p:nvPicPr>
          <p:cNvPr id="50" name="Google Shape;50;p7"/>
          <p:cNvPicPr preferRelativeResize="0"/>
          <p:nvPr/>
        </p:nvPicPr>
        <p:blipFill>
          <a:blip r:embed="rId4">
            <a:alphaModFix/>
          </a:blip>
          <a:stretch>
            <a:fillRect/>
          </a:stretch>
        </p:blipFill>
        <p:spPr>
          <a:xfrm>
            <a:off x="5800725" y="8059300"/>
            <a:ext cx="6686550"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idx="1" type="body"/>
          </p:nvPr>
        </p:nvSpPr>
        <p:spPr>
          <a:xfrm>
            <a:off x="1127550" y="2018351"/>
            <a:ext cx="15773400" cy="7256400"/>
          </a:xfrm>
          <a:prstGeom prst="rect">
            <a:avLst/>
          </a:prstGeom>
        </p:spPr>
        <p:txBody>
          <a:bodyPr anchorCtr="0" anchor="t" bIns="45700" lIns="91425" spcFirstLastPara="1" rIns="91425" wrap="square" tIns="45700">
            <a:normAutofit fontScale="55000" lnSpcReduction="10000"/>
          </a:bodyPr>
          <a:lstStyle/>
          <a:p>
            <a:pPr indent="0" lvl="0" marL="0" rtl="0" algn="just">
              <a:lnSpc>
                <a:spcPct val="150000"/>
              </a:lnSpc>
              <a:spcBef>
                <a:spcPts val="1500"/>
              </a:spcBef>
              <a:spcAft>
                <a:spcPts val="0"/>
              </a:spcAft>
              <a:buNone/>
            </a:pPr>
            <a:r>
              <a:rPr lang="en-US" sz="7600"/>
              <a:t>If i</a:t>
            </a:r>
            <a:r>
              <a:rPr lang="en-US" sz="7600"/>
              <a:t>nvestment strea</a:t>
            </a:r>
            <a:r>
              <a:rPr lang="en-US" sz="7500"/>
              <a:t>m </a:t>
            </a:r>
            <a:r>
              <a:rPr b="1" lang="en-US" sz="7500"/>
              <a:t>c</a:t>
            </a:r>
            <a:r>
              <a:rPr lang="en-US" sz="7500"/>
              <a:t>=(c</a:t>
            </a:r>
            <a:r>
              <a:rPr baseline="-25000" lang="en-US" sz="7500"/>
              <a:t>0</a:t>
            </a:r>
            <a:r>
              <a:rPr lang="en-US" sz="7500"/>
              <a:t>,c</a:t>
            </a:r>
            <a:r>
              <a:rPr baseline="-25000" lang="en-US" sz="7500"/>
              <a:t>1</a:t>
            </a:r>
            <a:r>
              <a:rPr lang="en-US" sz="7500"/>
              <a:t>,...,c</a:t>
            </a:r>
            <a:r>
              <a:rPr baseline="-25000" lang="en-US" sz="7500"/>
              <a:t>T-1</a:t>
            </a:r>
            <a:r>
              <a:rPr lang="en-US" sz="7500"/>
              <a:t>) yields </a:t>
            </a:r>
            <a:r>
              <a:rPr b="1" lang="en-US" sz="7500"/>
              <a:t>x</a:t>
            </a:r>
            <a:r>
              <a:rPr lang="en-US" sz="7500"/>
              <a:t>=(x</a:t>
            </a:r>
            <a:r>
              <a:rPr baseline="-25000" lang="en-US" sz="7500"/>
              <a:t>0</a:t>
            </a:r>
            <a:r>
              <a:rPr lang="en-US" sz="7500"/>
              <a:t>,x</a:t>
            </a:r>
            <a:r>
              <a:rPr baseline="-25000" lang="en-US" sz="7500"/>
              <a:t>1</a:t>
            </a:r>
            <a:r>
              <a:rPr lang="en-US" sz="7500"/>
              <a:t>,...,x</a:t>
            </a:r>
            <a:r>
              <a:rPr baseline="-25000" lang="en-US" sz="7500"/>
              <a:t>T</a:t>
            </a:r>
            <a:r>
              <a:rPr lang="en-US" sz="7500"/>
              <a:t>) at cons</a:t>
            </a:r>
            <a:r>
              <a:rPr lang="en-US" sz="7600"/>
              <a:t>tant per-period rate of return 𝑘, then for 𝑟 ≠ −1, we have</a:t>
            </a:r>
            <a:endParaRPr sz="7600"/>
          </a:p>
          <a:p>
            <a:pPr indent="0" lvl="0" marL="457200" rtl="0" algn="just">
              <a:lnSpc>
                <a:spcPct val="150000"/>
              </a:lnSpc>
              <a:spcBef>
                <a:spcPts val="1500"/>
              </a:spcBef>
              <a:spcAft>
                <a:spcPts val="0"/>
              </a:spcAft>
              <a:buNone/>
            </a:pPr>
            <a:r>
              <a:t/>
            </a:r>
            <a:endParaRPr sz="7600"/>
          </a:p>
          <a:p>
            <a:pPr indent="0" lvl="0" marL="0" rtl="0" algn="just">
              <a:lnSpc>
                <a:spcPct val="150000"/>
              </a:lnSpc>
              <a:spcBef>
                <a:spcPts val="1500"/>
              </a:spcBef>
              <a:spcAft>
                <a:spcPts val="0"/>
              </a:spcAft>
              <a:buNone/>
            </a:pPr>
            <a:r>
              <a:t/>
            </a:r>
            <a:endParaRPr sz="7600"/>
          </a:p>
          <a:p>
            <a:pPr indent="0" lvl="0" marL="0" rtl="0" algn="just">
              <a:lnSpc>
                <a:spcPct val="150000"/>
              </a:lnSpc>
              <a:spcBef>
                <a:spcPts val="1500"/>
              </a:spcBef>
              <a:spcAft>
                <a:spcPts val="0"/>
              </a:spcAft>
              <a:buNone/>
            </a:pPr>
            <a:r>
              <a:rPr lang="en-US" sz="7600"/>
              <a:t>Proof:</a:t>
            </a:r>
            <a:endParaRPr sz="7600"/>
          </a:p>
          <a:p>
            <a:pPr indent="0" lvl="0" marL="0" rtl="0" algn="l">
              <a:lnSpc>
                <a:spcPct val="150000"/>
              </a:lnSpc>
              <a:spcBef>
                <a:spcPts val="1500"/>
              </a:spcBef>
              <a:spcAft>
                <a:spcPts val="0"/>
              </a:spcAft>
              <a:buNone/>
            </a:pPr>
            <a:r>
              <a:t/>
            </a:r>
            <a:endParaRPr sz="7600"/>
          </a:p>
          <a:p>
            <a:pPr indent="0" lvl="0" marL="0" rtl="0" algn="l">
              <a:lnSpc>
                <a:spcPct val="150000"/>
              </a:lnSpc>
              <a:spcBef>
                <a:spcPts val="1500"/>
              </a:spcBef>
              <a:spcAft>
                <a:spcPts val="0"/>
              </a:spcAft>
              <a:buNone/>
            </a:pPr>
            <a:r>
              <a:t/>
            </a:r>
            <a:endParaRPr sz="7600"/>
          </a:p>
        </p:txBody>
      </p:sp>
      <p:sp>
        <p:nvSpPr>
          <p:cNvPr id="57" name="Google Shape;57;p8"/>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a:t>
            </a:r>
            <a:r>
              <a:rPr b="1" lang="en-US" sz="6000">
                <a:solidFill>
                  <a:schemeClr val="lt1"/>
                </a:solidFill>
              </a:rPr>
              <a:t> 1</a:t>
            </a:r>
            <a:endParaRPr b="1" i="0" sz="6000" u="none" cap="none" strike="noStrike">
              <a:solidFill>
                <a:schemeClr val="lt1"/>
              </a:solidFill>
              <a:latin typeface="Arial"/>
              <a:ea typeface="Arial"/>
              <a:cs typeface="Arial"/>
              <a:sym typeface="Arial"/>
            </a:endParaRPr>
          </a:p>
        </p:txBody>
      </p:sp>
      <p:pic>
        <p:nvPicPr>
          <p:cNvPr id="58" name="Google Shape;58;p8"/>
          <p:cNvPicPr preferRelativeResize="0"/>
          <p:nvPr/>
        </p:nvPicPr>
        <p:blipFill>
          <a:blip r:embed="rId3">
            <a:alphaModFix/>
          </a:blip>
          <a:stretch>
            <a:fillRect/>
          </a:stretch>
        </p:blipFill>
        <p:spPr>
          <a:xfrm>
            <a:off x="5342300" y="3641025"/>
            <a:ext cx="7343900" cy="1911025"/>
          </a:xfrm>
          <a:prstGeom prst="rect">
            <a:avLst/>
          </a:prstGeom>
          <a:noFill/>
          <a:ln>
            <a:noFill/>
          </a:ln>
        </p:spPr>
      </p:pic>
      <p:pic>
        <p:nvPicPr>
          <p:cNvPr id="59" name="Google Shape;59;p8"/>
          <p:cNvPicPr preferRelativeResize="0"/>
          <p:nvPr/>
        </p:nvPicPr>
        <p:blipFill>
          <a:blip r:embed="rId4">
            <a:alphaModFix/>
          </a:blip>
          <a:stretch>
            <a:fillRect/>
          </a:stretch>
        </p:blipFill>
        <p:spPr>
          <a:xfrm>
            <a:off x="3533800" y="6456154"/>
            <a:ext cx="9844050" cy="2978800"/>
          </a:xfrm>
          <a:prstGeom prst="rect">
            <a:avLst/>
          </a:prstGeom>
          <a:noFill/>
          <a:ln>
            <a:noFill/>
          </a:ln>
        </p:spPr>
      </p:pic>
      <p:pic>
        <p:nvPicPr>
          <p:cNvPr id="60" name="Google Shape;60;p8"/>
          <p:cNvPicPr preferRelativeResize="0"/>
          <p:nvPr/>
        </p:nvPicPr>
        <p:blipFill rotWithShape="1">
          <a:blip r:embed="rId5">
            <a:alphaModFix/>
          </a:blip>
          <a:srcRect b="0" l="0" r="0" t="0"/>
          <a:stretch/>
        </p:blipFill>
        <p:spPr>
          <a:xfrm>
            <a:off x="3966475" y="5768575"/>
            <a:ext cx="3892625" cy="687575"/>
          </a:xfrm>
          <a:prstGeom prst="rect">
            <a:avLst/>
          </a:prstGeom>
          <a:noFill/>
          <a:ln>
            <a:noFill/>
          </a:ln>
        </p:spPr>
      </p:pic>
      <p:cxnSp>
        <p:nvCxnSpPr>
          <p:cNvPr id="61" name="Google Shape;61;p8"/>
          <p:cNvCxnSpPr/>
          <p:nvPr/>
        </p:nvCxnSpPr>
        <p:spPr>
          <a:xfrm>
            <a:off x="5855400" y="6295950"/>
            <a:ext cx="160200" cy="462900"/>
          </a:xfrm>
          <a:prstGeom prst="straightConnector1">
            <a:avLst/>
          </a:prstGeom>
          <a:noFill/>
          <a:ln cap="flat" cmpd="sng" w="28575">
            <a:solidFill>
              <a:schemeClr val="dk2"/>
            </a:solidFill>
            <a:prstDash val="solid"/>
            <a:round/>
            <a:headEnd len="med" w="med" type="none"/>
            <a:tailEnd len="med" w="med" type="triangle"/>
          </a:ln>
        </p:spPr>
      </p:cxnSp>
      <p:cxnSp>
        <p:nvCxnSpPr>
          <p:cNvPr id="62" name="Google Shape;62;p8"/>
          <p:cNvCxnSpPr/>
          <p:nvPr/>
        </p:nvCxnSpPr>
        <p:spPr>
          <a:xfrm flipH="1">
            <a:off x="11127025" y="7383475"/>
            <a:ext cx="1449000" cy="232200"/>
          </a:xfrm>
          <a:prstGeom prst="straightConnector1">
            <a:avLst/>
          </a:prstGeom>
          <a:noFill/>
          <a:ln cap="flat" cmpd="sng" w="38100">
            <a:solidFill>
              <a:schemeClr val="dk2"/>
            </a:solidFill>
            <a:prstDash val="solid"/>
            <a:round/>
            <a:headEnd len="med" w="med" type="none"/>
            <a:tailEnd len="med" w="med" type="triangle"/>
          </a:ln>
        </p:spPr>
      </p:cxnSp>
      <p:sp>
        <p:nvSpPr>
          <p:cNvPr id="63" name="Google Shape;63;p8"/>
          <p:cNvSpPr txBox="1"/>
          <p:nvPr/>
        </p:nvSpPr>
        <p:spPr>
          <a:xfrm>
            <a:off x="12576025" y="6758850"/>
            <a:ext cx="5242500" cy="1154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100">
                <a:latin typeface="Calibri"/>
                <a:ea typeface="Calibri"/>
                <a:cs typeface="Calibri"/>
                <a:sym typeface="Calibri"/>
              </a:rPr>
              <a:t>We remove the 0 from PV(0,c|r), so we need to discount once to make sure the investment stream starts from t=0.</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idx="1" type="body"/>
          </p:nvPr>
        </p:nvSpPr>
        <p:spPr>
          <a:xfrm>
            <a:off x="1257300" y="1951388"/>
            <a:ext cx="15773400" cy="6527100"/>
          </a:xfrm>
          <a:prstGeom prst="rect">
            <a:avLst/>
          </a:prstGeom>
        </p:spPr>
        <p:txBody>
          <a:bodyPr anchorCtr="0" anchor="t" bIns="45700" lIns="91425" spcFirstLastPara="1" rIns="91425" wrap="square" tIns="45700">
            <a:normAutofit/>
          </a:bodyPr>
          <a:lstStyle/>
          <a:p>
            <a:pPr indent="0" lvl="0" marL="0" rtl="0" algn="just">
              <a:spcBef>
                <a:spcPts val="1500"/>
              </a:spcBef>
              <a:spcAft>
                <a:spcPts val="0"/>
              </a:spcAft>
              <a:buNone/>
            </a:pPr>
            <a:r>
              <a:rPr lang="en-US"/>
              <a:t>The quantity k is an IRR for a cash flow stream </a:t>
            </a:r>
            <a:r>
              <a:rPr b="1" lang="en-US"/>
              <a:t>x</a:t>
            </a:r>
            <a:r>
              <a:rPr lang="en-US"/>
              <a:t> if and only if there exists an investment stream c that yields </a:t>
            </a:r>
            <a:r>
              <a:rPr b="1" lang="en-US"/>
              <a:t>x</a:t>
            </a:r>
            <a:r>
              <a:rPr lang="en-US"/>
              <a:t> at the constant per-period rate of return k.</a:t>
            </a:r>
            <a:r>
              <a:rPr lang="en-US"/>
              <a:t> </a:t>
            </a:r>
            <a:endParaRPr/>
          </a:p>
          <a:p>
            <a:pPr indent="0" lvl="0" marL="0" rtl="0" algn="just">
              <a:spcBef>
                <a:spcPts val="1500"/>
              </a:spcBef>
              <a:spcAft>
                <a:spcPts val="0"/>
              </a:spcAft>
              <a:buNone/>
            </a:pPr>
            <a:r>
              <a:rPr lang="en-US"/>
              <a:t>Proof:</a:t>
            </a:r>
            <a:endParaRPr/>
          </a:p>
          <a:p>
            <a:pPr indent="0" lvl="0" marL="0" rtl="0" algn="just">
              <a:spcBef>
                <a:spcPts val="1500"/>
              </a:spcBef>
              <a:spcAft>
                <a:spcPts val="0"/>
              </a:spcAft>
              <a:buNone/>
            </a:pPr>
            <a:r>
              <a:rPr lang="en-US"/>
              <a:t>From Theorem 1 we have							GGGGGGGG				 so k is the internal rate of return.					</a:t>
            </a:r>
            <a:endParaRPr/>
          </a:p>
          <a:p>
            <a:pPr indent="0" lvl="0" marL="0" rtl="0" algn="just">
              <a:spcBef>
                <a:spcPts val="1500"/>
              </a:spcBef>
              <a:spcAft>
                <a:spcPts val="0"/>
              </a:spcAft>
              <a:buNone/>
            </a:pPr>
            <a:r>
              <a:rPr lang="en-US"/>
              <a:t>Conversely, from</a:t>
            </a:r>
            <a:endParaRPr/>
          </a:p>
          <a:p>
            <a:pPr indent="0" lvl="0" marL="0" rtl="0" algn="l">
              <a:spcBef>
                <a:spcPts val="1500"/>
              </a:spcBef>
              <a:spcAft>
                <a:spcPts val="0"/>
              </a:spcAft>
              <a:buNone/>
            </a:pPr>
            <a:r>
              <a:t/>
            </a:r>
            <a:endParaRPr/>
          </a:p>
          <a:p>
            <a:pPr indent="0" lvl="0" marL="0" rtl="0" algn="l">
              <a:spcBef>
                <a:spcPts val="1500"/>
              </a:spcBef>
              <a:spcAft>
                <a:spcPts val="0"/>
              </a:spcAft>
              <a:buNone/>
            </a:pPr>
            <a:r>
              <a:t/>
            </a:r>
            <a:endParaRPr/>
          </a:p>
        </p:txBody>
      </p:sp>
      <p:sp>
        <p:nvSpPr>
          <p:cNvPr id="70" name="Google Shape;70;p9"/>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 2</a:t>
            </a:r>
            <a:endParaRPr b="1" sz="6000">
              <a:solidFill>
                <a:schemeClr val="lt1"/>
              </a:solidFill>
            </a:endParaRPr>
          </a:p>
        </p:txBody>
      </p:sp>
      <p:pic>
        <p:nvPicPr>
          <p:cNvPr id="71" name="Google Shape;71;p9"/>
          <p:cNvPicPr preferRelativeResize="0"/>
          <p:nvPr/>
        </p:nvPicPr>
        <p:blipFill rotWithShape="1">
          <a:blip r:embed="rId3">
            <a:alphaModFix/>
          </a:blip>
          <a:srcRect b="24548" l="4817" r="3254" t="7993"/>
          <a:stretch/>
        </p:blipFill>
        <p:spPr>
          <a:xfrm>
            <a:off x="6912200" y="4410713"/>
            <a:ext cx="7252100" cy="1075050"/>
          </a:xfrm>
          <a:prstGeom prst="rect">
            <a:avLst/>
          </a:prstGeom>
          <a:noFill/>
          <a:ln>
            <a:noFill/>
          </a:ln>
        </p:spPr>
      </p:pic>
      <p:sp>
        <p:nvSpPr>
          <p:cNvPr id="72" name="Google Shape;72;p9"/>
          <p:cNvSpPr txBox="1"/>
          <p:nvPr/>
        </p:nvSpPr>
        <p:spPr>
          <a:xfrm>
            <a:off x="1208400" y="7862625"/>
            <a:ext cx="15871200" cy="247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4200">
                <a:latin typeface="Calibri"/>
                <a:ea typeface="Calibri"/>
                <a:cs typeface="Calibri"/>
                <a:sym typeface="Calibri"/>
              </a:rPr>
              <a:t>we have</a:t>
            </a:r>
            <a:endParaRPr sz="4200">
              <a:latin typeface="Calibri"/>
              <a:ea typeface="Calibri"/>
              <a:cs typeface="Calibri"/>
              <a:sym typeface="Calibri"/>
            </a:endParaRPr>
          </a:p>
          <a:p>
            <a:pPr indent="0" lvl="0" marL="0" rtl="0" algn="just">
              <a:spcBef>
                <a:spcPts val="0"/>
              </a:spcBef>
              <a:spcAft>
                <a:spcPts val="0"/>
              </a:spcAft>
              <a:buNone/>
            </a:pPr>
            <a:r>
              <a:rPr lang="en-US" sz="4200">
                <a:latin typeface="Calibri"/>
                <a:ea typeface="Calibri"/>
                <a:cs typeface="Calibri"/>
                <a:sym typeface="Calibri"/>
              </a:rPr>
              <a:t>So if k is the internal rate of return for </a:t>
            </a:r>
            <a:r>
              <a:rPr b="1" lang="en-US" sz="4200">
                <a:latin typeface="Calibri"/>
                <a:ea typeface="Calibri"/>
                <a:cs typeface="Calibri"/>
                <a:sym typeface="Calibri"/>
              </a:rPr>
              <a:t>x</a:t>
            </a:r>
            <a:r>
              <a:rPr lang="en-US" sz="4200">
                <a:latin typeface="Calibri"/>
                <a:ea typeface="Calibri"/>
                <a:cs typeface="Calibri"/>
                <a:sym typeface="Calibri"/>
              </a:rPr>
              <a:t>, then </a:t>
            </a:r>
            <a:r>
              <a:rPr b="1" lang="en-US" sz="4200">
                <a:latin typeface="Calibri"/>
                <a:ea typeface="Calibri"/>
                <a:cs typeface="Calibri"/>
                <a:sym typeface="Calibri"/>
              </a:rPr>
              <a:t>c </a:t>
            </a:r>
            <a:r>
              <a:rPr lang="en-US" sz="4200">
                <a:latin typeface="Calibri"/>
                <a:ea typeface="Calibri"/>
                <a:cs typeface="Calibri"/>
                <a:sym typeface="Calibri"/>
              </a:rPr>
              <a:t>is an investment stream with per-period return k yielding </a:t>
            </a:r>
            <a:r>
              <a:rPr b="1" lang="en-US" sz="4200">
                <a:latin typeface="Calibri"/>
                <a:ea typeface="Calibri"/>
                <a:cs typeface="Calibri"/>
                <a:sym typeface="Calibri"/>
              </a:rPr>
              <a:t>x</a:t>
            </a:r>
            <a:r>
              <a:rPr lang="en-US" sz="4200">
                <a:latin typeface="Calibri"/>
                <a:ea typeface="Calibri"/>
                <a:cs typeface="Calibri"/>
                <a:sym typeface="Calibri"/>
              </a:rPr>
              <a:t>.</a:t>
            </a:r>
            <a:endParaRPr sz="42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pic>
        <p:nvPicPr>
          <p:cNvPr id="73" name="Google Shape;73;p9"/>
          <p:cNvPicPr preferRelativeResize="0"/>
          <p:nvPr/>
        </p:nvPicPr>
        <p:blipFill rotWithShape="1">
          <a:blip r:embed="rId4">
            <a:alphaModFix/>
          </a:blip>
          <a:srcRect b="4867" l="0" r="0" t="4322"/>
          <a:stretch/>
        </p:blipFill>
        <p:spPr>
          <a:xfrm>
            <a:off x="8870000" y="5794600"/>
            <a:ext cx="7775467" cy="1983425"/>
          </a:xfrm>
          <a:prstGeom prst="rect">
            <a:avLst/>
          </a:prstGeom>
          <a:noFill/>
          <a:ln>
            <a:noFill/>
          </a:ln>
        </p:spPr>
      </p:pic>
      <p:pic>
        <p:nvPicPr>
          <p:cNvPr id="74" name="Google Shape;74;p9"/>
          <p:cNvPicPr preferRelativeResize="0"/>
          <p:nvPr/>
        </p:nvPicPr>
        <p:blipFill>
          <a:blip r:embed="rId5">
            <a:alphaModFix/>
          </a:blip>
          <a:stretch>
            <a:fillRect/>
          </a:stretch>
        </p:blipFill>
        <p:spPr>
          <a:xfrm>
            <a:off x="3300050" y="8086875"/>
            <a:ext cx="10757100" cy="476150"/>
          </a:xfrm>
          <a:prstGeom prst="rect">
            <a:avLst/>
          </a:prstGeom>
          <a:noFill/>
          <a:ln>
            <a:noFill/>
          </a:ln>
        </p:spPr>
      </p:pic>
      <p:pic>
        <p:nvPicPr>
          <p:cNvPr id="75" name="Google Shape;75;p9"/>
          <p:cNvPicPr preferRelativeResize="0"/>
          <p:nvPr/>
        </p:nvPicPr>
        <p:blipFill>
          <a:blip r:embed="rId6">
            <a:alphaModFix/>
          </a:blip>
          <a:stretch>
            <a:fillRect/>
          </a:stretch>
        </p:blipFill>
        <p:spPr>
          <a:xfrm>
            <a:off x="1817000" y="6604376"/>
            <a:ext cx="4969499" cy="1329710"/>
          </a:xfrm>
          <a:prstGeom prst="rect">
            <a:avLst/>
          </a:prstGeom>
          <a:noFill/>
          <a:ln>
            <a:noFill/>
          </a:ln>
        </p:spPr>
      </p:pic>
      <p:cxnSp>
        <p:nvCxnSpPr>
          <p:cNvPr id="76" name="Google Shape;76;p9"/>
          <p:cNvCxnSpPr/>
          <p:nvPr/>
        </p:nvCxnSpPr>
        <p:spPr>
          <a:xfrm>
            <a:off x="6786500" y="7036575"/>
            <a:ext cx="2083500" cy="9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idx="1" type="body"/>
          </p:nvPr>
        </p:nvSpPr>
        <p:spPr>
          <a:xfrm>
            <a:off x="1257300" y="2738438"/>
            <a:ext cx="15773400" cy="6527100"/>
          </a:xfrm>
          <a:prstGeom prst="rect">
            <a:avLst/>
          </a:prstGeom>
        </p:spPr>
        <p:txBody>
          <a:bodyPr anchorCtr="0" anchor="t" bIns="45700" lIns="91425" spcFirstLastPara="1" rIns="91425" wrap="square" tIns="45700">
            <a:noAutofit/>
          </a:bodyPr>
          <a:lstStyle/>
          <a:p>
            <a:pPr indent="-342900" lvl="0" marL="457200" rtl="0" algn="just">
              <a:spcBef>
                <a:spcPts val="1500"/>
              </a:spcBef>
              <a:spcAft>
                <a:spcPts val="0"/>
              </a:spcAft>
              <a:buSzPts val="1800"/>
              <a:buChar char="●"/>
            </a:pPr>
            <a:r>
              <a:rPr lang="en-US"/>
              <a:t>If </a:t>
            </a:r>
            <a:r>
              <a:rPr b="1" lang="en-US"/>
              <a:t>c</a:t>
            </a:r>
            <a:r>
              <a:rPr lang="en-US"/>
              <a:t> is a pure investment,                   if and only if           . </a:t>
            </a:r>
            <a:endParaRPr/>
          </a:p>
          <a:p>
            <a:pPr indent="-342900" lvl="0" marL="457200" rtl="0" algn="just">
              <a:spcBef>
                <a:spcPts val="0"/>
              </a:spcBef>
              <a:spcAft>
                <a:spcPts val="0"/>
              </a:spcAft>
              <a:buSzPts val="1800"/>
              <a:buChar char="●"/>
            </a:pPr>
            <a:r>
              <a:rPr lang="en-US"/>
              <a:t>If </a:t>
            </a:r>
            <a:r>
              <a:rPr b="1" lang="en-US"/>
              <a:t>c</a:t>
            </a:r>
            <a:r>
              <a:rPr lang="en-US"/>
              <a:t> is a pure borrowing,                  if and only if           .</a:t>
            </a:r>
            <a:endParaRPr/>
          </a:p>
          <a:p>
            <a:pPr indent="0" lvl="0" marL="0" rtl="0" algn="just">
              <a:spcBef>
                <a:spcPts val="1500"/>
              </a:spcBef>
              <a:spcAft>
                <a:spcPts val="0"/>
              </a:spcAft>
              <a:buNone/>
            </a:pPr>
            <a:r>
              <a:t/>
            </a:r>
            <a:endParaRPr/>
          </a:p>
          <a:p>
            <a:pPr indent="0" lvl="0" marL="0" rtl="0" algn="just">
              <a:spcBef>
                <a:spcPts val="1500"/>
              </a:spcBef>
              <a:spcAft>
                <a:spcPts val="0"/>
              </a:spcAft>
              <a:buNone/>
            </a:pPr>
            <a:r>
              <a:rPr lang="en-US"/>
              <a:t>Note:</a:t>
            </a:r>
            <a:endParaRPr/>
          </a:p>
          <a:p>
            <a:pPr indent="-342900" lvl="0" marL="457200" rtl="0" algn="just">
              <a:spcBef>
                <a:spcPts val="1500"/>
              </a:spcBef>
              <a:spcAft>
                <a:spcPts val="0"/>
              </a:spcAft>
              <a:buSzPts val="1800"/>
              <a:buChar char="•"/>
            </a:pPr>
            <a:r>
              <a:rPr b="1" lang="en-US"/>
              <a:t>c </a:t>
            </a:r>
            <a:r>
              <a:rPr lang="en-US"/>
              <a:t>is a T dimensional vector </a:t>
            </a:r>
            <a:r>
              <a:rPr b="1" lang="en-US" sz="3900"/>
              <a:t>c</a:t>
            </a:r>
            <a:r>
              <a:rPr lang="en-US" sz="3900"/>
              <a:t> = (c</a:t>
            </a:r>
            <a:r>
              <a:rPr baseline="-25000" lang="en-US" sz="3900"/>
              <a:t>0</a:t>
            </a:r>
            <a:r>
              <a:rPr lang="en-US" sz="3900"/>
              <a:t>,c</a:t>
            </a:r>
            <a:r>
              <a:rPr baseline="-25000" lang="en-US" sz="3900"/>
              <a:t>1</a:t>
            </a:r>
            <a:r>
              <a:rPr lang="en-US" sz="3900"/>
              <a:t>,...,c</a:t>
            </a:r>
            <a:r>
              <a:rPr baseline="-25000" lang="en-US" sz="3900"/>
              <a:t>T-1</a:t>
            </a:r>
            <a:r>
              <a:rPr lang="en-US" sz="3900"/>
              <a:t>)  </a:t>
            </a:r>
            <a:endParaRPr/>
          </a:p>
          <a:p>
            <a:pPr indent="-342900" lvl="0" marL="457200" rtl="0" algn="just">
              <a:spcBef>
                <a:spcPts val="0"/>
              </a:spcBef>
              <a:spcAft>
                <a:spcPts val="0"/>
              </a:spcAft>
              <a:buSzPts val="1800"/>
              <a:buChar char="•"/>
            </a:pPr>
            <a:r>
              <a:rPr lang="en-US"/>
              <a:t>S</a:t>
            </a:r>
            <a:r>
              <a:rPr lang="en-US"/>
              <a:t>tream </a:t>
            </a:r>
            <a:r>
              <a:rPr b="1" lang="en-US"/>
              <a:t>c </a:t>
            </a:r>
            <a:r>
              <a:rPr lang="en-US"/>
              <a:t>is a pure investment</a:t>
            </a:r>
            <a:r>
              <a:rPr lang="en-US"/>
              <a:t> </a:t>
            </a:r>
            <a:r>
              <a:rPr lang="en-US"/>
              <a:t>if    </a:t>
            </a:r>
            <a:r>
              <a:rPr lang="en-US">
                <a:solidFill>
                  <a:srgbClr val="FF9900"/>
                </a:solidFill>
              </a:rPr>
              <a:t> </a:t>
            </a:r>
            <a:r>
              <a:rPr b="1" lang="en-US"/>
              <a:t>   </a:t>
            </a:r>
            <a:r>
              <a:rPr lang="en-US"/>
              <a:t>and </a:t>
            </a:r>
            <a:r>
              <a:rPr b="1" lang="en-US"/>
              <a:t>c </a:t>
            </a:r>
            <a:r>
              <a:rPr lang="en-US"/>
              <a:t>has at least one positive</a:t>
            </a:r>
            <a:r>
              <a:rPr lang="en-US">
                <a:solidFill>
                  <a:srgbClr val="FF0000"/>
                </a:solidFill>
              </a:rPr>
              <a:t> </a:t>
            </a:r>
            <a:r>
              <a:rPr lang="en-US"/>
              <a:t>element.</a:t>
            </a:r>
            <a:endParaRPr/>
          </a:p>
          <a:p>
            <a:pPr indent="-342900" lvl="0" marL="457200" rtl="0" algn="just">
              <a:spcBef>
                <a:spcPts val="0"/>
              </a:spcBef>
              <a:spcAft>
                <a:spcPts val="0"/>
              </a:spcAft>
              <a:buSzPts val="1800"/>
              <a:buChar char="•"/>
            </a:pPr>
            <a:r>
              <a:rPr lang="en-US"/>
              <a:t>Stream </a:t>
            </a:r>
            <a:r>
              <a:rPr b="1" lang="en-US"/>
              <a:t>c</a:t>
            </a:r>
            <a:r>
              <a:rPr lang="en-US"/>
              <a:t> is a pure borrowing</a:t>
            </a:r>
            <a:r>
              <a:rPr lang="en-US">
                <a:solidFill>
                  <a:srgbClr val="FF0000"/>
                </a:solidFill>
              </a:rPr>
              <a:t> </a:t>
            </a:r>
            <a:r>
              <a:rPr lang="en-US"/>
              <a:t>if       </a:t>
            </a:r>
            <a:r>
              <a:rPr lang="en-US"/>
              <a:t> </a:t>
            </a:r>
            <a:r>
              <a:rPr lang="en-US"/>
              <a:t>and </a:t>
            </a:r>
            <a:r>
              <a:rPr b="1" lang="en-US"/>
              <a:t>c</a:t>
            </a:r>
            <a:r>
              <a:rPr lang="en-US"/>
              <a:t> has at least one negative element.</a:t>
            </a:r>
            <a:endParaRPr sz="3900"/>
          </a:p>
        </p:txBody>
      </p:sp>
      <p:sp>
        <p:nvSpPr>
          <p:cNvPr id="83" name="Google Shape;83;p10"/>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 3 </a:t>
            </a:r>
            <a:endParaRPr b="1" i="0" sz="6000" u="none" cap="none" strike="noStrike">
              <a:solidFill>
                <a:schemeClr val="lt1"/>
              </a:solidFill>
              <a:latin typeface="Arial"/>
              <a:ea typeface="Arial"/>
              <a:cs typeface="Arial"/>
              <a:sym typeface="Arial"/>
            </a:endParaRPr>
          </a:p>
        </p:txBody>
      </p:sp>
      <p:pic>
        <p:nvPicPr>
          <p:cNvPr id="84" name="Google Shape;84;p10"/>
          <p:cNvPicPr preferRelativeResize="0"/>
          <p:nvPr/>
        </p:nvPicPr>
        <p:blipFill>
          <a:blip r:embed="rId3">
            <a:alphaModFix/>
          </a:blip>
          <a:stretch>
            <a:fillRect/>
          </a:stretch>
        </p:blipFill>
        <p:spPr>
          <a:xfrm>
            <a:off x="12225504" y="2788575"/>
            <a:ext cx="1138396" cy="610850"/>
          </a:xfrm>
          <a:prstGeom prst="rect">
            <a:avLst/>
          </a:prstGeom>
          <a:noFill/>
          <a:ln>
            <a:noFill/>
          </a:ln>
        </p:spPr>
      </p:pic>
      <p:pic>
        <p:nvPicPr>
          <p:cNvPr id="85" name="Google Shape;85;p10"/>
          <p:cNvPicPr preferRelativeResize="0"/>
          <p:nvPr/>
        </p:nvPicPr>
        <p:blipFill>
          <a:blip r:embed="rId4">
            <a:alphaModFix/>
          </a:blip>
          <a:stretch>
            <a:fillRect/>
          </a:stretch>
        </p:blipFill>
        <p:spPr>
          <a:xfrm>
            <a:off x="11859075" y="3342575"/>
            <a:ext cx="1192600" cy="610844"/>
          </a:xfrm>
          <a:prstGeom prst="rect">
            <a:avLst/>
          </a:prstGeom>
          <a:noFill/>
          <a:ln>
            <a:noFill/>
          </a:ln>
        </p:spPr>
      </p:pic>
      <p:pic>
        <p:nvPicPr>
          <p:cNvPr id="86" name="Google Shape;86;p10"/>
          <p:cNvPicPr preferRelativeResize="0"/>
          <p:nvPr/>
        </p:nvPicPr>
        <p:blipFill rotWithShape="1">
          <a:blip r:embed="rId5">
            <a:alphaModFix/>
          </a:blip>
          <a:srcRect b="11637" l="0" r="0" t="0"/>
          <a:stretch/>
        </p:blipFill>
        <p:spPr>
          <a:xfrm>
            <a:off x="7131752" y="2871750"/>
            <a:ext cx="2012248" cy="444500"/>
          </a:xfrm>
          <a:prstGeom prst="rect">
            <a:avLst/>
          </a:prstGeom>
          <a:noFill/>
          <a:ln>
            <a:noFill/>
          </a:ln>
        </p:spPr>
      </p:pic>
      <p:pic>
        <p:nvPicPr>
          <p:cNvPr id="87" name="Google Shape;87;p10"/>
          <p:cNvPicPr preferRelativeResize="0"/>
          <p:nvPr/>
        </p:nvPicPr>
        <p:blipFill rotWithShape="1">
          <a:blip r:embed="rId5">
            <a:alphaModFix/>
          </a:blip>
          <a:srcRect b="11637" l="0" r="0" t="0"/>
          <a:stretch/>
        </p:blipFill>
        <p:spPr>
          <a:xfrm>
            <a:off x="6971025" y="3425750"/>
            <a:ext cx="2012250" cy="444504"/>
          </a:xfrm>
          <a:prstGeom prst="rect">
            <a:avLst/>
          </a:prstGeom>
          <a:noFill/>
          <a:ln>
            <a:noFill/>
          </a:ln>
        </p:spPr>
      </p:pic>
      <p:pic>
        <p:nvPicPr>
          <p:cNvPr id="88" name="Google Shape;88;p10"/>
          <p:cNvPicPr preferRelativeResize="0"/>
          <p:nvPr/>
        </p:nvPicPr>
        <p:blipFill rotWithShape="1">
          <a:blip r:embed="rId6">
            <a:alphaModFix/>
          </a:blip>
          <a:srcRect b="0" l="0" r="0" t="27230"/>
          <a:stretch/>
        </p:blipFill>
        <p:spPr>
          <a:xfrm>
            <a:off x="9072550" y="6387250"/>
            <a:ext cx="1047175" cy="444500"/>
          </a:xfrm>
          <a:prstGeom prst="rect">
            <a:avLst/>
          </a:prstGeom>
          <a:noFill/>
          <a:ln>
            <a:noFill/>
          </a:ln>
        </p:spPr>
      </p:pic>
      <p:pic>
        <p:nvPicPr>
          <p:cNvPr id="89" name="Google Shape;89;p10"/>
          <p:cNvPicPr preferRelativeResize="0"/>
          <p:nvPr/>
        </p:nvPicPr>
        <p:blipFill>
          <a:blip r:embed="rId7">
            <a:alphaModFix/>
          </a:blip>
          <a:stretch>
            <a:fillRect/>
          </a:stretch>
        </p:blipFill>
        <p:spPr>
          <a:xfrm>
            <a:off x="8903500" y="7435549"/>
            <a:ext cx="1047175" cy="5511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idx="1" type="body"/>
          </p:nvPr>
        </p:nvSpPr>
        <p:spPr>
          <a:xfrm>
            <a:off x="1257300" y="2738438"/>
            <a:ext cx="15773400" cy="6527100"/>
          </a:xfrm>
          <a:prstGeom prst="rect">
            <a:avLst/>
          </a:prstGeom>
        </p:spPr>
        <p:txBody>
          <a:bodyPr anchorCtr="0" anchor="t" bIns="45700" lIns="91425" spcFirstLastPara="1" rIns="91425" wrap="square" tIns="45700">
            <a:normAutofit lnSpcReduction="20000"/>
          </a:bodyPr>
          <a:lstStyle/>
          <a:p>
            <a:pPr indent="0" lvl="0" marL="0" rtl="0" algn="just">
              <a:spcBef>
                <a:spcPts val="1500"/>
              </a:spcBef>
              <a:spcAft>
                <a:spcPts val="0"/>
              </a:spcAft>
              <a:buNone/>
            </a:pPr>
            <a:r>
              <a:rPr lang="en-US"/>
              <a:t>Proof:</a:t>
            </a:r>
            <a:endParaRPr/>
          </a:p>
          <a:p>
            <a:pPr indent="0" lvl="0" marL="0" rtl="0" algn="just">
              <a:spcBef>
                <a:spcPts val="1500"/>
              </a:spcBef>
              <a:spcAft>
                <a:spcPts val="0"/>
              </a:spcAft>
              <a:buNone/>
            </a:pPr>
            <a:r>
              <a:rPr lang="en-US"/>
              <a:t>If stream </a:t>
            </a:r>
            <a:r>
              <a:rPr b="1" lang="en-US"/>
              <a:t>c </a:t>
            </a:r>
            <a:r>
              <a:rPr lang="en-US"/>
              <a:t>is a pure investment,</a:t>
            </a:r>
            <a:r>
              <a:rPr lang="en-US"/>
              <a:t> </a:t>
            </a:r>
            <a:r>
              <a:rPr b="1" lang="en-US"/>
              <a:t>      </a:t>
            </a:r>
            <a:r>
              <a:rPr lang="en-US"/>
              <a:t>and </a:t>
            </a:r>
            <a:r>
              <a:rPr b="1" lang="en-US"/>
              <a:t>c </a:t>
            </a:r>
            <a:r>
              <a:rPr lang="en-US"/>
              <a:t>has at least one positive</a:t>
            </a:r>
            <a:r>
              <a:rPr lang="en-US">
                <a:solidFill>
                  <a:srgbClr val="FF9900"/>
                </a:solidFill>
              </a:rPr>
              <a:t> </a:t>
            </a:r>
            <a:r>
              <a:rPr lang="en-US"/>
              <a:t>element.</a:t>
            </a:r>
            <a:endParaRPr/>
          </a:p>
          <a:p>
            <a:pPr indent="0" lvl="0" marL="0" rtl="0" algn="just">
              <a:spcBef>
                <a:spcPts val="1500"/>
              </a:spcBef>
              <a:spcAft>
                <a:spcPts val="0"/>
              </a:spcAft>
              <a:buNone/>
            </a:pPr>
            <a:r>
              <a:rPr lang="en-US"/>
              <a:t>A</a:t>
            </a:r>
            <a:r>
              <a:rPr lang="en-US"/>
              <a:t>lso, by </a:t>
            </a:r>
            <a:r>
              <a:rPr lang="en-US"/>
              <a:t>definition</a:t>
            </a:r>
            <a:r>
              <a:rPr lang="en-US"/>
              <a:t>, we have</a:t>
            </a:r>
            <a:endParaRPr/>
          </a:p>
          <a:p>
            <a:pPr indent="0" lvl="0" marL="0" rtl="0" algn="just">
              <a:spcBef>
                <a:spcPts val="1500"/>
              </a:spcBef>
              <a:spcAft>
                <a:spcPts val="0"/>
              </a:spcAft>
              <a:buClr>
                <a:schemeClr val="dk1"/>
              </a:buClr>
              <a:buSzPts val="1100"/>
              <a:buFont typeface="Arial"/>
              <a:buNone/>
            </a:pPr>
            <a:r>
              <a:t/>
            </a:r>
            <a:endParaRPr/>
          </a:p>
          <a:p>
            <a:pPr indent="0" lvl="0" marL="0" rtl="0" algn="just">
              <a:spcBef>
                <a:spcPts val="1500"/>
              </a:spcBef>
              <a:spcAft>
                <a:spcPts val="0"/>
              </a:spcAft>
              <a:buClr>
                <a:schemeClr val="dk1"/>
              </a:buClr>
              <a:buSzPts val="1100"/>
              <a:buFont typeface="Arial"/>
              <a:buNone/>
            </a:pPr>
            <a:r>
              <a:rPr lang="en-US"/>
              <a:t>Thus, </a:t>
            </a:r>
            <a:r>
              <a:rPr lang="en-US"/>
              <a:t>we can get                    ,</a:t>
            </a:r>
            <a:endParaRPr/>
          </a:p>
          <a:p>
            <a:pPr indent="0" lvl="0" marL="0" rtl="0" algn="just">
              <a:spcBef>
                <a:spcPts val="1500"/>
              </a:spcBef>
              <a:spcAft>
                <a:spcPts val="0"/>
              </a:spcAft>
              <a:buNone/>
            </a:pPr>
            <a:r>
              <a:t/>
            </a:r>
            <a:endParaRPr/>
          </a:p>
          <a:p>
            <a:pPr indent="0" lvl="0" marL="0" rtl="0" algn="just">
              <a:spcBef>
                <a:spcPts val="1500"/>
              </a:spcBef>
              <a:spcAft>
                <a:spcPts val="0"/>
              </a:spcAft>
              <a:buNone/>
            </a:pPr>
            <a:r>
              <a:rPr lang="en-US"/>
              <a:t>Based on above, the sign of              is determined by the</a:t>
            </a:r>
            <a:r>
              <a:rPr lang="en-US">
                <a:solidFill>
                  <a:srgbClr val="FF0000"/>
                </a:solidFill>
              </a:rPr>
              <a:t> red part</a:t>
            </a:r>
            <a:r>
              <a:rPr lang="en-US"/>
              <a:t>.</a:t>
            </a:r>
            <a:endParaRPr/>
          </a:p>
          <a:p>
            <a:pPr indent="0" lvl="0" marL="0" rtl="0" algn="just">
              <a:spcBef>
                <a:spcPts val="1500"/>
              </a:spcBef>
              <a:spcAft>
                <a:spcPts val="0"/>
              </a:spcAft>
              <a:buNone/>
            </a:pPr>
            <a:r>
              <a:rPr lang="en-US"/>
              <a:t>One can easily conclude that                     if and only if           .</a:t>
            </a:r>
            <a:endParaRPr/>
          </a:p>
          <a:p>
            <a:pPr indent="0" lvl="0" marL="0" rtl="0" algn="just">
              <a:spcBef>
                <a:spcPts val="1500"/>
              </a:spcBef>
              <a:spcAft>
                <a:spcPts val="0"/>
              </a:spcAft>
              <a:buNone/>
            </a:pPr>
            <a:r>
              <a:rPr lang="en-US"/>
              <a:t>The pure borrowing case is </a:t>
            </a:r>
            <a:r>
              <a:rPr lang="en-US"/>
              <a:t>similar</a:t>
            </a:r>
            <a:r>
              <a:rPr lang="en-US"/>
              <a:t> as pure investment.</a:t>
            </a:r>
            <a:endParaRPr/>
          </a:p>
        </p:txBody>
      </p:sp>
      <p:sp>
        <p:nvSpPr>
          <p:cNvPr id="96" name="Google Shape;96;p11"/>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 3</a:t>
            </a:r>
            <a:endParaRPr b="1" i="0" sz="6000" u="none" cap="none" strike="noStrike">
              <a:solidFill>
                <a:schemeClr val="lt1"/>
              </a:solidFill>
              <a:latin typeface="Arial"/>
              <a:ea typeface="Arial"/>
              <a:cs typeface="Arial"/>
              <a:sym typeface="Arial"/>
            </a:endParaRPr>
          </a:p>
        </p:txBody>
      </p:sp>
      <p:pic>
        <p:nvPicPr>
          <p:cNvPr id="97" name="Google Shape;97;p11"/>
          <p:cNvPicPr preferRelativeResize="0"/>
          <p:nvPr/>
        </p:nvPicPr>
        <p:blipFill>
          <a:blip r:embed="rId3">
            <a:alphaModFix/>
          </a:blip>
          <a:stretch>
            <a:fillRect/>
          </a:stretch>
        </p:blipFill>
        <p:spPr>
          <a:xfrm>
            <a:off x="12888454" y="7616325"/>
            <a:ext cx="1138396" cy="610850"/>
          </a:xfrm>
          <a:prstGeom prst="rect">
            <a:avLst/>
          </a:prstGeom>
          <a:noFill/>
          <a:ln>
            <a:noFill/>
          </a:ln>
        </p:spPr>
      </p:pic>
      <p:pic>
        <p:nvPicPr>
          <p:cNvPr id="98" name="Google Shape;98;p11"/>
          <p:cNvPicPr preferRelativeResize="0"/>
          <p:nvPr/>
        </p:nvPicPr>
        <p:blipFill>
          <a:blip r:embed="rId4">
            <a:alphaModFix/>
          </a:blip>
          <a:stretch>
            <a:fillRect/>
          </a:stretch>
        </p:blipFill>
        <p:spPr>
          <a:xfrm>
            <a:off x="5105400" y="5762963"/>
            <a:ext cx="2249775" cy="478075"/>
          </a:xfrm>
          <a:prstGeom prst="rect">
            <a:avLst/>
          </a:prstGeom>
          <a:noFill/>
          <a:ln>
            <a:noFill/>
          </a:ln>
        </p:spPr>
      </p:pic>
      <p:pic>
        <p:nvPicPr>
          <p:cNvPr id="99" name="Google Shape;99;p11"/>
          <p:cNvPicPr preferRelativeResize="0"/>
          <p:nvPr/>
        </p:nvPicPr>
        <p:blipFill>
          <a:blip r:embed="rId5">
            <a:alphaModFix/>
          </a:blip>
          <a:stretch>
            <a:fillRect/>
          </a:stretch>
        </p:blipFill>
        <p:spPr>
          <a:xfrm>
            <a:off x="8868329" y="3345500"/>
            <a:ext cx="1047171" cy="610850"/>
          </a:xfrm>
          <a:prstGeom prst="rect">
            <a:avLst/>
          </a:prstGeom>
          <a:noFill/>
          <a:ln>
            <a:noFill/>
          </a:ln>
        </p:spPr>
      </p:pic>
      <p:pic>
        <p:nvPicPr>
          <p:cNvPr id="100" name="Google Shape;100;p11"/>
          <p:cNvPicPr preferRelativeResize="0"/>
          <p:nvPr/>
        </p:nvPicPr>
        <p:blipFill rotWithShape="1">
          <a:blip r:embed="rId6">
            <a:alphaModFix/>
          </a:blip>
          <a:srcRect b="11637" l="0" r="0" t="0"/>
          <a:stretch/>
        </p:blipFill>
        <p:spPr>
          <a:xfrm>
            <a:off x="7688313" y="7673263"/>
            <a:ext cx="2249785" cy="496975"/>
          </a:xfrm>
          <a:prstGeom prst="rect">
            <a:avLst/>
          </a:prstGeom>
          <a:noFill/>
          <a:ln>
            <a:noFill/>
          </a:ln>
        </p:spPr>
      </p:pic>
      <p:pic>
        <p:nvPicPr>
          <p:cNvPr id="101" name="Google Shape;101;p11"/>
          <p:cNvPicPr preferRelativeResize="0"/>
          <p:nvPr/>
        </p:nvPicPr>
        <p:blipFill>
          <a:blip r:embed="rId7">
            <a:alphaModFix/>
          </a:blip>
          <a:stretch>
            <a:fillRect/>
          </a:stretch>
        </p:blipFill>
        <p:spPr>
          <a:xfrm>
            <a:off x="7523475" y="7066825"/>
            <a:ext cx="1434150" cy="478050"/>
          </a:xfrm>
          <a:prstGeom prst="rect">
            <a:avLst/>
          </a:prstGeom>
          <a:noFill/>
          <a:ln>
            <a:noFill/>
          </a:ln>
        </p:spPr>
      </p:pic>
      <p:pic>
        <p:nvPicPr>
          <p:cNvPr id="102" name="Google Shape;102;p11"/>
          <p:cNvPicPr preferRelativeResize="0"/>
          <p:nvPr/>
        </p:nvPicPr>
        <p:blipFill rotWithShape="1">
          <a:blip r:embed="rId8">
            <a:alphaModFix/>
          </a:blip>
          <a:srcRect b="8940" l="0" r="0" t="-8940"/>
          <a:stretch/>
        </p:blipFill>
        <p:spPr>
          <a:xfrm>
            <a:off x="7599675" y="5492250"/>
            <a:ext cx="5200125" cy="852000"/>
          </a:xfrm>
          <a:prstGeom prst="rect">
            <a:avLst/>
          </a:prstGeom>
          <a:noFill/>
          <a:ln>
            <a:noFill/>
          </a:ln>
        </p:spPr>
      </p:pic>
      <p:pic>
        <p:nvPicPr>
          <p:cNvPr id="103" name="Google Shape;103;p11"/>
          <p:cNvPicPr preferRelativeResize="0"/>
          <p:nvPr/>
        </p:nvPicPr>
        <p:blipFill>
          <a:blip r:embed="rId9">
            <a:alphaModFix/>
          </a:blip>
          <a:stretch>
            <a:fillRect/>
          </a:stretch>
        </p:blipFill>
        <p:spPr>
          <a:xfrm>
            <a:off x="7403100" y="4391650"/>
            <a:ext cx="4130034" cy="85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txBox="1"/>
          <p:nvPr>
            <p:ph idx="1" type="body"/>
          </p:nvPr>
        </p:nvSpPr>
        <p:spPr>
          <a:xfrm>
            <a:off x="1257300" y="3053975"/>
            <a:ext cx="15773400" cy="5679300"/>
          </a:xfrm>
          <a:prstGeom prst="rect">
            <a:avLst/>
          </a:prstGeom>
        </p:spPr>
        <p:txBody>
          <a:bodyPr anchorCtr="0" anchor="t" bIns="45700" lIns="91425" spcFirstLastPara="1" rIns="91425" wrap="square" tIns="45700">
            <a:normAutofit/>
          </a:bodyPr>
          <a:lstStyle/>
          <a:p>
            <a:pPr indent="0" lvl="0" marL="457200" rtl="0" algn="just">
              <a:spcBef>
                <a:spcPts val="1500"/>
              </a:spcBef>
              <a:spcAft>
                <a:spcPts val="0"/>
              </a:spcAft>
              <a:buNone/>
            </a:pPr>
            <a:r>
              <a:rPr lang="en-US"/>
              <a:t>Actually, t</a:t>
            </a:r>
            <a:r>
              <a:rPr lang="en-US"/>
              <a:t>he conditions in Theorem 3 that require investment streams are non-negative or non-positive is too strong, in fact we only need to consider that the sign of the           is exactly negative</a:t>
            </a:r>
            <a:endParaRPr/>
          </a:p>
          <a:p>
            <a:pPr indent="-342900" lvl="0" marL="457200" rtl="0" algn="l">
              <a:spcBef>
                <a:spcPts val="1500"/>
              </a:spcBef>
              <a:spcAft>
                <a:spcPts val="0"/>
              </a:spcAft>
              <a:buSzPts val="1800"/>
              <a:buChar char="●"/>
            </a:pPr>
            <a:r>
              <a:rPr lang="en-US"/>
              <a:t>If                   , c is defined as </a:t>
            </a:r>
            <a:r>
              <a:rPr lang="en-US">
                <a:solidFill>
                  <a:srgbClr val="FF0000"/>
                </a:solidFill>
              </a:rPr>
              <a:t>net investment</a:t>
            </a:r>
            <a:r>
              <a:rPr lang="en-US"/>
              <a:t>, then                     if and only if           .</a:t>
            </a:r>
            <a:endParaRPr/>
          </a:p>
          <a:p>
            <a:pPr indent="-342900" lvl="0" marL="457200" rtl="0" algn="l">
              <a:spcBef>
                <a:spcPts val="0"/>
              </a:spcBef>
              <a:spcAft>
                <a:spcPts val="0"/>
              </a:spcAft>
              <a:buSzPts val="1800"/>
              <a:buChar char="●"/>
            </a:pPr>
            <a:r>
              <a:rPr lang="en-US"/>
              <a:t>If                   , c is defined as </a:t>
            </a:r>
            <a:r>
              <a:rPr lang="en-US">
                <a:solidFill>
                  <a:srgbClr val="FF0000"/>
                </a:solidFill>
              </a:rPr>
              <a:t>net borrowing</a:t>
            </a:r>
            <a:r>
              <a:rPr lang="en-US"/>
              <a:t>, then                     if and only if           .</a:t>
            </a:r>
            <a:endParaRPr/>
          </a:p>
          <a:p>
            <a:pPr indent="-342900" lvl="0" marL="457200" rtl="0" algn="l">
              <a:spcBef>
                <a:spcPts val="0"/>
              </a:spcBef>
              <a:spcAft>
                <a:spcPts val="0"/>
              </a:spcAft>
              <a:buSzPts val="1800"/>
              <a:buChar char="●"/>
            </a:pPr>
            <a:r>
              <a:rPr lang="en-US"/>
              <a:t>If                  , then                   . </a:t>
            </a:r>
            <a:endParaRPr/>
          </a:p>
        </p:txBody>
      </p:sp>
      <p:sp>
        <p:nvSpPr>
          <p:cNvPr id="110" name="Google Shape;110;p12"/>
          <p:cNvSpPr txBox="1"/>
          <p:nvPr/>
        </p:nvSpPr>
        <p:spPr>
          <a:xfrm>
            <a:off x="2283620" y="0"/>
            <a:ext cx="12344400" cy="1809600"/>
          </a:xfrm>
          <a:prstGeom prst="rect">
            <a:avLst/>
          </a:prstGeom>
          <a:noFill/>
          <a:ln>
            <a:noFill/>
          </a:ln>
        </p:spPr>
        <p:txBody>
          <a:bodyPr anchorCtr="0" anchor="ctr" bIns="68575" lIns="137150" spcFirstLastPara="1" rIns="137150" wrap="square" tIns="68575">
            <a:noAutofit/>
          </a:bodyPr>
          <a:lstStyle/>
          <a:p>
            <a:pPr indent="0" lvl="0" marL="0" marR="0" rtl="0" algn="l">
              <a:lnSpc>
                <a:spcPct val="90000"/>
              </a:lnSpc>
              <a:spcBef>
                <a:spcPts val="0"/>
              </a:spcBef>
              <a:spcAft>
                <a:spcPts val="0"/>
              </a:spcAft>
              <a:buClr>
                <a:schemeClr val="lt1"/>
              </a:buClr>
              <a:buSzPts val="6000"/>
              <a:buFont typeface="Arial"/>
              <a:buNone/>
            </a:pPr>
            <a:r>
              <a:rPr b="1" lang="en-US" sz="6000">
                <a:solidFill>
                  <a:schemeClr val="lt1"/>
                </a:solidFill>
              </a:rPr>
              <a:t>Theorem 4</a:t>
            </a:r>
            <a:endParaRPr b="1" i="0" sz="6000" u="none" cap="none" strike="noStrike">
              <a:solidFill>
                <a:schemeClr val="lt1"/>
              </a:solidFill>
              <a:latin typeface="Arial"/>
              <a:ea typeface="Arial"/>
              <a:cs typeface="Arial"/>
              <a:sym typeface="Arial"/>
            </a:endParaRPr>
          </a:p>
        </p:txBody>
      </p:sp>
      <p:pic>
        <p:nvPicPr>
          <p:cNvPr id="111" name="Google Shape;111;p12"/>
          <p:cNvPicPr preferRelativeResize="0"/>
          <p:nvPr/>
        </p:nvPicPr>
        <p:blipFill>
          <a:blip r:embed="rId3">
            <a:alphaModFix/>
          </a:blip>
          <a:stretch>
            <a:fillRect/>
          </a:stretch>
        </p:blipFill>
        <p:spPr>
          <a:xfrm>
            <a:off x="3264629" y="5658150"/>
            <a:ext cx="1138396" cy="610850"/>
          </a:xfrm>
          <a:prstGeom prst="rect">
            <a:avLst/>
          </a:prstGeom>
          <a:noFill/>
          <a:ln>
            <a:noFill/>
          </a:ln>
        </p:spPr>
      </p:pic>
      <p:pic>
        <p:nvPicPr>
          <p:cNvPr id="112" name="Google Shape;112;p12"/>
          <p:cNvPicPr preferRelativeResize="0"/>
          <p:nvPr/>
        </p:nvPicPr>
        <p:blipFill>
          <a:blip r:embed="rId4">
            <a:alphaModFix/>
          </a:blip>
          <a:stretch>
            <a:fillRect/>
          </a:stretch>
        </p:blipFill>
        <p:spPr>
          <a:xfrm>
            <a:off x="3237525" y="6765950"/>
            <a:ext cx="1192600" cy="610844"/>
          </a:xfrm>
          <a:prstGeom prst="rect">
            <a:avLst/>
          </a:prstGeom>
          <a:noFill/>
          <a:ln>
            <a:noFill/>
          </a:ln>
        </p:spPr>
      </p:pic>
      <p:pic>
        <p:nvPicPr>
          <p:cNvPr id="113" name="Google Shape;113;p12"/>
          <p:cNvPicPr preferRelativeResize="0"/>
          <p:nvPr/>
        </p:nvPicPr>
        <p:blipFill>
          <a:blip r:embed="rId5">
            <a:alphaModFix/>
          </a:blip>
          <a:stretch>
            <a:fillRect/>
          </a:stretch>
        </p:blipFill>
        <p:spPr>
          <a:xfrm>
            <a:off x="2283625" y="5143500"/>
            <a:ext cx="2091766" cy="444500"/>
          </a:xfrm>
          <a:prstGeom prst="rect">
            <a:avLst/>
          </a:prstGeom>
          <a:noFill/>
          <a:ln>
            <a:noFill/>
          </a:ln>
        </p:spPr>
      </p:pic>
      <p:pic>
        <p:nvPicPr>
          <p:cNvPr id="114" name="Google Shape;114;p12"/>
          <p:cNvPicPr preferRelativeResize="0"/>
          <p:nvPr/>
        </p:nvPicPr>
        <p:blipFill rotWithShape="1">
          <a:blip r:embed="rId6">
            <a:alphaModFix/>
          </a:blip>
          <a:srcRect b="0" l="0" r="0" t="0"/>
          <a:stretch/>
        </p:blipFill>
        <p:spPr>
          <a:xfrm>
            <a:off x="10807986" y="4339650"/>
            <a:ext cx="1219814" cy="496950"/>
          </a:xfrm>
          <a:prstGeom prst="rect">
            <a:avLst/>
          </a:prstGeom>
          <a:noFill/>
          <a:ln>
            <a:noFill/>
          </a:ln>
        </p:spPr>
      </p:pic>
      <p:pic>
        <p:nvPicPr>
          <p:cNvPr id="115" name="Google Shape;115;p12"/>
          <p:cNvPicPr preferRelativeResize="0"/>
          <p:nvPr/>
        </p:nvPicPr>
        <p:blipFill rotWithShape="1">
          <a:blip r:embed="rId7">
            <a:alphaModFix/>
          </a:blip>
          <a:srcRect b="11637" l="0" r="0" t="0"/>
          <a:stretch/>
        </p:blipFill>
        <p:spPr>
          <a:xfrm>
            <a:off x="12529213" y="5091038"/>
            <a:ext cx="2249785" cy="496975"/>
          </a:xfrm>
          <a:prstGeom prst="rect">
            <a:avLst/>
          </a:prstGeom>
          <a:noFill/>
          <a:ln>
            <a:noFill/>
          </a:ln>
        </p:spPr>
      </p:pic>
      <p:pic>
        <p:nvPicPr>
          <p:cNvPr id="116" name="Google Shape;116;p12"/>
          <p:cNvPicPr preferRelativeResize="0"/>
          <p:nvPr/>
        </p:nvPicPr>
        <p:blipFill rotWithShape="1">
          <a:blip r:embed="rId7">
            <a:alphaModFix/>
          </a:blip>
          <a:srcRect b="11637" l="0" r="0" t="0"/>
          <a:stretch/>
        </p:blipFill>
        <p:spPr>
          <a:xfrm>
            <a:off x="12306763" y="6268988"/>
            <a:ext cx="2249785" cy="496975"/>
          </a:xfrm>
          <a:prstGeom prst="rect">
            <a:avLst/>
          </a:prstGeom>
          <a:noFill/>
          <a:ln>
            <a:noFill/>
          </a:ln>
        </p:spPr>
      </p:pic>
      <p:pic>
        <p:nvPicPr>
          <p:cNvPr id="117" name="Google Shape;117;p12"/>
          <p:cNvPicPr preferRelativeResize="0"/>
          <p:nvPr/>
        </p:nvPicPr>
        <p:blipFill>
          <a:blip r:embed="rId8">
            <a:alphaModFix/>
          </a:blip>
          <a:stretch>
            <a:fillRect/>
          </a:stretch>
        </p:blipFill>
        <p:spPr>
          <a:xfrm>
            <a:off x="2360463" y="6269000"/>
            <a:ext cx="1938105" cy="496950"/>
          </a:xfrm>
          <a:prstGeom prst="rect">
            <a:avLst/>
          </a:prstGeom>
          <a:noFill/>
          <a:ln>
            <a:noFill/>
          </a:ln>
        </p:spPr>
      </p:pic>
      <p:pic>
        <p:nvPicPr>
          <p:cNvPr id="118" name="Google Shape;118;p12"/>
          <p:cNvPicPr preferRelativeResize="0"/>
          <p:nvPr/>
        </p:nvPicPr>
        <p:blipFill>
          <a:blip r:embed="rId9">
            <a:alphaModFix/>
          </a:blip>
          <a:stretch>
            <a:fillRect/>
          </a:stretch>
        </p:blipFill>
        <p:spPr>
          <a:xfrm>
            <a:off x="2158625" y="7446950"/>
            <a:ext cx="2065618" cy="444500"/>
          </a:xfrm>
          <a:prstGeom prst="rect">
            <a:avLst/>
          </a:prstGeom>
          <a:noFill/>
          <a:ln>
            <a:noFill/>
          </a:ln>
        </p:spPr>
      </p:pic>
      <p:pic>
        <p:nvPicPr>
          <p:cNvPr id="119" name="Google Shape;119;p12"/>
          <p:cNvPicPr preferRelativeResize="0"/>
          <p:nvPr/>
        </p:nvPicPr>
        <p:blipFill>
          <a:blip r:embed="rId10">
            <a:alphaModFix/>
          </a:blip>
          <a:stretch>
            <a:fillRect/>
          </a:stretch>
        </p:blipFill>
        <p:spPr>
          <a:xfrm>
            <a:off x="5655475" y="7423863"/>
            <a:ext cx="2091775" cy="4906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