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3"/>
  </p:notesMasterIdLst>
  <p:sldIdLst>
    <p:sldId id="372" r:id="rId2"/>
    <p:sldId id="564" r:id="rId3"/>
    <p:sldId id="257" r:id="rId4"/>
    <p:sldId id="452" r:id="rId5"/>
    <p:sldId id="358" r:id="rId6"/>
    <p:sldId id="453" r:id="rId7"/>
    <p:sldId id="454" r:id="rId8"/>
    <p:sldId id="458" r:id="rId9"/>
    <p:sldId id="460" r:id="rId10"/>
    <p:sldId id="461" r:id="rId11"/>
    <p:sldId id="355" r:id="rId12"/>
    <p:sldId id="462" r:id="rId13"/>
    <p:sldId id="463" r:id="rId14"/>
    <p:sldId id="356" r:id="rId15"/>
    <p:sldId id="357" r:id="rId16"/>
    <p:sldId id="362" r:id="rId17"/>
    <p:sldId id="464" r:id="rId18"/>
    <p:sldId id="465" r:id="rId19"/>
    <p:sldId id="256" r:id="rId20"/>
    <p:sldId id="543" r:id="rId21"/>
    <p:sldId id="544" r:id="rId22"/>
    <p:sldId id="545" r:id="rId23"/>
    <p:sldId id="546" r:id="rId24"/>
    <p:sldId id="258" r:id="rId25"/>
    <p:sldId id="276" r:id="rId26"/>
    <p:sldId id="547" r:id="rId27"/>
    <p:sldId id="548" r:id="rId28"/>
    <p:sldId id="549" r:id="rId29"/>
    <p:sldId id="308" r:id="rId30"/>
    <p:sldId id="277" r:id="rId31"/>
    <p:sldId id="557" r:id="rId32"/>
    <p:sldId id="381" r:id="rId33"/>
    <p:sldId id="466" r:id="rId34"/>
    <p:sldId id="382" r:id="rId35"/>
    <p:sldId id="379" r:id="rId36"/>
    <p:sldId id="394" r:id="rId37"/>
    <p:sldId id="395" r:id="rId38"/>
    <p:sldId id="396" r:id="rId39"/>
    <p:sldId id="397" r:id="rId40"/>
    <p:sldId id="402" r:id="rId41"/>
    <p:sldId id="403" r:id="rId42"/>
    <p:sldId id="468" r:id="rId43"/>
    <p:sldId id="469" r:id="rId44"/>
    <p:sldId id="472" r:id="rId45"/>
    <p:sldId id="550" r:id="rId46"/>
    <p:sldId id="551" r:id="rId47"/>
    <p:sldId id="309" r:id="rId48"/>
    <p:sldId id="380" r:id="rId49"/>
    <p:sldId id="404" r:id="rId50"/>
    <p:sldId id="259" r:id="rId51"/>
    <p:sldId id="374" r:id="rId52"/>
    <p:sldId id="375" r:id="rId53"/>
    <p:sldId id="552" r:id="rId54"/>
    <p:sldId id="553" r:id="rId55"/>
    <p:sldId id="278" r:id="rId56"/>
    <p:sldId id="384" r:id="rId57"/>
    <p:sldId id="385" r:id="rId58"/>
    <p:sldId id="386" r:id="rId59"/>
    <p:sldId id="376" r:id="rId60"/>
    <p:sldId id="377" r:id="rId61"/>
    <p:sldId id="378" r:id="rId62"/>
    <p:sldId id="393" r:id="rId63"/>
    <p:sldId id="286" r:id="rId64"/>
    <p:sldId id="260" r:id="rId65"/>
    <p:sldId id="281" r:id="rId66"/>
    <p:sldId id="405" r:id="rId67"/>
    <p:sldId id="406" r:id="rId68"/>
    <p:sldId id="282" r:id="rId69"/>
    <p:sldId id="283" r:id="rId70"/>
    <p:sldId id="284" r:id="rId71"/>
    <p:sldId id="285" r:id="rId72"/>
    <p:sldId id="409" r:id="rId73"/>
    <p:sldId id="287" r:id="rId74"/>
    <p:sldId id="410" r:id="rId75"/>
    <p:sldId id="289" r:id="rId76"/>
    <p:sldId id="411" r:id="rId77"/>
    <p:sldId id="414" r:id="rId78"/>
    <p:sldId id="288" r:id="rId79"/>
    <p:sldId id="261" r:id="rId80"/>
    <p:sldId id="415" r:id="rId81"/>
    <p:sldId id="416" r:id="rId82"/>
    <p:sldId id="262" r:id="rId83"/>
    <p:sldId id="290" r:id="rId84"/>
    <p:sldId id="291" r:id="rId85"/>
    <p:sldId id="292" r:id="rId86"/>
    <p:sldId id="413" r:id="rId87"/>
    <p:sldId id="263" r:id="rId88"/>
    <p:sldId id="293" r:id="rId89"/>
    <p:sldId id="430" r:id="rId90"/>
    <p:sldId id="407" r:id="rId91"/>
    <p:sldId id="408" r:id="rId92"/>
    <p:sldId id="294" r:id="rId93"/>
    <p:sldId id="264" r:id="rId94"/>
    <p:sldId id="417" r:id="rId95"/>
    <p:sldId id="296" r:id="rId96"/>
    <p:sldId id="297" r:id="rId97"/>
    <p:sldId id="298" r:id="rId98"/>
    <p:sldId id="299" r:id="rId99"/>
    <p:sldId id="304" r:id="rId100"/>
    <p:sldId id="369" r:id="rId101"/>
    <p:sldId id="300" r:id="rId102"/>
    <p:sldId id="558" r:id="rId103"/>
    <p:sldId id="306" r:id="rId104"/>
    <p:sldId id="559" r:id="rId105"/>
    <p:sldId id="560" r:id="rId106"/>
    <p:sldId id="561" r:id="rId107"/>
    <p:sldId id="562" r:id="rId108"/>
    <p:sldId id="302" r:id="rId109"/>
    <p:sldId id="448" r:id="rId110"/>
    <p:sldId id="418" r:id="rId111"/>
    <p:sldId id="419" r:id="rId112"/>
    <p:sldId id="420" r:id="rId113"/>
    <p:sldId id="305" r:id="rId114"/>
    <p:sldId id="437" r:id="rId115"/>
    <p:sldId id="444" r:id="rId116"/>
    <p:sldId id="307" r:id="rId117"/>
    <p:sldId id="421" r:id="rId118"/>
    <p:sldId id="367" r:id="rId119"/>
    <p:sldId id="470" r:id="rId120"/>
    <p:sldId id="471" r:id="rId121"/>
    <p:sldId id="310" r:id="rId1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42" autoAdjust="0"/>
  </p:normalViewPr>
  <p:slideViewPr>
    <p:cSldViewPr>
      <p:cViewPr varScale="1">
        <p:scale>
          <a:sx n="61" d="100"/>
          <a:sy n="61" d="100"/>
        </p:scale>
        <p:origin x="165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F9C090-6174-431B-8C93-4B3684CEA76B}" type="datetimeFigureOut">
              <a:rPr lang="en-US" smtClean="0"/>
              <a:t>9/9/2023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12A55C-0109-4089-BFBE-18C3BDFA7400}" type="slidenum">
              <a:rPr lang="en-US" smtClean="0"/>
              <a:t>‹#›</a:t>
            </a:fld>
            <a:endParaRPr lang="en-US"/>
          </a:p>
        </p:txBody>
      </p:sp>
    </p:spTree>
    <p:extLst>
      <p:ext uri="{BB962C8B-B14F-4D97-AF65-F5344CB8AC3E}">
        <p14:creationId xmlns:p14="http://schemas.microsoft.com/office/powerpoint/2010/main" val="1480390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&lt;!DOCTYPE html PUBLIC "-//W3C//DTD XHTML 1.0 Transitional//EN" "http://www.w3.org/TR/xhtml1/DTD/xhtml1-transitional.dtd"&gt;</a:t>
            </a:r>
            <a:endParaRPr lang="en-US" dirty="0"/>
          </a:p>
        </p:txBody>
      </p:sp>
      <p:sp>
        <p:nvSpPr>
          <p:cNvPr id="4" name="Slide Number Placeholder 3"/>
          <p:cNvSpPr>
            <a:spLocks noGrp="1"/>
          </p:cNvSpPr>
          <p:nvPr>
            <p:ph type="sldNum" sz="quarter" idx="10"/>
          </p:nvPr>
        </p:nvSpPr>
        <p:spPr/>
        <p:txBody>
          <a:bodyPr/>
          <a:lstStyle/>
          <a:p>
            <a:fld id="{A5FE9965-74C4-40D3-A281-B37F4FD8833E}" type="slidenum">
              <a:rPr lang="en-US" smtClean="0"/>
              <a:t>26</a:t>
            </a:fld>
            <a:endParaRPr lang="en-US"/>
          </a:p>
        </p:txBody>
      </p:sp>
    </p:spTree>
    <p:extLst>
      <p:ext uri="{BB962C8B-B14F-4D97-AF65-F5344CB8AC3E}">
        <p14:creationId xmlns:p14="http://schemas.microsoft.com/office/powerpoint/2010/main" val="60677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&lt;meta name="description" content="Learning about Meta Tags." /&gt;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39</a:t>
            </a:fld>
            <a:endParaRPr lang="en-US"/>
          </a:p>
        </p:txBody>
      </p:sp>
    </p:spTree>
    <p:extLst>
      <p:ext uri="{BB962C8B-B14F-4D97-AF65-F5344CB8AC3E}">
        <p14:creationId xmlns:p14="http://schemas.microsoft.com/office/powerpoint/2010/main" val="3186574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&lt;meta name="author" content=“Ahmed </a:t>
            </a:r>
            <a:r>
              <a:rPr lang="en-US" sz="1200" b="0" i="0" u="none" strike="noStrike" kern="1200" baseline="0" dirty="0" err="1">
                <a:solidFill>
                  <a:schemeClr val="tx1"/>
                </a:solidFill>
                <a:latin typeface="+mn-lt"/>
                <a:ea typeface="+mn-ea"/>
                <a:cs typeface="+mn-cs"/>
              </a:rPr>
              <a:t>elashry</a:t>
            </a:r>
            <a:r>
              <a:rPr lang="en-US" sz="1200" b="0" i="0" u="none" strike="noStrike" kern="1200" baseline="0" dirty="0">
                <a:solidFill>
                  <a:schemeClr val="tx1"/>
                </a:solidFill>
                <a:latin typeface="+mn-lt"/>
                <a:ea typeface="+mn-ea"/>
                <a:cs typeface="+mn-cs"/>
              </a:rPr>
              <a:t>" /&gt;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40</a:t>
            </a:fld>
            <a:endParaRPr lang="en-US"/>
          </a:p>
        </p:txBody>
      </p:sp>
    </p:spTree>
    <p:extLst>
      <p:ext uri="{BB962C8B-B14F-4D97-AF65-F5344CB8AC3E}">
        <p14:creationId xmlns:p14="http://schemas.microsoft.com/office/powerpoint/2010/main" val="3181469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&lt;meta http-</a:t>
            </a:r>
            <a:r>
              <a:rPr lang="en-US" sz="1200" b="0" i="0" u="none" strike="noStrike" kern="1200" baseline="0" dirty="0" err="1">
                <a:solidFill>
                  <a:schemeClr val="tx1"/>
                </a:solidFill>
                <a:latin typeface="+mn-lt"/>
                <a:ea typeface="+mn-ea"/>
                <a:cs typeface="+mn-cs"/>
              </a:rPr>
              <a:t>equiv</a:t>
            </a:r>
            <a:r>
              <a:rPr lang="en-US" sz="1200" b="0" i="0" u="none" strike="noStrike" kern="1200" baseline="0" dirty="0">
                <a:solidFill>
                  <a:schemeClr val="tx1"/>
                </a:solidFill>
                <a:latin typeface="+mn-lt"/>
                <a:ea typeface="+mn-ea"/>
                <a:cs typeface="+mn-cs"/>
              </a:rPr>
              <a:t>="Content-Type" content="text/html; charset=UTF-8" /&gt;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41</a:t>
            </a:fld>
            <a:endParaRPr lang="en-US"/>
          </a:p>
        </p:txBody>
      </p:sp>
    </p:spTree>
    <p:extLst>
      <p:ext uri="{BB962C8B-B14F-4D97-AF65-F5344CB8AC3E}">
        <p14:creationId xmlns:p14="http://schemas.microsoft.com/office/powerpoint/2010/main" val="2656620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&lt;meta property="</a:t>
            </a:r>
            <a:r>
              <a:rPr lang="en-US" dirty="0" err="1"/>
              <a:t>og:image</a:t>
            </a:r>
            <a:r>
              <a:rPr lang="en-US" dirty="0"/>
              <a:t>" content="https://developer.cdn.mozilla.net/static/</a:t>
            </a:r>
            <a:r>
              <a:rPr lang="en-US" dirty="0" err="1"/>
              <a:t>img</a:t>
            </a:r>
            <a:r>
              <a:rPr lang="en-US" dirty="0"/>
              <a:t>/opengraph-logo.dc4e08e2f6af.png"&gt;</a:t>
            </a:r>
          </a:p>
          <a:p>
            <a:r>
              <a:rPr lang="en-US" dirty="0"/>
              <a:t>&lt;meta property="</a:t>
            </a:r>
            <a:r>
              <a:rPr lang="en-US" dirty="0" err="1"/>
              <a:t>og:description</a:t>
            </a:r>
            <a:r>
              <a:rPr lang="en-US" dirty="0"/>
              <a:t>" content="The Mozilla Developer Network (MDN) provides</a:t>
            </a:r>
          </a:p>
          <a:p>
            <a:r>
              <a:rPr lang="en-US" dirty="0"/>
              <a:t>information about Open Web technologies including HTML, CSS, and APIs for both Web sites</a:t>
            </a:r>
          </a:p>
          <a:p>
            <a:r>
              <a:rPr lang="en-US" dirty="0"/>
              <a:t>and HTML5 Apps. It also documents Mozilla products, like Firefox OS."&gt;</a:t>
            </a:r>
          </a:p>
          <a:p>
            <a:r>
              <a:rPr lang="en-US" dirty="0"/>
              <a:t>&lt;meta property="</a:t>
            </a:r>
            <a:r>
              <a:rPr lang="en-US" dirty="0" err="1"/>
              <a:t>og:title</a:t>
            </a:r>
            <a:r>
              <a:rPr lang="en-US" dirty="0"/>
              <a:t>" content="Mozilla Developer Network"&gt;</a:t>
            </a:r>
          </a:p>
        </p:txBody>
      </p:sp>
      <p:sp>
        <p:nvSpPr>
          <p:cNvPr id="4" name="Slide Number Placeholder 3"/>
          <p:cNvSpPr>
            <a:spLocks noGrp="1"/>
          </p:cNvSpPr>
          <p:nvPr>
            <p:ph type="sldNum" sz="quarter" idx="10"/>
          </p:nvPr>
        </p:nvSpPr>
        <p:spPr/>
        <p:txBody>
          <a:bodyPr/>
          <a:lstStyle/>
          <a:p>
            <a:fld id="{E512A55C-0109-4089-BFBE-18C3BDFA7400}" type="slidenum">
              <a:rPr lang="en-US" smtClean="0"/>
              <a:t>44</a:t>
            </a:fld>
            <a:endParaRPr lang="en-US"/>
          </a:p>
        </p:txBody>
      </p:sp>
    </p:spTree>
    <p:extLst>
      <p:ext uri="{BB962C8B-B14F-4D97-AF65-F5344CB8AC3E}">
        <p14:creationId xmlns:p14="http://schemas.microsoft.com/office/powerpoint/2010/main" val="835289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&lt;link </a:t>
            </a:r>
            <a:r>
              <a:rPr lang="en-US" dirty="0" err="1"/>
              <a:t>rel</a:t>
            </a:r>
            <a:r>
              <a:rPr lang="en-US" dirty="0"/>
              <a:t>=</a:t>
            </a:r>
            <a:r>
              <a:rPr lang="en-US" sz="1200" kern="1200" dirty="0">
                <a:solidFill>
                  <a:schemeClr val="tx1"/>
                </a:solidFill>
                <a:effectLst/>
                <a:latin typeface="+mn-lt"/>
                <a:ea typeface="+mn-ea"/>
                <a:cs typeface="+mn-cs"/>
              </a:rPr>
              <a:t>"icon"</a:t>
            </a:r>
            <a:r>
              <a:rPr lang="en-US" dirty="0"/>
              <a:t> </a:t>
            </a:r>
            <a:r>
              <a:rPr lang="en-US" dirty="0" err="1"/>
              <a:t>href</a:t>
            </a:r>
            <a:r>
              <a:rPr lang="en-US" dirty="0"/>
              <a:t>=</a:t>
            </a:r>
            <a:r>
              <a:rPr lang="en-US" sz="1200" kern="1200" dirty="0">
                <a:solidFill>
                  <a:schemeClr val="tx1"/>
                </a:solidFill>
                <a:effectLst/>
                <a:latin typeface="+mn-lt"/>
                <a:ea typeface="+mn-ea"/>
                <a:cs typeface="+mn-cs"/>
              </a:rPr>
              <a:t>"/favicon.ico"</a:t>
            </a:r>
            <a:r>
              <a:rPr lang="en-US" dirty="0"/>
              <a:t> </a:t>
            </a:r>
            <a:r>
              <a:rPr lang="en-US" sz="1200" kern="1200" dirty="0">
                <a:solidFill>
                  <a:schemeClr val="tx1"/>
                </a:solidFill>
                <a:effectLst/>
                <a:latin typeface="+mn-lt"/>
                <a:ea typeface="+mn-ea"/>
                <a:cs typeface="+mn-cs"/>
              </a:rPr>
              <a:t>type</a:t>
            </a:r>
            <a:r>
              <a:rPr lang="en-US" dirty="0"/>
              <a:t>=</a:t>
            </a:r>
            <a:r>
              <a:rPr lang="en-US" sz="1200" kern="1200" dirty="0">
                <a:solidFill>
                  <a:schemeClr val="tx1"/>
                </a:solidFill>
                <a:effectLst/>
                <a:latin typeface="+mn-lt"/>
                <a:ea typeface="+mn-ea"/>
                <a:cs typeface="+mn-cs"/>
              </a:rPr>
              <a:t>"image/x-icon"</a:t>
            </a:r>
            <a:r>
              <a:rPr lang="en-US" dirty="0"/>
              <a:t>&gt;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&lt;!-- third-generation iPad with high-resolution Retina display: --&gt;</a:t>
            </a:r>
            <a:endParaRPr lang="ar-EG" sz="1200" kern="1200" dirty="0">
              <a:solidFill>
                <a:schemeClr val="tx1"/>
              </a:solidFill>
              <a:effectLst/>
              <a:latin typeface="+mn-lt"/>
              <a:ea typeface="+mn-ea"/>
              <a:cs typeface="+mn-cs"/>
            </a:endParaRPr>
          </a:p>
          <a:p>
            <a:r>
              <a:rPr lang="en-US" dirty="0"/>
              <a:t> </a:t>
            </a:r>
            <a:r>
              <a:rPr lang="en-US" sz="1200" kern="1200" dirty="0">
                <a:solidFill>
                  <a:schemeClr val="tx1"/>
                </a:solidFill>
                <a:effectLst/>
                <a:latin typeface="+mn-lt"/>
                <a:ea typeface="+mn-ea"/>
                <a:cs typeface="+mn-cs"/>
              </a:rPr>
              <a:t>&lt;link </a:t>
            </a:r>
            <a:r>
              <a:rPr lang="en-US" sz="1200" kern="1200" dirty="0" err="1">
                <a:solidFill>
                  <a:schemeClr val="tx1"/>
                </a:solidFill>
                <a:effectLst/>
                <a:latin typeface="+mn-lt"/>
                <a:ea typeface="+mn-ea"/>
                <a:cs typeface="+mn-cs"/>
              </a:rPr>
              <a:t>rel</a:t>
            </a:r>
            <a:r>
              <a:rPr lang="en-US" sz="1200" kern="1200" dirty="0">
                <a:solidFill>
                  <a:schemeClr val="tx1"/>
                </a:solidFill>
                <a:effectLst/>
                <a:latin typeface="+mn-lt"/>
                <a:ea typeface="+mn-ea"/>
                <a:cs typeface="+mn-cs"/>
              </a:rPr>
              <a:t>="apple-touch-icon-</a:t>
            </a:r>
            <a:r>
              <a:rPr lang="en-US" sz="1200" kern="1200" dirty="0" err="1">
                <a:solidFill>
                  <a:schemeClr val="tx1"/>
                </a:solidFill>
                <a:effectLst/>
                <a:latin typeface="+mn-lt"/>
                <a:ea typeface="+mn-ea"/>
                <a:cs typeface="+mn-cs"/>
              </a:rPr>
              <a:t>precomposed</a:t>
            </a:r>
            <a:r>
              <a:rPr lang="en-US" sz="1200" kern="1200" dirty="0">
                <a:solidFill>
                  <a:schemeClr val="tx1"/>
                </a:solidFill>
                <a:effectLst/>
                <a:latin typeface="+mn-lt"/>
                <a:ea typeface="+mn-ea"/>
                <a:cs typeface="+mn-cs"/>
              </a:rPr>
              <a:t>" sizes="144x144" </a:t>
            </a:r>
            <a:r>
              <a:rPr lang="en-US" sz="1200" kern="1200" dirty="0" err="1">
                <a:solidFill>
                  <a:schemeClr val="tx1"/>
                </a:solidFill>
                <a:effectLst/>
                <a:latin typeface="+mn-lt"/>
                <a:ea typeface="+mn-ea"/>
                <a:cs typeface="+mn-cs"/>
              </a:rPr>
              <a:t>href</a:t>
            </a:r>
            <a:r>
              <a:rPr lang="en-US" sz="1200" kern="1200" dirty="0">
                <a:solidFill>
                  <a:schemeClr val="tx1"/>
                </a:solidFill>
                <a:effectLst/>
                <a:latin typeface="+mn-lt"/>
                <a:ea typeface="+mn-ea"/>
                <a:cs typeface="+mn-cs"/>
              </a:rPr>
              <a:t>="https://developer.cdn.mozilla.net/static/</a:t>
            </a:r>
            <a:r>
              <a:rPr lang="en-US" sz="1200" kern="1200" dirty="0" err="1">
                <a:solidFill>
                  <a:schemeClr val="tx1"/>
                </a:solidFill>
                <a:effectLst/>
                <a:latin typeface="+mn-lt"/>
                <a:ea typeface="+mn-ea"/>
                <a:cs typeface="+mn-cs"/>
              </a:rPr>
              <a:t>img</a:t>
            </a:r>
            <a:r>
              <a:rPr lang="en-US" sz="1200" kern="1200" dirty="0">
                <a:solidFill>
                  <a:schemeClr val="tx1"/>
                </a:solidFill>
                <a:effectLst/>
                <a:latin typeface="+mn-lt"/>
                <a:ea typeface="+mn-ea"/>
                <a:cs typeface="+mn-cs"/>
              </a:rPr>
              <a:t>/favicon144.a6e4162070f4.png"&gt;</a:t>
            </a:r>
            <a:endParaRPr lang="ar-EG" sz="1200" kern="1200" dirty="0">
              <a:solidFill>
                <a:schemeClr val="tx1"/>
              </a:solidFill>
              <a:effectLst/>
              <a:latin typeface="+mn-lt"/>
              <a:ea typeface="+mn-ea"/>
              <a:cs typeface="+mn-cs"/>
            </a:endParaRPr>
          </a:p>
          <a:p>
            <a:r>
              <a:rPr lang="en-US" dirty="0"/>
              <a:t> </a:t>
            </a:r>
            <a:r>
              <a:rPr lang="en-US" sz="1200" kern="1200" dirty="0">
                <a:solidFill>
                  <a:schemeClr val="tx1"/>
                </a:solidFill>
                <a:effectLst/>
                <a:latin typeface="+mn-lt"/>
                <a:ea typeface="+mn-ea"/>
                <a:cs typeface="+mn-cs"/>
              </a:rPr>
              <a:t>&lt;!-- iPhone with high-resolution Retina display: --&gt;</a:t>
            </a:r>
            <a:endParaRPr lang="ar-EG" sz="1200" kern="1200" dirty="0">
              <a:solidFill>
                <a:schemeClr val="tx1"/>
              </a:solidFill>
              <a:effectLst/>
              <a:latin typeface="+mn-lt"/>
              <a:ea typeface="+mn-ea"/>
              <a:cs typeface="+mn-cs"/>
            </a:endParaRPr>
          </a:p>
          <a:p>
            <a:r>
              <a:rPr lang="en-US" dirty="0"/>
              <a:t> </a:t>
            </a:r>
            <a:r>
              <a:rPr lang="en-US" sz="1200" kern="1200" dirty="0">
                <a:solidFill>
                  <a:schemeClr val="tx1"/>
                </a:solidFill>
                <a:effectLst/>
                <a:latin typeface="+mn-lt"/>
                <a:ea typeface="+mn-ea"/>
                <a:cs typeface="+mn-cs"/>
              </a:rPr>
              <a:t>&lt;link </a:t>
            </a:r>
            <a:r>
              <a:rPr lang="en-US" sz="1200" kern="1200" dirty="0" err="1">
                <a:solidFill>
                  <a:schemeClr val="tx1"/>
                </a:solidFill>
                <a:effectLst/>
                <a:latin typeface="+mn-lt"/>
                <a:ea typeface="+mn-ea"/>
                <a:cs typeface="+mn-cs"/>
              </a:rPr>
              <a:t>rel</a:t>
            </a:r>
            <a:r>
              <a:rPr lang="en-US" sz="1200" kern="1200" dirty="0">
                <a:solidFill>
                  <a:schemeClr val="tx1"/>
                </a:solidFill>
                <a:effectLst/>
                <a:latin typeface="+mn-lt"/>
                <a:ea typeface="+mn-ea"/>
                <a:cs typeface="+mn-cs"/>
              </a:rPr>
              <a:t>="apple-touch-icon-</a:t>
            </a:r>
            <a:r>
              <a:rPr lang="en-US" sz="1200" kern="1200" dirty="0" err="1">
                <a:solidFill>
                  <a:schemeClr val="tx1"/>
                </a:solidFill>
                <a:effectLst/>
                <a:latin typeface="+mn-lt"/>
                <a:ea typeface="+mn-ea"/>
                <a:cs typeface="+mn-cs"/>
              </a:rPr>
              <a:t>precomposed</a:t>
            </a:r>
            <a:r>
              <a:rPr lang="en-US" sz="1200" kern="1200" dirty="0">
                <a:solidFill>
                  <a:schemeClr val="tx1"/>
                </a:solidFill>
                <a:effectLst/>
                <a:latin typeface="+mn-lt"/>
                <a:ea typeface="+mn-ea"/>
                <a:cs typeface="+mn-cs"/>
              </a:rPr>
              <a:t>" sizes="114x114" </a:t>
            </a:r>
            <a:r>
              <a:rPr lang="en-US" sz="1200" kern="1200" dirty="0" err="1">
                <a:solidFill>
                  <a:schemeClr val="tx1"/>
                </a:solidFill>
                <a:effectLst/>
                <a:latin typeface="+mn-lt"/>
                <a:ea typeface="+mn-ea"/>
                <a:cs typeface="+mn-cs"/>
              </a:rPr>
              <a:t>href</a:t>
            </a:r>
            <a:r>
              <a:rPr lang="en-US" sz="1200" kern="1200" dirty="0">
                <a:solidFill>
                  <a:schemeClr val="tx1"/>
                </a:solidFill>
                <a:effectLst/>
                <a:latin typeface="+mn-lt"/>
                <a:ea typeface="+mn-ea"/>
                <a:cs typeface="+mn-cs"/>
              </a:rPr>
              <a:t>="https://developer.cdn.mozilla.net/static/</a:t>
            </a:r>
            <a:r>
              <a:rPr lang="en-US" sz="1200" kern="1200" dirty="0" err="1">
                <a:solidFill>
                  <a:schemeClr val="tx1"/>
                </a:solidFill>
                <a:effectLst/>
                <a:latin typeface="+mn-lt"/>
                <a:ea typeface="+mn-ea"/>
                <a:cs typeface="+mn-cs"/>
              </a:rPr>
              <a:t>img</a:t>
            </a:r>
            <a:r>
              <a:rPr lang="en-US" sz="1200" kern="1200" dirty="0">
                <a:solidFill>
                  <a:schemeClr val="tx1"/>
                </a:solidFill>
                <a:effectLst/>
                <a:latin typeface="+mn-lt"/>
                <a:ea typeface="+mn-ea"/>
                <a:cs typeface="+mn-cs"/>
              </a:rPr>
              <a:t>/favicon114.0e9fabd44f85.png"&gt;</a:t>
            </a:r>
            <a:endParaRPr lang="ar-EG" sz="1200" kern="1200" dirty="0">
              <a:solidFill>
                <a:schemeClr val="tx1"/>
              </a:solidFill>
              <a:effectLst/>
              <a:latin typeface="+mn-lt"/>
              <a:ea typeface="+mn-ea"/>
              <a:cs typeface="+mn-cs"/>
            </a:endParaRPr>
          </a:p>
          <a:p>
            <a:r>
              <a:rPr lang="en-US" dirty="0"/>
              <a:t> </a:t>
            </a:r>
            <a:r>
              <a:rPr lang="en-US" sz="1200" kern="1200" dirty="0">
                <a:solidFill>
                  <a:schemeClr val="tx1"/>
                </a:solidFill>
                <a:effectLst/>
                <a:latin typeface="+mn-lt"/>
                <a:ea typeface="+mn-ea"/>
                <a:cs typeface="+mn-cs"/>
              </a:rPr>
              <a:t>&lt;!-- first- and second-generation iPad: --&gt;</a:t>
            </a:r>
            <a:r>
              <a:rPr lang="en-US" dirty="0"/>
              <a:t> </a:t>
            </a:r>
            <a:endParaRPr lang="ar-EG" dirty="0"/>
          </a:p>
          <a:p>
            <a:r>
              <a:rPr lang="en-US" sz="1200" kern="1200" dirty="0">
                <a:solidFill>
                  <a:schemeClr val="tx1"/>
                </a:solidFill>
                <a:effectLst/>
                <a:latin typeface="+mn-lt"/>
                <a:ea typeface="+mn-ea"/>
                <a:cs typeface="+mn-cs"/>
              </a:rPr>
              <a:t>&lt;link </a:t>
            </a:r>
            <a:r>
              <a:rPr lang="en-US" sz="1200" kern="1200" dirty="0" err="1">
                <a:solidFill>
                  <a:schemeClr val="tx1"/>
                </a:solidFill>
                <a:effectLst/>
                <a:latin typeface="+mn-lt"/>
                <a:ea typeface="+mn-ea"/>
                <a:cs typeface="+mn-cs"/>
              </a:rPr>
              <a:t>rel</a:t>
            </a:r>
            <a:r>
              <a:rPr lang="en-US" sz="1200" kern="1200" dirty="0">
                <a:solidFill>
                  <a:schemeClr val="tx1"/>
                </a:solidFill>
                <a:effectLst/>
                <a:latin typeface="+mn-lt"/>
                <a:ea typeface="+mn-ea"/>
                <a:cs typeface="+mn-cs"/>
              </a:rPr>
              <a:t>="apple-touch-icon-</a:t>
            </a:r>
            <a:r>
              <a:rPr lang="en-US" sz="1200" kern="1200" dirty="0" err="1">
                <a:solidFill>
                  <a:schemeClr val="tx1"/>
                </a:solidFill>
                <a:effectLst/>
                <a:latin typeface="+mn-lt"/>
                <a:ea typeface="+mn-ea"/>
                <a:cs typeface="+mn-cs"/>
              </a:rPr>
              <a:t>precomposed</a:t>
            </a:r>
            <a:r>
              <a:rPr lang="en-US" sz="1200" kern="1200" dirty="0">
                <a:solidFill>
                  <a:schemeClr val="tx1"/>
                </a:solidFill>
                <a:effectLst/>
                <a:latin typeface="+mn-lt"/>
                <a:ea typeface="+mn-ea"/>
                <a:cs typeface="+mn-cs"/>
              </a:rPr>
              <a:t>" sizes="72x72" </a:t>
            </a:r>
            <a:r>
              <a:rPr lang="en-US" sz="1200" kern="1200" dirty="0" err="1">
                <a:solidFill>
                  <a:schemeClr val="tx1"/>
                </a:solidFill>
                <a:effectLst/>
                <a:latin typeface="+mn-lt"/>
                <a:ea typeface="+mn-ea"/>
                <a:cs typeface="+mn-cs"/>
              </a:rPr>
              <a:t>href</a:t>
            </a:r>
            <a:r>
              <a:rPr lang="en-US" sz="1200" kern="1200" dirty="0">
                <a:solidFill>
                  <a:schemeClr val="tx1"/>
                </a:solidFill>
                <a:effectLst/>
                <a:latin typeface="+mn-lt"/>
                <a:ea typeface="+mn-ea"/>
                <a:cs typeface="+mn-cs"/>
              </a:rPr>
              <a:t>="https://developer.cdn.mozilla.net/static/</a:t>
            </a:r>
            <a:r>
              <a:rPr lang="en-US" sz="1200" kern="1200" dirty="0" err="1">
                <a:solidFill>
                  <a:schemeClr val="tx1"/>
                </a:solidFill>
                <a:effectLst/>
                <a:latin typeface="+mn-lt"/>
                <a:ea typeface="+mn-ea"/>
                <a:cs typeface="+mn-cs"/>
              </a:rPr>
              <a:t>img</a:t>
            </a:r>
            <a:r>
              <a:rPr lang="en-US" sz="1200" kern="1200" dirty="0">
                <a:solidFill>
                  <a:schemeClr val="tx1"/>
                </a:solidFill>
                <a:effectLst/>
                <a:latin typeface="+mn-lt"/>
                <a:ea typeface="+mn-ea"/>
                <a:cs typeface="+mn-cs"/>
              </a:rPr>
              <a:t>/favicon72.8ff9d87c82a0.png"&gt;</a:t>
            </a:r>
            <a:endParaRPr lang="ar-EG" sz="1200" kern="1200" dirty="0">
              <a:solidFill>
                <a:schemeClr val="tx1"/>
              </a:solidFill>
              <a:effectLst/>
              <a:latin typeface="+mn-lt"/>
              <a:ea typeface="+mn-ea"/>
              <a:cs typeface="+mn-cs"/>
            </a:endParaRPr>
          </a:p>
          <a:p>
            <a:r>
              <a:rPr lang="en-US" dirty="0"/>
              <a:t> </a:t>
            </a:r>
            <a:r>
              <a:rPr lang="en-US" sz="1200" kern="1200" dirty="0">
                <a:solidFill>
                  <a:schemeClr val="tx1"/>
                </a:solidFill>
                <a:effectLst/>
                <a:latin typeface="+mn-lt"/>
                <a:ea typeface="+mn-ea"/>
                <a:cs typeface="+mn-cs"/>
              </a:rPr>
              <a:t>&lt;!-- non-Retina iPhone, iPod Touch, and Android 2.1+ devices: --&gt;</a:t>
            </a:r>
            <a:r>
              <a:rPr lang="en-US" dirty="0"/>
              <a:t> </a:t>
            </a:r>
            <a:r>
              <a:rPr lang="en-US" sz="1200" kern="1200" dirty="0">
                <a:solidFill>
                  <a:schemeClr val="tx1"/>
                </a:solidFill>
                <a:effectLst/>
                <a:latin typeface="+mn-lt"/>
                <a:ea typeface="+mn-ea"/>
                <a:cs typeface="+mn-cs"/>
              </a:rPr>
              <a:t>&lt;link </a:t>
            </a:r>
            <a:r>
              <a:rPr lang="en-US" sz="1200" kern="1200" dirty="0" err="1">
                <a:solidFill>
                  <a:schemeClr val="tx1"/>
                </a:solidFill>
                <a:effectLst/>
                <a:latin typeface="+mn-lt"/>
                <a:ea typeface="+mn-ea"/>
                <a:cs typeface="+mn-cs"/>
              </a:rPr>
              <a:t>rel</a:t>
            </a:r>
            <a:r>
              <a:rPr lang="en-US" sz="1200" kern="1200" dirty="0">
                <a:solidFill>
                  <a:schemeClr val="tx1"/>
                </a:solidFill>
                <a:effectLst/>
                <a:latin typeface="+mn-lt"/>
                <a:ea typeface="+mn-ea"/>
                <a:cs typeface="+mn-cs"/>
              </a:rPr>
              <a:t>="apple-touch-icon-</a:t>
            </a:r>
            <a:r>
              <a:rPr lang="en-US" sz="1200" kern="1200" dirty="0" err="1">
                <a:solidFill>
                  <a:schemeClr val="tx1"/>
                </a:solidFill>
                <a:effectLst/>
                <a:latin typeface="+mn-lt"/>
                <a:ea typeface="+mn-ea"/>
                <a:cs typeface="+mn-cs"/>
              </a:rPr>
              <a:t>precomposed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href</a:t>
            </a:r>
            <a:r>
              <a:rPr lang="en-US" sz="1200" kern="1200" dirty="0">
                <a:solidFill>
                  <a:schemeClr val="tx1"/>
                </a:solidFill>
                <a:effectLst/>
                <a:latin typeface="+mn-lt"/>
                <a:ea typeface="+mn-ea"/>
                <a:cs typeface="+mn-cs"/>
              </a:rPr>
              <a:t>="https://developer.cdn.mozilla.net/static/</a:t>
            </a:r>
            <a:r>
              <a:rPr lang="en-US" sz="1200" kern="1200" dirty="0" err="1">
                <a:solidFill>
                  <a:schemeClr val="tx1"/>
                </a:solidFill>
                <a:effectLst/>
                <a:latin typeface="+mn-lt"/>
                <a:ea typeface="+mn-ea"/>
                <a:cs typeface="+mn-cs"/>
              </a:rPr>
              <a:t>img</a:t>
            </a:r>
            <a:r>
              <a:rPr lang="en-US" sz="1200" kern="1200" dirty="0">
                <a:solidFill>
                  <a:schemeClr val="tx1"/>
                </a:solidFill>
                <a:effectLst/>
                <a:latin typeface="+mn-lt"/>
                <a:ea typeface="+mn-ea"/>
                <a:cs typeface="+mn-cs"/>
              </a:rPr>
              <a:t>/favicon57.a2490b9a2d76.png"&gt;</a:t>
            </a:r>
            <a:endParaRPr lang="ar-EG" sz="1200" kern="1200" dirty="0">
              <a:solidFill>
                <a:schemeClr val="tx1"/>
              </a:solidFill>
              <a:effectLst/>
              <a:latin typeface="+mn-lt"/>
              <a:ea typeface="+mn-ea"/>
              <a:cs typeface="+mn-cs"/>
            </a:endParaRPr>
          </a:p>
          <a:p>
            <a:r>
              <a:rPr lang="en-US" dirty="0"/>
              <a:t> </a:t>
            </a:r>
            <a:r>
              <a:rPr lang="en-US" sz="1200" kern="1200" dirty="0">
                <a:solidFill>
                  <a:schemeClr val="tx1"/>
                </a:solidFill>
                <a:effectLst/>
                <a:latin typeface="+mn-lt"/>
                <a:ea typeface="+mn-ea"/>
                <a:cs typeface="+mn-cs"/>
              </a:rPr>
              <a:t>&lt;!-- basic favicon --&gt;</a:t>
            </a:r>
            <a:endParaRPr lang="ar-EG" sz="1200" kern="1200" dirty="0">
              <a:solidFill>
                <a:schemeClr val="tx1"/>
              </a:solidFill>
              <a:effectLst/>
              <a:latin typeface="+mn-lt"/>
              <a:ea typeface="+mn-ea"/>
              <a:cs typeface="+mn-cs"/>
            </a:endParaRPr>
          </a:p>
          <a:p>
            <a:r>
              <a:rPr lang="en-US" dirty="0"/>
              <a:t> </a:t>
            </a:r>
            <a:r>
              <a:rPr lang="en-US" sz="1200" kern="1200" dirty="0">
                <a:solidFill>
                  <a:schemeClr val="tx1"/>
                </a:solidFill>
                <a:effectLst/>
                <a:latin typeface="+mn-lt"/>
                <a:ea typeface="+mn-ea"/>
                <a:cs typeface="+mn-cs"/>
              </a:rPr>
              <a:t>&lt;link </a:t>
            </a:r>
            <a:r>
              <a:rPr lang="en-US" sz="1200" kern="1200" dirty="0" err="1">
                <a:solidFill>
                  <a:schemeClr val="tx1"/>
                </a:solidFill>
                <a:effectLst/>
                <a:latin typeface="+mn-lt"/>
                <a:ea typeface="+mn-ea"/>
                <a:cs typeface="+mn-cs"/>
              </a:rPr>
              <a:t>rel</a:t>
            </a:r>
            <a:r>
              <a:rPr lang="en-US" sz="1200" kern="1200" dirty="0">
                <a:solidFill>
                  <a:schemeClr val="tx1"/>
                </a:solidFill>
                <a:effectLst/>
                <a:latin typeface="+mn-lt"/>
                <a:ea typeface="+mn-ea"/>
                <a:cs typeface="+mn-cs"/>
              </a:rPr>
              <a:t>="shortcut icon" </a:t>
            </a:r>
            <a:r>
              <a:rPr lang="en-US" sz="1200" kern="1200" dirty="0" err="1">
                <a:solidFill>
                  <a:schemeClr val="tx1"/>
                </a:solidFill>
                <a:effectLst/>
                <a:latin typeface="+mn-lt"/>
                <a:ea typeface="+mn-ea"/>
                <a:cs typeface="+mn-cs"/>
              </a:rPr>
              <a:t>href</a:t>
            </a:r>
            <a:r>
              <a:rPr lang="en-US" sz="1200" kern="1200" dirty="0">
                <a:solidFill>
                  <a:schemeClr val="tx1"/>
                </a:solidFill>
                <a:effectLst/>
                <a:latin typeface="+mn-lt"/>
                <a:ea typeface="+mn-ea"/>
                <a:cs typeface="+mn-cs"/>
              </a:rPr>
              <a:t>="https://developer.cdn.mozilla.net/static/</a:t>
            </a:r>
            <a:r>
              <a:rPr lang="en-US" sz="1200" kern="1200" dirty="0" err="1">
                <a:solidFill>
                  <a:schemeClr val="tx1"/>
                </a:solidFill>
                <a:effectLst/>
                <a:latin typeface="+mn-lt"/>
                <a:ea typeface="+mn-ea"/>
                <a:cs typeface="+mn-cs"/>
              </a:rPr>
              <a:t>img</a:t>
            </a:r>
            <a:r>
              <a:rPr lang="en-US" sz="1200" kern="1200" dirty="0">
                <a:solidFill>
                  <a:schemeClr val="tx1"/>
                </a:solidFill>
                <a:effectLst/>
                <a:latin typeface="+mn-lt"/>
                <a:ea typeface="+mn-ea"/>
                <a:cs typeface="+mn-cs"/>
              </a:rPr>
              <a:t>/favicon32.e02854fdcf73.png"&gt;</a:t>
            </a:r>
            <a:endParaRPr lang="en-US" dirty="0"/>
          </a:p>
        </p:txBody>
      </p:sp>
      <p:sp>
        <p:nvSpPr>
          <p:cNvPr id="4" name="Slide Number Placeholder 3"/>
          <p:cNvSpPr>
            <a:spLocks noGrp="1"/>
          </p:cNvSpPr>
          <p:nvPr>
            <p:ph type="sldNum" sz="quarter" idx="10"/>
          </p:nvPr>
        </p:nvSpPr>
        <p:spPr/>
        <p:txBody>
          <a:bodyPr/>
          <a:lstStyle/>
          <a:p>
            <a:fld id="{A5FE9965-74C4-40D3-A281-B37F4FD8833E}" type="slidenum">
              <a:rPr lang="en-US" smtClean="0"/>
              <a:t>45</a:t>
            </a:fld>
            <a:endParaRPr lang="en-US"/>
          </a:p>
        </p:txBody>
      </p:sp>
    </p:spTree>
    <p:extLst>
      <p:ext uri="{BB962C8B-B14F-4D97-AF65-F5344CB8AC3E}">
        <p14:creationId xmlns:p14="http://schemas.microsoft.com/office/powerpoint/2010/main" val="1273199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47</a:t>
            </a:fld>
            <a:endParaRPr lang="en-US"/>
          </a:p>
        </p:txBody>
      </p:sp>
    </p:spTree>
    <p:extLst>
      <p:ext uri="{BB962C8B-B14F-4D97-AF65-F5344CB8AC3E}">
        <p14:creationId xmlns:p14="http://schemas.microsoft.com/office/powerpoint/2010/main" val="4073706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&lt;h1&gt;This is &lt;</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&gt;italic&lt;/</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&gt; heading&lt;/h1&gt; </a:t>
            </a:r>
          </a:p>
          <a:p>
            <a:r>
              <a:rPr lang="en-US" sz="1200" b="0" i="0" u="none" strike="noStrike" kern="1200" baseline="0" dirty="0">
                <a:solidFill>
                  <a:schemeClr val="tx1"/>
                </a:solidFill>
                <a:latin typeface="+mn-lt"/>
                <a:ea typeface="+mn-ea"/>
                <a:cs typeface="+mn-cs"/>
              </a:rPr>
              <a:t>&lt;p&gt;This is &lt;u&gt;underlined&lt;/u&gt; paragraph&lt;/p&gt;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48</a:t>
            </a:fld>
            <a:endParaRPr lang="en-US"/>
          </a:p>
        </p:txBody>
      </p:sp>
    </p:spTree>
    <p:extLst>
      <p:ext uri="{BB962C8B-B14F-4D97-AF65-F5344CB8AC3E}">
        <p14:creationId xmlns:p14="http://schemas.microsoft.com/office/powerpoint/2010/main" val="1900090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49</a:t>
            </a:fld>
            <a:endParaRPr lang="en-US"/>
          </a:p>
        </p:txBody>
      </p:sp>
    </p:spTree>
    <p:extLst>
      <p:ext uri="{BB962C8B-B14F-4D97-AF65-F5344CB8AC3E}">
        <p14:creationId xmlns:p14="http://schemas.microsoft.com/office/powerpoint/2010/main" val="2969344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&lt;h1&gt;Heading 1&lt;/h1&gt;</a:t>
            </a:r>
          </a:p>
          <a:p>
            <a:r>
              <a:rPr lang="en-US" dirty="0"/>
              <a:t>&lt;h2&gt;Heading 2&lt;/h2&gt;</a:t>
            </a:r>
          </a:p>
          <a:p>
            <a:r>
              <a:rPr lang="en-US" dirty="0"/>
              <a:t>&lt;h3&gt;Heading 3&lt;/h3&gt;</a:t>
            </a:r>
          </a:p>
          <a:p>
            <a:r>
              <a:rPr lang="en-US" dirty="0"/>
              <a:t>&lt;h4&gt;Heading 4&lt;/h4&gt;</a:t>
            </a:r>
          </a:p>
          <a:p>
            <a:r>
              <a:rPr lang="en-US" dirty="0"/>
              <a:t>&lt;h5&gt;Heading 5&lt;/h5&gt;</a:t>
            </a:r>
          </a:p>
          <a:p>
            <a:r>
              <a:rPr lang="en-US" dirty="0"/>
              <a:t>&lt;h6&gt;Heading 6&lt;/h6&gt;</a:t>
            </a:r>
          </a:p>
        </p:txBody>
      </p:sp>
      <p:sp>
        <p:nvSpPr>
          <p:cNvPr id="4" name="Slide Number Placeholder 3"/>
          <p:cNvSpPr>
            <a:spLocks noGrp="1"/>
          </p:cNvSpPr>
          <p:nvPr>
            <p:ph type="sldNum" sz="quarter" idx="10"/>
          </p:nvPr>
        </p:nvSpPr>
        <p:spPr/>
        <p:txBody>
          <a:bodyPr/>
          <a:lstStyle/>
          <a:p>
            <a:fld id="{E512A55C-0109-4089-BFBE-18C3BDFA7400}" type="slidenum">
              <a:rPr lang="en-US" smtClean="0"/>
              <a:t>51</a:t>
            </a:fld>
            <a:endParaRPr lang="en-US"/>
          </a:p>
        </p:txBody>
      </p:sp>
    </p:spTree>
    <p:extLst>
      <p:ext uri="{BB962C8B-B14F-4D97-AF65-F5344CB8AC3E}">
        <p14:creationId xmlns:p14="http://schemas.microsoft.com/office/powerpoint/2010/main" val="2534454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&lt;p&gt;</a:t>
            </a:r>
            <a:r>
              <a:rPr lang="en-US" dirty="0"/>
              <a:t>Dogs are silly.</a:t>
            </a:r>
            <a:r>
              <a:rPr lang="en-US" sz="1200" kern="1200" dirty="0">
                <a:solidFill>
                  <a:schemeClr val="tx1"/>
                </a:solidFill>
                <a:effectLst/>
                <a:latin typeface="+mn-lt"/>
                <a:ea typeface="+mn-ea"/>
                <a:cs typeface="+mn-cs"/>
              </a:rPr>
              <a:t>&lt;/p&gt;</a:t>
            </a:r>
            <a:r>
              <a:rPr lang="en-US" dirty="0"/>
              <a:t> </a:t>
            </a:r>
          </a:p>
          <a:p>
            <a:r>
              <a:rPr lang="en-US" sz="1200" kern="1200" dirty="0">
                <a:solidFill>
                  <a:schemeClr val="tx1"/>
                </a:solidFill>
                <a:effectLst/>
                <a:latin typeface="+mn-lt"/>
                <a:ea typeface="+mn-ea"/>
                <a:cs typeface="+mn-cs"/>
              </a:rPr>
              <a:t>&lt;p&gt;</a:t>
            </a:r>
            <a:r>
              <a:rPr lang="en-US" dirty="0"/>
              <a:t>Dogs     are </a:t>
            </a:r>
          </a:p>
          <a:p>
            <a:r>
              <a:rPr lang="en-US" dirty="0"/>
              <a:t>silly.</a:t>
            </a:r>
            <a:r>
              <a:rPr lang="en-US" sz="1200" kern="1200" dirty="0">
                <a:solidFill>
                  <a:schemeClr val="tx1"/>
                </a:solidFill>
                <a:effectLst/>
                <a:latin typeface="+mn-lt"/>
                <a:ea typeface="+mn-ea"/>
                <a:cs typeface="+mn-cs"/>
              </a:rPr>
              <a:t>&lt;/p&gt;</a:t>
            </a:r>
            <a:endParaRPr lang="en-US" dirty="0"/>
          </a:p>
        </p:txBody>
      </p:sp>
      <p:sp>
        <p:nvSpPr>
          <p:cNvPr id="4" name="Slide Number Placeholder 3"/>
          <p:cNvSpPr>
            <a:spLocks noGrp="1"/>
          </p:cNvSpPr>
          <p:nvPr>
            <p:ph type="sldNum" sz="quarter" idx="10"/>
          </p:nvPr>
        </p:nvSpPr>
        <p:spPr/>
        <p:txBody>
          <a:bodyPr/>
          <a:lstStyle/>
          <a:p>
            <a:fld id="{A5FE9965-74C4-40D3-A281-B37F4FD8833E}" type="slidenum">
              <a:rPr lang="en-US" smtClean="0"/>
              <a:t>53</a:t>
            </a:fld>
            <a:endParaRPr lang="en-US"/>
          </a:p>
        </p:txBody>
      </p:sp>
    </p:spTree>
    <p:extLst>
      <p:ext uri="{BB962C8B-B14F-4D97-AF65-F5344CB8AC3E}">
        <p14:creationId xmlns:p14="http://schemas.microsoft.com/office/powerpoint/2010/main" val="3115951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E9965-74C4-40D3-A281-B37F4FD8833E}" type="slidenum">
              <a:rPr lang="en-US" smtClean="0"/>
              <a:t>27</a:t>
            </a:fld>
            <a:endParaRPr lang="en-US"/>
          </a:p>
        </p:txBody>
      </p:sp>
    </p:spTree>
    <p:extLst>
      <p:ext uri="{BB962C8B-B14F-4D97-AF65-F5344CB8AC3E}">
        <p14:creationId xmlns:p14="http://schemas.microsoft.com/office/powerpoint/2010/main" val="674379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&lt;p&gt;</a:t>
            </a:r>
            <a:r>
              <a:rPr lang="en-US" dirty="0"/>
              <a:t>In HTML, you define a paragraph using the </a:t>
            </a:r>
            <a:r>
              <a:rPr lang="en-US" sz="1200" kern="1200" dirty="0">
                <a:solidFill>
                  <a:schemeClr val="tx1"/>
                </a:solidFill>
                <a:effectLst/>
                <a:latin typeface="+mn-lt"/>
                <a:ea typeface="+mn-ea"/>
                <a:cs typeface="+mn-cs"/>
              </a:rPr>
              <a:t>&amp;</a:t>
            </a:r>
            <a:r>
              <a:rPr lang="en-US" sz="1200" kern="1200" dirty="0" err="1">
                <a:solidFill>
                  <a:schemeClr val="tx1"/>
                </a:solidFill>
                <a:effectLst/>
                <a:latin typeface="+mn-lt"/>
                <a:ea typeface="+mn-ea"/>
                <a:cs typeface="+mn-cs"/>
              </a:rPr>
              <a:t>lt;</a:t>
            </a:r>
            <a:r>
              <a:rPr lang="en-US" dirty="0" err="1"/>
              <a:t>p</a:t>
            </a:r>
            <a:r>
              <a:rPr lang="en-US" sz="1200" kern="1200" dirty="0" err="1">
                <a:solidFill>
                  <a:schemeClr val="tx1"/>
                </a:solidFill>
                <a:effectLst/>
                <a:latin typeface="+mn-lt"/>
                <a:ea typeface="+mn-ea"/>
                <a:cs typeface="+mn-cs"/>
              </a:rPr>
              <a:t>&amp;gt</a:t>
            </a:r>
            <a:r>
              <a:rPr lang="en-US" sz="1200" kern="1200" dirty="0">
                <a:solidFill>
                  <a:schemeClr val="tx1"/>
                </a:solidFill>
                <a:effectLst/>
                <a:latin typeface="+mn-lt"/>
                <a:ea typeface="+mn-ea"/>
                <a:cs typeface="+mn-cs"/>
              </a:rPr>
              <a:t>;</a:t>
            </a:r>
            <a:r>
              <a:rPr lang="en-US" dirty="0"/>
              <a:t> element.</a:t>
            </a:r>
            <a:r>
              <a:rPr lang="en-US" sz="1200" kern="1200" dirty="0">
                <a:solidFill>
                  <a:schemeClr val="tx1"/>
                </a:solidFill>
                <a:effectLst/>
                <a:latin typeface="+mn-lt"/>
                <a:ea typeface="+mn-ea"/>
                <a:cs typeface="+mn-cs"/>
              </a:rPr>
              <a:t>&lt;/p&gt;</a:t>
            </a:r>
            <a:endParaRPr lang="en-US" dirty="0"/>
          </a:p>
        </p:txBody>
      </p:sp>
      <p:sp>
        <p:nvSpPr>
          <p:cNvPr id="4" name="Slide Number Placeholder 3"/>
          <p:cNvSpPr>
            <a:spLocks noGrp="1"/>
          </p:cNvSpPr>
          <p:nvPr>
            <p:ph type="sldNum" sz="quarter" idx="10"/>
          </p:nvPr>
        </p:nvSpPr>
        <p:spPr/>
        <p:txBody>
          <a:bodyPr/>
          <a:lstStyle/>
          <a:p>
            <a:fld id="{A5FE9965-74C4-40D3-A281-B37F4FD8833E}" type="slidenum">
              <a:rPr lang="en-US" smtClean="0"/>
              <a:t>54</a:t>
            </a:fld>
            <a:endParaRPr lang="en-US"/>
          </a:p>
        </p:txBody>
      </p:sp>
    </p:spTree>
    <p:extLst>
      <p:ext uri="{BB962C8B-B14F-4D97-AF65-F5344CB8AC3E}">
        <p14:creationId xmlns:p14="http://schemas.microsoft.com/office/powerpoint/2010/main" val="1706418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&lt;p&gt;The following word uses a &lt;b&gt;bold&lt;/b&gt; typeface.&lt;/p&gt;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56</a:t>
            </a:fld>
            <a:endParaRPr lang="en-US"/>
          </a:p>
        </p:txBody>
      </p:sp>
    </p:spTree>
    <p:extLst>
      <p:ext uri="{BB962C8B-B14F-4D97-AF65-F5344CB8AC3E}">
        <p14:creationId xmlns:p14="http://schemas.microsoft.com/office/powerpoint/2010/main" val="1977361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&lt;p&gt;The following word uses a &lt;</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&gt;italicized&lt;/</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&gt; typeface.&lt;/p&gt;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57</a:t>
            </a:fld>
            <a:endParaRPr lang="en-US"/>
          </a:p>
        </p:txBody>
      </p:sp>
    </p:spTree>
    <p:extLst>
      <p:ext uri="{BB962C8B-B14F-4D97-AF65-F5344CB8AC3E}">
        <p14:creationId xmlns:p14="http://schemas.microsoft.com/office/powerpoint/2010/main" val="3116942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&lt;p&gt;The following word uses a &lt;u&gt;underlined&lt;/u&gt; typeface.&lt;/p&gt;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58</a:t>
            </a:fld>
            <a:endParaRPr lang="en-US"/>
          </a:p>
        </p:txBody>
      </p:sp>
    </p:spTree>
    <p:extLst>
      <p:ext uri="{BB962C8B-B14F-4D97-AF65-F5344CB8AC3E}">
        <p14:creationId xmlns:p14="http://schemas.microsoft.com/office/powerpoint/2010/main" val="1314724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&lt;p&gt;Hello&lt;</a:t>
            </a:r>
            <a:r>
              <a:rPr lang="en-US" sz="1200" b="0" i="0" u="none" strike="noStrike" kern="1200" baseline="0" dirty="0" err="1">
                <a:solidFill>
                  <a:schemeClr val="tx1"/>
                </a:solidFill>
                <a:latin typeface="+mn-lt"/>
                <a:ea typeface="+mn-ea"/>
                <a:cs typeface="+mn-cs"/>
              </a:rPr>
              <a:t>br</a:t>
            </a:r>
            <a:r>
              <a:rPr lang="en-US" sz="1200" b="0" i="0" u="none" strike="noStrike" kern="1200" baseline="0" dirty="0">
                <a:solidFill>
                  <a:schemeClr val="tx1"/>
                </a:solidFill>
                <a:latin typeface="+mn-lt"/>
                <a:ea typeface="+mn-ea"/>
                <a:cs typeface="+mn-cs"/>
              </a:rPr>
              <a:t> /&gt; </a:t>
            </a:r>
          </a:p>
          <a:p>
            <a:r>
              <a:rPr lang="en-US" sz="1200" b="0" i="0" u="none" strike="noStrike" kern="1200" baseline="0" dirty="0">
                <a:solidFill>
                  <a:schemeClr val="tx1"/>
                </a:solidFill>
                <a:latin typeface="+mn-lt"/>
                <a:ea typeface="+mn-ea"/>
                <a:cs typeface="+mn-cs"/>
              </a:rPr>
              <a:t>You delivered your assignment on time.&lt;</a:t>
            </a:r>
            <a:r>
              <a:rPr lang="en-US" sz="1200" b="0" i="0" u="none" strike="noStrike" kern="1200" baseline="0" dirty="0" err="1">
                <a:solidFill>
                  <a:schemeClr val="tx1"/>
                </a:solidFill>
                <a:latin typeface="+mn-lt"/>
                <a:ea typeface="+mn-ea"/>
                <a:cs typeface="+mn-cs"/>
              </a:rPr>
              <a:t>br</a:t>
            </a:r>
            <a:r>
              <a:rPr lang="en-US" sz="1200" b="0" i="0" u="none" strike="noStrike" kern="1200" baseline="0" dirty="0">
                <a:solidFill>
                  <a:schemeClr val="tx1"/>
                </a:solidFill>
                <a:latin typeface="+mn-lt"/>
                <a:ea typeface="+mn-ea"/>
                <a:cs typeface="+mn-cs"/>
              </a:rPr>
              <a:t> /&gt; </a:t>
            </a:r>
          </a:p>
          <a:p>
            <a:r>
              <a:rPr lang="en-US" sz="1200" b="0" i="0" u="none" strike="noStrike" kern="1200" baseline="0" dirty="0">
                <a:solidFill>
                  <a:schemeClr val="tx1"/>
                </a:solidFill>
                <a:latin typeface="+mn-lt"/>
                <a:ea typeface="+mn-ea"/>
                <a:cs typeface="+mn-cs"/>
              </a:rPr>
              <a:t>Thanks&lt;</a:t>
            </a:r>
            <a:r>
              <a:rPr lang="en-US" sz="1200" b="0" i="0" u="none" strike="noStrike" kern="1200" baseline="0" dirty="0" err="1">
                <a:solidFill>
                  <a:schemeClr val="tx1"/>
                </a:solidFill>
                <a:latin typeface="+mn-lt"/>
                <a:ea typeface="+mn-ea"/>
                <a:cs typeface="+mn-cs"/>
              </a:rPr>
              <a:t>br</a:t>
            </a:r>
            <a:r>
              <a:rPr lang="en-US" sz="1200" b="0" i="0" u="none" strike="noStrike" kern="1200" baseline="0" dirty="0">
                <a:solidFill>
                  <a:schemeClr val="tx1"/>
                </a:solidFill>
                <a:latin typeface="+mn-lt"/>
                <a:ea typeface="+mn-ea"/>
                <a:cs typeface="+mn-cs"/>
              </a:rPr>
              <a:t> /&gt; </a:t>
            </a:r>
          </a:p>
          <a:p>
            <a:r>
              <a:rPr lang="en-US" sz="1200" b="0" i="0" u="none" strike="noStrike" kern="1200" baseline="0" dirty="0" err="1">
                <a:solidFill>
                  <a:schemeClr val="tx1"/>
                </a:solidFill>
                <a:latin typeface="+mn-lt"/>
                <a:ea typeface="+mn-ea"/>
                <a:cs typeface="+mn-cs"/>
              </a:rPr>
              <a:t>Mahnaz</a:t>
            </a:r>
            <a:r>
              <a:rPr lang="en-US" sz="1200" b="0" i="0" u="none" strike="noStrike" kern="1200" baseline="0" dirty="0">
                <a:solidFill>
                  <a:schemeClr val="tx1"/>
                </a:solidFill>
                <a:latin typeface="+mn-lt"/>
                <a:ea typeface="+mn-ea"/>
                <a:cs typeface="+mn-cs"/>
              </a:rPr>
              <a:t>&lt;/p&gt;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59</a:t>
            </a:fld>
            <a:endParaRPr lang="en-US"/>
          </a:p>
        </p:txBody>
      </p:sp>
    </p:spTree>
    <p:extLst>
      <p:ext uri="{BB962C8B-B14F-4D97-AF65-F5344CB8AC3E}">
        <p14:creationId xmlns:p14="http://schemas.microsoft.com/office/powerpoint/2010/main" val="1405990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&lt;p&gt;This text is not in the center.&lt;/p&gt; </a:t>
            </a:r>
          </a:p>
          <a:p>
            <a:r>
              <a:rPr lang="en-US" sz="1200" b="0" i="0" u="none" strike="noStrike" kern="1200" baseline="0" dirty="0">
                <a:solidFill>
                  <a:schemeClr val="tx1"/>
                </a:solidFill>
                <a:latin typeface="+mn-lt"/>
                <a:ea typeface="+mn-ea"/>
                <a:cs typeface="+mn-cs"/>
              </a:rPr>
              <a:t>&lt;center&gt; </a:t>
            </a:r>
          </a:p>
          <a:p>
            <a:r>
              <a:rPr lang="en-US" sz="1200" b="0" i="0" u="none" strike="noStrike" kern="1200" baseline="0" dirty="0">
                <a:solidFill>
                  <a:schemeClr val="tx1"/>
                </a:solidFill>
                <a:latin typeface="+mn-lt"/>
                <a:ea typeface="+mn-ea"/>
                <a:cs typeface="+mn-cs"/>
              </a:rPr>
              <a:t>&lt;p&gt;This text is in the center.&lt;/p&gt; </a:t>
            </a:r>
          </a:p>
          <a:p>
            <a:r>
              <a:rPr lang="en-US" sz="1200" b="0" i="0" u="none" strike="noStrike" kern="1200" baseline="0" dirty="0">
                <a:solidFill>
                  <a:schemeClr val="tx1"/>
                </a:solidFill>
                <a:latin typeface="+mn-lt"/>
                <a:ea typeface="+mn-ea"/>
                <a:cs typeface="+mn-cs"/>
              </a:rPr>
              <a:t>&lt;/center&gt;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60</a:t>
            </a:fld>
            <a:endParaRPr lang="en-US"/>
          </a:p>
        </p:txBody>
      </p:sp>
    </p:spTree>
    <p:extLst>
      <p:ext uri="{BB962C8B-B14F-4D97-AF65-F5344CB8AC3E}">
        <p14:creationId xmlns:p14="http://schemas.microsoft.com/office/powerpoint/2010/main" val="2687896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&lt;p&gt;This is paragraph one and should be on top&lt;/p&gt;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hr</a:t>
            </a:r>
            <a:r>
              <a:rPr lang="en-US" sz="1200" b="0" i="0" u="none" strike="noStrike" kern="1200" baseline="0" dirty="0">
                <a:solidFill>
                  <a:schemeClr val="tx1"/>
                </a:solidFill>
                <a:latin typeface="+mn-lt"/>
                <a:ea typeface="+mn-ea"/>
                <a:cs typeface="+mn-cs"/>
              </a:rPr>
              <a:t> /&gt; </a:t>
            </a:r>
          </a:p>
          <a:p>
            <a:r>
              <a:rPr lang="en-US" sz="1200" b="0" i="0" u="none" strike="noStrike" kern="1200" baseline="0" dirty="0">
                <a:solidFill>
                  <a:schemeClr val="tx1"/>
                </a:solidFill>
                <a:latin typeface="+mn-lt"/>
                <a:ea typeface="+mn-ea"/>
                <a:cs typeface="+mn-cs"/>
              </a:rPr>
              <a:t>&lt;p&gt;This is paragraph two and should be at bottom&lt;/p&gt;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61</a:t>
            </a:fld>
            <a:endParaRPr lang="en-US"/>
          </a:p>
        </p:txBody>
      </p:sp>
    </p:spTree>
    <p:extLst>
      <p:ext uri="{BB962C8B-B14F-4D97-AF65-F5344CB8AC3E}">
        <p14:creationId xmlns:p14="http://schemas.microsoft.com/office/powerpoint/2010/main" val="31582814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sz="1200" b="0" i="0" u="none" strike="noStrike" kern="1200" baseline="0" dirty="0">
                <a:solidFill>
                  <a:schemeClr val="tx1"/>
                </a:solidFill>
                <a:latin typeface="+mn-lt"/>
                <a:ea typeface="+mn-ea"/>
                <a:cs typeface="+mn-cs"/>
              </a:rPr>
              <a:t>&lt;div id="menu" align="middle" &gt; </a:t>
            </a:r>
          </a:p>
          <a:p>
            <a:r>
              <a:rPr lang="en-US" sz="1200" b="0" i="0" u="none" strike="noStrike" kern="1200" baseline="0" dirty="0">
                <a:solidFill>
                  <a:schemeClr val="tx1"/>
                </a:solidFill>
                <a:latin typeface="+mn-lt"/>
                <a:ea typeface="+mn-ea"/>
                <a:cs typeface="+mn-cs"/>
              </a:rPr>
              <a:t>&lt;a </a:t>
            </a:r>
            <a:r>
              <a:rPr lang="en-US" sz="1200" b="0" i="0" u="none" strike="noStrike" kern="1200" baseline="0" dirty="0" err="1">
                <a:solidFill>
                  <a:schemeClr val="tx1"/>
                </a:solidFill>
                <a:latin typeface="+mn-lt"/>
                <a:ea typeface="+mn-ea"/>
                <a:cs typeface="+mn-cs"/>
              </a:rPr>
              <a:t>href</a:t>
            </a:r>
            <a:r>
              <a:rPr lang="en-US" sz="1200" b="0" i="0" u="none" strike="noStrike" kern="1200" baseline="0" dirty="0">
                <a:solidFill>
                  <a:schemeClr val="tx1"/>
                </a:solidFill>
                <a:latin typeface="+mn-lt"/>
                <a:ea typeface="+mn-ea"/>
                <a:cs typeface="+mn-cs"/>
              </a:rPr>
              <a:t>="/index.htm"&gt;HOME&lt;/a&gt; | </a:t>
            </a:r>
          </a:p>
          <a:p>
            <a:r>
              <a:rPr lang="en-US" sz="1200" b="0" i="0" u="none" strike="noStrike" kern="1200" baseline="0" dirty="0">
                <a:solidFill>
                  <a:schemeClr val="tx1"/>
                </a:solidFill>
                <a:latin typeface="+mn-lt"/>
                <a:ea typeface="+mn-ea"/>
                <a:cs typeface="+mn-cs"/>
              </a:rPr>
              <a:t>&lt;a </a:t>
            </a:r>
            <a:r>
              <a:rPr lang="en-US" sz="1200" b="0" i="0" u="none" strike="noStrike" kern="1200" baseline="0" dirty="0" err="1">
                <a:solidFill>
                  <a:schemeClr val="tx1"/>
                </a:solidFill>
                <a:latin typeface="+mn-lt"/>
                <a:ea typeface="+mn-ea"/>
                <a:cs typeface="+mn-cs"/>
              </a:rPr>
              <a:t>href</a:t>
            </a:r>
            <a:r>
              <a:rPr lang="en-US" sz="1200" b="0" i="0" u="none" strike="noStrike" kern="1200" baseline="0" dirty="0">
                <a:solidFill>
                  <a:schemeClr val="tx1"/>
                </a:solidFill>
                <a:latin typeface="+mn-lt"/>
                <a:ea typeface="+mn-ea"/>
                <a:cs typeface="+mn-cs"/>
              </a:rPr>
              <a:t>="/about/contact_us.htm"&gt;CONTACT&lt;/a&gt; | </a:t>
            </a:r>
          </a:p>
          <a:p>
            <a:r>
              <a:rPr lang="en-US" sz="1200" b="0" i="0" u="none" strike="noStrike" kern="1200" baseline="0" dirty="0">
                <a:solidFill>
                  <a:schemeClr val="tx1"/>
                </a:solidFill>
                <a:latin typeface="+mn-lt"/>
                <a:ea typeface="+mn-ea"/>
                <a:cs typeface="+mn-cs"/>
              </a:rPr>
              <a:t>&lt;a </a:t>
            </a:r>
            <a:r>
              <a:rPr lang="en-US" sz="1200" b="0" i="0" u="none" strike="noStrike" kern="1200" baseline="0" dirty="0" err="1">
                <a:solidFill>
                  <a:schemeClr val="tx1"/>
                </a:solidFill>
                <a:latin typeface="+mn-lt"/>
                <a:ea typeface="+mn-ea"/>
                <a:cs typeface="+mn-cs"/>
              </a:rPr>
              <a:t>href</a:t>
            </a:r>
            <a:r>
              <a:rPr lang="en-US" sz="1200" b="0" i="0" u="none" strike="noStrike" kern="1200" baseline="0" dirty="0">
                <a:solidFill>
                  <a:schemeClr val="tx1"/>
                </a:solidFill>
                <a:latin typeface="+mn-lt"/>
                <a:ea typeface="+mn-ea"/>
                <a:cs typeface="+mn-cs"/>
              </a:rPr>
              <a:t>="/about/index.htm"&gt;ABOUT&lt;/a&gt; </a:t>
            </a:r>
          </a:p>
          <a:p>
            <a:r>
              <a:rPr lang="en-US" sz="1200" b="0" i="0" u="none" strike="noStrike" kern="1200" baseline="0" dirty="0">
                <a:solidFill>
                  <a:schemeClr val="tx1"/>
                </a:solidFill>
                <a:latin typeface="+mn-lt"/>
                <a:ea typeface="+mn-ea"/>
                <a:cs typeface="+mn-cs"/>
              </a:rPr>
              <a:t>&lt;/div&gt; </a:t>
            </a:r>
          </a:p>
          <a:p>
            <a:r>
              <a:rPr lang="en-US" sz="1200" b="0" i="0" u="none" strike="noStrike" kern="1200" baseline="0" dirty="0">
                <a:solidFill>
                  <a:schemeClr val="tx1"/>
                </a:solidFill>
                <a:latin typeface="+mn-lt"/>
                <a:ea typeface="+mn-ea"/>
                <a:cs typeface="+mn-cs"/>
              </a:rPr>
              <a:t>&lt;div id="content" align="left" </a:t>
            </a:r>
            <a:r>
              <a:rPr lang="en-US" sz="1200" b="0" i="0" u="none" strike="noStrike" kern="1200" baseline="0" dirty="0" err="1">
                <a:solidFill>
                  <a:schemeClr val="tx1"/>
                </a:solidFill>
                <a:latin typeface="+mn-lt"/>
                <a:ea typeface="+mn-ea"/>
                <a:cs typeface="+mn-cs"/>
              </a:rPr>
              <a:t>bgcolor</a:t>
            </a:r>
            <a:r>
              <a:rPr lang="en-US" sz="1200" b="0" i="0" u="none" strike="noStrike" kern="1200" baseline="0" dirty="0">
                <a:solidFill>
                  <a:schemeClr val="tx1"/>
                </a:solidFill>
                <a:latin typeface="+mn-lt"/>
                <a:ea typeface="+mn-ea"/>
                <a:cs typeface="+mn-cs"/>
              </a:rPr>
              <a:t>="white"&gt; </a:t>
            </a:r>
          </a:p>
          <a:p>
            <a:r>
              <a:rPr lang="en-US" sz="1200" b="0" i="0" u="none" strike="noStrike" kern="1200" baseline="0" dirty="0">
                <a:solidFill>
                  <a:schemeClr val="tx1"/>
                </a:solidFill>
                <a:latin typeface="+mn-lt"/>
                <a:ea typeface="+mn-ea"/>
                <a:cs typeface="+mn-cs"/>
              </a:rPr>
              <a:t>&lt;h5&gt;Content Articles&lt;/h5&gt; </a:t>
            </a:r>
          </a:p>
          <a:p>
            <a:r>
              <a:rPr lang="en-US" sz="1200" b="0" i="0" u="none" strike="noStrike" kern="1200" baseline="0" dirty="0">
                <a:solidFill>
                  <a:schemeClr val="tx1"/>
                </a:solidFill>
                <a:latin typeface="+mn-lt"/>
                <a:ea typeface="+mn-ea"/>
                <a:cs typeface="+mn-cs"/>
              </a:rPr>
              <a:t>&lt;p&gt;Actual content goes here.....&lt;/p&gt; </a:t>
            </a:r>
          </a:p>
          <a:p>
            <a:r>
              <a:rPr lang="en-US" sz="1200" b="0" i="0" u="none" strike="noStrike" kern="1200" baseline="0" dirty="0">
                <a:solidFill>
                  <a:schemeClr val="tx1"/>
                </a:solidFill>
                <a:latin typeface="+mn-lt"/>
                <a:ea typeface="+mn-ea"/>
                <a:cs typeface="+mn-cs"/>
              </a:rPr>
              <a:t>&lt;/div&gt; </a:t>
            </a:r>
          </a:p>
          <a:p>
            <a:r>
              <a:rPr lang="en-US" sz="1200" b="0" i="0" u="none" strike="noStrike" kern="1200" baseline="0" dirty="0">
                <a:solidFill>
                  <a:schemeClr val="tx1"/>
                </a:solidFill>
                <a:latin typeface="+mn-lt"/>
                <a:ea typeface="+mn-ea"/>
                <a:cs typeface="+mn-cs"/>
              </a:rPr>
              <a:t>&lt;p&gt;This is the example of &lt;span style="</a:t>
            </a:r>
            <a:r>
              <a:rPr lang="en-US" sz="1200" b="0" i="0" u="none" strike="noStrike" kern="1200" baseline="0" dirty="0" err="1">
                <a:solidFill>
                  <a:schemeClr val="tx1"/>
                </a:solidFill>
                <a:latin typeface="+mn-lt"/>
                <a:ea typeface="+mn-ea"/>
                <a:cs typeface="+mn-cs"/>
              </a:rPr>
              <a:t>color:green</a:t>
            </a:r>
            <a:r>
              <a:rPr lang="en-US" sz="1200" b="0" i="0" u="none" strike="noStrike" kern="1200" baseline="0" dirty="0">
                <a:solidFill>
                  <a:schemeClr val="tx1"/>
                </a:solidFill>
                <a:latin typeface="+mn-lt"/>
                <a:ea typeface="+mn-ea"/>
                <a:cs typeface="+mn-cs"/>
              </a:rPr>
              <a:t>"&gt;span tag&lt;/span&gt; and the &lt;span style="</a:t>
            </a:r>
            <a:r>
              <a:rPr lang="en-US" sz="1200" b="0" i="0" u="none" strike="noStrike" kern="1200" baseline="0" dirty="0" err="1">
                <a:solidFill>
                  <a:schemeClr val="tx1"/>
                </a:solidFill>
                <a:latin typeface="+mn-lt"/>
                <a:ea typeface="+mn-ea"/>
                <a:cs typeface="+mn-cs"/>
              </a:rPr>
              <a:t>color:red</a:t>
            </a:r>
            <a:r>
              <a:rPr lang="en-US" sz="1200" b="0" i="0" u="none" strike="noStrike" kern="1200" baseline="0" dirty="0">
                <a:solidFill>
                  <a:schemeClr val="tx1"/>
                </a:solidFill>
                <a:latin typeface="+mn-lt"/>
                <a:ea typeface="+mn-ea"/>
                <a:cs typeface="+mn-cs"/>
              </a:rPr>
              <a:t>"&gt;div tag&lt;/span&gt; </a:t>
            </a:r>
            <a:r>
              <a:rPr lang="en-US" sz="1200" b="0" i="0" u="none" strike="noStrike" kern="1200" baseline="0" dirty="0" err="1">
                <a:solidFill>
                  <a:schemeClr val="tx1"/>
                </a:solidFill>
                <a:latin typeface="+mn-lt"/>
                <a:ea typeface="+mn-ea"/>
                <a:cs typeface="+mn-cs"/>
              </a:rPr>
              <a:t>alongwith</a:t>
            </a:r>
            <a:r>
              <a:rPr lang="en-US" sz="1200" b="0" i="0" u="none" strike="noStrike" kern="1200" baseline="0" dirty="0">
                <a:solidFill>
                  <a:schemeClr val="tx1"/>
                </a:solidFill>
                <a:latin typeface="+mn-lt"/>
                <a:ea typeface="+mn-ea"/>
                <a:cs typeface="+mn-cs"/>
              </a:rPr>
              <a:t> CSS&lt;/p&gt;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62</a:t>
            </a:fld>
            <a:endParaRPr lang="en-US"/>
          </a:p>
        </p:txBody>
      </p:sp>
    </p:spTree>
    <p:extLst>
      <p:ext uri="{BB962C8B-B14F-4D97-AF65-F5344CB8AC3E}">
        <p14:creationId xmlns:p14="http://schemas.microsoft.com/office/powerpoint/2010/main" val="15897763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&lt;dl&gt;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dt</a:t>
            </a:r>
            <a:r>
              <a:rPr lang="en-US" sz="1200" b="0" i="0" u="none" strike="noStrike" kern="1200" baseline="0" dirty="0">
                <a:solidFill>
                  <a:schemeClr val="tx1"/>
                </a:solidFill>
                <a:latin typeface="+mn-lt"/>
                <a:ea typeface="+mn-ea"/>
                <a:cs typeface="+mn-cs"/>
              </a:rPr>
              <a:t>&gt;&lt;b&gt;HTML&lt;/b&gt;&lt;/</a:t>
            </a:r>
            <a:r>
              <a:rPr lang="en-US" sz="1200" b="0" i="0" u="none" strike="noStrike" kern="1200" baseline="0" dirty="0" err="1">
                <a:solidFill>
                  <a:schemeClr val="tx1"/>
                </a:solidFill>
                <a:latin typeface="+mn-lt"/>
                <a:ea typeface="+mn-ea"/>
                <a:cs typeface="+mn-cs"/>
              </a:rPr>
              <a:t>dt</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dd</a:t>
            </a:r>
            <a:r>
              <a:rPr lang="en-US" sz="1200" b="0" i="0" u="none" strike="noStrike" kern="1200" baseline="0" dirty="0">
                <a:solidFill>
                  <a:schemeClr val="tx1"/>
                </a:solidFill>
                <a:latin typeface="+mn-lt"/>
                <a:ea typeface="+mn-ea"/>
                <a:cs typeface="+mn-cs"/>
              </a:rPr>
              <a:t>&gt;This stands for Hyper Text Markup Language&lt;/</a:t>
            </a:r>
            <a:r>
              <a:rPr lang="en-US" sz="1200" b="0" i="0" u="none" strike="noStrike" kern="1200" baseline="0" dirty="0" err="1">
                <a:solidFill>
                  <a:schemeClr val="tx1"/>
                </a:solidFill>
                <a:latin typeface="+mn-lt"/>
                <a:ea typeface="+mn-ea"/>
                <a:cs typeface="+mn-cs"/>
              </a:rPr>
              <a:t>dd</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dt</a:t>
            </a:r>
            <a:r>
              <a:rPr lang="en-US" sz="1200" b="0" i="0" u="none" strike="noStrike" kern="1200" baseline="0" dirty="0">
                <a:solidFill>
                  <a:schemeClr val="tx1"/>
                </a:solidFill>
                <a:latin typeface="+mn-lt"/>
                <a:ea typeface="+mn-ea"/>
                <a:cs typeface="+mn-cs"/>
              </a:rPr>
              <a:t>&gt;&lt;b&gt;HTTP&lt;/b&gt;&lt;/</a:t>
            </a:r>
            <a:r>
              <a:rPr lang="en-US" sz="1200" b="0" i="0" u="none" strike="noStrike" kern="1200" baseline="0" dirty="0" err="1">
                <a:solidFill>
                  <a:schemeClr val="tx1"/>
                </a:solidFill>
                <a:latin typeface="+mn-lt"/>
                <a:ea typeface="+mn-ea"/>
                <a:cs typeface="+mn-cs"/>
              </a:rPr>
              <a:t>dt</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dd</a:t>
            </a:r>
            <a:r>
              <a:rPr lang="en-US" sz="1200" b="0" i="0" u="none" strike="noStrike" kern="1200" baseline="0" dirty="0">
                <a:solidFill>
                  <a:schemeClr val="tx1"/>
                </a:solidFill>
                <a:latin typeface="+mn-lt"/>
                <a:ea typeface="+mn-ea"/>
                <a:cs typeface="+mn-cs"/>
              </a:rPr>
              <a:t>&gt;This stands for Hyper Text Transfer Protocol&lt;/</a:t>
            </a:r>
            <a:r>
              <a:rPr lang="en-US" sz="1200" b="0" i="0" u="none" strike="noStrike" kern="1200" baseline="0" dirty="0" err="1">
                <a:solidFill>
                  <a:schemeClr val="tx1"/>
                </a:solidFill>
                <a:latin typeface="+mn-lt"/>
                <a:ea typeface="+mn-ea"/>
                <a:cs typeface="+mn-cs"/>
              </a:rPr>
              <a:t>dd</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&lt;/dl&gt;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69</a:t>
            </a:fld>
            <a:endParaRPr lang="en-US"/>
          </a:p>
        </p:txBody>
      </p:sp>
    </p:spTree>
    <p:extLst>
      <p:ext uri="{BB962C8B-B14F-4D97-AF65-F5344CB8AC3E}">
        <p14:creationId xmlns:p14="http://schemas.microsoft.com/office/powerpoint/2010/main" val="3564708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72</a:t>
            </a:fld>
            <a:endParaRPr lang="en-US"/>
          </a:p>
        </p:txBody>
      </p:sp>
    </p:spTree>
    <p:extLst>
      <p:ext uri="{BB962C8B-B14F-4D97-AF65-F5344CB8AC3E}">
        <p14:creationId xmlns:p14="http://schemas.microsoft.com/office/powerpoint/2010/main" val="4054074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&lt;!DOCTYPE html&gt;</a:t>
            </a:r>
          </a:p>
          <a:p>
            <a:r>
              <a:rPr lang="en-US" dirty="0"/>
              <a:t>&lt;title&gt;HTML Tutorial Example&lt;/title&gt;</a:t>
            </a:r>
          </a:p>
          <a:p>
            <a:r>
              <a:rPr lang="en-US" dirty="0"/>
              <a:t>&lt;h1&gt;My First Website&lt;/h1&gt;</a:t>
            </a:r>
          </a:p>
          <a:p>
            <a:r>
              <a:rPr lang="en-US" dirty="0"/>
              <a:t>&lt;p&gt;Less than 5 minutes into this HTML tutorial and </a:t>
            </a:r>
          </a:p>
          <a:p>
            <a:r>
              <a:rPr lang="en-US" dirty="0"/>
              <a:t>I've already created my first homepage!&lt;/p&gt;</a:t>
            </a:r>
          </a:p>
        </p:txBody>
      </p:sp>
      <p:sp>
        <p:nvSpPr>
          <p:cNvPr id="4" name="Slide Number Placeholder 3"/>
          <p:cNvSpPr>
            <a:spLocks noGrp="1"/>
          </p:cNvSpPr>
          <p:nvPr>
            <p:ph type="sldNum" sz="quarter" idx="10"/>
          </p:nvPr>
        </p:nvSpPr>
        <p:spPr/>
        <p:txBody>
          <a:bodyPr/>
          <a:lstStyle/>
          <a:p>
            <a:fld id="{A5FE9965-74C4-40D3-A281-B37F4FD8833E}" type="slidenum">
              <a:rPr lang="en-US" smtClean="0"/>
              <a:t>28</a:t>
            </a:fld>
            <a:endParaRPr lang="en-US"/>
          </a:p>
        </p:txBody>
      </p:sp>
    </p:spTree>
    <p:extLst>
      <p:ext uri="{BB962C8B-B14F-4D97-AF65-F5344CB8AC3E}">
        <p14:creationId xmlns:p14="http://schemas.microsoft.com/office/powerpoint/2010/main" val="27589614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&lt;a </a:t>
            </a:r>
            <a:r>
              <a:rPr lang="en-US" sz="1200" b="0" kern="1200" dirty="0" err="1">
                <a:solidFill>
                  <a:schemeClr val="tx1"/>
                </a:solidFill>
                <a:effectLst/>
                <a:latin typeface="+mn-lt"/>
                <a:ea typeface="+mn-ea"/>
                <a:cs typeface="+mn-cs"/>
              </a:rPr>
              <a:t>href</a:t>
            </a:r>
            <a:r>
              <a:rPr lang="en-US" sz="1200" b="0" kern="1200" dirty="0">
                <a:solidFill>
                  <a:schemeClr val="tx1"/>
                </a:solidFill>
                <a:effectLst/>
                <a:latin typeface="+mn-lt"/>
                <a:ea typeface="+mn-ea"/>
                <a:cs typeface="+mn-cs"/>
              </a:rPr>
              <a:t>="index.html" target="_blank"&gt;Opens in New&lt;/a&gt; |</a:t>
            </a:r>
          </a:p>
          <a:p>
            <a:r>
              <a:rPr lang="en-US" sz="1200" b="0" kern="1200" dirty="0">
                <a:solidFill>
                  <a:schemeClr val="tx1"/>
                </a:solidFill>
                <a:effectLst/>
                <a:latin typeface="+mn-lt"/>
                <a:ea typeface="+mn-ea"/>
                <a:cs typeface="+mn-cs"/>
              </a:rPr>
              <a:t>&lt;a </a:t>
            </a:r>
            <a:r>
              <a:rPr lang="en-US" sz="1200" b="0" kern="1200" dirty="0" err="1">
                <a:solidFill>
                  <a:schemeClr val="tx1"/>
                </a:solidFill>
                <a:effectLst/>
                <a:latin typeface="+mn-lt"/>
                <a:ea typeface="+mn-ea"/>
                <a:cs typeface="+mn-cs"/>
              </a:rPr>
              <a:t>href</a:t>
            </a:r>
            <a:r>
              <a:rPr lang="en-US" sz="1200" b="0" kern="1200" dirty="0">
                <a:solidFill>
                  <a:schemeClr val="tx1"/>
                </a:solidFill>
                <a:effectLst/>
                <a:latin typeface="+mn-lt"/>
                <a:ea typeface="+mn-ea"/>
                <a:cs typeface="+mn-cs"/>
              </a:rPr>
              <a:t>="index.html" target="_self"&gt;Opens in Self&lt;/a&gt; |</a:t>
            </a:r>
          </a:p>
          <a:p>
            <a:r>
              <a:rPr lang="en-US" sz="1200" b="0" kern="1200" dirty="0">
                <a:solidFill>
                  <a:schemeClr val="tx1"/>
                </a:solidFill>
                <a:effectLst/>
                <a:latin typeface="+mn-lt"/>
                <a:ea typeface="+mn-ea"/>
                <a:cs typeface="+mn-cs"/>
              </a:rPr>
              <a:t>&lt;a </a:t>
            </a:r>
            <a:r>
              <a:rPr lang="en-US" sz="1200" b="0" kern="1200" dirty="0" err="1">
                <a:solidFill>
                  <a:schemeClr val="tx1"/>
                </a:solidFill>
                <a:effectLst/>
                <a:latin typeface="+mn-lt"/>
                <a:ea typeface="+mn-ea"/>
                <a:cs typeface="+mn-cs"/>
              </a:rPr>
              <a:t>href</a:t>
            </a:r>
            <a:r>
              <a:rPr lang="en-US" sz="1200" b="0" kern="1200" dirty="0">
                <a:solidFill>
                  <a:schemeClr val="tx1"/>
                </a:solidFill>
                <a:effectLst/>
                <a:latin typeface="+mn-lt"/>
                <a:ea typeface="+mn-ea"/>
                <a:cs typeface="+mn-cs"/>
              </a:rPr>
              <a:t>="index.html" target="_parent"&gt;Opens in Parent&lt;/a&gt; |</a:t>
            </a:r>
          </a:p>
          <a:p>
            <a:r>
              <a:rPr lang="en-US" sz="1200" b="0" kern="1200" dirty="0">
                <a:solidFill>
                  <a:schemeClr val="tx1"/>
                </a:solidFill>
                <a:effectLst/>
                <a:latin typeface="+mn-lt"/>
                <a:ea typeface="+mn-ea"/>
                <a:cs typeface="+mn-cs"/>
              </a:rPr>
              <a:t>&lt;a </a:t>
            </a:r>
            <a:r>
              <a:rPr lang="en-US" sz="1200" b="0" kern="1200" dirty="0" err="1">
                <a:solidFill>
                  <a:schemeClr val="tx1"/>
                </a:solidFill>
                <a:effectLst/>
                <a:latin typeface="+mn-lt"/>
                <a:ea typeface="+mn-ea"/>
                <a:cs typeface="+mn-cs"/>
              </a:rPr>
              <a:t>href</a:t>
            </a:r>
            <a:r>
              <a:rPr lang="en-US" sz="1200" b="0" kern="1200" dirty="0">
                <a:solidFill>
                  <a:schemeClr val="tx1"/>
                </a:solidFill>
                <a:effectLst/>
                <a:latin typeface="+mn-lt"/>
                <a:ea typeface="+mn-ea"/>
                <a:cs typeface="+mn-cs"/>
              </a:rPr>
              <a:t>="index.html" target="_top"&gt;Opens in Body&lt;/a&gt;</a:t>
            </a:r>
          </a:p>
          <a:p>
            <a:endParaRPr lang="en-US" dirty="0"/>
          </a:p>
          <a:p>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74</a:t>
            </a:fld>
            <a:endParaRPr lang="en-US"/>
          </a:p>
        </p:txBody>
      </p:sp>
    </p:spTree>
    <p:extLst>
      <p:ext uri="{BB962C8B-B14F-4D97-AF65-F5344CB8AC3E}">
        <p14:creationId xmlns:p14="http://schemas.microsoft.com/office/powerpoint/2010/main" val="36995089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200" b="1" dirty="0">
                <a:solidFill>
                  <a:srgbClr val="C00000"/>
                </a:solidFill>
              </a:rPr>
              <a:t>&lt;a href="http://www.empire.com"&gt;</a:t>
            </a:r>
            <a:r>
              <a:rPr lang="en-US" sz="1200" dirty="0">
                <a:solidFill>
                  <a:srgbClr val="C00000"/>
                </a:solidFill>
              </a:rPr>
              <a:t>Empire</a:t>
            </a:r>
            <a:r>
              <a:rPr lang="en-US" sz="1200" b="1" dirty="0">
                <a:solidFill>
                  <a:srgbClr val="C00000"/>
                </a:solidFill>
              </a:rPr>
              <a:t>&lt;/a&gt;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C00000"/>
                </a:solidFill>
              </a:rPr>
              <a:t>&lt;a </a:t>
            </a:r>
            <a:r>
              <a:rPr lang="en-US" sz="1200" b="1" dirty="0" err="1">
                <a:solidFill>
                  <a:srgbClr val="C00000"/>
                </a:solidFill>
              </a:rPr>
              <a:t>href</a:t>
            </a:r>
            <a:r>
              <a:rPr lang="en-US" sz="1200" b="1" dirty="0">
                <a:solidFill>
                  <a:srgbClr val="C00000"/>
                </a:solidFill>
              </a:rPr>
              <a:t>="index.html"&gt;Home&lt;/a&gt;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C00000"/>
                </a:solidFill>
              </a:rPr>
              <a:t>&lt;a </a:t>
            </a:r>
            <a:r>
              <a:rPr lang="en-US" sz="1200" b="1" dirty="0" err="1">
                <a:solidFill>
                  <a:srgbClr val="C00000"/>
                </a:solidFill>
              </a:rPr>
              <a:t>href</a:t>
            </a:r>
            <a:r>
              <a:rPr lang="en-US" sz="1200" b="1" dirty="0">
                <a:solidFill>
                  <a:srgbClr val="C00000"/>
                </a:solidFill>
              </a:rPr>
              <a:t>="mailto:jon@example.org"&gt;Email Jon&lt;/a&gt;</a:t>
            </a:r>
          </a:p>
          <a:p>
            <a:pPr marL="45720" indent="0" algn="l">
              <a:buNone/>
            </a:pPr>
            <a:r>
              <a:rPr lang="en-US" sz="1200" b="1" dirty="0">
                <a:solidFill>
                  <a:srgbClr val="C00000"/>
                </a:solidFill>
              </a:rPr>
              <a:t>&lt;a </a:t>
            </a:r>
            <a:r>
              <a:rPr lang="en-US" sz="1200" b="1" dirty="0" err="1">
                <a:solidFill>
                  <a:srgbClr val="C00000"/>
                </a:solidFill>
              </a:rPr>
              <a:t>href</a:t>
            </a:r>
            <a:r>
              <a:rPr lang="en-US" sz="1200" b="1" dirty="0">
                <a:solidFill>
                  <a:srgbClr val="C00000"/>
                </a:solidFill>
              </a:rPr>
              <a:t>="http://www.imdb.com" target="_blank"&gt;</a:t>
            </a:r>
          </a:p>
          <a:p>
            <a:pPr marL="45720" indent="0" algn="l">
              <a:buNone/>
            </a:pPr>
            <a:r>
              <a:rPr lang="en-US" sz="1200" b="1" dirty="0">
                <a:solidFill>
                  <a:srgbClr val="C00000"/>
                </a:solidFill>
              </a:rPr>
              <a:t>Internet Movie Database&lt;/a&gt;</a:t>
            </a:r>
          </a:p>
          <a:p>
            <a:pPr marL="45720" indent="0" algn="l">
              <a:buNone/>
            </a:pPr>
            <a:endParaRPr lang="en-US" sz="1200" b="1" dirty="0">
              <a:solidFill>
                <a:srgbClr val="C00000"/>
              </a:solidFill>
            </a:endParaRPr>
          </a:p>
          <a:p>
            <a:pPr marL="45720" indent="0" algn="l">
              <a:buNone/>
            </a:pPr>
            <a:r>
              <a:rPr lang="en-US" sz="1200" b="1" dirty="0">
                <a:solidFill>
                  <a:srgbClr val="C00000"/>
                </a:solidFill>
              </a:rPr>
              <a:t>&lt;h1 id="top"&gt;Film-Making Terms&lt;/h1&gt;</a:t>
            </a:r>
          </a:p>
          <a:p>
            <a:pPr marL="45720" indent="0" algn="l">
              <a:buNone/>
            </a:pPr>
            <a:r>
              <a:rPr lang="en-US" sz="1200" b="1" dirty="0">
                <a:solidFill>
                  <a:srgbClr val="C00000"/>
                </a:solidFill>
              </a:rPr>
              <a:t>&lt;a </a:t>
            </a:r>
            <a:r>
              <a:rPr lang="en-US" sz="1200" b="1" dirty="0" err="1">
                <a:solidFill>
                  <a:srgbClr val="C00000"/>
                </a:solidFill>
              </a:rPr>
              <a:t>href</a:t>
            </a:r>
            <a:r>
              <a:rPr lang="en-US" sz="1200" b="1" dirty="0">
                <a:solidFill>
                  <a:srgbClr val="C00000"/>
                </a:solidFill>
              </a:rPr>
              <a:t>="#top"&gt;Top&lt;/a&gt;</a:t>
            </a:r>
          </a:p>
          <a:p>
            <a:pPr marL="45720" indent="0" algn="l">
              <a:buNone/>
            </a:pPr>
            <a:endParaRPr lang="en-US" sz="1200" b="1" dirty="0">
              <a:solidFill>
                <a:srgbClr val="C00000"/>
              </a:solidFill>
            </a:endParaRPr>
          </a:p>
          <a:p>
            <a:pPr algn="l"/>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75</a:t>
            </a:fld>
            <a:endParaRPr lang="en-US"/>
          </a:p>
        </p:txBody>
      </p:sp>
    </p:spTree>
    <p:extLst>
      <p:ext uri="{BB962C8B-B14F-4D97-AF65-F5344CB8AC3E}">
        <p14:creationId xmlns:p14="http://schemas.microsoft.com/office/powerpoint/2010/main" val="2091758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&lt;h1&gt;HTML Text Links &lt;a name="top"&gt;&lt;/a&gt;&lt;/h1&gt;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&lt;div style="height:300px" &gt;&lt;/div&gt;</a:t>
            </a:r>
            <a:endParaRPr 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&lt;a </a:t>
            </a:r>
            <a:r>
              <a:rPr lang="en-US" sz="1200" b="0" i="0" u="none" strike="noStrike" kern="1200" baseline="0" dirty="0" err="1">
                <a:solidFill>
                  <a:schemeClr val="tx1"/>
                </a:solidFill>
                <a:latin typeface="+mn-lt"/>
                <a:ea typeface="+mn-ea"/>
                <a:cs typeface="+mn-cs"/>
              </a:rPr>
              <a:t>href</a:t>
            </a:r>
            <a:r>
              <a:rPr lang="en-US" sz="1200" b="0" i="0" u="none" strike="noStrike" kern="1200" baseline="0" dirty="0">
                <a:solidFill>
                  <a:schemeClr val="tx1"/>
                </a:solidFill>
                <a:latin typeface="+mn-lt"/>
                <a:ea typeface="+mn-ea"/>
                <a:cs typeface="+mn-cs"/>
              </a:rPr>
              <a:t>="</a:t>
            </a:r>
            <a:r>
              <a:rPr lang="en-US" sz="1200" b="0" kern="1200" dirty="0" err="1">
                <a:solidFill>
                  <a:schemeClr val="tx1"/>
                </a:solidFill>
                <a:effectLst/>
                <a:latin typeface="+mn-lt"/>
                <a:ea typeface="+mn-ea"/>
                <a:cs typeface="+mn-cs"/>
              </a:rPr>
              <a:t>test.html#top</a:t>
            </a:r>
            <a:r>
              <a:rPr lang="en-US" sz="1200" b="0" i="0" u="none" strike="noStrike" kern="1200" baseline="0" dirty="0">
                <a:solidFill>
                  <a:schemeClr val="tx1"/>
                </a:solidFill>
                <a:latin typeface="+mn-lt"/>
                <a:ea typeface="+mn-ea"/>
                <a:cs typeface="+mn-cs"/>
              </a:rPr>
              <a:t>"&gt;Go to the Top&lt;/a&gt;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76</a:t>
            </a:fld>
            <a:endParaRPr lang="en-US"/>
          </a:p>
        </p:txBody>
      </p:sp>
    </p:spTree>
    <p:extLst>
      <p:ext uri="{BB962C8B-B14F-4D97-AF65-F5344CB8AC3E}">
        <p14:creationId xmlns:p14="http://schemas.microsoft.com/office/powerpoint/2010/main" val="3854708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&lt;a </a:t>
            </a:r>
            <a:r>
              <a:rPr lang="en-US" sz="1200" b="0" i="0" u="none" strike="noStrike" kern="1200" baseline="0" dirty="0" err="1">
                <a:solidFill>
                  <a:schemeClr val="tx1"/>
                </a:solidFill>
                <a:latin typeface="+mn-lt"/>
                <a:ea typeface="+mn-ea"/>
                <a:cs typeface="+mn-cs"/>
              </a:rPr>
              <a:t>href</a:t>
            </a:r>
            <a:r>
              <a:rPr lang="en-US" sz="1200" b="0" i="0" u="none" strike="noStrike" kern="1200" baseline="0" dirty="0">
                <a:solidFill>
                  <a:schemeClr val="tx1"/>
                </a:solidFill>
                <a:latin typeface="+mn-lt"/>
                <a:ea typeface="+mn-ea"/>
                <a:cs typeface="+mn-cs"/>
              </a:rPr>
              <a:t>= "mailto: abc@example.com"&gt;Send Email&lt;/a&gt; </a:t>
            </a:r>
          </a:p>
          <a:p>
            <a:r>
              <a:rPr lang="en-US" sz="1200" b="0" i="0" u="none" strike="noStrike" kern="1200" baseline="0" dirty="0">
                <a:solidFill>
                  <a:schemeClr val="tx1"/>
                </a:solidFill>
                <a:latin typeface="+mn-lt"/>
                <a:ea typeface="+mn-ea"/>
                <a:cs typeface="+mn-cs"/>
              </a:rPr>
              <a:t>&lt;a </a:t>
            </a:r>
            <a:r>
              <a:rPr lang="en-US" sz="1200" b="0" i="0" u="none" strike="noStrike" kern="1200" baseline="0" dirty="0" err="1">
                <a:solidFill>
                  <a:schemeClr val="tx1"/>
                </a:solidFill>
                <a:latin typeface="+mn-lt"/>
                <a:ea typeface="+mn-ea"/>
                <a:cs typeface="+mn-cs"/>
              </a:rPr>
              <a:t>href</a:t>
            </a:r>
            <a:r>
              <a:rPr lang="en-US" sz="1200" b="0" i="0" u="none" strike="noStrike" kern="1200" baseline="0" dirty="0">
                <a:solidFill>
                  <a:schemeClr val="tx1"/>
                </a:solidFill>
                <a:latin typeface="+mn-lt"/>
                <a:ea typeface="+mn-ea"/>
                <a:cs typeface="+mn-cs"/>
              </a:rPr>
              <a:t>="mailto:abc@example.com?subject=Feedback&amp;body=Message"&gt; </a:t>
            </a:r>
          </a:p>
          <a:p>
            <a:r>
              <a:rPr lang="en-US" sz="1200" b="0" i="0" u="none" strike="noStrike" kern="1200" baseline="0" dirty="0">
                <a:solidFill>
                  <a:schemeClr val="tx1"/>
                </a:solidFill>
                <a:latin typeface="+mn-lt"/>
                <a:ea typeface="+mn-ea"/>
                <a:cs typeface="+mn-cs"/>
              </a:rPr>
              <a:t>Send Feedback </a:t>
            </a:r>
          </a:p>
          <a:p>
            <a:r>
              <a:rPr lang="en-US" sz="1200" b="0" i="0" u="none" strike="noStrike" kern="1200" baseline="0" dirty="0">
                <a:solidFill>
                  <a:schemeClr val="tx1"/>
                </a:solidFill>
                <a:latin typeface="+mn-lt"/>
                <a:ea typeface="+mn-ea"/>
                <a:cs typeface="+mn-cs"/>
              </a:rPr>
              <a:t>&lt;/a&gt;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77</a:t>
            </a:fld>
            <a:endParaRPr lang="en-US"/>
          </a:p>
        </p:txBody>
      </p:sp>
    </p:spTree>
    <p:extLst>
      <p:ext uri="{BB962C8B-B14F-4D97-AF65-F5344CB8AC3E}">
        <p14:creationId xmlns:p14="http://schemas.microsoft.com/office/powerpoint/2010/main" val="9004750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&lt;iframe </a:t>
            </a:r>
            <a:r>
              <a:rPr lang="en-US" sz="1200" b="0" i="0" u="none" strike="noStrike" kern="1200" baseline="0" dirty="0" err="1">
                <a:solidFill>
                  <a:schemeClr val="tx1"/>
                </a:solidFill>
                <a:latin typeface="+mn-lt"/>
                <a:ea typeface="+mn-ea"/>
                <a:cs typeface="+mn-cs"/>
              </a:rPr>
              <a:t>src</a:t>
            </a:r>
            <a:r>
              <a:rPr lang="en-US" sz="1200" b="0" i="0" u="none" strike="noStrike" kern="1200" baseline="0" dirty="0">
                <a:solidFill>
                  <a:schemeClr val="tx1"/>
                </a:solidFill>
                <a:latin typeface="+mn-lt"/>
                <a:ea typeface="+mn-ea"/>
                <a:cs typeface="+mn-cs"/>
              </a:rPr>
              <a:t>="http://www.iti.gov.eg" width="555" height=“500"&gt;</a:t>
            </a:r>
          </a:p>
          <a:p>
            <a:r>
              <a:rPr lang="en-US" sz="1200" b="0" i="0" u="none" strike="noStrike" kern="1200" baseline="0" dirty="0">
                <a:solidFill>
                  <a:schemeClr val="tx1"/>
                </a:solidFill>
                <a:latin typeface="+mn-lt"/>
                <a:ea typeface="+mn-ea"/>
                <a:cs typeface="+mn-cs"/>
              </a:rPr>
              <a:t>        Sorry your browser does not support inline frames.</a:t>
            </a:r>
          </a:p>
          <a:p>
            <a:r>
              <a:rPr lang="en-US" sz="1200" b="0" i="0" u="none" strike="noStrike" kern="1200" baseline="0" dirty="0">
                <a:solidFill>
                  <a:schemeClr val="tx1"/>
                </a:solidFill>
                <a:latin typeface="+mn-lt"/>
                <a:ea typeface="+mn-ea"/>
                <a:cs typeface="+mn-cs"/>
              </a:rPr>
              <a:t>    &lt;/iframe&gt;</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80</a:t>
            </a:fld>
            <a:endParaRPr lang="en-US"/>
          </a:p>
        </p:txBody>
      </p:sp>
    </p:spTree>
    <p:extLst>
      <p:ext uri="{BB962C8B-B14F-4D97-AF65-F5344CB8AC3E}">
        <p14:creationId xmlns:p14="http://schemas.microsoft.com/office/powerpoint/2010/main" val="30013395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img</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src</a:t>
            </a:r>
            <a:r>
              <a:rPr lang="en-US" sz="1200" b="0" i="0" u="none" strike="noStrike" kern="1200" baseline="0" dirty="0">
                <a:solidFill>
                  <a:schemeClr val="tx1"/>
                </a:solidFill>
                <a:latin typeface="+mn-lt"/>
                <a:ea typeface="+mn-ea"/>
                <a:cs typeface="+mn-cs"/>
              </a:rPr>
              <a:t>="test.png" alt="Test Image" border="3" align="right“ </a:t>
            </a:r>
            <a:r>
              <a:rPr lang="en-US" b="1" dirty="0"/>
              <a:t>Title=“hi </a:t>
            </a:r>
            <a:r>
              <a:rPr lang="en-US" b="1" dirty="0" err="1"/>
              <a:t>ths</a:t>
            </a:r>
            <a:r>
              <a:rPr lang="en-US" b="1" dirty="0"/>
              <a:t> is a </a:t>
            </a:r>
            <a:r>
              <a:rPr lang="en-US" b="1" dirty="0" err="1"/>
              <a:t>img</a:t>
            </a:r>
            <a:r>
              <a:rPr lang="en-US" b="1" dirty="0"/>
              <a:t>”</a:t>
            </a:r>
            <a:r>
              <a:rPr lang="en-US" sz="1200" b="0" i="0" u="none" strike="noStrike" kern="1200" baseline="0" dirty="0">
                <a:solidFill>
                  <a:schemeClr val="tx1"/>
                </a:solidFill>
                <a:latin typeface="+mn-lt"/>
                <a:ea typeface="+mn-ea"/>
                <a:cs typeface="+mn-cs"/>
              </a:rPr>
              <a:t>/&gt;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83</a:t>
            </a:fld>
            <a:endParaRPr lang="en-US"/>
          </a:p>
        </p:txBody>
      </p:sp>
    </p:spTree>
    <p:extLst>
      <p:ext uri="{BB962C8B-B14F-4D97-AF65-F5344CB8AC3E}">
        <p14:creationId xmlns:p14="http://schemas.microsoft.com/office/powerpoint/2010/main" val="18782139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&lt;a </a:t>
            </a:r>
            <a:r>
              <a:rPr lang="en-US" sz="1200" b="0" i="0" u="none" strike="noStrike" kern="1200" baseline="0" dirty="0" err="1">
                <a:solidFill>
                  <a:schemeClr val="tx1"/>
                </a:solidFill>
                <a:latin typeface="+mn-lt"/>
                <a:ea typeface="+mn-ea"/>
                <a:cs typeface="+mn-cs"/>
              </a:rPr>
              <a:t>href</a:t>
            </a:r>
            <a:r>
              <a:rPr lang="en-US" sz="1200" b="0" i="0" u="none" strike="noStrike" kern="1200" baseline="0" dirty="0">
                <a:solidFill>
                  <a:schemeClr val="tx1"/>
                </a:solidFill>
                <a:latin typeface="+mn-lt"/>
                <a:ea typeface="+mn-ea"/>
                <a:cs typeface="+mn-cs"/>
              </a:rPr>
              <a:t>="http://iti.gov.eg" target="_self"&gt;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img</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src</a:t>
            </a:r>
            <a:r>
              <a:rPr lang="en-US" sz="1200" b="0" i="0" u="none" strike="noStrike" kern="1200" baseline="0" dirty="0">
                <a:solidFill>
                  <a:schemeClr val="tx1"/>
                </a:solidFill>
                <a:latin typeface="+mn-lt"/>
                <a:ea typeface="+mn-ea"/>
                <a:cs typeface="+mn-cs"/>
              </a:rPr>
              <a:t>="/images/logo.png" alt="Tutorials Point" border="0"/&gt; </a:t>
            </a:r>
          </a:p>
          <a:p>
            <a:r>
              <a:rPr lang="en-US" sz="1200" b="0" i="0" u="none" strike="noStrike" kern="1200" baseline="0" dirty="0">
                <a:solidFill>
                  <a:schemeClr val="tx1"/>
                </a:solidFill>
                <a:latin typeface="+mn-lt"/>
                <a:ea typeface="+mn-ea"/>
                <a:cs typeface="+mn-cs"/>
              </a:rPr>
              <a:t>&lt;/a&gt;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86</a:t>
            </a:fld>
            <a:endParaRPr lang="en-US"/>
          </a:p>
        </p:txBody>
      </p:sp>
    </p:spTree>
    <p:extLst>
      <p:ext uri="{BB962C8B-B14F-4D97-AF65-F5344CB8AC3E}">
        <p14:creationId xmlns:p14="http://schemas.microsoft.com/office/powerpoint/2010/main" val="8840228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&lt;table border="1"&gt;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&lt;td&gt;Row 1, Column 1&lt;/td&gt; </a:t>
            </a:r>
          </a:p>
          <a:p>
            <a:r>
              <a:rPr lang="en-US" sz="1200" b="0" i="0" u="none" strike="noStrike" kern="1200" baseline="0" dirty="0">
                <a:solidFill>
                  <a:schemeClr val="tx1"/>
                </a:solidFill>
                <a:latin typeface="+mn-lt"/>
                <a:ea typeface="+mn-ea"/>
                <a:cs typeface="+mn-cs"/>
              </a:rPr>
              <a:t>&lt;td&gt;Row 1, Column 2&lt;/td&gt;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&lt;td&gt;Row 2, Column 1&lt;/td&gt; </a:t>
            </a:r>
          </a:p>
          <a:p>
            <a:r>
              <a:rPr lang="en-US" sz="1200" b="0" i="0" u="none" strike="noStrike" kern="1200" baseline="0" dirty="0">
                <a:solidFill>
                  <a:schemeClr val="tx1"/>
                </a:solidFill>
                <a:latin typeface="+mn-lt"/>
                <a:ea typeface="+mn-ea"/>
                <a:cs typeface="+mn-cs"/>
              </a:rPr>
              <a:t>&lt;td&gt;Row 2, Column 2&lt;/td&gt;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&lt;/table&gt;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88</a:t>
            </a:fld>
            <a:endParaRPr lang="en-US"/>
          </a:p>
        </p:txBody>
      </p:sp>
    </p:spTree>
    <p:extLst>
      <p:ext uri="{BB962C8B-B14F-4D97-AF65-F5344CB8AC3E}">
        <p14:creationId xmlns:p14="http://schemas.microsoft.com/office/powerpoint/2010/main" val="30540220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&lt;table width="100%"&gt; </a:t>
            </a:r>
          </a:p>
          <a:p>
            <a:r>
              <a:rPr lang="en-US" sz="1200" b="0" i="0" u="none" strike="noStrike" kern="1200" baseline="0" dirty="0">
                <a:solidFill>
                  <a:schemeClr val="tx1"/>
                </a:solidFill>
                <a:latin typeface="+mn-lt"/>
                <a:ea typeface="+mn-ea"/>
                <a:cs typeface="+mn-cs"/>
              </a:rPr>
              <a:t>&lt;caption&gt;Indian Cricketers&lt;/caption&gt;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th</a:t>
            </a:r>
            <a:r>
              <a:rPr lang="en-US" sz="1200" b="0" i="0" u="none" strike="noStrike" kern="1200" baseline="0" dirty="0">
                <a:solidFill>
                  <a:schemeClr val="tx1"/>
                </a:solidFill>
                <a:latin typeface="+mn-lt"/>
                <a:ea typeface="+mn-ea"/>
                <a:cs typeface="+mn-cs"/>
              </a:rPr>
              <a:t>&gt;Name&lt;/</a:t>
            </a:r>
            <a:r>
              <a:rPr lang="en-US" sz="1200" b="0" i="0" u="none" strike="noStrike" kern="1200" baseline="0" dirty="0" err="1">
                <a:solidFill>
                  <a:schemeClr val="tx1"/>
                </a:solidFill>
                <a:latin typeface="+mn-lt"/>
                <a:ea typeface="+mn-ea"/>
                <a:cs typeface="+mn-cs"/>
              </a:rPr>
              <a:t>th</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&gt;&lt;td&gt;</a:t>
            </a:r>
            <a:r>
              <a:rPr lang="en-US" sz="1200" b="0" i="0" u="none" strike="noStrike" kern="1200" baseline="0" dirty="0" err="1">
                <a:solidFill>
                  <a:schemeClr val="tx1"/>
                </a:solidFill>
                <a:latin typeface="+mn-lt"/>
                <a:ea typeface="+mn-ea"/>
                <a:cs typeface="+mn-cs"/>
              </a:rPr>
              <a:t>Sachin</a:t>
            </a:r>
            <a:r>
              <a:rPr lang="en-US" sz="1200" b="0" i="0" u="none" strike="noStrike" kern="1200" baseline="0" dirty="0">
                <a:solidFill>
                  <a:schemeClr val="tx1"/>
                </a:solidFill>
                <a:latin typeface="+mn-lt"/>
                <a:ea typeface="+mn-ea"/>
                <a:cs typeface="+mn-cs"/>
              </a:rPr>
              <a:t> Tendulkar&lt;/td&gt;&lt;/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 </a:t>
            </a:r>
          </a:p>
          <a:p>
            <a:r>
              <a:rPr lang="pl-PL" sz="1200" b="0" i="0" u="none" strike="noStrike" kern="1200" baseline="0" dirty="0">
                <a:solidFill>
                  <a:schemeClr val="tx1"/>
                </a:solidFill>
                <a:latin typeface="+mn-lt"/>
                <a:ea typeface="+mn-ea"/>
                <a:cs typeface="+mn-cs"/>
              </a:rPr>
              <a:t>&lt;tr&gt;&lt;td&gt;M S Dhoni&lt;/td&gt;&lt;/tr&gt;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&gt;&lt;td&gt;Suresh Raina&lt;/td&gt;&lt;/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&gt;&lt;td&gt;</a:t>
            </a:r>
            <a:r>
              <a:rPr lang="en-US" sz="1200" b="0" i="0" u="none" strike="noStrike" kern="1200" baseline="0" dirty="0" err="1">
                <a:solidFill>
                  <a:schemeClr val="tx1"/>
                </a:solidFill>
                <a:latin typeface="+mn-lt"/>
                <a:ea typeface="+mn-ea"/>
                <a:cs typeface="+mn-cs"/>
              </a:rPr>
              <a:t>Virat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Kohli</a:t>
            </a:r>
            <a:r>
              <a:rPr lang="en-US" sz="1200" b="0" i="0" u="none" strike="noStrike" kern="1200" baseline="0" dirty="0">
                <a:solidFill>
                  <a:schemeClr val="tx1"/>
                </a:solidFill>
                <a:latin typeface="+mn-lt"/>
                <a:ea typeface="+mn-ea"/>
                <a:cs typeface="+mn-cs"/>
              </a:rPr>
              <a:t>&lt;/td&gt;&lt;/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&lt;/table&gt;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89</a:t>
            </a:fld>
            <a:endParaRPr lang="en-US"/>
          </a:p>
        </p:txBody>
      </p:sp>
    </p:spTree>
    <p:extLst>
      <p:ext uri="{BB962C8B-B14F-4D97-AF65-F5344CB8AC3E}">
        <p14:creationId xmlns:p14="http://schemas.microsoft.com/office/powerpoint/2010/main" val="24011352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&lt;table border="1"&gt;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th</a:t>
            </a:r>
            <a:r>
              <a:rPr lang="en-US" sz="1200" b="0" i="0" u="none" strike="noStrike" kern="1200" baseline="0" dirty="0">
                <a:solidFill>
                  <a:schemeClr val="tx1"/>
                </a:solidFill>
                <a:latin typeface="+mn-lt"/>
                <a:ea typeface="+mn-ea"/>
                <a:cs typeface="+mn-cs"/>
              </a:rPr>
              <a:t>&gt;Column 1&lt;/</a:t>
            </a:r>
            <a:r>
              <a:rPr lang="en-US" sz="1200" b="0" i="0" u="none" strike="noStrike" kern="1200" baseline="0" dirty="0" err="1">
                <a:solidFill>
                  <a:schemeClr val="tx1"/>
                </a:solidFill>
                <a:latin typeface="+mn-lt"/>
                <a:ea typeface="+mn-ea"/>
                <a:cs typeface="+mn-cs"/>
              </a:rPr>
              <a:t>th</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th</a:t>
            </a:r>
            <a:r>
              <a:rPr lang="en-US" sz="1200" b="0" i="0" u="none" strike="noStrike" kern="1200" baseline="0" dirty="0">
                <a:solidFill>
                  <a:schemeClr val="tx1"/>
                </a:solidFill>
                <a:latin typeface="+mn-lt"/>
                <a:ea typeface="+mn-ea"/>
                <a:cs typeface="+mn-cs"/>
              </a:rPr>
              <a:t>&gt;Column 2&lt;/</a:t>
            </a:r>
            <a:r>
              <a:rPr lang="en-US" sz="1200" b="0" i="0" u="none" strike="noStrike" kern="1200" baseline="0" dirty="0" err="1">
                <a:solidFill>
                  <a:schemeClr val="tx1"/>
                </a:solidFill>
                <a:latin typeface="+mn-lt"/>
                <a:ea typeface="+mn-ea"/>
                <a:cs typeface="+mn-cs"/>
              </a:rPr>
              <a:t>th</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th</a:t>
            </a:r>
            <a:r>
              <a:rPr lang="en-US" sz="1200" b="0" i="0" u="none" strike="noStrike" kern="1200" baseline="0" dirty="0">
                <a:solidFill>
                  <a:schemeClr val="tx1"/>
                </a:solidFill>
                <a:latin typeface="+mn-lt"/>
                <a:ea typeface="+mn-ea"/>
                <a:cs typeface="+mn-cs"/>
              </a:rPr>
              <a:t>&gt;Column 3&lt;/</a:t>
            </a:r>
            <a:r>
              <a:rPr lang="en-US" sz="1200" b="0" i="0" u="none" strike="noStrike" kern="1200" baseline="0" dirty="0" err="1">
                <a:solidFill>
                  <a:schemeClr val="tx1"/>
                </a:solidFill>
                <a:latin typeface="+mn-lt"/>
                <a:ea typeface="+mn-ea"/>
                <a:cs typeface="+mn-cs"/>
              </a:rPr>
              <a:t>th</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&gt;&lt;td </a:t>
            </a:r>
            <a:r>
              <a:rPr lang="en-US" sz="1200" b="0" i="0" u="none" strike="noStrike" kern="1200" baseline="0" dirty="0" err="1">
                <a:solidFill>
                  <a:schemeClr val="tx1"/>
                </a:solidFill>
                <a:latin typeface="+mn-lt"/>
                <a:ea typeface="+mn-ea"/>
                <a:cs typeface="+mn-cs"/>
              </a:rPr>
              <a:t>rowspan</a:t>
            </a:r>
            <a:r>
              <a:rPr lang="en-US" sz="1200" b="0" i="0" u="none" strike="noStrike" kern="1200" baseline="0" dirty="0">
                <a:solidFill>
                  <a:schemeClr val="tx1"/>
                </a:solidFill>
                <a:latin typeface="+mn-lt"/>
                <a:ea typeface="+mn-ea"/>
                <a:cs typeface="+mn-cs"/>
              </a:rPr>
              <a:t>="2"&gt;Row 1 Cell 1&lt;/td&gt;&lt;td&gt;Row 1 Cell 2&lt;/td&gt;&lt;td&gt;Row 1 Cell 3&lt;/td&gt;&lt;/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&gt;&lt;td&gt;Row 2 Cell 2&lt;/td&gt;&lt;td&gt;Row 2 Cell 3&lt;/td&gt;&lt;/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&gt;&lt;td </a:t>
            </a:r>
            <a:r>
              <a:rPr lang="en-US" sz="1200" b="0" i="0" u="none" strike="noStrike" kern="1200" baseline="0" dirty="0" err="1">
                <a:solidFill>
                  <a:schemeClr val="tx1"/>
                </a:solidFill>
                <a:latin typeface="+mn-lt"/>
                <a:ea typeface="+mn-ea"/>
                <a:cs typeface="+mn-cs"/>
              </a:rPr>
              <a:t>colspan</a:t>
            </a:r>
            <a:r>
              <a:rPr lang="en-US" sz="1200" b="0" i="0" u="none" strike="noStrike" kern="1200" baseline="0" dirty="0">
                <a:solidFill>
                  <a:schemeClr val="tx1"/>
                </a:solidFill>
                <a:latin typeface="+mn-lt"/>
                <a:ea typeface="+mn-ea"/>
                <a:cs typeface="+mn-cs"/>
              </a:rPr>
              <a:t>="3"&gt;Row 3 Cell 1&lt;/td&gt;&lt;/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&lt;/table&gt;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90</a:t>
            </a:fld>
            <a:endParaRPr lang="en-US"/>
          </a:p>
        </p:txBody>
      </p:sp>
    </p:spTree>
    <p:extLst>
      <p:ext uri="{BB962C8B-B14F-4D97-AF65-F5344CB8AC3E}">
        <p14:creationId xmlns:p14="http://schemas.microsoft.com/office/powerpoint/2010/main" val="335918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&lt;a </a:t>
            </a:r>
            <a:r>
              <a:rPr lang="en-US" sz="1200" kern="1200" dirty="0" err="1">
                <a:solidFill>
                  <a:schemeClr val="tx1"/>
                </a:solidFill>
                <a:effectLst/>
                <a:latin typeface="+mn-lt"/>
                <a:ea typeface="+mn-ea"/>
                <a:cs typeface="+mn-cs"/>
              </a:rPr>
              <a:t>href</a:t>
            </a:r>
            <a:r>
              <a:rPr lang="en-US" sz="1200" kern="1200" dirty="0">
                <a:solidFill>
                  <a:schemeClr val="tx1"/>
                </a:solidFill>
                <a:effectLst/>
                <a:latin typeface="+mn-lt"/>
                <a:ea typeface="+mn-ea"/>
                <a:cs typeface="+mn-cs"/>
              </a:rPr>
              <a:t>="http://www.example.com"&gt;</a:t>
            </a:r>
            <a:r>
              <a:rPr lang="en-US" dirty="0"/>
              <a:t>A link to my example.</a:t>
            </a:r>
            <a:r>
              <a:rPr lang="en-US" sz="1200" kern="1200" dirty="0">
                <a:solidFill>
                  <a:schemeClr val="tx1"/>
                </a:solidFill>
                <a:effectLst/>
                <a:latin typeface="+mn-lt"/>
                <a:ea typeface="+mn-ea"/>
                <a:cs typeface="+mn-cs"/>
              </a:rPr>
              <a:t>&lt;/a&gt;</a:t>
            </a:r>
          </a:p>
          <a:p>
            <a:r>
              <a:rPr lang="en-US" dirty="0"/>
              <a:t> </a:t>
            </a:r>
            <a:r>
              <a:rPr lang="en-US" sz="1200" kern="1200" dirty="0">
                <a:solidFill>
                  <a:schemeClr val="tx1"/>
                </a:solidFill>
                <a:effectLst/>
                <a:latin typeface="+mn-lt"/>
                <a:ea typeface="+mn-ea"/>
                <a:cs typeface="+mn-cs"/>
              </a:rPr>
              <a:t>&lt;a </a:t>
            </a:r>
            <a:r>
              <a:rPr lang="en-US" sz="1200" kern="1200" dirty="0" err="1">
                <a:solidFill>
                  <a:schemeClr val="tx1"/>
                </a:solidFill>
                <a:effectLst/>
                <a:latin typeface="+mn-lt"/>
                <a:ea typeface="+mn-ea"/>
                <a:cs typeface="+mn-cs"/>
              </a:rPr>
              <a:t>href</a:t>
            </a:r>
            <a:r>
              <a:rPr lang="en-US" sz="1200" kern="1200" dirty="0">
                <a:solidFill>
                  <a:schemeClr val="tx1"/>
                </a:solidFill>
                <a:effectLst/>
                <a:latin typeface="+mn-lt"/>
                <a:ea typeface="+mn-ea"/>
                <a:cs typeface="+mn-cs"/>
              </a:rPr>
              <a:t>='http://www.example.com'&gt;</a:t>
            </a:r>
            <a:r>
              <a:rPr lang="en-US" dirty="0"/>
              <a:t>A link to my example.</a:t>
            </a:r>
            <a:r>
              <a:rPr lang="en-US" sz="1200" kern="1200" dirty="0">
                <a:solidFill>
                  <a:schemeClr val="tx1"/>
                </a:solidFill>
                <a:effectLst/>
                <a:latin typeface="+mn-lt"/>
                <a:ea typeface="+mn-ea"/>
                <a:cs typeface="+mn-cs"/>
              </a:rPr>
              <a:t>&lt;/a&gt;</a:t>
            </a:r>
            <a:endParaRPr lang="en-US" dirty="0"/>
          </a:p>
        </p:txBody>
      </p:sp>
      <p:sp>
        <p:nvSpPr>
          <p:cNvPr id="4" name="Slide Number Placeholder 3"/>
          <p:cNvSpPr>
            <a:spLocks noGrp="1"/>
          </p:cNvSpPr>
          <p:nvPr>
            <p:ph type="sldNum" sz="quarter" idx="10"/>
          </p:nvPr>
        </p:nvSpPr>
        <p:spPr/>
        <p:txBody>
          <a:bodyPr/>
          <a:lstStyle/>
          <a:p>
            <a:fld id="{A5FE9965-74C4-40D3-A281-B37F4FD8833E}" type="slidenum">
              <a:rPr lang="en-US" smtClean="0"/>
              <a:t>31</a:t>
            </a:fld>
            <a:endParaRPr lang="en-US"/>
          </a:p>
        </p:txBody>
      </p:sp>
    </p:spTree>
    <p:extLst>
      <p:ext uri="{BB962C8B-B14F-4D97-AF65-F5344CB8AC3E}">
        <p14:creationId xmlns:p14="http://schemas.microsoft.com/office/powerpoint/2010/main" val="14572118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&lt;table border="1" width="100%"&gt;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&lt;td&gt; </a:t>
            </a:r>
          </a:p>
          <a:p>
            <a:r>
              <a:rPr lang="en-US" sz="1200" b="0" i="0" u="none" strike="noStrike" kern="1200" baseline="0" dirty="0">
                <a:solidFill>
                  <a:schemeClr val="tx1"/>
                </a:solidFill>
                <a:latin typeface="+mn-lt"/>
                <a:ea typeface="+mn-ea"/>
                <a:cs typeface="+mn-cs"/>
              </a:rPr>
              <a:t>&lt;table border="1" width="100%"&gt;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th</a:t>
            </a:r>
            <a:r>
              <a:rPr lang="en-US" sz="1200" b="0" i="0" u="none" strike="noStrike" kern="1200" baseline="0" dirty="0">
                <a:solidFill>
                  <a:schemeClr val="tx1"/>
                </a:solidFill>
                <a:latin typeface="+mn-lt"/>
                <a:ea typeface="+mn-ea"/>
                <a:cs typeface="+mn-cs"/>
              </a:rPr>
              <a:t>&gt;Name&lt;/</a:t>
            </a:r>
            <a:r>
              <a:rPr lang="en-US" sz="1200" b="0" i="0" u="none" strike="noStrike" kern="1200" baseline="0" dirty="0" err="1">
                <a:solidFill>
                  <a:schemeClr val="tx1"/>
                </a:solidFill>
                <a:latin typeface="+mn-lt"/>
                <a:ea typeface="+mn-ea"/>
                <a:cs typeface="+mn-cs"/>
              </a:rPr>
              <a:t>th</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th</a:t>
            </a:r>
            <a:r>
              <a:rPr lang="en-US" sz="1200" b="0" i="0" u="none" strike="noStrike" kern="1200" baseline="0" dirty="0">
                <a:solidFill>
                  <a:schemeClr val="tx1"/>
                </a:solidFill>
                <a:latin typeface="+mn-lt"/>
                <a:ea typeface="+mn-ea"/>
                <a:cs typeface="+mn-cs"/>
              </a:rPr>
              <a:t>&gt;Salary&lt;/</a:t>
            </a:r>
            <a:r>
              <a:rPr lang="en-US" sz="1200" b="0" i="0" u="none" strike="noStrike" kern="1200" baseline="0" dirty="0" err="1">
                <a:solidFill>
                  <a:schemeClr val="tx1"/>
                </a:solidFill>
                <a:latin typeface="+mn-lt"/>
                <a:ea typeface="+mn-ea"/>
                <a:cs typeface="+mn-cs"/>
              </a:rPr>
              <a:t>th</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&lt;td&gt;</a:t>
            </a:r>
            <a:r>
              <a:rPr lang="en-US" sz="1200" b="0" i="0" u="none" strike="noStrike" kern="1200" baseline="0" dirty="0" err="1">
                <a:solidFill>
                  <a:schemeClr val="tx1"/>
                </a:solidFill>
                <a:latin typeface="+mn-lt"/>
                <a:ea typeface="+mn-ea"/>
                <a:cs typeface="+mn-cs"/>
              </a:rPr>
              <a:t>Ramy</a:t>
            </a:r>
            <a:r>
              <a:rPr lang="en-US" sz="1200" b="0" i="0" u="none" strike="noStrike" kern="1200" baseline="0" dirty="0">
                <a:solidFill>
                  <a:schemeClr val="tx1"/>
                </a:solidFill>
                <a:latin typeface="+mn-lt"/>
                <a:ea typeface="+mn-ea"/>
                <a:cs typeface="+mn-cs"/>
              </a:rPr>
              <a:t>&lt;/td&gt; </a:t>
            </a:r>
          </a:p>
          <a:p>
            <a:r>
              <a:rPr lang="en-US" sz="1200" b="0" i="0" u="none" strike="noStrike" kern="1200" baseline="0" dirty="0">
                <a:solidFill>
                  <a:schemeClr val="tx1"/>
                </a:solidFill>
                <a:latin typeface="+mn-lt"/>
                <a:ea typeface="+mn-ea"/>
                <a:cs typeface="+mn-cs"/>
              </a:rPr>
              <a:t>&lt;td&gt;5000&lt;/td&gt;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&lt;td&gt; Hussein&lt;/td&gt; </a:t>
            </a:r>
          </a:p>
          <a:p>
            <a:r>
              <a:rPr lang="en-US" sz="1200" b="0" i="0" u="none" strike="noStrike" kern="1200" baseline="0" dirty="0">
                <a:solidFill>
                  <a:schemeClr val="tx1"/>
                </a:solidFill>
                <a:latin typeface="+mn-lt"/>
                <a:ea typeface="+mn-ea"/>
                <a:cs typeface="+mn-cs"/>
              </a:rPr>
              <a:t>&lt;td&gt;7000&lt;/td&gt;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&lt;/table&gt; </a:t>
            </a:r>
          </a:p>
          <a:p>
            <a:r>
              <a:rPr lang="en-US" sz="1200" b="0" i="0" u="none" strike="noStrike" kern="1200" baseline="0" dirty="0">
                <a:solidFill>
                  <a:schemeClr val="tx1"/>
                </a:solidFill>
                <a:latin typeface="+mn-lt"/>
                <a:ea typeface="+mn-ea"/>
                <a:cs typeface="+mn-cs"/>
              </a:rPr>
              <a:t>&lt;/td&gt;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&lt;/table&gt;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91</a:t>
            </a:fld>
            <a:endParaRPr lang="en-US"/>
          </a:p>
        </p:txBody>
      </p:sp>
    </p:spTree>
    <p:extLst>
      <p:ext uri="{BB962C8B-B14F-4D97-AF65-F5344CB8AC3E}">
        <p14:creationId xmlns:p14="http://schemas.microsoft.com/office/powerpoint/2010/main" val="18354508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&lt;form action="Script URL" method="GET|POST"&gt; </a:t>
            </a:r>
          </a:p>
          <a:p>
            <a:r>
              <a:rPr lang="en-US" sz="1200" b="0" i="0" u="none" strike="noStrike" kern="1200" baseline="0" dirty="0">
                <a:solidFill>
                  <a:schemeClr val="tx1"/>
                </a:solidFill>
                <a:latin typeface="+mn-lt"/>
                <a:ea typeface="+mn-ea"/>
                <a:cs typeface="+mn-cs"/>
              </a:rPr>
              <a:t>form elements like input, </a:t>
            </a:r>
            <a:r>
              <a:rPr lang="en-US" sz="1200" b="0" i="0" u="none" strike="noStrike" kern="1200" baseline="0" dirty="0" err="1">
                <a:solidFill>
                  <a:schemeClr val="tx1"/>
                </a:solidFill>
                <a:latin typeface="+mn-lt"/>
                <a:ea typeface="+mn-ea"/>
                <a:cs typeface="+mn-cs"/>
              </a:rPr>
              <a:t>textarea</a:t>
            </a:r>
            <a:r>
              <a:rPr lang="en-US" sz="1200" b="0" i="0" u="none" strike="noStrike" kern="1200" baseline="0" dirty="0">
                <a:solidFill>
                  <a:schemeClr val="tx1"/>
                </a:solidFill>
                <a:latin typeface="+mn-lt"/>
                <a:ea typeface="+mn-ea"/>
                <a:cs typeface="+mn-cs"/>
              </a:rPr>
              <a:t> etc. </a:t>
            </a:r>
          </a:p>
          <a:p>
            <a:r>
              <a:rPr lang="en-US" sz="1200" b="0" i="0" u="none" strike="noStrike" kern="1200" baseline="0" dirty="0">
                <a:solidFill>
                  <a:schemeClr val="tx1"/>
                </a:solidFill>
                <a:latin typeface="+mn-lt"/>
                <a:ea typeface="+mn-ea"/>
                <a:cs typeface="+mn-cs"/>
              </a:rPr>
              <a:t>&lt;/form&gt;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93</a:t>
            </a:fld>
            <a:endParaRPr lang="en-US"/>
          </a:p>
        </p:txBody>
      </p:sp>
    </p:spTree>
    <p:extLst>
      <p:ext uri="{BB962C8B-B14F-4D97-AF65-F5344CB8AC3E}">
        <p14:creationId xmlns:p14="http://schemas.microsoft.com/office/powerpoint/2010/main" val="39396433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&lt;form action="/</a:t>
            </a:r>
            <a:r>
              <a:rPr lang="en-US" dirty="0" err="1"/>
              <a:t>action_page.php</a:t>
            </a:r>
            <a:r>
              <a:rPr lang="en-US" dirty="0"/>
              <a:t>" method="get“ </a:t>
            </a:r>
            <a:r>
              <a:rPr lang="en-US" sz="1200" b="1" i="0" kern="1200" dirty="0">
                <a:solidFill>
                  <a:schemeClr val="tx1"/>
                </a:solidFill>
                <a:effectLst/>
                <a:latin typeface="+mn-lt"/>
                <a:ea typeface="+mn-ea"/>
                <a:cs typeface="+mn-cs"/>
              </a:rPr>
              <a:t>target="_blank"</a:t>
            </a:r>
            <a:r>
              <a:rPr lang="en-US" dirty="0"/>
              <a:t>&gt;</a:t>
            </a:r>
          </a:p>
        </p:txBody>
      </p:sp>
      <p:sp>
        <p:nvSpPr>
          <p:cNvPr id="4" name="Slide Number Placeholder 3"/>
          <p:cNvSpPr>
            <a:spLocks noGrp="1"/>
          </p:cNvSpPr>
          <p:nvPr>
            <p:ph type="sldNum" sz="quarter" idx="10"/>
          </p:nvPr>
        </p:nvSpPr>
        <p:spPr/>
        <p:txBody>
          <a:bodyPr/>
          <a:lstStyle/>
          <a:p>
            <a:fld id="{E512A55C-0109-4089-BFBE-18C3BDFA7400}" type="slidenum">
              <a:rPr lang="en-US" smtClean="0"/>
              <a:t>94</a:t>
            </a:fld>
            <a:endParaRPr lang="en-US"/>
          </a:p>
        </p:txBody>
      </p:sp>
    </p:spTree>
    <p:extLst>
      <p:ext uri="{BB962C8B-B14F-4D97-AF65-F5344CB8AC3E}">
        <p14:creationId xmlns:p14="http://schemas.microsoft.com/office/powerpoint/2010/main" val="15899744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&lt;input name="</a:t>
            </a:r>
            <a:r>
              <a:rPr lang="en-US" dirty="0" err="1"/>
              <a:t>firstname</a:t>
            </a:r>
            <a:r>
              <a:rPr lang="en-US" dirty="0"/>
              <a:t>" type="text"&gt;</a:t>
            </a:r>
          </a:p>
          <a:p>
            <a:r>
              <a:rPr lang="en-US" sz="1200" b="0" i="0" kern="1200" dirty="0">
                <a:solidFill>
                  <a:schemeClr val="tx1"/>
                </a:solidFill>
                <a:effectLst/>
                <a:latin typeface="+mn-lt"/>
                <a:ea typeface="+mn-ea"/>
                <a:cs typeface="+mn-cs"/>
              </a:rPr>
              <a:t>&lt;</a:t>
            </a:r>
            <a:r>
              <a:rPr lang="en-US" sz="1200" b="0" i="0" kern="1200" dirty="0" err="1">
                <a:solidFill>
                  <a:schemeClr val="tx1"/>
                </a:solidFill>
                <a:effectLst/>
                <a:latin typeface="+mn-lt"/>
                <a:ea typeface="+mn-ea"/>
                <a:cs typeface="+mn-cs"/>
              </a:rPr>
              <a:t>textarea</a:t>
            </a:r>
            <a:r>
              <a:rPr lang="en-US" sz="1200" b="0" i="0" kern="1200" dirty="0">
                <a:solidFill>
                  <a:schemeClr val="tx1"/>
                </a:solidFill>
                <a:effectLst/>
                <a:latin typeface="+mn-lt"/>
                <a:ea typeface="+mn-ea"/>
                <a:cs typeface="+mn-cs"/>
              </a:rPr>
              <a:t> name="message" rows="10" cols="30"&gt;</a:t>
            </a:r>
            <a:br>
              <a:rPr lang="en-US" dirty="0"/>
            </a:br>
            <a:r>
              <a:rPr lang="en-US" sz="1200" b="0" i="0" kern="1200" dirty="0">
                <a:solidFill>
                  <a:schemeClr val="tx1"/>
                </a:solidFill>
                <a:effectLst/>
                <a:latin typeface="+mn-lt"/>
                <a:ea typeface="+mn-ea"/>
                <a:cs typeface="+mn-cs"/>
              </a:rPr>
              <a:t>The cat was playing in the garden.</a:t>
            </a:r>
            <a:br>
              <a:rPr lang="en-US" dirty="0"/>
            </a:br>
            <a:r>
              <a:rPr lang="en-US" sz="1200" b="0" i="0" kern="1200" dirty="0">
                <a:solidFill>
                  <a:schemeClr val="tx1"/>
                </a:solidFill>
                <a:effectLst/>
                <a:latin typeface="+mn-lt"/>
                <a:ea typeface="+mn-ea"/>
                <a:cs typeface="+mn-cs"/>
              </a:rPr>
              <a:t>&lt;/</a:t>
            </a:r>
            <a:r>
              <a:rPr lang="en-US" sz="1200" b="0" i="0" kern="1200" dirty="0" err="1">
                <a:solidFill>
                  <a:schemeClr val="tx1"/>
                </a:solidFill>
                <a:effectLst/>
                <a:latin typeface="+mn-lt"/>
                <a:ea typeface="+mn-ea"/>
                <a:cs typeface="+mn-cs"/>
              </a:rPr>
              <a:t>textarea</a:t>
            </a:r>
            <a:r>
              <a:rPr lang="en-US" sz="1200" b="0" i="0" kern="1200" dirty="0">
                <a:solidFill>
                  <a:schemeClr val="tx1"/>
                </a:solidFill>
                <a:effectLst/>
                <a:latin typeface="+mn-lt"/>
                <a:ea typeface="+mn-ea"/>
                <a:cs typeface="+mn-cs"/>
              </a:rPr>
              <a:t>&gt;</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95</a:t>
            </a:fld>
            <a:endParaRPr lang="en-US"/>
          </a:p>
        </p:txBody>
      </p:sp>
    </p:spTree>
    <p:extLst>
      <p:ext uri="{BB962C8B-B14F-4D97-AF65-F5344CB8AC3E}">
        <p14:creationId xmlns:p14="http://schemas.microsoft.com/office/powerpoint/2010/main" val="42541073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&lt;form action="/</a:t>
            </a:r>
            <a:r>
              <a:rPr lang="en-US" dirty="0" err="1"/>
              <a:t>action_page.php</a:t>
            </a:r>
            <a:r>
              <a:rPr lang="en-US" dirty="0"/>
              <a:t>" method="get“ target="_blank"&gt;</a:t>
            </a:r>
          </a:p>
          <a:p>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98</a:t>
            </a:fld>
            <a:endParaRPr lang="en-US"/>
          </a:p>
        </p:txBody>
      </p:sp>
    </p:spTree>
    <p:extLst>
      <p:ext uri="{BB962C8B-B14F-4D97-AF65-F5344CB8AC3E}">
        <p14:creationId xmlns:p14="http://schemas.microsoft.com/office/powerpoint/2010/main" val="36425523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&lt;input type="button"&gt;</a:t>
            </a:r>
          </a:p>
          <a:p>
            <a:r>
              <a:rPr lang="en-US" dirty="0"/>
              <a:t>&lt;input type="checkbox"&gt;</a:t>
            </a:r>
          </a:p>
          <a:p>
            <a:r>
              <a:rPr lang="en-US" dirty="0"/>
              <a:t>&lt;input type="color"&gt;</a:t>
            </a:r>
          </a:p>
          <a:p>
            <a:r>
              <a:rPr lang="en-US" dirty="0"/>
              <a:t>&lt;input type="date"&gt;</a:t>
            </a:r>
          </a:p>
          <a:p>
            <a:r>
              <a:rPr lang="en-US" dirty="0"/>
              <a:t>&lt;input type="</a:t>
            </a:r>
            <a:r>
              <a:rPr lang="en-US" dirty="0" err="1"/>
              <a:t>datetime</a:t>
            </a:r>
            <a:r>
              <a:rPr lang="en-US" dirty="0"/>
              <a:t>-local"&gt;</a:t>
            </a:r>
          </a:p>
          <a:p>
            <a:r>
              <a:rPr lang="en-US" dirty="0"/>
              <a:t>&lt;input type="email"&gt;</a:t>
            </a:r>
          </a:p>
          <a:p>
            <a:r>
              <a:rPr lang="en-US" dirty="0"/>
              <a:t>&lt;input type="file"&gt;</a:t>
            </a:r>
          </a:p>
          <a:p>
            <a:r>
              <a:rPr lang="en-US" dirty="0"/>
              <a:t>&lt;input type="hidden"&gt;</a:t>
            </a:r>
          </a:p>
          <a:p>
            <a:r>
              <a:rPr lang="en-US" dirty="0"/>
              <a:t>&lt;input type="image"&gt;</a:t>
            </a:r>
          </a:p>
          <a:p>
            <a:r>
              <a:rPr lang="en-US" dirty="0"/>
              <a:t>&lt;input type="month"&gt;</a:t>
            </a:r>
          </a:p>
          <a:p>
            <a:r>
              <a:rPr lang="en-US" dirty="0"/>
              <a:t>&lt;input type="number"&gt;</a:t>
            </a:r>
          </a:p>
          <a:p>
            <a:r>
              <a:rPr lang="en-US" dirty="0"/>
              <a:t>&lt;input type="password"&gt;</a:t>
            </a:r>
          </a:p>
          <a:p>
            <a:r>
              <a:rPr lang="en-US" dirty="0"/>
              <a:t>&lt;input type="radio"&gt;</a:t>
            </a:r>
          </a:p>
          <a:p>
            <a:r>
              <a:rPr lang="en-US" dirty="0"/>
              <a:t>&lt;input type="range"&gt;</a:t>
            </a:r>
          </a:p>
          <a:p>
            <a:r>
              <a:rPr lang="en-US" dirty="0"/>
              <a:t>&lt;input type="reset"&gt;</a:t>
            </a:r>
          </a:p>
          <a:p>
            <a:r>
              <a:rPr lang="en-US" dirty="0"/>
              <a:t>&lt;input type="search"&gt;</a:t>
            </a:r>
          </a:p>
          <a:p>
            <a:r>
              <a:rPr lang="en-US" dirty="0"/>
              <a:t>&lt;input type="submit"&gt;</a:t>
            </a:r>
          </a:p>
          <a:p>
            <a:r>
              <a:rPr lang="en-US" dirty="0"/>
              <a:t>&lt;input type="</a:t>
            </a:r>
            <a:r>
              <a:rPr lang="en-US" dirty="0" err="1"/>
              <a:t>tel</a:t>
            </a:r>
            <a:r>
              <a:rPr lang="en-US" dirty="0"/>
              <a:t>"&gt;</a:t>
            </a:r>
          </a:p>
          <a:p>
            <a:r>
              <a:rPr lang="en-US" dirty="0"/>
              <a:t>&lt;input type="text"&gt;</a:t>
            </a:r>
          </a:p>
          <a:p>
            <a:r>
              <a:rPr lang="en-US" dirty="0"/>
              <a:t>&lt;input type="time"&gt;</a:t>
            </a:r>
          </a:p>
          <a:p>
            <a:r>
              <a:rPr lang="en-US" dirty="0"/>
              <a:t>&lt;input type="</a:t>
            </a:r>
            <a:r>
              <a:rPr lang="en-US" dirty="0" err="1"/>
              <a:t>url</a:t>
            </a:r>
            <a:r>
              <a:rPr lang="en-US" dirty="0"/>
              <a:t>"&gt;</a:t>
            </a:r>
          </a:p>
          <a:p>
            <a:r>
              <a:rPr lang="en-US" dirty="0"/>
              <a:t>&lt;input type="week"&gt;</a:t>
            </a:r>
          </a:p>
        </p:txBody>
      </p:sp>
      <p:sp>
        <p:nvSpPr>
          <p:cNvPr id="4" name="Slide Number Placeholder 3"/>
          <p:cNvSpPr>
            <a:spLocks noGrp="1"/>
          </p:cNvSpPr>
          <p:nvPr>
            <p:ph type="sldNum" sz="quarter" idx="10"/>
          </p:nvPr>
        </p:nvSpPr>
        <p:spPr/>
        <p:txBody>
          <a:bodyPr/>
          <a:lstStyle/>
          <a:p>
            <a:fld id="{E512A55C-0109-4089-BFBE-18C3BDFA7400}" type="slidenum">
              <a:rPr lang="en-US" smtClean="0"/>
              <a:t>99</a:t>
            </a:fld>
            <a:endParaRPr lang="en-US"/>
          </a:p>
        </p:txBody>
      </p:sp>
    </p:spTree>
    <p:extLst>
      <p:ext uri="{BB962C8B-B14F-4D97-AF65-F5344CB8AC3E}">
        <p14:creationId xmlns:p14="http://schemas.microsoft.com/office/powerpoint/2010/main" val="8466196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&lt;form action = "#" method = "get"&gt;</a:t>
            </a:r>
          </a:p>
          <a:p>
            <a:r>
              <a:rPr lang="en-US" sz="1200" b="0" kern="1200" dirty="0">
                <a:solidFill>
                  <a:schemeClr val="tx1"/>
                </a:solidFill>
                <a:effectLst/>
                <a:latin typeface="+mn-lt"/>
                <a:ea typeface="+mn-ea"/>
                <a:cs typeface="+mn-cs"/>
              </a:rPr>
              <a:t>Local Date and Time : &lt;input type = "</a:t>
            </a:r>
            <a:r>
              <a:rPr lang="en-US" sz="1200" b="0" kern="1200" dirty="0" err="1">
                <a:solidFill>
                  <a:schemeClr val="tx1"/>
                </a:solidFill>
                <a:effectLst/>
                <a:latin typeface="+mn-lt"/>
                <a:ea typeface="+mn-ea"/>
                <a:cs typeface="+mn-cs"/>
              </a:rPr>
              <a:t>url</a:t>
            </a:r>
            <a:r>
              <a:rPr lang="en-US" sz="1200" b="0" kern="1200" dirty="0">
                <a:solidFill>
                  <a:schemeClr val="tx1"/>
                </a:solidFill>
                <a:effectLst/>
                <a:latin typeface="+mn-lt"/>
                <a:ea typeface="+mn-ea"/>
                <a:cs typeface="+mn-cs"/>
              </a:rPr>
              <a:t>" name = "</a:t>
            </a:r>
            <a:r>
              <a:rPr lang="en-US" sz="1200" b="0" kern="1200" dirty="0" err="1">
                <a:solidFill>
                  <a:schemeClr val="tx1"/>
                </a:solidFill>
                <a:effectLst/>
                <a:latin typeface="+mn-lt"/>
                <a:ea typeface="+mn-ea"/>
                <a:cs typeface="+mn-cs"/>
              </a:rPr>
              <a:t>newinput</a:t>
            </a:r>
            <a:r>
              <a:rPr lang="en-US" sz="1200" b="0" kern="1200" dirty="0">
                <a:solidFill>
                  <a:schemeClr val="tx1"/>
                </a:solidFill>
                <a:effectLst/>
                <a:latin typeface="+mn-lt"/>
                <a:ea typeface="+mn-ea"/>
                <a:cs typeface="+mn-cs"/>
              </a:rPr>
              <a:t>" /&gt;</a:t>
            </a:r>
          </a:p>
          <a:p>
            <a:r>
              <a:rPr lang="en-US" sz="1200" b="0" kern="1200" dirty="0">
                <a:solidFill>
                  <a:schemeClr val="tx1"/>
                </a:solidFill>
                <a:effectLst/>
                <a:latin typeface="+mn-lt"/>
                <a:ea typeface="+mn-ea"/>
                <a:cs typeface="+mn-cs"/>
              </a:rPr>
              <a:t>&lt;input type = "submit" value = "submit" /&gt;</a:t>
            </a:r>
          </a:p>
          <a:p>
            <a:r>
              <a:rPr lang="en-US" sz="1200" b="0" kern="1200" dirty="0">
                <a:solidFill>
                  <a:schemeClr val="tx1"/>
                </a:solidFill>
                <a:effectLst/>
                <a:latin typeface="+mn-lt"/>
                <a:ea typeface="+mn-ea"/>
                <a:cs typeface="+mn-cs"/>
              </a:rPr>
              <a:t>&lt;/form&gt;</a:t>
            </a:r>
          </a:p>
          <a:p>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100</a:t>
            </a:fld>
            <a:endParaRPr lang="en-US"/>
          </a:p>
        </p:txBody>
      </p:sp>
    </p:spTree>
    <p:extLst>
      <p:ext uri="{BB962C8B-B14F-4D97-AF65-F5344CB8AC3E}">
        <p14:creationId xmlns:p14="http://schemas.microsoft.com/office/powerpoint/2010/main" val="29659756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First name:&lt;input type="text" name="</a:t>
            </a:r>
            <a:r>
              <a:rPr lang="en-US" dirty="0" err="1"/>
              <a:t>fname</a:t>
            </a:r>
            <a:r>
              <a:rPr lang="en-US" dirty="0"/>
              <a:t>" autofocus </a:t>
            </a:r>
            <a:r>
              <a:rPr lang="en-US" dirty="0" err="1"/>
              <a:t>maxlength</a:t>
            </a:r>
            <a:r>
              <a:rPr lang="en-US" dirty="0"/>
              <a:t>="10"&gt;</a:t>
            </a:r>
          </a:p>
          <a:p>
            <a:endParaRPr lang="en-US" dirty="0"/>
          </a:p>
          <a:p>
            <a:r>
              <a:rPr lang="en-US" dirty="0"/>
              <a:t> E-mail: &lt;input type="email" name="email" autocomplete="off"&gt;&lt;</a:t>
            </a:r>
            <a:r>
              <a:rPr lang="en-US" dirty="0" err="1"/>
              <a:t>br</a:t>
            </a:r>
            <a:r>
              <a:rPr lang="en-US" dirty="0"/>
              <a:t>&gt;</a:t>
            </a:r>
          </a:p>
          <a:p>
            <a:r>
              <a:rPr lang="en-US" sz="1200" b="0" i="0" kern="1200" dirty="0">
                <a:solidFill>
                  <a:schemeClr val="tx1"/>
                </a:solidFill>
                <a:effectLst/>
                <a:latin typeface="+mn-lt"/>
                <a:ea typeface="+mn-ea"/>
                <a:cs typeface="+mn-cs"/>
              </a:rPr>
              <a:t> First name:&lt;</a:t>
            </a:r>
            <a:r>
              <a:rPr lang="en-US" sz="1200" b="0" i="0" kern="1200" dirty="0" err="1">
                <a:solidFill>
                  <a:schemeClr val="tx1"/>
                </a:solidFill>
                <a:effectLst/>
                <a:latin typeface="+mn-lt"/>
                <a:ea typeface="+mn-ea"/>
                <a:cs typeface="+mn-cs"/>
              </a:rPr>
              <a:t>br</a:t>
            </a:r>
            <a:r>
              <a:rPr lang="en-US" sz="1200" b="0" i="0" kern="1200" dirty="0">
                <a:solidFill>
                  <a:schemeClr val="tx1"/>
                </a:solidFill>
                <a:effectLst/>
                <a:latin typeface="+mn-lt"/>
                <a:ea typeface="+mn-ea"/>
                <a:cs typeface="+mn-cs"/>
              </a:rPr>
              <a:t>&gt;</a:t>
            </a:r>
            <a:br>
              <a:rPr lang="en-US" dirty="0"/>
            </a:br>
            <a:r>
              <a:rPr lang="en-US" sz="1200" b="0" i="0" kern="1200" dirty="0">
                <a:solidFill>
                  <a:schemeClr val="tx1"/>
                </a:solidFill>
                <a:effectLst/>
                <a:latin typeface="+mn-lt"/>
                <a:ea typeface="+mn-ea"/>
                <a:cs typeface="+mn-cs"/>
              </a:rPr>
              <a:t>  &lt;input type="text" name="</a:t>
            </a:r>
            <a:r>
              <a:rPr lang="en-US" sz="1200" b="0" i="0" kern="1200" dirty="0" err="1">
                <a:solidFill>
                  <a:schemeClr val="tx1"/>
                </a:solidFill>
                <a:effectLst/>
                <a:latin typeface="+mn-lt"/>
                <a:ea typeface="+mn-ea"/>
                <a:cs typeface="+mn-cs"/>
              </a:rPr>
              <a:t>firstname</a:t>
            </a:r>
            <a:r>
              <a:rPr lang="en-US" sz="1200" b="0" i="0" kern="1200" dirty="0">
                <a:solidFill>
                  <a:schemeClr val="tx1"/>
                </a:solidFill>
                <a:effectLst/>
                <a:latin typeface="+mn-lt"/>
                <a:ea typeface="+mn-ea"/>
                <a:cs typeface="+mn-cs"/>
              </a:rPr>
              <a:t>" value="John" size="40"&gt;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First name:&lt;</a:t>
            </a:r>
            <a:r>
              <a:rPr lang="en-US" sz="1200" b="0" i="0" kern="1200" dirty="0" err="1">
                <a:solidFill>
                  <a:schemeClr val="tx1"/>
                </a:solidFill>
                <a:effectLst/>
                <a:latin typeface="+mn-lt"/>
                <a:ea typeface="+mn-ea"/>
                <a:cs typeface="+mn-cs"/>
              </a:rPr>
              <a:t>br</a:t>
            </a:r>
            <a:r>
              <a:rPr lang="en-US" sz="1200" b="0" i="0" kern="1200" dirty="0">
                <a:solidFill>
                  <a:schemeClr val="tx1"/>
                </a:solidFill>
                <a:effectLst/>
                <a:latin typeface="+mn-lt"/>
                <a:ea typeface="+mn-ea"/>
                <a:cs typeface="+mn-cs"/>
              </a:rPr>
              <a:t>&gt;</a:t>
            </a:r>
            <a:br>
              <a:rPr lang="en-US" dirty="0"/>
            </a:br>
            <a:r>
              <a:rPr lang="en-US" sz="1200" b="0" i="0" kern="1200" dirty="0">
                <a:solidFill>
                  <a:schemeClr val="tx1"/>
                </a:solidFill>
                <a:effectLst/>
                <a:latin typeface="+mn-lt"/>
                <a:ea typeface="+mn-ea"/>
                <a:cs typeface="+mn-cs"/>
              </a:rPr>
              <a:t>  &lt;input type="text" name="</a:t>
            </a:r>
            <a:r>
              <a:rPr lang="en-US" sz="1200" b="0" i="0" kern="1200" dirty="0" err="1">
                <a:solidFill>
                  <a:schemeClr val="tx1"/>
                </a:solidFill>
                <a:effectLst/>
                <a:latin typeface="+mn-lt"/>
                <a:ea typeface="+mn-ea"/>
                <a:cs typeface="+mn-cs"/>
              </a:rPr>
              <a:t>firstname</a:t>
            </a:r>
            <a:r>
              <a:rPr lang="en-US" sz="1200" b="0" i="0" kern="1200" dirty="0">
                <a:solidFill>
                  <a:schemeClr val="tx1"/>
                </a:solidFill>
                <a:effectLst/>
                <a:latin typeface="+mn-lt"/>
                <a:ea typeface="+mn-ea"/>
                <a:cs typeface="+mn-cs"/>
              </a:rPr>
              <a:t>" value="John" disabled&gt;</a:t>
            </a:r>
          </a:p>
          <a:p>
            <a:r>
              <a:rPr lang="en-US" sz="1200" b="0" i="0" kern="1200" dirty="0">
                <a:solidFill>
                  <a:schemeClr val="tx1"/>
                </a:solidFill>
                <a:effectLst/>
                <a:latin typeface="+mn-lt"/>
                <a:ea typeface="+mn-ea"/>
                <a:cs typeface="+mn-cs"/>
              </a:rPr>
              <a:t>First name:&lt;</a:t>
            </a:r>
            <a:r>
              <a:rPr lang="en-US" sz="1200" b="0" i="0" kern="1200" dirty="0" err="1">
                <a:solidFill>
                  <a:schemeClr val="tx1"/>
                </a:solidFill>
                <a:effectLst/>
                <a:latin typeface="+mn-lt"/>
                <a:ea typeface="+mn-ea"/>
                <a:cs typeface="+mn-cs"/>
              </a:rPr>
              <a:t>br</a:t>
            </a:r>
            <a:r>
              <a:rPr lang="en-US" sz="1200" b="0" i="0" kern="1200" dirty="0">
                <a:solidFill>
                  <a:schemeClr val="tx1"/>
                </a:solidFill>
                <a:effectLst/>
                <a:latin typeface="+mn-lt"/>
                <a:ea typeface="+mn-ea"/>
                <a:cs typeface="+mn-cs"/>
              </a:rPr>
              <a:t>&gt;</a:t>
            </a:r>
            <a:br>
              <a:rPr lang="en-US" dirty="0"/>
            </a:br>
            <a:r>
              <a:rPr lang="en-US" sz="1200" b="0" i="0" kern="1200" dirty="0">
                <a:solidFill>
                  <a:schemeClr val="tx1"/>
                </a:solidFill>
                <a:effectLst/>
                <a:latin typeface="+mn-lt"/>
                <a:ea typeface="+mn-ea"/>
                <a:cs typeface="+mn-cs"/>
              </a:rPr>
              <a:t>  &lt;input type="text" name="</a:t>
            </a:r>
            <a:r>
              <a:rPr lang="en-US" sz="1200" b="0" i="0" kern="1200" dirty="0" err="1">
                <a:solidFill>
                  <a:schemeClr val="tx1"/>
                </a:solidFill>
                <a:effectLst/>
                <a:latin typeface="+mn-lt"/>
                <a:ea typeface="+mn-ea"/>
                <a:cs typeface="+mn-cs"/>
              </a:rPr>
              <a:t>firstname</a:t>
            </a:r>
            <a:r>
              <a:rPr lang="en-US" sz="1200" b="0" i="0" kern="1200" dirty="0">
                <a:solidFill>
                  <a:schemeClr val="tx1"/>
                </a:solidFill>
                <a:effectLst/>
                <a:latin typeface="+mn-lt"/>
                <a:ea typeface="+mn-ea"/>
                <a:cs typeface="+mn-cs"/>
              </a:rPr>
              <a:t>" value="John" </a:t>
            </a:r>
            <a:r>
              <a:rPr lang="en-US" sz="1200" b="0" i="0" kern="1200" dirty="0" err="1">
                <a:solidFill>
                  <a:schemeClr val="tx1"/>
                </a:solidFill>
                <a:effectLst/>
                <a:latin typeface="+mn-lt"/>
                <a:ea typeface="+mn-ea"/>
                <a:cs typeface="+mn-cs"/>
              </a:rPr>
              <a:t>readonly</a:t>
            </a:r>
            <a:r>
              <a:rPr lang="en-US" sz="1200" b="0" i="0" kern="1200" dirty="0">
                <a:solidFill>
                  <a:schemeClr val="tx1"/>
                </a:solidFill>
                <a:effectLst/>
                <a:latin typeface="+mn-lt"/>
                <a:ea typeface="+mn-ea"/>
                <a:cs typeface="+mn-cs"/>
              </a:rPr>
              <a:t>&gt;</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101</a:t>
            </a:fld>
            <a:endParaRPr lang="en-US"/>
          </a:p>
        </p:txBody>
      </p:sp>
    </p:spTree>
    <p:extLst>
      <p:ext uri="{BB962C8B-B14F-4D97-AF65-F5344CB8AC3E}">
        <p14:creationId xmlns:p14="http://schemas.microsoft.com/office/powerpoint/2010/main" val="17100091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&lt;input type="text" value="hi this a input </a:t>
            </a:r>
            <a:r>
              <a:rPr lang="en-US" sz="1200" b="0" kern="1200" dirty="0" err="1">
                <a:solidFill>
                  <a:schemeClr val="tx1"/>
                </a:solidFill>
                <a:effectLst/>
                <a:latin typeface="+mn-lt"/>
                <a:ea typeface="+mn-ea"/>
                <a:cs typeface="+mn-cs"/>
              </a:rPr>
              <a:t>readonly</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readonly</a:t>
            </a:r>
            <a:r>
              <a:rPr lang="en-US" sz="1200" b="0" kern="1200" dirty="0">
                <a:solidFill>
                  <a:schemeClr val="tx1"/>
                </a:solidFill>
                <a:effectLst/>
                <a:latin typeface="+mn-lt"/>
                <a:ea typeface="+mn-ea"/>
                <a:cs typeface="+mn-cs"/>
              </a:rPr>
              <a:t>&gt;</a:t>
            </a:r>
          </a:p>
          <a:p>
            <a:r>
              <a:rPr lang="en-US" sz="1200" b="0" kern="1200" dirty="0">
                <a:solidFill>
                  <a:schemeClr val="tx1"/>
                </a:solidFill>
                <a:effectLst/>
                <a:latin typeface="+mn-lt"/>
                <a:ea typeface="+mn-ea"/>
                <a:cs typeface="+mn-cs"/>
              </a:rPr>
              <a:t>&lt;input type="text" value="hi this a input disabled" disabled&gt;</a:t>
            </a:r>
          </a:p>
          <a:p>
            <a:r>
              <a:rPr lang="en-US" sz="1200" b="0" kern="1200" dirty="0">
                <a:solidFill>
                  <a:schemeClr val="tx1"/>
                </a:solidFill>
                <a:effectLst/>
                <a:latin typeface="+mn-lt"/>
                <a:ea typeface="+mn-ea"/>
                <a:cs typeface="+mn-cs"/>
              </a:rPr>
              <a:t>&lt;input type="text" placeholder="hi this a input placeholder" &gt;</a:t>
            </a:r>
          </a:p>
          <a:p>
            <a:r>
              <a:rPr lang="en-US" sz="1200" b="0" kern="1200" dirty="0">
                <a:solidFill>
                  <a:schemeClr val="tx1"/>
                </a:solidFill>
                <a:effectLst/>
                <a:latin typeface="+mn-lt"/>
                <a:ea typeface="+mn-ea"/>
                <a:cs typeface="+mn-cs"/>
              </a:rPr>
              <a:t>&lt;input type="text" placeholder="hi this a input placeholder and autofocus" autofocus&gt;</a:t>
            </a:r>
          </a:p>
          <a:p>
            <a:endParaRPr lang="en-US" dirty="0"/>
          </a:p>
        </p:txBody>
      </p:sp>
      <p:sp>
        <p:nvSpPr>
          <p:cNvPr id="4" name="Slide Number Placeholder 3"/>
          <p:cNvSpPr>
            <a:spLocks noGrp="1"/>
          </p:cNvSpPr>
          <p:nvPr>
            <p:ph type="sldNum" sz="quarter" idx="10"/>
          </p:nvPr>
        </p:nvSpPr>
        <p:spPr/>
        <p:txBody>
          <a:bodyPr/>
          <a:lstStyle/>
          <a:p>
            <a:fld id="{A5FE9965-74C4-40D3-A281-B37F4FD8833E}" type="slidenum">
              <a:rPr lang="en-US" smtClean="0"/>
              <a:t>102</a:t>
            </a:fld>
            <a:endParaRPr lang="en-US"/>
          </a:p>
        </p:txBody>
      </p:sp>
    </p:spTree>
    <p:extLst>
      <p:ext uri="{BB962C8B-B14F-4D97-AF65-F5344CB8AC3E}">
        <p14:creationId xmlns:p14="http://schemas.microsoft.com/office/powerpoint/2010/main" val="30980692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&lt;form&gt;</a:t>
            </a:r>
          </a:p>
          <a:p>
            <a:r>
              <a:rPr lang="en-US" dirty="0"/>
              <a:t> </a:t>
            </a:r>
            <a:r>
              <a:rPr lang="en-US" sz="1200" kern="1200" dirty="0">
                <a:solidFill>
                  <a:schemeClr val="tx1"/>
                </a:solidFill>
                <a:effectLst/>
                <a:latin typeface="+mn-lt"/>
                <a:ea typeface="+mn-ea"/>
                <a:cs typeface="+mn-cs"/>
              </a:rPr>
              <a:t>&lt;div&gt;</a:t>
            </a:r>
            <a:r>
              <a:rPr lang="en-US" dirty="0"/>
              <a:t> </a:t>
            </a:r>
          </a:p>
          <a:p>
            <a:r>
              <a:rPr lang="en-US" sz="1200" kern="1200" dirty="0">
                <a:solidFill>
                  <a:schemeClr val="tx1"/>
                </a:solidFill>
                <a:effectLst/>
                <a:latin typeface="+mn-lt"/>
                <a:ea typeface="+mn-ea"/>
                <a:cs typeface="+mn-cs"/>
              </a:rPr>
              <a:t>&lt;label for="choose"&gt;</a:t>
            </a:r>
            <a:r>
              <a:rPr lang="en-US" dirty="0"/>
              <a:t>Would you prefer a banana or a cherry?</a:t>
            </a:r>
            <a:r>
              <a:rPr lang="en-US" sz="1200" kern="1200" dirty="0">
                <a:solidFill>
                  <a:schemeClr val="tx1"/>
                </a:solidFill>
                <a:effectLst/>
                <a:latin typeface="+mn-lt"/>
                <a:ea typeface="+mn-ea"/>
                <a:cs typeface="+mn-cs"/>
              </a:rPr>
              <a:t>&lt;/label&gt;</a:t>
            </a:r>
          </a:p>
          <a:p>
            <a:r>
              <a:rPr lang="en-US" dirty="0"/>
              <a:t> </a:t>
            </a:r>
            <a:r>
              <a:rPr lang="en-US" sz="1200" kern="1200" dirty="0">
                <a:solidFill>
                  <a:schemeClr val="tx1"/>
                </a:solidFill>
                <a:effectLst/>
                <a:latin typeface="+mn-lt"/>
                <a:ea typeface="+mn-ea"/>
                <a:cs typeface="+mn-cs"/>
              </a:rPr>
              <a:t>&lt;input id="choose" name="</a:t>
            </a:r>
            <a:r>
              <a:rPr lang="en-US" sz="1200" kern="1200" dirty="0" err="1">
                <a:solidFill>
                  <a:schemeClr val="tx1"/>
                </a:solidFill>
                <a:effectLst/>
                <a:latin typeface="+mn-lt"/>
                <a:ea typeface="+mn-ea"/>
                <a:cs typeface="+mn-cs"/>
              </a:rPr>
              <a:t>i_like</a:t>
            </a:r>
            <a:r>
              <a:rPr lang="en-US" sz="1200" kern="1200" dirty="0">
                <a:solidFill>
                  <a:schemeClr val="tx1"/>
                </a:solidFill>
                <a:effectLst/>
                <a:latin typeface="+mn-lt"/>
                <a:ea typeface="+mn-ea"/>
                <a:cs typeface="+mn-cs"/>
              </a:rPr>
              <a:t>" required </a:t>
            </a:r>
            <a:r>
              <a:rPr lang="en-US" sz="1200" kern="1200" dirty="0" err="1">
                <a:solidFill>
                  <a:schemeClr val="tx1"/>
                </a:solidFill>
                <a:effectLst/>
                <a:latin typeface="+mn-lt"/>
                <a:ea typeface="+mn-ea"/>
                <a:cs typeface="+mn-cs"/>
              </a:rPr>
              <a:t>minlength</a:t>
            </a:r>
            <a:r>
              <a:rPr lang="en-US" sz="1200" kern="1200" dirty="0">
                <a:solidFill>
                  <a:schemeClr val="tx1"/>
                </a:solidFill>
                <a:effectLst/>
                <a:latin typeface="+mn-lt"/>
                <a:ea typeface="+mn-ea"/>
                <a:cs typeface="+mn-cs"/>
              </a:rPr>
              <a:t>="6" </a:t>
            </a:r>
            <a:r>
              <a:rPr lang="en-US" sz="1200" kern="1200" dirty="0" err="1">
                <a:solidFill>
                  <a:schemeClr val="tx1"/>
                </a:solidFill>
                <a:effectLst/>
                <a:latin typeface="+mn-lt"/>
                <a:ea typeface="+mn-ea"/>
                <a:cs typeface="+mn-cs"/>
              </a:rPr>
              <a:t>maxlength</a:t>
            </a:r>
            <a:r>
              <a:rPr lang="en-US" sz="1200" kern="1200" dirty="0">
                <a:solidFill>
                  <a:schemeClr val="tx1"/>
                </a:solidFill>
                <a:effectLst/>
                <a:latin typeface="+mn-lt"/>
                <a:ea typeface="+mn-ea"/>
                <a:cs typeface="+mn-cs"/>
              </a:rPr>
              <a:t>="6"&gt;</a:t>
            </a:r>
          </a:p>
          <a:p>
            <a:r>
              <a:rPr lang="en-US" dirty="0"/>
              <a:t> </a:t>
            </a:r>
            <a:r>
              <a:rPr lang="en-US" sz="1200" kern="1200" dirty="0">
                <a:solidFill>
                  <a:schemeClr val="tx1"/>
                </a:solidFill>
                <a:effectLst/>
                <a:latin typeface="+mn-lt"/>
                <a:ea typeface="+mn-ea"/>
                <a:cs typeface="+mn-cs"/>
              </a:rPr>
              <a:t>&lt;/div&gt;</a:t>
            </a:r>
          </a:p>
          <a:p>
            <a:r>
              <a:rPr lang="en-US" dirty="0"/>
              <a:t> </a:t>
            </a:r>
            <a:r>
              <a:rPr lang="en-US" sz="1200" kern="1200" dirty="0">
                <a:solidFill>
                  <a:schemeClr val="tx1"/>
                </a:solidFill>
                <a:effectLst/>
                <a:latin typeface="+mn-lt"/>
                <a:ea typeface="+mn-ea"/>
                <a:cs typeface="+mn-cs"/>
              </a:rPr>
              <a:t>&lt;div&gt;</a:t>
            </a:r>
          </a:p>
          <a:p>
            <a:r>
              <a:rPr lang="en-US" dirty="0"/>
              <a:t> </a:t>
            </a:r>
            <a:r>
              <a:rPr lang="en-US" sz="1200" kern="1200" dirty="0">
                <a:solidFill>
                  <a:schemeClr val="tx1"/>
                </a:solidFill>
                <a:effectLst/>
                <a:latin typeface="+mn-lt"/>
                <a:ea typeface="+mn-ea"/>
                <a:cs typeface="+mn-cs"/>
              </a:rPr>
              <a:t>&lt;label for="number"&gt;</a:t>
            </a:r>
            <a:r>
              <a:rPr lang="en-US" dirty="0"/>
              <a:t>How many would you like?</a:t>
            </a:r>
            <a:r>
              <a:rPr lang="en-US" sz="1200" kern="1200" dirty="0">
                <a:solidFill>
                  <a:schemeClr val="tx1"/>
                </a:solidFill>
                <a:effectLst/>
                <a:latin typeface="+mn-lt"/>
                <a:ea typeface="+mn-ea"/>
                <a:cs typeface="+mn-cs"/>
              </a:rPr>
              <a:t>&lt;/label&gt;</a:t>
            </a:r>
            <a:r>
              <a:rPr lang="en-US" dirty="0"/>
              <a:t> </a:t>
            </a:r>
          </a:p>
          <a:p>
            <a:r>
              <a:rPr lang="en-US" sz="1200" kern="1200" dirty="0">
                <a:solidFill>
                  <a:schemeClr val="tx1"/>
                </a:solidFill>
                <a:effectLst/>
                <a:latin typeface="+mn-lt"/>
                <a:ea typeface="+mn-ea"/>
                <a:cs typeface="+mn-cs"/>
              </a:rPr>
              <a:t>&lt;input type="number" id="number" name="amount" value="1" min="1" max="10"&gt;</a:t>
            </a:r>
          </a:p>
          <a:p>
            <a:r>
              <a:rPr lang="en-US" dirty="0"/>
              <a:t> </a:t>
            </a:r>
            <a:r>
              <a:rPr lang="en-US" sz="1200" kern="1200" dirty="0">
                <a:solidFill>
                  <a:schemeClr val="tx1"/>
                </a:solidFill>
                <a:effectLst/>
                <a:latin typeface="+mn-lt"/>
                <a:ea typeface="+mn-ea"/>
                <a:cs typeface="+mn-cs"/>
              </a:rPr>
              <a:t>&lt;/div&gt;</a:t>
            </a:r>
          </a:p>
          <a:p>
            <a:r>
              <a:rPr lang="en-US" dirty="0"/>
              <a:t> </a:t>
            </a:r>
            <a:r>
              <a:rPr lang="en-US" sz="1200" kern="1200" dirty="0">
                <a:solidFill>
                  <a:schemeClr val="tx1"/>
                </a:solidFill>
                <a:effectLst/>
                <a:latin typeface="+mn-lt"/>
                <a:ea typeface="+mn-ea"/>
                <a:cs typeface="+mn-cs"/>
              </a:rPr>
              <a:t>&lt;div&gt;</a:t>
            </a:r>
          </a:p>
          <a:p>
            <a:r>
              <a:rPr lang="en-US" dirty="0"/>
              <a:t> </a:t>
            </a:r>
            <a:r>
              <a:rPr lang="en-US" sz="1200" kern="1200" dirty="0">
                <a:solidFill>
                  <a:schemeClr val="tx1"/>
                </a:solidFill>
                <a:effectLst/>
                <a:latin typeface="+mn-lt"/>
                <a:ea typeface="+mn-ea"/>
                <a:cs typeface="+mn-cs"/>
              </a:rPr>
              <a:t>&lt;button&gt;</a:t>
            </a:r>
            <a:r>
              <a:rPr lang="en-US" dirty="0"/>
              <a:t>Submit</a:t>
            </a:r>
            <a:r>
              <a:rPr lang="en-US" sz="1200" kern="1200" dirty="0">
                <a:solidFill>
                  <a:schemeClr val="tx1"/>
                </a:solidFill>
                <a:effectLst/>
                <a:latin typeface="+mn-lt"/>
                <a:ea typeface="+mn-ea"/>
                <a:cs typeface="+mn-cs"/>
              </a:rPr>
              <a:t>&lt;/button&gt;</a:t>
            </a:r>
            <a:r>
              <a:rPr lang="en-US" dirty="0"/>
              <a:t> </a:t>
            </a:r>
          </a:p>
          <a:p>
            <a:r>
              <a:rPr lang="en-US" sz="1200" kern="1200" dirty="0">
                <a:solidFill>
                  <a:schemeClr val="tx1"/>
                </a:solidFill>
                <a:effectLst/>
                <a:latin typeface="+mn-lt"/>
                <a:ea typeface="+mn-ea"/>
                <a:cs typeface="+mn-cs"/>
              </a:rPr>
              <a:t>&lt;/div&gt;</a:t>
            </a:r>
          </a:p>
          <a:p>
            <a:r>
              <a:rPr lang="en-US" dirty="0"/>
              <a:t> </a:t>
            </a:r>
            <a:r>
              <a:rPr lang="en-US" sz="1200" kern="1200" dirty="0">
                <a:solidFill>
                  <a:schemeClr val="tx1"/>
                </a:solidFill>
                <a:effectLst/>
                <a:latin typeface="+mn-lt"/>
                <a:ea typeface="+mn-ea"/>
                <a:cs typeface="+mn-cs"/>
              </a:rPr>
              <a:t>&lt;/form&gt;</a:t>
            </a:r>
            <a:endParaRPr lang="en-US" dirty="0"/>
          </a:p>
        </p:txBody>
      </p:sp>
      <p:sp>
        <p:nvSpPr>
          <p:cNvPr id="4" name="Slide Number Placeholder 3"/>
          <p:cNvSpPr>
            <a:spLocks noGrp="1"/>
          </p:cNvSpPr>
          <p:nvPr>
            <p:ph type="sldNum" sz="quarter" idx="10"/>
          </p:nvPr>
        </p:nvSpPr>
        <p:spPr/>
        <p:txBody>
          <a:bodyPr/>
          <a:lstStyle/>
          <a:p>
            <a:fld id="{A5FE9965-74C4-40D3-A281-B37F4FD8833E}" type="slidenum">
              <a:rPr lang="en-US" smtClean="0"/>
              <a:t>104</a:t>
            </a:fld>
            <a:endParaRPr lang="en-US"/>
          </a:p>
        </p:txBody>
      </p:sp>
    </p:spTree>
    <p:extLst>
      <p:ext uri="{BB962C8B-B14F-4D97-AF65-F5344CB8AC3E}">
        <p14:creationId xmlns:p14="http://schemas.microsoft.com/office/powerpoint/2010/main" val="3966813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&lt;p style="</a:t>
            </a:r>
            <a:r>
              <a:rPr lang="en-US" dirty="0" err="1"/>
              <a:t>color:red</a:t>
            </a:r>
            <a:r>
              <a:rPr lang="en-US" dirty="0"/>
              <a:t>"&gt;This is a paragraph.&lt;/p&gt;</a:t>
            </a:r>
          </a:p>
          <a:p>
            <a:r>
              <a:rPr lang="en-US" sz="1200" b="0" i="0" kern="1200" dirty="0">
                <a:solidFill>
                  <a:schemeClr val="tx1"/>
                </a:solidFill>
                <a:effectLst/>
                <a:latin typeface="+mn-lt"/>
                <a:ea typeface="+mn-ea"/>
                <a:cs typeface="+mn-cs"/>
              </a:rPr>
              <a:t>&lt;p title='John "</a:t>
            </a:r>
            <a:r>
              <a:rPr lang="en-US" sz="1200" b="0" i="0" kern="1200" dirty="0" err="1">
                <a:solidFill>
                  <a:schemeClr val="tx1"/>
                </a:solidFill>
                <a:effectLst/>
                <a:latin typeface="+mn-lt"/>
                <a:ea typeface="+mn-ea"/>
                <a:cs typeface="+mn-cs"/>
              </a:rPr>
              <a:t>ShotGun</a:t>
            </a:r>
            <a:r>
              <a:rPr lang="en-US" sz="1200" b="0" i="0" kern="1200" dirty="0">
                <a:solidFill>
                  <a:schemeClr val="tx1"/>
                </a:solidFill>
                <a:effectLst/>
                <a:latin typeface="+mn-lt"/>
                <a:ea typeface="+mn-ea"/>
                <a:cs typeface="+mn-cs"/>
              </a:rPr>
              <a:t>" Nelson'&gt;</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32</a:t>
            </a:fld>
            <a:endParaRPr lang="en-US"/>
          </a:p>
        </p:txBody>
      </p:sp>
    </p:spTree>
    <p:extLst>
      <p:ext uri="{BB962C8B-B14F-4D97-AF65-F5344CB8AC3E}">
        <p14:creationId xmlns:p14="http://schemas.microsoft.com/office/powerpoint/2010/main" val="26620212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&lt;label for="name"&gt;</a:t>
            </a:r>
            <a:r>
              <a:rPr lang="en-US" dirty="0"/>
              <a:t>Name:</a:t>
            </a:r>
            <a:r>
              <a:rPr lang="en-US" sz="1200" kern="1200" dirty="0">
                <a:solidFill>
                  <a:schemeClr val="tx1"/>
                </a:solidFill>
                <a:effectLst/>
                <a:latin typeface="+mn-lt"/>
                <a:ea typeface="+mn-ea"/>
                <a:cs typeface="+mn-cs"/>
              </a:rPr>
              <a:t>&lt;/label&gt;</a:t>
            </a:r>
            <a:r>
              <a:rPr lang="en-US" dirty="0"/>
              <a:t> </a:t>
            </a:r>
            <a:r>
              <a:rPr lang="en-US" sz="1200" kern="1200" dirty="0">
                <a:solidFill>
                  <a:schemeClr val="tx1"/>
                </a:solidFill>
                <a:effectLst/>
                <a:latin typeface="+mn-lt"/>
                <a:ea typeface="+mn-ea"/>
                <a:cs typeface="+mn-cs"/>
              </a:rPr>
              <a:t>&lt;input type="text" id="name" name="</a:t>
            </a:r>
            <a:r>
              <a:rPr lang="en-US" sz="1200" kern="1200" dirty="0" err="1">
                <a:solidFill>
                  <a:schemeClr val="tx1"/>
                </a:solidFill>
                <a:effectLst/>
                <a:latin typeface="+mn-lt"/>
                <a:ea typeface="+mn-ea"/>
                <a:cs typeface="+mn-cs"/>
              </a:rPr>
              <a:t>user_name</a:t>
            </a:r>
            <a:r>
              <a:rPr lang="en-US" sz="1200" kern="1200" dirty="0">
                <a:solidFill>
                  <a:schemeClr val="tx1"/>
                </a:solidFill>
                <a:effectLst/>
                <a:latin typeface="+mn-lt"/>
                <a:ea typeface="+mn-ea"/>
                <a:cs typeface="+mn-cs"/>
              </a:rPr>
              <a:t>"&gt;</a:t>
            </a:r>
          </a:p>
          <a:p>
            <a:r>
              <a:rPr lang="en-US" sz="1200" kern="1200" dirty="0">
                <a:solidFill>
                  <a:schemeClr val="tx1"/>
                </a:solidFill>
                <a:effectLst/>
                <a:latin typeface="+mn-lt"/>
                <a:ea typeface="+mn-ea"/>
                <a:cs typeface="+mn-cs"/>
              </a:rPr>
              <a:t>&lt;label for="name"&gt;</a:t>
            </a:r>
            <a:r>
              <a:rPr lang="en-US" dirty="0"/>
              <a:t> Name: </a:t>
            </a:r>
            <a:r>
              <a:rPr lang="en-US" sz="1200" kern="1200" dirty="0">
                <a:solidFill>
                  <a:schemeClr val="tx1"/>
                </a:solidFill>
                <a:effectLst/>
                <a:latin typeface="+mn-lt"/>
                <a:ea typeface="+mn-ea"/>
                <a:cs typeface="+mn-cs"/>
              </a:rPr>
              <a:t>&lt;input type="text" id="name" name="</a:t>
            </a:r>
            <a:r>
              <a:rPr lang="en-US" sz="1200" kern="1200" dirty="0" err="1">
                <a:solidFill>
                  <a:schemeClr val="tx1"/>
                </a:solidFill>
                <a:effectLst/>
                <a:latin typeface="+mn-lt"/>
                <a:ea typeface="+mn-ea"/>
                <a:cs typeface="+mn-cs"/>
              </a:rPr>
              <a:t>user_name</a:t>
            </a:r>
            <a:r>
              <a:rPr lang="en-US" sz="1200" kern="1200" dirty="0">
                <a:solidFill>
                  <a:schemeClr val="tx1"/>
                </a:solidFill>
                <a:effectLst/>
                <a:latin typeface="+mn-lt"/>
                <a:ea typeface="+mn-ea"/>
                <a:cs typeface="+mn-cs"/>
              </a:rPr>
              <a:t>"&gt;</a:t>
            </a:r>
            <a:r>
              <a:rPr lang="en-US" dirty="0"/>
              <a:t> </a:t>
            </a:r>
            <a:r>
              <a:rPr lang="en-US" sz="1200" kern="1200" dirty="0">
                <a:solidFill>
                  <a:schemeClr val="tx1"/>
                </a:solidFill>
                <a:effectLst/>
                <a:latin typeface="+mn-lt"/>
                <a:ea typeface="+mn-ea"/>
                <a:cs typeface="+mn-cs"/>
              </a:rPr>
              <a:t>&lt;/label&gt;</a:t>
            </a:r>
          </a:p>
          <a:p>
            <a:r>
              <a:rPr lang="en-US" sz="1200" kern="1200" dirty="0">
                <a:solidFill>
                  <a:schemeClr val="tx1"/>
                </a:solidFill>
                <a:effectLst/>
                <a:latin typeface="+mn-lt"/>
                <a:ea typeface="+mn-ea"/>
                <a:cs typeface="+mn-cs"/>
              </a:rPr>
              <a:t>&lt;!-- So this: --&gt;</a:t>
            </a:r>
          </a:p>
          <a:p>
            <a:r>
              <a:rPr lang="en-US" dirty="0"/>
              <a:t> </a:t>
            </a:r>
            <a:r>
              <a:rPr lang="en-US" sz="1200" kern="1200" dirty="0">
                <a:solidFill>
                  <a:schemeClr val="tx1"/>
                </a:solidFill>
                <a:effectLst/>
                <a:latin typeface="+mn-lt"/>
                <a:ea typeface="+mn-ea"/>
                <a:cs typeface="+mn-cs"/>
              </a:rPr>
              <a:t>&lt;div&gt;</a:t>
            </a:r>
          </a:p>
          <a:p>
            <a:r>
              <a:rPr lang="en-US" dirty="0"/>
              <a:t> </a:t>
            </a:r>
            <a:r>
              <a:rPr lang="en-US" sz="1200" kern="1200" dirty="0">
                <a:solidFill>
                  <a:schemeClr val="tx1"/>
                </a:solidFill>
                <a:effectLst/>
                <a:latin typeface="+mn-lt"/>
                <a:ea typeface="+mn-ea"/>
                <a:cs typeface="+mn-cs"/>
              </a:rPr>
              <a:t>&lt;label for="username"&gt;</a:t>
            </a:r>
            <a:r>
              <a:rPr lang="en-US" dirty="0"/>
              <a:t>Name:</a:t>
            </a:r>
            <a:r>
              <a:rPr lang="en-US" sz="1200" kern="1200" dirty="0">
                <a:solidFill>
                  <a:schemeClr val="tx1"/>
                </a:solidFill>
                <a:effectLst/>
                <a:latin typeface="+mn-lt"/>
                <a:ea typeface="+mn-ea"/>
                <a:cs typeface="+mn-cs"/>
              </a:rPr>
              <a:t>&lt;/label&gt;</a:t>
            </a:r>
          </a:p>
          <a:p>
            <a:r>
              <a:rPr lang="en-US" dirty="0"/>
              <a:t> </a:t>
            </a:r>
            <a:r>
              <a:rPr lang="en-US" sz="1200" kern="1200" dirty="0">
                <a:solidFill>
                  <a:schemeClr val="tx1"/>
                </a:solidFill>
                <a:effectLst/>
                <a:latin typeface="+mn-lt"/>
                <a:ea typeface="+mn-ea"/>
                <a:cs typeface="+mn-cs"/>
              </a:rPr>
              <a:t>&lt;input type="text" name="username"&gt;</a:t>
            </a:r>
            <a:r>
              <a:rPr lang="en-US" dirty="0"/>
              <a:t> </a:t>
            </a:r>
          </a:p>
          <a:p>
            <a:r>
              <a:rPr lang="en-US" sz="1200" kern="1200" dirty="0">
                <a:solidFill>
                  <a:schemeClr val="tx1"/>
                </a:solidFill>
                <a:effectLst/>
                <a:latin typeface="+mn-lt"/>
                <a:ea typeface="+mn-ea"/>
                <a:cs typeface="+mn-cs"/>
              </a:rPr>
              <a:t>&lt;label for="username"&gt;</a:t>
            </a:r>
          </a:p>
          <a:p>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abbr</a:t>
            </a:r>
            <a:r>
              <a:rPr lang="en-US" sz="1200" kern="1200" dirty="0">
                <a:solidFill>
                  <a:schemeClr val="tx1"/>
                </a:solidFill>
                <a:effectLst/>
                <a:latin typeface="+mn-lt"/>
                <a:ea typeface="+mn-ea"/>
                <a:cs typeface="+mn-cs"/>
              </a:rPr>
              <a:t> title="required"&gt;</a:t>
            </a:r>
            <a:r>
              <a:rPr lang="en-US" dirty="0"/>
              <a:t>*</a:t>
            </a: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abbr</a:t>
            </a:r>
            <a:r>
              <a:rPr lang="en-US" sz="1200" kern="1200" dirty="0">
                <a:solidFill>
                  <a:schemeClr val="tx1"/>
                </a:solidFill>
                <a:effectLst/>
                <a:latin typeface="+mn-lt"/>
                <a:ea typeface="+mn-ea"/>
                <a:cs typeface="+mn-cs"/>
              </a:rPr>
              <a:t>&gt;</a:t>
            </a:r>
          </a:p>
          <a:p>
            <a:r>
              <a:rPr lang="en-US" sz="1200" kern="1200" dirty="0">
                <a:solidFill>
                  <a:schemeClr val="tx1"/>
                </a:solidFill>
                <a:effectLst/>
                <a:latin typeface="+mn-lt"/>
                <a:ea typeface="+mn-ea"/>
                <a:cs typeface="+mn-cs"/>
              </a:rPr>
              <a:t>&lt;/label&gt;</a:t>
            </a:r>
          </a:p>
          <a:p>
            <a:r>
              <a:rPr lang="en-US" dirty="0"/>
              <a:t> </a:t>
            </a:r>
            <a:r>
              <a:rPr lang="en-US" sz="1200" kern="1200" dirty="0">
                <a:solidFill>
                  <a:schemeClr val="tx1"/>
                </a:solidFill>
                <a:effectLst/>
                <a:latin typeface="+mn-lt"/>
                <a:ea typeface="+mn-ea"/>
                <a:cs typeface="+mn-cs"/>
              </a:rPr>
              <a:t>&lt;/div&gt;</a:t>
            </a:r>
            <a:r>
              <a:rPr lang="en-US" dirty="0"/>
              <a:t> </a:t>
            </a:r>
          </a:p>
          <a:p>
            <a:r>
              <a:rPr lang="en-US" sz="1200" kern="1200" dirty="0">
                <a:solidFill>
                  <a:schemeClr val="tx1"/>
                </a:solidFill>
                <a:effectLst/>
                <a:latin typeface="+mn-lt"/>
                <a:ea typeface="+mn-ea"/>
                <a:cs typeface="+mn-cs"/>
              </a:rPr>
              <a:t>&lt;!-- would be better done like this: --&gt;</a:t>
            </a:r>
            <a:r>
              <a:rPr lang="en-US" dirty="0"/>
              <a:t> </a:t>
            </a:r>
          </a:p>
          <a:p>
            <a:r>
              <a:rPr lang="en-US" sz="1200" kern="1200" dirty="0">
                <a:solidFill>
                  <a:schemeClr val="tx1"/>
                </a:solidFill>
                <a:effectLst/>
                <a:latin typeface="+mn-lt"/>
                <a:ea typeface="+mn-ea"/>
                <a:cs typeface="+mn-cs"/>
              </a:rPr>
              <a:t>&lt;div&gt;</a:t>
            </a:r>
            <a:r>
              <a:rPr lang="en-US" dirty="0"/>
              <a:t> </a:t>
            </a:r>
          </a:p>
          <a:p>
            <a:r>
              <a:rPr lang="en-US" sz="1200" kern="1200" dirty="0">
                <a:solidFill>
                  <a:schemeClr val="tx1"/>
                </a:solidFill>
                <a:effectLst/>
                <a:latin typeface="+mn-lt"/>
                <a:ea typeface="+mn-ea"/>
                <a:cs typeface="+mn-cs"/>
              </a:rPr>
              <a:t>&lt;label for="username"&gt;</a:t>
            </a:r>
            <a:r>
              <a:rPr lang="en-US" dirty="0"/>
              <a:t> </a:t>
            </a:r>
          </a:p>
          <a:p>
            <a:r>
              <a:rPr lang="en-US" sz="1200" kern="1200" dirty="0">
                <a:solidFill>
                  <a:schemeClr val="tx1"/>
                </a:solidFill>
                <a:effectLst/>
                <a:latin typeface="+mn-lt"/>
                <a:ea typeface="+mn-ea"/>
                <a:cs typeface="+mn-cs"/>
              </a:rPr>
              <a:t>&lt;span&gt;</a:t>
            </a:r>
            <a:r>
              <a:rPr lang="en-US" dirty="0"/>
              <a:t>Name:</a:t>
            </a:r>
            <a:r>
              <a:rPr lang="en-US" sz="1200" kern="1200" dirty="0">
                <a:solidFill>
                  <a:schemeClr val="tx1"/>
                </a:solidFill>
                <a:effectLst/>
                <a:latin typeface="+mn-lt"/>
                <a:ea typeface="+mn-ea"/>
                <a:cs typeface="+mn-cs"/>
              </a:rPr>
              <a:t>&lt;/span&gt;</a:t>
            </a:r>
          </a:p>
          <a:p>
            <a:r>
              <a:rPr lang="en-US" dirty="0"/>
              <a:t> </a:t>
            </a:r>
            <a:r>
              <a:rPr lang="en-US" sz="1200" kern="1200" dirty="0">
                <a:solidFill>
                  <a:schemeClr val="tx1"/>
                </a:solidFill>
                <a:effectLst/>
                <a:latin typeface="+mn-lt"/>
                <a:ea typeface="+mn-ea"/>
                <a:cs typeface="+mn-cs"/>
              </a:rPr>
              <a:t>&lt;input id="username" type="text" name="username"&gt;</a:t>
            </a:r>
            <a:r>
              <a:rPr lang="en-US" dirty="0"/>
              <a:t> </a:t>
            </a:r>
          </a:p>
          <a:p>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abbr</a:t>
            </a:r>
            <a:r>
              <a:rPr lang="en-US" sz="1200" kern="1200" dirty="0">
                <a:solidFill>
                  <a:schemeClr val="tx1"/>
                </a:solidFill>
                <a:effectLst/>
                <a:latin typeface="+mn-lt"/>
                <a:ea typeface="+mn-ea"/>
                <a:cs typeface="+mn-cs"/>
              </a:rPr>
              <a:t> title="required"&gt;</a:t>
            </a:r>
            <a:r>
              <a:rPr lang="en-US" dirty="0"/>
              <a:t>*</a:t>
            </a: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abbr</a:t>
            </a:r>
            <a:r>
              <a:rPr lang="en-US" sz="1200" kern="1200" dirty="0">
                <a:solidFill>
                  <a:schemeClr val="tx1"/>
                </a:solidFill>
                <a:effectLst/>
                <a:latin typeface="+mn-lt"/>
                <a:ea typeface="+mn-ea"/>
                <a:cs typeface="+mn-cs"/>
              </a:rPr>
              <a:t>&gt;</a:t>
            </a:r>
          </a:p>
          <a:p>
            <a:r>
              <a:rPr lang="en-US" dirty="0"/>
              <a:t> </a:t>
            </a:r>
            <a:r>
              <a:rPr lang="en-US" sz="1200" kern="1200" dirty="0">
                <a:solidFill>
                  <a:schemeClr val="tx1"/>
                </a:solidFill>
                <a:effectLst/>
                <a:latin typeface="+mn-lt"/>
                <a:ea typeface="+mn-ea"/>
                <a:cs typeface="+mn-cs"/>
              </a:rPr>
              <a:t>&lt;/label&gt;</a:t>
            </a:r>
          </a:p>
          <a:p>
            <a:r>
              <a:rPr lang="en-US" dirty="0"/>
              <a:t> </a:t>
            </a:r>
            <a:r>
              <a:rPr lang="en-US" sz="1200" kern="1200" dirty="0">
                <a:solidFill>
                  <a:schemeClr val="tx1"/>
                </a:solidFill>
                <a:effectLst/>
                <a:latin typeface="+mn-lt"/>
                <a:ea typeface="+mn-ea"/>
                <a:cs typeface="+mn-cs"/>
              </a:rPr>
              <a:t>&lt;/div&gt;</a:t>
            </a:r>
          </a:p>
          <a:p>
            <a:r>
              <a:rPr lang="en-US" dirty="0"/>
              <a:t> </a:t>
            </a:r>
            <a:r>
              <a:rPr lang="en-US" sz="1200" kern="1200" dirty="0">
                <a:solidFill>
                  <a:schemeClr val="tx1"/>
                </a:solidFill>
                <a:effectLst/>
                <a:latin typeface="+mn-lt"/>
                <a:ea typeface="+mn-ea"/>
                <a:cs typeface="+mn-cs"/>
              </a:rPr>
              <a:t>&lt;!-- But this is probably best: --&gt;</a:t>
            </a:r>
          </a:p>
          <a:p>
            <a:r>
              <a:rPr lang="en-US" dirty="0"/>
              <a:t> </a:t>
            </a:r>
            <a:r>
              <a:rPr lang="en-US" sz="1200" kern="1200" dirty="0">
                <a:solidFill>
                  <a:schemeClr val="tx1"/>
                </a:solidFill>
                <a:effectLst/>
                <a:latin typeface="+mn-lt"/>
                <a:ea typeface="+mn-ea"/>
                <a:cs typeface="+mn-cs"/>
              </a:rPr>
              <a:t>&lt;div&gt;</a:t>
            </a:r>
            <a:r>
              <a:rPr lang="en-US" dirty="0"/>
              <a:t> </a:t>
            </a:r>
          </a:p>
          <a:p>
            <a:r>
              <a:rPr lang="en-US" sz="1200" kern="1200" dirty="0">
                <a:solidFill>
                  <a:schemeClr val="tx1"/>
                </a:solidFill>
                <a:effectLst/>
                <a:latin typeface="+mn-lt"/>
                <a:ea typeface="+mn-ea"/>
                <a:cs typeface="+mn-cs"/>
              </a:rPr>
              <a:t>&lt;label for="username"&gt;</a:t>
            </a:r>
            <a:r>
              <a:rPr lang="en-US" dirty="0"/>
              <a:t>Name: </a:t>
            </a: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abbr</a:t>
            </a:r>
            <a:r>
              <a:rPr lang="en-US" sz="1200" kern="1200" dirty="0">
                <a:solidFill>
                  <a:schemeClr val="tx1"/>
                </a:solidFill>
                <a:effectLst/>
                <a:latin typeface="+mn-lt"/>
                <a:ea typeface="+mn-ea"/>
                <a:cs typeface="+mn-cs"/>
              </a:rPr>
              <a:t> title="required"&gt;</a:t>
            </a:r>
            <a:r>
              <a:rPr lang="en-US" dirty="0"/>
              <a:t>*</a:t>
            </a: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abbr</a:t>
            </a:r>
            <a:r>
              <a:rPr lang="en-US" sz="1200" kern="1200" dirty="0">
                <a:solidFill>
                  <a:schemeClr val="tx1"/>
                </a:solidFill>
                <a:effectLst/>
                <a:latin typeface="+mn-lt"/>
                <a:ea typeface="+mn-ea"/>
                <a:cs typeface="+mn-cs"/>
              </a:rPr>
              <a:t>&gt;</a:t>
            </a:r>
          </a:p>
          <a:p>
            <a:r>
              <a:rPr lang="en-US" sz="1200" kern="1200" dirty="0">
                <a:solidFill>
                  <a:schemeClr val="tx1"/>
                </a:solidFill>
                <a:effectLst/>
                <a:latin typeface="+mn-lt"/>
                <a:ea typeface="+mn-ea"/>
                <a:cs typeface="+mn-cs"/>
              </a:rPr>
              <a:t>&lt;/label&gt;</a:t>
            </a:r>
          </a:p>
          <a:p>
            <a:r>
              <a:rPr lang="en-US" dirty="0"/>
              <a:t> </a:t>
            </a:r>
            <a:r>
              <a:rPr lang="en-US" sz="1200" kern="1200" dirty="0">
                <a:solidFill>
                  <a:schemeClr val="tx1"/>
                </a:solidFill>
                <a:effectLst/>
                <a:latin typeface="+mn-lt"/>
                <a:ea typeface="+mn-ea"/>
                <a:cs typeface="+mn-cs"/>
              </a:rPr>
              <a:t>&lt;input id="username" type="text" name="username"&gt;</a:t>
            </a:r>
          </a:p>
          <a:p>
            <a:r>
              <a:rPr lang="en-US" dirty="0"/>
              <a:t> </a:t>
            </a:r>
            <a:r>
              <a:rPr lang="en-US" sz="1200" kern="1200" dirty="0">
                <a:solidFill>
                  <a:schemeClr val="tx1"/>
                </a:solidFill>
                <a:effectLst/>
                <a:latin typeface="+mn-lt"/>
                <a:ea typeface="+mn-ea"/>
                <a:cs typeface="+mn-cs"/>
              </a:rPr>
              <a:t>&lt;/div&gt;</a:t>
            </a:r>
            <a:endParaRPr lang="en-US" dirty="0"/>
          </a:p>
        </p:txBody>
      </p:sp>
      <p:sp>
        <p:nvSpPr>
          <p:cNvPr id="4" name="Slide Number Placeholder 3"/>
          <p:cNvSpPr>
            <a:spLocks noGrp="1"/>
          </p:cNvSpPr>
          <p:nvPr>
            <p:ph type="sldNum" sz="quarter" idx="10"/>
          </p:nvPr>
        </p:nvSpPr>
        <p:spPr/>
        <p:txBody>
          <a:bodyPr/>
          <a:lstStyle/>
          <a:p>
            <a:fld id="{A5FE9965-74C4-40D3-A281-B37F4FD8833E}" type="slidenum">
              <a:rPr lang="en-US" smtClean="0"/>
              <a:t>105</a:t>
            </a:fld>
            <a:endParaRPr lang="en-US"/>
          </a:p>
        </p:txBody>
      </p:sp>
    </p:spTree>
    <p:extLst>
      <p:ext uri="{BB962C8B-B14F-4D97-AF65-F5344CB8AC3E}">
        <p14:creationId xmlns:p14="http://schemas.microsoft.com/office/powerpoint/2010/main" val="10193349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&lt;input type="radio" name="subject" value="</a:t>
            </a:r>
            <a:r>
              <a:rPr lang="en-US" sz="1200" b="0" i="0" u="none" strike="noStrike" kern="1200" baseline="0" dirty="0" err="1">
                <a:solidFill>
                  <a:schemeClr val="tx1"/>
                </a:solidFill>
                <a:latin typeface="+mn-lt"/>
                <a:ea typeface="+mn-ea"/>
                <a:cs typeface="+mn-cs"/>
              </a:rPr>
              <a:t>maths“</a:t>
            </a:r>
            <a:r>
              <a:rPr lang="en-US" sz="1200" b="1" i="0" kern="1200" dirty="0" err="1">
                <a:solidFill>
                  <a:schemeClr val="tx1"/>
                </a:solidFill>
                <a:effectLst/>
                <a:latin typeface="+mn-lt"/>
                <a:ea typeface="+mn-ea"/>
                <a:cs typeface="+mn-cs"/>
              </a:rPr>
              <a:t>checked</a:t>
            </a:r>
            <a:r>
              <a:rPr lang="en-US" sz="1200" b="0" i="0" u="none" strike="noStrike" kern="1200" baseline="0" dirty="0">
                <a:solidFill>
                  <a:schemeClr val="tx1"/>
                </a:solidFill>
                <a:latin typeface="+mn-lt"/>
                <a:ea typeface="+mn-ea"/>
                <a:cs typeface="+mn-cs"/>
              </a:rPr>
              <a:t>&gt; </a:t>
            </a:r>
            <a:r>
              <a:rPr lang="en-US" sz="1200" b="0" i="0" u="none" strike="noStrike" kern="1200" baseline="0" dirty="0" err="1">
                <a:solidFill>
                  <a:schemeClr val="tx1"/>
                </a:solidFill>
                <a:latin typeface="+mn-lt"/>
                <a:ea typeface="+mn-ea"/>
                <a:cs typeface="+mn-cs"/>
              </a:rPr>
              <a:t>Maths</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&lt;input type="radio" name="subject" value="physics"&gt; Physics</a:t>
            </a:r>
          </a:p>
          <a:p>
            <a:endParaRPr lang="en-US" sz="1200" b="0" i="0" u="none" strike="noStrike" kern="1200" baseline="0" dirty="0">
              <a:solidFill>
                <a:schemeClr val="tx1"/>
              </a:solidFill>
              <a:latin typeface="+mn-lt"/>
              <a:ea typeface="+mn-ea"/>
              <a:cs typeface="+mn-cs"/>
            </a:endParaRPr>
          </a:p>
          <a:p>
            <a:r>
              <a:rPr lang="en-US" dirty="0"/>
              <a:t>&lt;input type="checkbox" name="technology" value="HTML"&gt; I know HTML</a:t>
            </a:r>
          </a:p>
          <a:p>
            <a:r>
              <a:rPr lang="en-US" dirty="0"/>
              <a:t>    &lt;input type="checkbox" name="technology" value="CSS"&gt; I know CSS</a:t>
            </a:r>
          </a:p>
          <a:p>
            <a:r>
              <a:rPr lang="en-US" sz="1200" b="0" kern="1200" dirty="0">
                <a:solidFill>
                  <a:schemeClr val="tx1"/>
                </a:solidFill>
                <a:effectLst/>
                <a:latin typeface="+mn-lt"/>
                <a:ea typeface="+mn-ea"/>
                <a:cs typeface="+mn-cs"/>
              </a:rPr>
              <a:t>&lt;input type="radio" name="lunch" value="pasta"&gt; Pasta</a:t>
            </a:r>
          </a:p>
          <a:p>
            <a:r>
              <a:rPr lang="en-US" sz="1200" b="0" kern="1200" dirty="0">
                <a:solidFill>
                  <a:schemeClr val="tx1"/>
                </a:solidFill>
                <a:effectLst/>
                <a:latin typeface="+mn-lt"/>
                <a:ea typeface="+mn-ea"/>
                <a:cs typeface="+mn-cs"/>
              </a:rPr>
              <a:t>    &lt;input type="radio" name="lunch" value="risotto"&gt; Risotto</a:t>
            </a:r>
          </a:p>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106</a:t>
            </a:fld>
            <a:endParaRPr lang="en-US"/>
          </a:p>
        </p:txBody>
      </p:sp>
    </p:spTree>
    <p:extLst>
      <p:ext uri="{BB962C8B-B14F-4D97-AF65-F5344CB8AC3E}">
        <p14:creationId xmlns:p14="http://schemas.microsoft.com/office/powerpoint/2010/main" val="17652533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&lt;input type="radio" name="subject" value="</a:t>
            </a:r>
            <a:r>
              <a:rPr lang="en-US" sz="1200" b="0" i="0" u="none" strike="noStrike" kern="1200" baseline="0" dirty="0" err="1">
                <a:solidFill>
                  <a:schemeClr val="tx1"/>
                </a:solidFill>
                <a:latin typeface="+mn-lt"/>
                <a:ea typeface="+mn-ea"/>
                <a:cs typeface="+mn-cs"/>
              </a:rPr>
              <a:t>maths“</a:t>
            </a:r>
            <a:r>
              <a:rPr lang="en-US" sz="1200" b="1" i="0" kern="1200" dirty="0" err="1">
                <a:solidFill>
                  <a:schemeClr val="tx1"/>
                </a:solidFill>
                <a:effectLst/>
                <a:latin typeface="+mn-lt"/>
                <a:ea typeface="+mn-ea"/>
                <a:cs typeface="+mn-cs"/>
              </a:rPr>
              <a:t>checked</a:t>
            </a:r>
            <a:r>
              <a:rPr lang="en-US" sz="1200" b="0" i="0" u="none" strike="noStrike" kern="1200" baseline="0" dirty="0">
                <a:solidFill>
                  <a:schemeClr val="tx1"/>
                </a:solidFill>
                <a:latin typeface="+mn-lt"/>
                <a:ea typeface="+mn-ea"/>
                <a:cs typeface="+mn-cs"/>
              </a:rPr>
              <a:t>&gt; </a:t>
            </a:r>
            <a:r>
              <a:rPr lang="en-US" sz="1200" b="0" i="0" u="none" strike="noStrike" kern="1200" baseline="0" dirty="0" err="1">
                <a:solidFill>
                  <a:schemeClr val="tx1"/>
                </a:solidFill>
                <a:latin typeface="+mn-lt"/>
                <a:ea typeface="+mn-ea"/>
                <a:cs typeface="+mn-cs"/>
              </a:rPr>
              <a:t>Maths</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&lt;input type="radio" name="subject" value="physics"&gt; Physics</a:t>
            </a:r>
          </a:p>
          <a:p>
            <a:endParaRPr lang="en-US" sz="1200" b="0" i="0" u="none" strike="noStrike" kern="1200" baseline="0" dirty="0">
              <a:solidFill>
                <a:schemeClr val="tx1"/>
              </a:solidFill>
              <a:latin typeface="+mn-lt"/>
              <a:ea typeface="+mn-ea"/>
              <a:cs typeface="+mn-cs"/>
            </a:endParaRPr>
          </a:p>
          <a:p>
            <a:r>
              <a:rPr lang="en-US" dirty="0"/>
              <a:t>&lt;input type="checkbox" name="technology" value="HTML"&gt; I know HTML</a:t>
            </a:r>
          </a:p>
          <a:p>
            <a:r>
              <a:rPr lang="en-US" dirty="0"/>
              <a:t>    &lt;input type="checkbox" name="technology" value="CSS"&gt; I know CSS</a:t>
            </a:r>
          </a:p>
          <a:p>
            <a:r>
              <a:rPr lang="en-US" sz="1200" b="0" kern="1200" dirty="0">
                <a:solidFill>
                  <a:schemeClr val="tx1"/>
                </a:solidFill>
                <a:effectLst/>
                <a:latin typeface="+mn-lt"/>
                <a:ea typeface="+mn-ea"/>
                <a:cs typeface="+mn-cs"/>
              </a:rPr>
              <a:t>&lt;input type="radio" name="lunch" value="pasta"&gt; Pasta</a:t>
            </a:r>
          </a:p>
          <a:p>
            <a:r>
              <a:rPr lang="en-US" sz="1200" b="0" kern="1200" dirty="0">
                <a:solidFill>
                  <a:schemeClr val="tx1"/>
                </a:solidFill>
                <a:effectLst/>
                <a:latin typeface="+mn-lt"/>
                <a:ea typeface="+mn-ea"/>
                <a:cs typeface="+mn-cs"/>
              </a:rPr>
              <a:t>    &lt;input type="radio" name="lunch" value="risotto"&gt; Risotto</a:t>
            </a:r>
          </a:p>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107</a:t>
            </a:fld>
            <a:endParaRPr lang="en-US"/>
          </a:p>
        </p:txBody>
      </p:sp>
    </p:spTree>
    <p:extLst>
      <p:ext uri="{BB962C8B-B14F-4D97-AF65-F5344CB8AC3E}">
        <p14:creationId xmlns:p14="http://schemas.microsoft.com/office/powerpoint/2010/main" val="22010674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&lt;select name="dropdown"&gt; </a:t>
            </a:r>
          </a:p>
          <a:p>
            <a:r>
              <a:rPr lang="en-US" sz="1200" b="0" i="0" u="none" strike="noStrike" kern="1200" baseline="0" dirty="0">
                <a:solidFill>
                  <a:schemeClr val="tx1"/>
                </a:solidFill>
                <a:latin typeface="+mn-lt"/>
                <a:ea typeface="+mn-ea"/>
                <a:cs typeface="+mn-cs"/>
              </a:rPr>
              <a:t>&lt;option value="</a:t>
            </a:r>
            <a:r>
              <a:rPr lang="en-US" sz="1200" b="0" i="0" u="none" strike="noStrike" kern="1200" baseline="0" dirty="0" err="1">
                <a:solidFill>
                  <a:schemeClr val="tx1"/>
                </a:solidFill>
                <a:latin typeface="+mn-lt"/>
                <a:ea typeface="+mn-ea"/>
                <a:cs typeface="+mn-cs"/>
              </a:rPr>
              <a:t>Maths</a:t>
            </a:r>
            <a:r>
              <a:rPr lang="en-US" sz="1200" b="0" i="0" u="none" strike="noStrike" kern="1200" baseline="0" dirty="0">
                <a:solidFill>
                  <a:schemeClr val="tx1"/>
                </a:solidFill>
                <a:latin typeface="+mn-lt"/>
                <a:ea typeface="+mn-ea"/>
                <a:cs typeface="+mn-cs"/>
              </a:rPr>
              <a:t>" selected&gt;</a:t>
            </a:r>
            <a:r>
              <a:rPr lang="en-US" sz="1200" b="0" i="0" u="none" strike="noStrike" kern="1200" baseline="0" dirty="0" err="1">
                <a:solidFill>
                  <a:schemeClr val="tx1"/>
                </a:solidFill>
                <a:latin typeface="+mn-lt"/>
                <a:ea typeface="+mn-ea"/>
                <a:cs typeface="+mn-cs"/>
              </a:rPr>
              <a:t>Maths</a:t>
            </a:r>
            <a:r>
              <a:rPr lang="en-US" sz="1200" b="0" i="0" u="none" strike="noStrike" kern="1200" baseline="0" dirty="0">
                <a:solidFill>
                  <a:schemeClr val="tx1"/>
                </a:solidFill>
                <a:latin typeface="+mn-lt"/>
                <a:ea typeface="+mn-ea"/>
                <a:cs typeface="+mn-cs"/>
              </a:rPr>
              <a:t>&lt;/option&gt; </a:t>
            </a:r>
          </a:p>
          <a:p>
            <a:r>
              <a:rPr lang="en-US" sz="1200" b="0" i="0" u="none" strike="noStrike" kern="1200" baseline="0" dirty="0">
                <a:solidFill>
                  <a:schemeClr val="tx1"/>
                </a:solidFill>
                <a:latin typeface="+mn-lt"/>
                <a:ea typeface="+mn-ea"/>
                <a:cs typeface="+mn-cs"/>
              </a:rPr>
              <a:t>&lt;option value="Physics"&gt;Physics&lt;/option&gt; </a:t>
            </a:r>
          </a:p>
          <a:p>
            <a:r>
              <a:rPr lang="en-US" sz="1200" b="0" i="0" u="none" strike="noStrike" kern="1200" baseline="0" dirty="0">
                <a:solidFill>
                  <a:schemeClr val="tx1"/>
                </a:solidFill>
                <a:latin typeface="+mn-lt"/>
                <a:ea typeface="+mn-ea"/>
                <a:cs typeface="+mn-cs"/>
              </a:rPr>
              <a:t>&lt;/select&gt; </a:t>
            </a:r>
          </a:p>
          <a:p>
            <a:endParaRPr lang="en-US" sz="1200" b="0" i="0" u="none" strike="noStrike"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&lt;select id="groups" name="groups"&gt;</a:t>
            </a:r>
          </a:p>
          <a:p>
            <a:r>
              <a:rPr lang="en-US" dirty="0"/>
              <a:t> </a:t>
            </a: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optgroup</a:t>
            </a:r>
            <a:r>
              <a:rPr lang="en-US" sz="1200" kern="1200" dirty="0">
                <a:solidFill>
                  <a:schemeClr val="tx1"/>
                </a:solidFill>
                <a:effectLst/>
                <a:latin typeface="+mn-lt"/>
                <a:ea typeface="+mn-ea"/>
                <a:cs typeface="+mn-cs"/>
              </a:rPr>
              <a:t> label="fruits"&gt;</a:t>
            </a:r>
            <a:r>
              <a:rPr lang="en-US" dirty="0"/>
              <a:t> </a:t>
            </a:r>
          </a:p>
          <a:p>
            <a:r>
              <a:rPr lang="en-US" sz="1200" kern="1200" dirty="0">
                <a:solidFill>
                  <a:schemeClr val="tx1"/>
                </a:solidFill>
                <a:effectLst/>
                <a:latin typeface="+mn-lt"/>
                <a:ea typeface="+mn-ea"/>
                <a:cs typeface="+mn-cs"/>
              </a:rPr>
              <a:t>&lt;option&gt;</a:t>
            </a:r>
            <a:r>
              <a:rPr lang="en-US" dirty="0"/>
              <a:t>Banana</a:t>
            </a:r>
            <a:r>
              <a:rPr lang="en-US" sz="1200" kern="1200" dirty="0">
                <a:solidFill>
                  <a:schemeClr val="tx1"/>
                </a:solidFill>
                <a:effectLst/>
                <a:latin typeface="+mn-lt"/>
                <a:ea typeface="+mn-ea"/>
                <a:cs typeface="+mn-cs"/>
              </a:rPr>
              <a:t>&lt;/option&gt;</a:t>
            </a:r>
            <a:r>
              <a:rPr lang="en-US" dirty="0"/>
              <a:t> </a:t>
            </a:r>
          </a:p>
          <a:p>
            <a:r>
              <a:rPr lang="en-US" sz="1200" kern="1200" dirty="0">
                <a:solidFill>
                  <a:schemeClr val="tx1"/>
                </a:solidFill>
                <a:effectLst/>
                <a:latin typeface="+mn-lt"/>
                <a:ea typeface="+mn-ea"/>
                <a:cs typeface="+mn-cs"/>
              </a:rPr>
              <a:t>&lt;option selected&gt;</a:t>
            </a:r>
            <a:r>
              <a:rPr lang="en-US" dirty="0"/>
              <a:t>Cherry</a:t>
            </a:r>
            <a:r>
              <a:rPr lang="en-US" sz="1200" kern="1200" dirty="0">
                <a:solidFill>
                  <a:schemeClr val="tx1"/>
                </a:solidFill>
                <a:effectLst/>
                <a:latin typeface="+mn-lt"/>
                <a:ea typeface="+mn-ea"/>
                <a:cs typeface="+mn-cs"/>
              </a:rPr>
              <a:t>&lt;/option&gt;</a:t>
            </a:r>
          </a:p>
          <a:p>
            <a:r>
              <a:rPr lang="en-US" dirty="0"/>
              <a:t> </a:t>
            </a:r>
            <a:r>
              <a:rPr lang="en-US" sz="1200" kern="1200" dirty="0">
                <a:solidFill>
                  <a:schemeClr val="tx1"/>
                </a:solidFill>
                <a:effectLst/>
                <a:latin typeface="+mn-lt"/>
                <a:ea typeface="+mn-ea"/>
                <a:cs typeface="+mn-cs"/>
              </a:rPr>
              <a:t>&lt;option&gt;</a:t>
            </a:r>
            <a:r>
              <a:rPr lang="en-US" dirty="0"/>
              <a:t>Lemon</a:t>
            </a:r>
            <a:r>
              <a:rPr lang="en-US" sz="1200" kern="1200" dirty="0">
                <a:solidFill>
                  <a:schemeClr val="tx1"/>
                </a:solidFill>
                <a:effectLst/>
                <a:latin typeface="+mn-lt"/>
                <a:ea typeface="+mn-ea"/>
                <a:cs typeface="+mn-cs"/>
              </a:rPr>
              <a:t>&lt;/option&gt;</a:t>
            </a:r>
            <a:r>
              <a:rPr lang="en-US" dirty="0"/>
              <a:t> </a:t>
            </a:r>
          </a:p>
          <a:p>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optgroup</a:t>
            </a:r>
            <a:r>
              <a:rPr lang="en-US" sz="1200" kern="1200" dirty="0">
                <a:solidFill>
                  <a:schemeClr val="tx1"/>
                </a:solidFill>
                <a:effectLst/>
                <a:latin typeface="+mn-lt"/>
                <a:ea typeface="+mn-ea"/>
                <a:cs typeface="+mn-cs"/>
              </a:rPr>
              <a:t>&gt;</a:t>
            </a:r>
            <a:r>
              <a:rPr lang="en-US" dirty="0"/>
              <a:t> </a:t>
            </a:r>
          </a:p>
          <a:p>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optgroup</a:t>
            </a:r>
            <a:r>
              <a:rPr lang="en-US" sz="1200" kern="1200" dirty="0">
                <a:solidFill>
                  <a:schemeClr val="tx1"/>
                </a:solidFill>
                <a:effectLst/>
                <a:latin typeface="+mn-lt"/>
                <a:ea typeface="+mn-ea"/>
                <a:cs typeface="+mn-cs"/>
              </a:rPr>
              <a:t> label="vegetables"&gt;</a:t>
            </a:r>
            <a:r>
              <a:rPr lang="en-US" dirty="0"/>
              <a:t> </a:t>
            </a:r>
          </a:p>
          <a:p>
            <a:r>
              <a:rPr lang="en-US" sz="1200" kern="1200" dirty="0">
                <a:solidFill>
                  <a:schemeClr val="tx1"/>
                </a:solidFill>
                <a:effectLst/>
                <a:latin typeface="+mn-lt"/>
                <a:ea typeface="+mn-ea"/>
                <a:cs typeface="+mn-cs"/>
              </a:rPr>
              <a:t>&lt;option&gt;</a:t>
            </a:r>
            <a:r>
              <a:rPr lang="en-US" dirty="0"/>
              <a:t>Carrot</a:t>
            </a:r>
            <a:r>
              <a:rPr lang="en-US" sz="1200" kern="1200" dirty="0">
                <a:solidFill>
                  <a:schemeClr val="tx1"/>
                </a:solidFill>
                <a:effectLst/>
                <a:latin typeface="+mn-lt"/>
                <a:ea typeface="+mn-ea"/>
                <a:cs typeface="+mn-cs"/>
              </a:rPr>
              <a:t>&lt;/option&gt;</a:t>
            </a:r>
          </a:p>
          <a:p>
            <a:r>
              <a:rPr lang="en-US" dirty="0"/>
              <a:t> </a:t>
            </a:r>
            <a:r>
              <a:rPr lang="en-US" sz="1200" kern="1200" dirty="0">
                <a:solidFill>
                  <a:schemeClr val="tx1"/>
                </a:solidFill>
                <a:effectLst/>
                <a:latin typeface="+mn-lt"/>
                <a:ea typeface="+mn-ea"/>
                <a:cs typeface="+mn-cs"/>
              </a:rPr>
              <a:t>&lt;option&gt;</a:t>
            </a:r>
            <a:r>
              <a:rPr lang="en-US" dirty="0"/>
              <a:t>Eggplant</a:t>
            </a:r>
            <a:r>
              <a:rPr lang="en-US" sz="1200" kern="1200" dirty="0">
                <a:solidFill>
                  <a:schemeClr val="tx1"/>
                </a:solidFill>
                <a:effectLst/>
                <a:latin typeface="+mn-lt"/>
                <a:ea typeface="+mn-ea"/>
                <a:cs typeface="+mn-cs"/>
              </a:rPr>
              <a:t>&lt;/option&gt;</a:t>
            </a:r>
          </a:p>
          <a:p>
            <a:r>
              <a:rPr lang="en-US" dirty="0"/>
              <a:t> </a:t>
            </a:r>
            <a:r>
              <a:rPr lang="en-US" sz="1200" kern="1200" dirty="0">
                <a:solidFill>
                  <a:schemeClr val="tx1"/>
                </a:solidFill>
                <a:effectLst/>
                <a:latin typeface="+mn-lt"/>
                <a:ea typeface="+mn-ea"/>
                <a:cs typeface="+mn-cs"/>
              </a:rPr>
              <a:t>&lt;option&gt;</a:t>
            </a:r>
            <a:r>
              <a:rPr lang="en-US" dirty="0"/>
              <a:t>Potato</a:t>
            </a:r>
            <a:r>
              <a:rPr lang="en-US" sz="1200" kern="1200" dirty="0">
                <a:solidFill>
                  <a:schemeClr val="tx1"/>
                </a:solidFill>
                <a:effectLst/>
                <a:latin typeface="+mn-lt"/>
                <a:ea typeface="+mn-ea"/>
                <a:cs typeface="+mn-cs"/>
              </a:rPr>
              <a:t>&lt;/option&gt;</a:t>
            </a:r>
            <a:r>
              <a:rPr lang="en-US" dirty="0"/>
              <a:t> </a:t>
            </a:r>
          </a:p>
          <a:p>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optgroup</a:t>
            </a:r>
            <a:r>
              <a:rPr lang="en-US" sz="1200" kern="1200" dirty="0">
                <a:solidFill>
                  <a:schemeClr val="tx1"/>
                </a:solidFill>
                <a:effectLst/>
                <a:latin typeface="+mn-lt"/>
                <a:ea typeface="+mn-ea"/>
                <a:cs typeface="+mn-cs"/>
              </a:rPr>
              <a:t>&gt;</a:t>
            </a:r>
          </a:p>
          <a:p>
            <a:r>
              <a:rPr lang="en-US" dirty="0"/>
              <a:t> </a:t>
            </a:r>
            <a:r>
              <a:rPr lang="en-US" sz="1200" kern="1200" dirty="0">
                <a:solidFill>
                  <a:schemeClr val="tx1"/>
                </a:solidFill>
                <a:effectLst/>
                <a:latin typeface="+mn-lt"/>
                <a:ea typeface="+mn-ea"/>
                <a:cs typeface="+mn-cs"/>
              </a:rPr>
              <a:t>&lt;/select&gt;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&lt;select multiple id="multi" name="multi"&gt;</a:t>
            </a:r>
            <a:r>
              <a:rPr lang="en-US" dirty="0"/>
              <a:t> </a:t>
            </a:r>
          </a:p>
          <a:p>
            <a:r>
              <a:rPr lang="en-US" sz="1200" kern="1200">
                <a:solidFill>
                  <a:schemeClr val="tx1"/>
                </a:solidFill>
                <a:effectLst/>
                <a:latin typeface="+mn-lt"/>
                <a:ea typeface="+mn-ea"/>
                <a:cs typeface="+mn-cs"/>
              </a:rPr>
              <a:t>&lt;option&gt;</a:t>
            </a:r>
            <a:r>
              <a:rPr lang="en-US"/>
              <a:t>Banana</a:t>
            </a:r>
            <a:r>
              <a:rPr lang="en-US" sz="1200" kern="1200">
                <a:solidFill>
                  <a:schemeClr val="tx1"/>
                </a:solidFill>
                <a:effectLst/>
                <a:latin typeface="+mn-lt"/>
                <a:ea typeface="+mn-ea"/>
                <a:cs typeface="+mn-cs"/>
              </a:rPr>
              <a:t>&lt;/option&gt;</a:t>
            </a:r>
            <a:r>
              <a:rPr lang="en-US"/>
              <a:t> </a:t>
            </a:r>
            <a:r>
              <a:rPr lang="en-US" sz="1200" kern="1200">
                <a:solidFill>
                  <a:schemeClr val="tx1"/>
                </a:solidFill>
                <a:effectLst/>
                <a:latin typeface="+mn-lt"/>
                <a:ea typeface="+mn-ea"/>
                <a:cs typeface="+mn-cs"/>
              </a:rPr>
              <a:t>&lt;option&gt;</a:t>
            </a:r>
            <a:r>
              <a:rPr lang="en-US"/>
              <a:t>Cherry</a:t>
            </a:r>
            <a:r>
              <a:rPr lang="en-US" sz="1200" kern="1200">
                <a:solidFill>
                  <a:schemeClr val="tx1"/>
                </a:solidFill>
                <a:effectLst/>
                <a:latin typeface="+mn-lt"/>
                <a:ea typeface="+mn-ea"/>
                <a:cs typeface="+mn-cs"/>
              </a:rPr>
              <a:t>&lt;/option&gt;</a:t>
            </a:r>
            <a:r>
              <a:rPr lang="en-US"/>
              <a:t> </a:t>
            </a:r>
            <a:r>
              <a:rPr lang="en-US" sz="1200" kern="1200">
                <a:solidFill>
                  <a:schemeClr val="tx1"/>
                </a:solidFill>
                <a:effectLst/>
                <a:latin typeface="+mn-lt"/>
                <a:ea typeface="+mn-ea"/>
                <a:cs typeface="+mn-cs"/>
              </a:rPr>
              <a:t>&lt;option&gt;</a:t>
            </a:r>
            <a:r>
              <a:rPr lang="en-US"/>
              <a:t>Lemon</a:t>
            </a:r>
            <a:r>
              <a:rPr lang="en-US" sz="1200" kern="1200">
                <a:solidFill>
                  <a:schemeClr val="tx1"/>
                </a:solidFill>
                <a:effectLst/>
                <a:latin typeface="+mn-lt"/>
                <a:ea typeface="+mn-ea"/>
                <a:cs typeface="+mn-cs"/>
              </a:rPr>
              <a:t>&lt;/option&gt;</a:t>
            </a:r>
            <a:r>
              <a:rPr lang="en-US"/>
              <a:t> </a:t>
            </a:r>
            <a:r>
              <a:rPr lang="en-US" sz="1200" kern="1200">
                <a:solidFill>
                  <a:schemeClr val="tx1"/>
                </a:solidFill>
                <a:effectLst/>
                <a:latin typeface="+mn-lt"/>
                <a:ea typeface="+mn-ea"/>
                <a:cs typeface="+mn-cs"/>
              </a:rPr>
              <a:t>&lt;/select&gt;</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108</a:t>
            </a:fld>
            <a:endParaRPr lang="en-US"/>
          </a:p>
        </p:txBody>
      </p:sp>
    </p:spTree>
    <p:extLst>
      <p:ext uri="{BB962C8B-B14F-4D97-AF65-F5344CB8AC3E}">
        <p14:creationId xmlns:p14="http://schemas.microsoft.com/office/powerpoint/2010/main" val="27824538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&lt;select&gt;</a:t>
            </a:r>
          </a:p>
          <a:p>
            <a:r>
              <a:rPr lang="en-US" dirty="0"/>
              <a:t>&lt;</a:t>
            </a:r>
            <a:r>
              <a:rPr lang="en-US" dirty="0" err="1"/>
              <a:t>optgroup</a:t>
            </a:r>
            <a:r>
              <a:rPr lang="en-US" dirty="0"/>
              <a:t> label="India"&gt;</a:t>
            </a:r>
          </a:p>
          <a:p>
            <a:r>
              <a:rPr lang="en-US" dirty="0"/>
              <a:t>&lt;option value ="</a:t>
            </a:r>
            <a:r>
              <a:rPr lang="en-US" dirty="0" err="1"/>
              <a:t>mumbai</a:t>
            </a:r>
            <a:r>
              <a:rPr lang="en-US" dirty="0"/>
              <a:t>"&gt;Mumbai&lt;/option&gt;</a:t>
            </a:r>
          </a:p>
          <a:p>
            <a:r>
              <a:rPr lang="en-US" dirty="0"/>
              <a:t>&lt;option value ="</a:t>
            </a:r>
            <a:r>
              <a:rPr lang="en-US" dirty="0" err="1"/>
              <a:t>delhi</a:t>
            </a:r>
            <a:r>
              <a:rPr lang="en-US" dirty="0"/>
              <a:t>"&gt;Delhi&lt;/option&gt;</a:t>
            </a:r>
          </a:p>
          <a:p>
            <a:r>
              <a:rPr lang="en-US" dirty="0"/>
              <a:t>&lt;/</a:t>
            </a:r>
            <a:r>
              <a:rPr lang="en-US" dirty="0" err="1"/>
              <a:t>optgroup</a:t>
            </a:r>
            <a:r>
              <a:rPr lang="en-US" dirty="0"/>
              <a:t>&gt;</a:t>
            </a:r>
          </a:p>
          <a:p>
            <a:r>
              <a:rPr lang="en-US" dirty="0"/>
              <a:t>&lt;</a:t>
            </a:r>
            <a:r>
              <a:rPr lang="en-US" dirty="0" err="1"/>
              <a:t>optgroup</a:t>
            </a:r>
            <a:r>
              <a:rPr lang="en-US" dirty="0"/>
              <a:t> label="USA"&gt;</a:t>
            </a:r>
          </a:p>
          <a:p>
            <a:r>
              <a:rPr lang="en-US" dirty="0"/>
              <a:t>&lt;option value ="</a:t>
            </a:r>
            <a:r>
              <a:rPr lang="en-US" dirty="0" err="1"/>
              <a:t>florida</a:t>
            </a:r>
            <a:r>
              <a:rPr lang="en-US" dirty="0"/>
              <a:t>"&gt;Florida&lt;/option&gt;</a:t>
            </a:r>
          </a:p>
          <a:p>
            <a:r>
              <a:rPr lang="en-US" dirty="0"/>
              <a:t>&lt;option value ="</a:t>
            </a:r>
            <a:r>
              <a:rPr lang="en-US" dirty="0" err="1"/>
              <a:t>newyork</a:t>
            </a:r>
            <a:r>
              <a:rPr lang="en-US" dirty="0"/>
              <a:t>"&gt;New York&lt;/option&gt;</a:t>
            </a:r>
          </a:p>
          <a:p>
            <a:r>
              <a:rPr lang="en-US" dirty="0"/>
              <a:t>&lt;/</a:t>
            </a:r>
            <a:r>
              <a:rPr lang="en-US" dirty="0" err="1"/>
              <a:t>optgroup</a:t>
            </a:r>
            <a:r>
              <a:rPr lang="en-US" dirty="0"/>
              <a:t>&gt;</a:t>
            </a:r>
          </a:p>
          <a:p>
            <a:r>
              <a:rPr lang="en-US" dirty="0"/>
              <a:t>&lt;/select&gt;</a:t>
            </a:r>
          </a:p>
        </p:txBody>
      </p:sp>
      <p:sp>
        <p:nvSpPr>
          <p:cNvPr id="4" name="Slide Number Placeholder 3"/>
          <p:cNvSpPr>
            <a:spLocks noGrp="1"/>
          </p:cNvSpPr>
          <p:nvPr>
            <p:ph type="sldNum" sz="quarter" idx="10"/>
          </p:nvPr>
        </p:nvSpPr>
        <p:spPr/>
        <p:txBody>
          <a:bodyPr/>
          <a:lstStyle/>
          <a:p>
            <a:fld id="{E512A55C-0109-4089-BFBE-18C3BDFA7400}" type="slidenum">
              <a:rPr lang="en-US" smtClean="0"/>
              <a:t>109</a:t>
            </a:fld>
            <a:endParaRPr lang="en-US"/>
          </a:p>
        </p:txBody>
      </p:sp>
    </p:spTree>
    <p:extLst>
      <p:ext uri="{BB962C8B-B14F-4D97-AF65-F5344CB8AC3E}">
        <p14:creationId xmlns:p14="http://schemas.microsoft.com/office/powerpoint/2010/main" val="27362120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&lt;input type="submit" name="submit" value="Submit" /&gt; </a:t>
            </a:r>
          </a:p>
          <a:p>
            <a:r>
              <a:rPr lang="en-US" sz="1200" b="0" i="0" u="none" strike="noStrike" kern="1200" baseline="0" dirty="0">
                <a:solidFill>
                  <a:schemeClr val="tx1"/>
                </a:solidFill>
                <a:latin typeface="+mn-lt"/>
                <a:ea typeface="+mn-ea"/>
                <a:cs typeface="+mn-cs"/>
              </a:rPr>
              <a:t>&lt;input type="reset" name="reset" value="Reset" /&gt; </a:t>
            </a:r>
          </a:p>
          <a:p>
            <a:r>
              <a:rPr lang="en-US" sz="1200" b="0" i="0" u="none" strike="noStrike" kern="1200" baseline="0" dirty="0">
                <a:solidFill>
                  <a:schemeClr val="tx1"/>
                </a:solidFill>
                <a:latin typeface="+mn-lt"/>
                <a:ea typeface="+mn-ea"/>
                <a:cs typeface="+mn-cs"/>
              </a:rPr>
              <a:t>&lt;input type="button" name="ok" value="OK" /&gt; </a:t>
            </a:r>
          </a:p>
          <a:p>
            <a:r>
              <a:rPr lang="en-US" sz="1200" b="0" i="0" u="none" strike="noStrike" kern="1200" baseline="0" dirty="0">
                <a:solidFill>
                  <a:schemeClr val="tx1"/>
                </a:solidFill>
                <a:latin typeface="+mn-lt"/>
                <a:ea typeface="+mn-ea"/>
                <a:cs typeface="+mn-cs"/>
              </a:rPr>
              <a:t>&lt;input type="image" name="</a:t>
            </a:r>
            <a:r>
              <a:rPr lang="en-US" sz="1200" b="0" i="0" u="none" strike="noStrike" kern="1200" baseline="0" dirty="0" err="1">
                <a:solidFill>
                  <a:schemeClr val="tx1"/>
                </a:solidFill>
                <a:latin typeface="+mn-lt"/>
                <a:ea typeface="+mn-ea"/>
                <a:cs typeface="+mn-cs"/>
              </a:rPr>
              <a:t>imagebutton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src</a:t>
            </a:r>
            <a:r>
              <a:rPr lang="en-US" sz="1200" b="0" i="0" u="none" strike="noStrike" kern="1200" baseline="0" dirty="0">
                <a:solidFill>
                  <a:schemeClr val="tx1"/>
                </a:solidFill>
                <a:latin typeface="+mn-lt"/>
                <a:ea typeface="+mn-ea"/>
                <a:cs typeface="+mn-cs"/>
              </a:rPr>
              <a:t>="/html/images/logo.png" /&gt;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111</a:t>
            </a:fld>
            <a:endParaRPr lang="en-US"/>
          </a:p>
        </p:txBody>
      </p:sp>
    </p:spTree>
    <p:extLst>
      <p:ext uri="{BB962C8B-B14F-4D97-AF65-F5344CB8AC3E}">
        <p14:creationId xmlns:p14="http://schemas.microsoft.com/office/powerpoint/2010/main" val="35383347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&lt;input type="hidden" name="</a:t>
            </a:r>
            <a:r>
              <a:rPr lang="en-US" sz="1200" b="0" i="0" u="none" strike="noStrike" kern="1200" baseline="0" dirty="0" err="1">
                <a:solidFill>
                  <a:schemeClr val="tx1"/>
                </a:solidFill>
                <a:latin typeface="+mn-lt"/>
                <a:ea typeface="+mn-ea"/>
                <a:cs typeface="+mn-cs"/>
              </a:rPr>
              <a:t>pagename</a:t>
            </a:r>
            <a:r>
              <a:rPr lang="en-US" sz="1200" b="0" i="0" u="none" strike="noStrike" kern="1200" baseline="0" dirty="0">
                <a:solidFill>
                  <a:schemeClr val="tx1"/>
                </a:solidFill>
                <a:latin typeface="+mn-lt"/>
                <a:ea typeface="+mn-ea"/>
                <a:cs typeface="+mn-cs"/>
              </a:rPr>
              <a:t>" value="10" /&gt; </a:t>
            </a:r>
          </a:p>
          <a:p>
            <a:r>
              <a:rPr lang="en-US" sz="1200" b="0" i="0" u="none" strike="noStrike" kern="1200" baseline="0" dirty="0">
                <a:solidFill>
                  <a:schemeClr val="tx1"/>
                </a:solidFill>
                <a:latin typeface="+mn-lt"/>
                <a:ea typeface="+mn-ea"/>
                <a:cs typeface="+mn-cs"/>
              </a:rPr>
              <a:t>&lt;input type="submit" name="submit" value="Submit" /&gt; </a:t>
            </a:r>
          </a:p>
          <a:p>
            <a:r>
              <a:rPr lang="en-US" sz="1200" b="0" i="0" u="none" strike="noStrike" kern="1200" baseline="0" dirty="0">
                <a:solidFill>
                  <a:schemeClr val="tx1"/>
                </a:solidFill>
                <a:latin typeface="+mn-lt"/>
                <a:ea typeface="+mn-ea"/>
                <a:cs typeface="+mn-cs"/>
              </a:rPr>
              <a:t>&lt;input type="reset" name="reset" value="Reset" /&gt;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112</a:t>
            </a:fld>
            <a:endParaRPr lang="en-US"/>
          </a:p>
        </p:txBody>
      </p:sp>
    </p:spTree>
    <p:extLst>
      <p:ext uri="{BB962C8B-B14F-4D97-AF65-F5344CB8AC3E}">
        <p14:creationId xmlns:p14="http://schemas.microsoft.com/office/powerpoint/2010/main" val="6131372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fieldset</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&lt;legend&gt;Details&lt;/legend&gt; </a:t>
            </a:r>
          </a:p>
          <a:p>
            <a:r>
              <a:rPr lang="en-US" sz="1200" b="0" i="0" u="none" strike="noStrike" kern="1200" baseline="0" dirty="0">
                <a:solidFill>
                  <a:schemeClr val="tx1"/>
                </a:solidFill>
                <a:latin typeface="+mn-lt"/>
                <a:ea typeface="+mn-ea"/>
                <a:cs typeface="+mn-cs"/>
              </a:rPr>
              <a:t>Student Name: &lt;input type="text"&gt;&lt;</a:t>
            </a:r>
            <a:r>
              <a:rPr lang="en-US" sz="1200" b="0" i="0" u="none" strike="noStrike" kern="1200" baseline="0" dirty="0" err="1">
                <a:solidFill>
                  <a:schemeClr val="tx1"/>
                </a:solidFill>
                <a:latin typeface="+mn-lt"/>
                <a:ea typeface="+mn-ea"/>
                <a:cs typeface="+mn-cs"/>
              </a:rPr>
              <a:t>br</a:t>
            </a:r>
            <a:r>
              <a:rPr lang="en-US" sz="1200" b="0" i="0" u="none" strike="noStrike" kern="1200" baseline="0" dirty="0">
                <a:solidFill>
                  <a:schemeClr val="tx1"/>
                </a:solidFill>
                <a:latin typeface="+mn-lt"/>
                <a:ea typeface="+mn-ea"/>
                <a:cs typeface="+mn-cs"/>
              </a:rPr>
              <a:t> /&gt; </a:t>
            </a:r>
          </a:p>
          <a:p>
            <a:r>
              <a:rPr lang="en-US" sz="1200" b="0" i="0" u="none" strike="noStrike" kern="1200" baseline="0" dirty="0">
                <a:solidFill>
                  <a:schemeClr val="tx1"/>
                </a:solidFill>
                <a:latin typeface="+mn-lt"/>
                <a:ea typeface="+mn-ea"/>
                <a:cs typeface="+mn-cs"/>
              </a:rPr>
              <a:t>MCA Subjects:&lt;input type="text"&gt;&lt;</a:t>
            </a:r>
            <a:r>
              <a:rPr lang="en-US" sz="1200" b="0" i="0" u="none" strike="noStrike" kern="1200" baseline="0" dirty="0" err="1">
                <a:solidFill>
                  <a:schemeClr val="tx1"/>
                </a:solidFill>
                <a:latin typeface="+mn-lt"/>
                <a:ea typeface="+mn-ea"/>
                <a:cs typeface="+mn-cs"/>
              </a:rPr>
              <a:t>br</a:t>
            </a:r>
            <a:r>
              <a:rPr lang="en-US" sz="1200" b="0" i="0" u="none" strike="noStrike" kern="1200" baseline="0" dirty="0">
                <a:solidFill>
                  <a:schemeClr val="tx1"/>
                </a:solidFill>
                <a:latin typeface="+mn-lt"/>
                <a:ea typeface="+mn-ea"/>
                <a:cs typeface="+mn-cs"/>
              </a:rPr>
              <a:t> /&gt; </a:t>
            </a:r>
          </a:p>
          <a:p>
            <a:r>
              <a:rPr lang="en-US" sz="1200" b="0" i="0" u="none" strike="noStrike" kern="1200" baseline="0" dirty="0">
                <a:solidFill>
                  <a:schemeClr val="tx1"/>
                </a:solidFill>
                <a:latin typeface="+mn-lt"/>
                <a:ea typeface="+mn-ea"/>
                <a:cs typeface="+mn-cs"/>
              </a:rPr>
              <a:t>Course Link:&lt;input type="</a:t>
            </a:r>
            <a:r>
              <a:rPr lang="en-US" sz="1200" b="0" i="0" u="none" strike="noStrike" kern="1200" baseline="0" dirty="0" err="1">
                <a:solidFill>
                  <a:schemeClr val="tx1"/>
                </a:solidFill>
                <a:latin typeface="+mn-lt"/>
                <a:ea typeface="+mn-ea"/>
                <a:cs typeface="+mn-cs"/>
              </a:rPr>
              <a:t>url</a:t>
            </a:r>
            <a:r>
              <a:rPr lang="en-US" sz="1200" b="0" i="0" u="none" strike="noStrike" kern="1200" baseline="0" dirty="0">
                <a:solidFill>
                  <a:schemeClr val="tx1"/>
                </a:solidFill>
                <a:latin typeface="+mn-lt"/>
                <a:ea typeface="+mn-ea"/>
                <a:cs typeface="+mn-cs"/>
              </a:rPr>
              <a:t>" name="</a:t>
            </a:r>
            <a:r>
              <a:rPr lang="en-US" sz="1200" b="0" i="0" u="none" strike="noStrike" kern="1200" baseline="0" dirty="0" err="1">
                <a:solidFill>
                  <a:schemeClr val="tx1"/>
                </a:solidFill>
                <a:latin typeface="+mn-lt"/>
                <a:ea typeface="+mn-ea"/>
                <a:cs typeface="+mn-cs"/>
              </a:rPr>
              <a:t>websitelink</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fieldset</a:t>
            </a:r>
            <a:r>
              <a:rPr lang="en-US" sz="1200" b="0" i="0" u="none" strike="noStrike" kern="1200" baseline="0" dirty="0">
                <a:solidFill>
                  <a:schemeClr val="tx1"/>
                </a:solidFill>
                <a:latin typeface="+mn-lt"/>
                <a:ea typeface="+mn-ea"/>
                <a:cs typeface="+mn-cs"/>
              </a:rPr>
              <a:t>&gt;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114</a:t>
            </a:fld>
            <a:endParaRPr lang="en-US"/>
          </a:p>
        </p:txBody>
      </p:sp>
    </p:spTree>
    <p:extLst>
      <p:ext uri="{BB962C8B-B14F-4D97-AF65-F5344CB8AC3E}">
        <p14:creationId xmlns:p14="http://schemas.microsoft.com/office/powerpoint/2010/main" val="18351340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fieldset</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&lt;legend&gt;Details&lt;/legend&gt; </a:t>
            </a:r>
          </a:p>
          <a:p>
            <a:r>
              <a:rPr lang="en-US" sz="1200" b="0" i="0" u="none" strike="noStrike" kern="1200" baseline="0" dirty="0">
                <a:solidFill>
                  <a:schemeClr val="tx1"/>
                </a:solidFill>
                <a:latin typeface="+mn-lt"/>
                <a:ea typeface="+mn-ea"/>
                <a:cs typeface="+mn-cs"/>
              </a:rPr>
              <a:t>Student Name: &lt;input type="text"&gt;&lt;</a:t>
            </a:r>
            <a:r>
              <a:rPr lang="en-US" sz="1200" b="0" i="0" u="none" strike="noStrike" kern="1200" baseline="0" dirty="0" err="1">
                <a:solidFill>
                  <a:schemeClr val="tx1"/>
                </a:solidFill>
                <a:latin typeface="+mn-lt"/>
                <a:ea typeface="+mn-ea"/>
                <a:cs typeface="+mn-cs"/>
              </a:rPr>
              <a:t>br</a:t>
            </a:r>
            <a:r>
              <a:rPr lang="en-US" sz="1200" b="0" i="0" u="none" strike="noStrike" kern="1200" baseline="0" dirty="0">
                <a:solidFill>
                  <a:schemeClr val="tx1"/>
                </a:solidFill>
                <a:latin typeface="+mn-lt"/>
                <a:ea typeface="+mn-ea"/>
                <a:cs typeface="+mn-cs"/>
              </a:rPr>
              <a:t> /&gt; </a:t>
            </a:r>
          </a:p>
          <a:p>
            <a:r>
              <a:rPr lang="en-US" sz="1200" b="0" i="0" u="none" strike="noStrike" kern="1200" baseline="0" dirty="0">
                <a:solidFill>
                  <a:schemeClr val="tx1"/>
                </a:solidFill>
                <a:latin typeface="+mn-lt"/>
                <a:ea typeface="+mn-ea"/>
                <a:cs typeface="+mn-cs"/>
              </a:rPr>
              <a:t>MCA Subjects:&lt;input type="text"&gt;&lt;</a:t>
            </a:r>
            <a:r>
              <a:rPr lang="en-US" sz="1200" b="0" i="0" u="none" strike="noStrike" kern="1200" baseline="0" dirty="0" err="1">
                <a:solidFill>
                  <a:schemeClr val="tx1"/>
                </a:solidFill>
                <a:latin typeface="+mn-lt"/>
                <a:ea typeface="+mn-ea"/>
                <a:cs typeface="+mn-cs"/>
              </a:rPr>
              <a:t>br</a:t>
            </a:r>
            <a:r>
              <a:rPr lang="en-US" sz="1200" b="0" i="0" u="none" strike="noStrike" kern="1200" baseline="0" dirty="0">
                <a:solidFill>
                  <a:schemeClr val="tx1"/>
                </a:solidFill>
                <a:latin typeface="+mn-lt"/>
                <a:ea typeface="+mn-ea"/>
                <a:cs typeface="+mn-cs"/>
              </a:rPr>
              <a:t> /&gt; </a:t>
            </a:r>
          </a:p>
          <a:p>
            <a:r>
              <a:rPr lang="en-US" sz="1200" b="0" i="0" u="none" strike="noStrike" kern="1200" baseline="0" dirty="0">
                <a:solidFill>
                  <a:schemeClr val="tx1"/>
                </a:solidFill>
                <a:latin typeface="+mn-lt"/>
                <a:ea typeface="+mn-ea"/>
                <a:cs typeface="+mn-cs"/>
              </a:rPr>
              <a:t>Course Link:&lt;input type="</a:t>
            </a:r>
            <a:r>
              <a:rPr lang="en-US" sz="1200" b="0" i="0" u="none" strike="noStrike" kern="1200" baseline="0" dirty="0" err="1">
                <a:solidFill>
                  <a:schemeClr val="tx1"/>
                </a:solidFill>
                <a:latin typeface="+mn-lt"/>
                <a:ea typeface="+mn-ea"/>
                <a:cs typeface="+mn-cs"/>
              </a:rPr>
              <a:t>url</a:t>
            </a:r>
            <a:r>
              <a:rPr lang="en-US" sz="1200" b="0" i="0" u="none" strike="noStrike" kern="1200" baseline="0" dirty="0">
                <a:solidFill>
                  <a:schemeClr val="tx1"/>
                </a:solidFill>
                <a:latin typeface="+mn-lt"/>
                <a:ea typeface="+mn-ea"/>
                <a:cs typeface="+mn-cs"/>
              </a:rPr>
              <a:t>" name="</a:t>
            </a:r>
            <a:r>
              <a:rPr lang="en-US" sz="1200" b="0" i="0" u="none" strike="noStrike" kern="1200" baseline="0" dirty="0" err="1">
                <a:solidFill>
                  <a:schemeClr val="tx1"/>
                </a:solidFill>
                <a:latin typeface="+mn-lt"/>
                <a:ea typeface="+mn-ea"/>
                <a:cs typeface="+mn-cs"/>
              </a:rPr>
              <a:t>websitelink</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fieldset</a:t>
            </a:r>
            <a:r>
              <a:rPr lang="en-US" sz="1200" b="0" i="0" u="none" strike="noStrike" kern="1200" baseline="0" dirty="0">
                <a:solidFill>
                  <a:schemeClr val="tx1"/>
                </a:solidFill>
                <a:latin typeface="+mn-lt"/>
                <a:ea typeface="+mn-ea"/>
                <a:cs typeface="+mn-cs"/>
              </a:rPr>
              <a:t>&gt;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115</a:t>
            </a:fld>
            <a:endParaRPr lang="en-US"/>
          </a:p>
        </p:txBody>
      </p:sp>
    </p:spTree>
    <p:extLst>
      <p:ext uri="{BB962C8B-B14F-4D97-AF65-F5344CB8AC3E}">
        <p14:creationId xmlns:p14="http://schemas.microsoft.com/office/powerpoint/2010/main" val="31885684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118</a:t>
            </a:fld>
            <a:endParaRPr lang="en-US"/>
          </a:p>
        </p:txBody>
      </p:sp>
    </p:spTree>
    <p:extLst>
      <p:ext uri="{BB962C8B-B14F-4D97-AF65-F5344CB8AC3E}">
        <p14:creationId xmlns:p14="http://schemas.microsoft.com/office/powerpoint/2010/main" val="190834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&lt;h1 style="</a:t>
            </a:r>
            <a:r>
              <a:rPr lang="en-US" dirty="0" err="1"/>
              <a:t>color:blue</a:t>
            </a:r>
            <a:r>
              <a:rPr lang="en-US" dirty="0"/>
              <a:t>;"&gt;This is a heading&lt;/h1&gt;</a:t>
            </a:r>
          </a:p>
          <a:p>
            <a:r>
              <a:rPr lang="en-US" dirty="0"/>
              <a:t>&lt;p style="font-size:160%;"&gt;This is a paragraph.&lt;/p&gt;</a:t>
            </a:r>
          </a:p>
          <a:p>
            <a:r>
              <a:rPr lang="en-US" dirty="0"/>
              <a:t>&lt;h1 style="</a:t>
            </a:r>
            <a:r>
              <a:rPr lang="en-US" dirty="0" err="1"/>
              <a:t>text-align:center</a:t>
            </a:r>
            <a:r>
              <a:rPr lang="en-US" dirty="0"/>
              <a:t>;"&gt;Centered Heading&lt;/h1&gt;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&lt;body style="</a:t>
            </a:r>
            <a:r>
              <a:rPr lang="en-US" sz="1200" b="0" i="0" kern="1200" dirty="0" err="1">
                <a:solidFill>
                  <a:schemeClr val="tx1"/>
                </a:solidFill>
                <a:effectLst/>
                <a:latin typeface="+mn-lt"/>
                <a:ea typeface="+mn-ea"/>
                <a:cs typeface="+mn-cs"/>
              </a:rPr>
              <a:t>background-color:forestgreen</a:t>
            </a:r>
            <a:r>
              <a:rPr lang="en-US" sz="1200" b="0" i="0" kern="1200" dirty="0">
                <a:solidFill>
                  <a:schemeClr val="tx1"/>
                </a:solidFill>
                <a:effectLst/>
                <a:latin typeface="+mn-lt"/>
                <a:ea typeface="+mn-ea"/>
                <a:cs typeface="+mn-cs"/>
              </a:rPr>
              <a:t>;"&gt;</a:t>
            </a:r>
            <a:br>
              <a:rPr lang="en-US" dirty="0"/>
            </a:b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33</a:t>
            </a:fld>
            <a:endParaRPr lang="en-US"/>
          </a:p>
        </p:txBody>
      </p:sp>
    </p:spTree>
    <p:extLst>
      <p:ext uri="{BB962C8B-B14F-4D97-AF65-F5344CB8AC3E}">
        <p14:creationId xmlns:p14="http://schemas.microsoft.com/office/powerpoint/2010/main" val="3639593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&lt;html </a:t>
            </a:r>
            <a:r>
              <a:rPr lang="en-US" sz="1200" b="0" i="0" u="none" strike="noStrike" kern="1200" baseline="0" dirty="0" err="1">
                <a:solidFill>
                  <a:schemeClr val="tx1"/>
                </a:solidFill>
                <a:latin typeface="+mn-lt"/>
                <a:ea typeface="+mn-ea"/>
                <a:cs typeface="+mn-cs"/>
              </a:rPr>
              <a:t>dir</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rtl</a:t>
            </a:r>
            <a:r>
              <a:rPr lang="en-US" sz="1200" b="0" i="0" u="none" strike="noStrike" kern="1200" baseline="0" dirty="0">
                <a:solidFill>
                  <a:schemeClr val="tx1"/>
                </a:solidFill>
                <a:latin typeface="+mn-lt"/>
                <a:ea typeface="+mn-ea"/>
                <a:cs typeface="+mn-cs"/>
              </a:rPr>
              <a:t>"&gt;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34</a:t>
            </a:fld>
            <a:endParaRPr lang="en-US"/>
          </a:p>
        </p:txBody>
      </p:sp>
    </p:spTree>
    <p:extLst>
      <p:ext uri="{BB962C8B-B14F-4D97-AF65-F5344CB8AC3E}">
        <p14:creationId xmlns:p14="http://schemas.microsoft.com/office/powerpoint/2010/main" val="4174788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&lt;meta name="keywords" content="HTML, Meta Tags, Metadata" /&gt; </a:t>
            </a:r>
          </a:p>
          <a:p>
            <a:r>
              <a:rPr lang="en-US" sz="1200" b="0" i="0" u="none" strike="noStrike" kern="1200" baseline="0" dirty="0">
                <a:solidFill>
                  <a:schemeClr val="tx1"/>
                </a:solidFill>
                <a:latin typeface="+mn-lt"/>
                <a:ea typeface="+mn-ea"/>
                <a:cs typeface="+mn-cs"/>
              </a:rPr>
              <a:t>&lt;meta name="description" content="Learning about Meta Tags." /&gt; </a:t>
            </a:r>
          </a:p>
          <a:p>
            <a:r>
              <a:rPr lang="en-US" sz="1200" b="0" i="0" u="none" strike="noStrike" kern="1200" baseline="0" dirty="0">
                <a:solidFill>
                  <a:schemeClr val="tx1"/>
                </a:solidFill>
                <a:latin typeface="+mn-lt"/>
                <a:ea typeface="+mn-ea"/>
                <a:cs typeface="+mn-cs"/>
              </a:rPr>
              <a:t>&lt;meta name="revised" content="</a:t>
            </a:r>
            <a:r>
              <a:rPr lang="en-US" sz="1200" b="0" i="0" u="none" strike="noStrike" kern="1200" baseline="0" dirty="0" err="1">
                <a:solidFill>
                  <a:schemeClr val="tx1"/>
                </a:solidFill>
                <a:latin typeface="+mn-lt"/>
                <a:ea typeface="+mn-ea"/>
                <a:cs typeface="+mn-cs"/>
              </a:rPr>
              <a:t>Tutorialspoint</a:t>
            </a:r>
            <a:r>
              <a:rPr lang="en-US" sz="1200" b="0" i="0" u="none" strike="noStrike" kern="1200" baseline="0" dirty="0">
                <a:solidFill>
                  <a:schemeClr val="tx1"/>
                </a:solidFill>
                <a:latin typeface="+mn-lt"/>
                <a:ea typeface="+mn-ea"/>
                <a:cs typeface="+mn-cs"/>
              </a:rPr>
              <a:t>, 3/7/2014" /&gt; </a:t>
            </a:r>
          </a:p>
          <a:p>
            <a:r>
              <a:rPr lang="en-US" sz="1200" b="0" i="0" u="none" strike="noStrike" kern="1200" baseline="0" dirty="0">
                <a:solidFill>
                  <a:schemeClr val="tx1"/>
                </a:solidFill>
                <a:latin typeface="+mn-lt"/>
                <a:ea typeface="+mn-ea"/>
                <a:cs typeface="+mn-cs"/>
              </a:rPr>
              <a:t>&lt;meta http-</a:t>
            </a:r>
            <a:r>
              <a:rPr lang="en-US" sz="1200" b="0" i="0" u="none" strike="noStrike" kern="1200" baseline="0" dirty="0" err="1">
                <a:solidFill>
                  <a:schemeClr val="tx1"/>
                </a:solidFill>
                <a:latin typeface="+mn-lt"/>
                <a:ea typeface="+mn-ea"/>
                <a:cs typeface="+mn-cs"/>
              </a:rPr>
              <a:t>equiv</a:t>
            </a:r>
            <a:r>
              <a:rPr lang="en-US" sz="1200" b="0" i="0" u="none" strike="noStrike" kern="1200" baseline="0" dirty="0">
                <a:solidFill>
                  <a:schemeClr val="tx1"/>
                </a:solidFill>
                <a:latin typeface="+mn-lt"/>
                <a:ea typeface="+mn-ea"/>
                <a:cs typeface="+mn-cs"/>
              </a:rPr>
              <a:t>="refresh" content="5" /&gt; </a:t>
            </a:r>
          </a:p>
          <a:p>
            <a:r>
              <a:rPr lang="en-US" sz="1200" b="0" i="0" u="none" strike="noStrike" kern="1200" baseline="0" dirty="0">
                <a:solidFill>
                  <a:schemeClr val="tx1"/>
                </a:solidFill>
                <a:latin typeface="+mn-lt"/>
                <a:ea typeface="+mn-ea"/>
                <a:cs typeface="+mn-cs"/>
              </a:rPr>
              <a:t>&lt;meta http-</a:t>
            </a:r>
            <a:r>
              <a:rPr lang="en-US" sz="1200" b="0" i="0" u="none" strike="noStrike" kern="1200" baseline="0" dirty="0" err="1">
                <a:solidFill>
                  <a:schemeClr val="tx1"/>
                </a:solidFill>
                <a:latin typeface="+mn-lt"/>
                <a:ea typeface="+mn-ea"/>
                <a:cs typeface="+mn-cs"/>
              </a:rPr>
              <a:t>equiv</a:t>
            </a:r>
            <a:r>
              <a:rPr lang="en-US" sz="1200" b="0" i="0" u="none" strike="noStrike" kern="1200" baseline="0" dirty="0">
                <a:solidFill>
                  <a:schemeClr val="tx1"/>
                </a:solidFill>
                <a:latin typeface="+mn-lt"/>
                <a:ea typeface="+mn-ea"/>
                <a:cs typeface="+mn-cs"/>
              </a:rPr>
              <a:t>="refresh" content="5; </a:t>
            </a:r>
            <a:r>
              <a:rPr lang="en-US" sz="1200" b="0" i="0" u="none" strike="noStrike" kern="1200" baseline="0" dirty="0" err="1">
                <a:solidFill>
                  <a:schemeClr val="tx1"/>
                </a:solidFill>
                <a:latin typeface="+mn-lt"/>
                <a:ea typeface="+mn-ea"/>
                <a:cs typeface="+mn-cs"/>
              </a:rPr>
              <a:t>url</a:t>
            </a:r>
            <a:r>
              <a:rPr lang="en-US" sz="1200" b="0" i="0" u="none" strike="noStrike" kern="1200" baseline="0" dirty="0">
                <a:solidFill>
                  <a:schemeClr val="tx1"/>
                </a:solidFill>
                <a:latin typeface="+mn-lt"/>
                <a:ea typeface="+mn-ea"/>
                <a:cs typeface="+mn-cs"/>
              </a:rPr>
              <a:t>=http://iti.gov.eg" /&gt; </a:t>
            </a:r>
          </a:p>
          <a:p>
            <a:r>
              <a:rPr lang="en-US" sz="1200" b="0" i="0" u="none" strike="noStrike" kern="1200" baseline="0" dirty="0">
                <a:solidFill>
                  <a:schemeClr val="tx1"/>
                </a:solidFill>
                <a:latin typeface="+mn-lt"/>
                <a:ea typeface="+mn-ea"/>
                <a:cs typeface="+mn-cs"/>
              </a:rPr>
              <a:t>&lt;meta http-</a:t>
            </a:r>
            <a:r>
              <a:rPr lang="en-US" sz="1200" b="0" i="0" u="none" strike="noStrike" kern="1200" baseline="0" dirty="0" err="1">
                <a:solidFill>
                  <a:schemeClr val="tx1"/>
                </a:solidFill>
                <a:latin typeface="+mn-lt"/>
                <a:ea typeface="+mn-ea"/>
                <a:cs typeface="+mn-cs"/>
              </a:rPr>
              <a:t>equiv</a:t>
            </a:r>
            <a:r>
              <a:rPr lang="en-US" sz="1200" b="0" i="0" u="none" strike="noStrike" kern="1200" baseline="0" dirty="0">
                <a:solidFill>
                  <a:schemeClr val="tx1"/>
                </a:solidFill>
                <a:latin typeface="+mn-lt"/>
                <a:ea typeface="+mn-ea"/>
                <a:cs typeface="+mn-cs"/>
              </a:rPr>
              <a:t>="cookie" content="</a:t>
            </a:r>
            <a:r>
              <a:rPr lang="en-US" sz="1200" b="0" i="0" u="none" strike="noStrike" kern="1200" baseline="0" dirty="0" err="1">
                <a:solidFill>
                  <a:schemeClr val="tx1"/>
                </a:solidFill>
                <a:latin typeface="+mn-lt"/>
                <a:ea typeface="+mn-ea"/>
                <a:cs typeface="+mn-cs"/>
              </a:rPr>
              <a:t>userid</a:t>
            </a:r>
            <a:r>
              <a:rPr lang="en-US" sz="1200" b="0" i="0" u="none" strike="noStrike" kern="1200" baseline="0" dirty="0">
                <a:solidFill>
                  <a:schemeClr val="tx1"/>
                </a:solidFill>
                <a:latin typeface="+mn-lt"/>
                <a:ea typeface="+mn-ea"/>
                <a:cs typeface="+mn-cs"/>
              </a:rPr>
              <a:t>=xyz; expires=Wednesday, 08-Aug-15 23:59:59 GMT;" /&gt; </a:t>
            </a:r>
          </a:p>
          <a:p>
            <a:r>
              <a:rPr lang="en-US" sz="1200" b="0" i="0" u="none" strike="noStrike" kern="1200" baseline="0" dirty="0">
                <a:solidFill>
                  <a:schemeClr val="tx1"/>
                </a:solidFill>
                <a:latin typeface="+mn-lt"/>
                <a:ea typeface="+mn-ea"/>
                <a:cs typeface="+mn-cs"/>
              </a:rPr>
              <a:t>&lt;meta </a:t>
            </a:r>
            <a:r>
              <a:rPr lang="en-US" sz="1200" b="0" i="0" u="none" strike="noStrike" kern="1200" baseline="0" dirty="0" err="1">
                <a:solidFill>
                  <a:schemeClr val="tx1"/>
                </a:solidFill>
                <a:latin typeface="+mn-lt"/>
                <a:ea typeface="+mn-ea"/>
                <a:cs typeface="+mn-cs"/>
              </a:rPr>
              <a:t>ame</a:t>
            </a:r>
            <a:r>
              <a:rPr lang="en-US" sz="1200" b="0" i="0" u="none" strike="noStrike" kern="1200" baseline="0" dirty="0">
                <a:solidFill>
                  <a:schemeClr val="tx1"/>
                </a:solidFill>
                <a:latin typeface="+mn-lt"/>
                <a:ea typeface="+mn-ea"/>
                <a:cs typeface="+mn-cs"/>
              </a:rPr>
              <a:t>="author" content=“</a:t>
            </a:r>
            <a:r>
              <a:rPr lang="en-US" sz="1200" b="0" i="0" u="none" strike="noStrike" kern="1200" baseline="0" dirty="0" err="1">
                <a:solidFill>
                  <a:schemeClr val="tx1"/>
                </a:solidFill>
                <a:latin typeface="+mn-lt"/>
                <a:ea typeface="+mn-ea"/>
                <a:cs typeface="+mn-cs"/>
              </a:rPr>
              <a:t>ahmed</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elashry</a:t>
            </a:r>
            <a:r>
              <a:rPr lang="en-US" sz="1200" b="0" i="0" u="none" strike="noStrike" kern="1200" baseline="0" dirty="0">
                <a:solidFill>
                  <a:schemeClr val="tx1"/>
                </a:solidFill>
                <a:latin typeface="+mn-lt"/>
                <a:ea typeface="+mn-ea"/>
                <a:cs typeface="+mn-cs"/>
              </a:rPr>
              <a:t>" /&gt; </a:t>
            </a:r>
          </a:p>
          <a:p>
            <a:r>
              <a:rPr lang="en-US" sz="1200" b="0" i="0" u="none" strike="noStrike" kern="1200" baseline="0" dirty="0">
                <a:solidFill>
                  <a:schemeClr val="tx1"/>
                </a:solidFill>
                <a:latin typeface="+mn-lt"/>
                <a:ea typeface="+mn-ea"/>
                <a:cs typeface="+mn-cs"/>
              </a:rPr>
              <a:t>&lt;meta http-</a:t>
            </a:r>
            <a:r>
              <a:rPr lang="en-US" sz="1200" b="0" i="0" u="none" strike="noStrike" kern="1200" baseline="0" dirty="0" err="1">
                <a:solidFill>
                  <a:schemeClr val="tx1"/>
                </a:solidFill>
                <a:latin typeface="+mn-lt"/>
                <a:ea typeface="+mn-ea"/>
                <a:cs typeface="+mn-cs"/>
              </a:rPr>
              <a:t>equiv</a:t>
            </a:r>
            <a:r>
              <a:rPr lang="en-US" sz="1200" b="0" i="0" u="none" strike="noStrike" kern="1200" baseline="0" dirty="0">
                <a:solidFill>
                  <a:schemeClr val="tx1"/>
                </a:solidFill>
                <a:latin typeface="+mn-lt"/>
                <a:ea typeface="+mn-ea"/>
                <a:cs typeface="+mn-cs"/>
              </a:rPr>
              <a:t>="Content-Type" content="text/html; charset=UTF-8" /&gt;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37</a:t>
            </a:fld>
            <a:endParaRPr lang="en-US"/>
          </a:p>
        </p:txBody>
      </p:sp>
    </p:spTree>
    <p:extLst>
      <p:ext uri="{BB962C8B-B14F-4D97-AF65-F5344CB8AC3E}">
        <p14:creationId xmlns:p14="http://schemas.microsoft.com/office/powerpoint/2010/main" val="3877998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&lt;meta name="keywords" content="HTML, Meta Tags, Metadata" /&gt;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38</a:t>
            </a:fld>
            <a:endParaRPr lang="en-US"/>
          </a:p>
        </p:txBody>
      </p:sp>
    </p:spTree>
    <p:extLst>
      <p:ext uri="{BB962C8B-B14F-4D97-AF65-F5344CB8AC3E}">
        <p14:creationId xmlns:p14="http://schemas.microsoft.com/office/powerpoint/2010/main" val="4075038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D8BD707-D9CF-40AE-B4C6-C98DA3205C09}" type="datetimeFigureOut">
              <a:rPr lang="en-US" smtClean="0"/>
              <a:pPr/>
              <a:t>9/9/2023</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elashry@outlook.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9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9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9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600200"/>
            <a:ext cx="6512511" cy="1143000"/>
          </a:xfrm>
        </p:spPr>
        <p:txBody>
          <a:bodyPr/>
          <a:lstStyle/>
          <a:p>
            <a:pPr algn="ctr"/>
            <a:r>
              <a:rPr lang="en-US" dirty="0">
                <a:effectLst/>
              </a:rPr>
              <a:t>Introduction to Web Technologies </a:t>
            </a:r>
            <a:endParaRPr lang="en-US" dirty="0"/>
          </a:p>
        </p:txBody>
      </p:sp>
      <p:sp>
        <p:nvSpPr>
          <p:cNvPr id="4" name="Subtitle 2"/>
          <p:cNvSpPr txBox="1">
            <a:spLocks/>
          </p:cNvSpPr>
          <p:nvPr/>
        </p:nvSpPr>
        <p:spPr>
          <a:xfrm>
            <a:off x="4571999" y="5638800"/>
            <a:ext cx="4572001" cy="79076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00" dirty="0"/>
              <a:t>Ahmed </a:t>
            </a:r>
            <a:r>
              <a:rPr lang="en-US" sz="1800" dirty="0" err="1"/>
              <a:t>Elashry</a:t>
            </a:r>
            <a:endParaRPr lang="en-US" sz="1800" dirty="0"/>
          </a:p>
          <a:p>
            <a:r>
              <a:rPr lang="en-US" sz="1800" dirty="0">
                <a:hlinkClick r:id="rId2"/>
              </a:rPr>
              <a:t>aelashry@outlook.com</a:t>
            </a:r>
            <a:endParaRPr lang="en-US" sz="1800" dirty="0"/>
          </a:p>
        </p:txBody>
      </p:sp>
    </p:spTree>
    <p:extLst>
      <p:ext uri="{BB962C8B-B14F-4D97-AF65-F5344CB8AC3E}">
        <p14:creationId xmlns:p14="http://schemas.microsoft.com/office/powerpoint/2010/main" val="2386844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3"/>
          </p:nvPr>
        </p:nvPicPr>
        <p:blipFill>
          <a:blip r:embed="rId2"/>
          <a:stretch>
            <a:fillRect/>
          </a:stretch>
        </p:blipFill>
        <p:spPr>
          <a:xfrm>
            <a:off x="1143000" y="381000"/>
            <a:ext cx="6858000" cy="5638800"/>
          </a:xfrm>
          <a:prstGeom prst="rect">
            <a:avLst/>
          </a:prstGeom>
        </p:spPr>
      </p:pic>
    </p:spTree>
    <p:extLst>
      <p:ext uri="{BB962C8B-B14F-4D97-AF65-F5344CB8AC3E}">
        <p14:creationId xmlns:p14="http://schemas.microsoft.com/office/powerpoint/2010/main" val="33346098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57800"/>
            <a:ext cx="7543800" cy="1143000"/>
          </a:xfrm>
        </p:spPr>
        <p:txBody>
          <a:bodyPr/>
          <a:lstStyle/>
          <a:p>
            <a:r>
              <a:rPr lang="en-US" dirty="0"/>
              <a:t>HTML5: &lt;input&gt; element</a:t>
            </a:r>
          </a:p>
        </p:txBody>
      </p:sp>
      <p:sp>
        <p:nvSpPr>
          <p:cNvPr id="3" name="Content Placeholder 2"/>
          <p:cNvSpPr>
            <a:spLocks noGrp="1"/>
          </p:cNvSpPr>
          <p:nvPr>
            <p:ph sz="quarter" idx="13"/>
          </p:nvPr>
        </p:nvSpPr>
        <p:spPr>
          <a:xfrm>
            <a:off x="1143000" y="731520"/>
            <a:ext cx="6400800" cy="4526280"/>
          </a:xfrm>
        </p:spPr>
        <p:txBody>
          <a:bodyPr>
            <a:normAutofit/>
          </a:bodyPr>
          <a:lstStyle/>
          <a:p>
            <a:r>
              <a:rPr lang="en-US" dirty="0" err="1"/>
              <a:t>datetime</a:t>
            </a:r>
            <a:r>
              <a:rPr lang="en-US" dirty="0"/>
              <a:t>-local</a:t>
            </a:r>
            <a:endParaRPr lang="en-US" b="1" dirty="0"/>
          </a:p>
          <a:p>
            <a:r>
              <a:rPr lang="en-US" b="1" dirty="0" err="1"/>
              <a:t>Datetime</a:t>
            </a:r>
            <a:endParaRPr lang="en-US" b="1" dirty="0"/>
          </a:p>
          <a:p>
            <a:r>
              <a:rPr lang="en-US" b="1" dirty="0"/>
              <a:t>Date</a:t>
            </a:r>
          </a:p>
          <a:p>
            <a:r>
              <a:rPr lang="en-US" b="1" dirty="0"/>
              <a:t>Month</a:t>
            </a:r>
          </a:p>
          <a:p>
            <a:r>
              <a:rPr lang="en-US" b="1" dirty="0"/>
              <a:t>week</a:t>
            </a:r>
          </a:p>
          <a:p>
            <a:r>
              <a:rPr lang="en-US" b="1" dirty="0"/>
              <a:t>Time</a:t>
            </a:r>
          </a:p>
          <a:p>
            <a:r>
              <a:rPr lang="en-US" b="1" dirty="0"/>
              <a:t>Number (</a:t>
            </a:r>
            <a:r>
              <a:rPr lang="en-US" dirty="0"/>
              <a:t>min – max - step</a:t>
            </a:r>
            <a:r>
              <a:rPr lang="en-US" b="1" dirty="0"/>
              <a:t>)</a:t>
            </a:r>
          </a:p>
          <a:p>
            <a:r>
              <a:rPr lang="en-US" b="1" dirty="0"/>
              <a:t>Range (</a:t>
            </a:r>
            <a:r>
              <a:rPr lang="en-US" dirty="0"/>
              <a:t>min – max - step</a:t>
            </a:r>
            <a:r>
              <a:rPr lang="en-US" b="1" dirty="0"/>
              <a:t>)</a:t>
            </a:r>
          </a:p>
          <a:p>
            <a:r>
              <a:rPr lang="en-US" b="1" dirty="0"/>
              <a:t>Email</a:t>
            </a:r>
          </a:p>
          <a:p>
            <a:r>
              <a:rPr lang="en-US" b="1" dirty="0" err="1"/>
              <a:t>url</a:t>
            </a:r>
            <a:endParaRPr lang="en-US" dirty="0"/>
          </a:p>
        </p:txBody>
      </p:sp>
    </p:spTree>
    <p:extLst>
      <p:ext uri="{BB962C8B-B14F-4D97-AF65-F5344CB8AC3E}">
        <p14:creationId xmlns:p14="http://schemas.microsoft.com/office/powerpoint/2010/main" val="26297029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724400"/>
            <a:ext cx="6512511" cy="1143000"/>
          </a:xfrm>
        </p:spPr>
        <p:txBody>
          <a:bodyPr/>
          <a:lstStyle/>
          <a:p>
            <a:r>
              <a:rPr lang="en-US" dirty="0"/>
              <a:t>Text input</a:t>
            </a:r>
          </a:p>
        </p:txBody>
      </p:sp>
      <p:sp>
        <p:nvSpPr>
          <p:cNvPr id="3" name="Content Placeholder 2"/>
          <p:cNvSpPr>
            <a:spLocks noGrp="1"/>
          </p:cNvSpPr>
          <p:nvPr>
            <p:ph sz="quarter" idx="13"/>
          </p:nvPr>
        </p:nvSpPr>
        <p:spPr/>
        <p:txBody>
          <a:bodyPr>
            <a:normAutofit lnSpcReduction="10000"/>
          </a:bodyPr>
          <a:lstStyle/>
          <a:p>
            <a:r>
              <a:rPr lang="en-US" b="1" dirty="0"/>
              <a:t>&lt;input&gt;</a:t>
            </a:r>
          </a:p>
          <a:p>
            <a:r>
              <a:rPr lang="en-US" b="1" dirty="0"/>
              <a:t>type="text“ /   type="password"</a:t>
            </a:r>
          </a:p>
          <a:p>
            <a:r>
              <a:rPr lang="en-US" b="1" dirty="0"/>
              <a:t>Name</a:t>
            </a:r>
          </a:p>
          <a:p>
            <a:r>
              <a:rPr lang="en-US" b="1" dirty="0"/>
              <a:t>Size</a:t>
            </a:r>
          </a:p>
          <a:p>
            <a:r>
              <a:rPr lang="en-US" b="1" dirty="0" err="1"/>
              <a:t>Maxlength</a:t>
            </a:r>
            <a:endParaRPr lang="en-US" b="1" dirty="0"/>
          </a:p>
          <a:p>
            <a:r>
              <a:rPr lang="en-US" b="1" dirty="0"/>
              <a:t>&lt;</a:t>
            </a:r>
            <a:r>
              <a:rPr lang="en-US" b="1" dirty="0" err="1"/>
              <a:t>textarea</a:t>
            </a:r>
            <a:r>
              <a:rPr lang="en-US" b="1" dirty="0"/>
              <a:t>&gt;</a:t>
            </a:r>
          </a:p>
          <a:p>
            <a:r>
              <a:rPr lang="en-US" b="1" dirty="0"/>
              <a:t>Cols</a:t>
            </a:r>
          </a:p>
          <a:p>
            <a:r>
              <a:rPr lang="en-US" b="1" dirty="0"/>
              <a:t>rows</a:t>
            </a:r>
            <a:endParaRPr 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676400"/>
            <a:ext cx="51816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26958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Text input fields</a:t>
            </a:r>
            <a:br>
              <a:rPr lang="en-US" dirty="0">
                <a:effectLst/>
              </a:rPr>
            </a:br>
            <a:endParaRPr lang="en-US" dirty="0"/>
          </a:p>
        </p:txBody>
      </p:sp>
      <p:sp>
        <p:nvSpPr>
          <p:cNvPr id="3" name="Content Placeholder 2"/>
          <p:cNvSpPr>
            <a:spLocks noGrp="1"/>
          </p:cNvSpPr>
          <p:nvPr>
            <p:ph sz="quarter" idx="13"/>
          </p:nvPr>
        </p:nvSpPr>
        <p:spPr/>
        <p:txBody>
          <a:bodyPr/>
          <a:lstStyle/>
          <a:p>
            <a:r>
              <a:rPr lang="en-US" dirty="0"/>
              <a:t> </a:t>
            </a:r>
            <a:r>
              <a:rPr lang="en-US" dirty="0" err="1">
                <a:solidFill>
                  <a:schemeClr val="accent6"/>
                </a:solidFill>
              </a:rPr>
              <a:t>readonly</a:t>
            </a:r>
            <a:r>
              <a:rPr lang="en-US" dirty="0"/>
              <a:t> the user cannot modify the input value</a:t>
            </a:r>
          </a:p>
          <a:p>
            <a:r>
              <a:rPr lang="en-US" dirty="0">
                <a:solidFill>
                  <a:schemeClr val="accent6"/>
                </a:solidFill>
              </a:rPr>
              <a:t> Disabled</a:t>
            </a:r>
            <a:r>
              <a:rPr lang="en-US" dirty="0"/>
              <a:t> the input value is never sent with the rest of the form data</a:t>
            </a:r>
          </a:p>
          <a:p>
            <a:r>
              <a:rPr lang="en-US" dirty="0">
                <a:solidFill>
                  <a:schemeClr val="accent6"/>
                </a:solidFill>
              </a:rPr>
              <a:t> Placeholder</a:t>
            </a:r>
            <a:r>
              <a:rPr lang="en-US" dirty="0"/>
              <a:t> text that appears inside the text input box that describes the purpose of the box briefly</a:t>
            </a:r>
          </a:p>
          <a:p>
            <a:r>
              <a:rPr lang="en-US" dirty="0">
                <a:solidFill>
                  <a:srgbClr val="FF0000"/>
                </a:solidFill>
              </a:rPr>
              <a:t>Autofocus</a:t>
            </a:r>
            <a:r>
              <a:rPr lang="en-US" dirty="0"/>
              <a:t> Specifies that when the page loads the &lt;input&gt; element automatically gets focus.</a:t>
            </a:r>
          </a:p>
        </p:txBody>
      </p:sp>
    </p:spTree>
    <p:extLst>
      <p:ext uri="{BB962C8B-B14F-4D97-AF65-F5344CB8AC3E}">
        <p14:creationId xmlns:p14="http://schemas.microsoft.com/office/powerpoint/2010/main" val="4157637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4372168"/>
            <a:ext cx="7010400" cy="1143000"/>
          </a:xfrm>
        </p:spPr>
        <p:txBody>
          <a:bodyPr/>
          <a:lstStyle/>
          <a:p>
            <a:pPr algn="l"/>
            <a:r>
              <a:rPr lang="sv-SE" b="0" dirty="0"/>
              <a:t>HTML 5: Form Validation</a:t>
            </a:r>
            <a:endParaRPr lang="en-US" dirty="0"/>
          </a:p>
        </p:txBody>
      </p:sp>
      <p:sp>
        <p:nvSpPr>
          <p:cNvPr id="3" name="Content Placeholder 2"/>
          <p:cNvSpPr>
            <a:spLocks noGrp="1"/>
          </p:cNvSpPr>
          <p:nvPr>
            <p:ph sz="quarter" idx="13"/>
          </p:nvPr>
        </p:nvSpPr>
        <p:spPr/>
        <p:txBody>
          <a:bodyPr/>
          <a:lstStyle/>
          <a:p>
            <a:r>
              <a:rPr lang="en-US" b="1" dirty="0"/>
              <a:t>required="required“</a:t>
            </a:r>
          </a:p>
          <a:p>
            <a:endParaRPr 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977" y="1219200"/>
            <a:ext cx="4391025"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25" y="3335245"/>
            <a:ext cx="311467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52363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5" y="4136376"/>
            <a:ext cx="8048626" cy="857250"/>
          </a:xfrm>
        </p:spPr>
        <p:txBody>
          <a:bodyPr/>
          <a:lstStyle/>
          <a:p>
            <a:r>
              <a:rPr lang="en-US" b="0" dirty="0">
                <a:effectLst/>
              </a:rPr>
              <a:t>Constraining the length of your entries</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All text fields created by (&lt;</a:t>
            </a:r>
            <a:r>
              <a:rPr lang="en-US" dirty="0">
                <a:solidFill>
                  <a:schemeClr val="accent6"/>
                </a:solidFill>
              </a:rPr>
              <a:t>input</a:t>
            </a:r>
            <a:r>
              <a:rPr lang="en-US" dirty="0"/>
              <a:t>&gt; or &lt;</a:t>
            </a:r>
            <a:r>
              <a:rPr lang="en-US" dirty="0" err="1">
                <a:solidFill>
                  <a:schemeClr val="accent6"/>
                </a:solidFill>
              </a:rPr>
              <a:t>textarea</a:t>
            </a:r>
            <a:r>
              <a:rPr lang="en-US" dirty="0"/>
              <a:t>&gt;) can be constrained in size using the </a:t>
            </a:r>
            <a:r>
              <a:rPr lang="en-US" dirty="0" err="1">
                <a:solidFill>
                  <a:schemeClr val="accent6"/>
                </a:solidFill>
              </a:rPr>
              <a:t>minlength</a:t>
            </a:r>
            <a:r>
              <a:rPr lang="en-US" dirty="0"/>
              <a:t> and </a:t>
            </a:r>
            <a:r>
              <a:rPr lang="en-US" dirty="0" err="1">
                <a:solidFill>
                  <a:schemeClr val="accent6"/>
                </a:solidFill>
              </a:rPr>
              <a:t>maxlength</a:t>
            </a:r>
            <a:r>
              <a:rPr lang="en-US" dirty="0"/>
              <a:t> attributes.</a:t>
            </a:r>
          </a:p>
          <a:p>
            <a:r>
              <a:rPr lang="en-US" dirty="0"/>
              <a:t>For number fields (i.e. &lt;input type="</a:t>
            </a:r>
            <a:r>
              <a:rPr lang="en-US" dirty="0">
                <a:solidFill>
                  <a:schemeClr val="accent6"/>
                </a:solidFill>
              </a:rPr>
              <a:t>number</a:t>
            </a:r>
            <a:r>
              <a:rPr lang="en-US" dirty="0"/>
              <a:t>"&gt;), the </a:t>
            </a:r>
            <a:r>
              <a:rPr lang="en-US" dirty="0">
                <a:solidFill>
                  <a:schemeClr val="accent6"/>
                </a:solidFill>
              </a:rPr>
              <a:t>min</a:t>
            </a:r>
            <a:r>
              <a:rPr lang="en-US" dirty="0"/>
              <a:t> and </a:t>
            </a:r>
            <a:r>
              <a:rPr lang="en-US" dirty="0">
                <a:solidFill>
                  <a:schemeClr val="accent6"/>
                </a:solidFill>
              </a:rPr>
              <a:t>max</a:t>
            </a:r>
            <a:r>
              <a:rPr lang="en-US" dirty="0"/>
              <a:t> attributes also provide a validation constraint</a:t>
            </a:r>
          </a:p>
        </p:txBody>
      </p:sp>
    </p:spTree>
    <p:extLst>
      <p:ext uri="{BB962C8B-B14F-4D97-AF65-F5344CB8AC3E}">
        <p14:creationId xmlns:p14="http://schemas.microsoft.com/office/powerpoint/2010/main" val="42868856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The &lt;label&gt; element</a:t>
            </a:r>
            <a:endParaRPr lang="en-US" dirty="0"/>
          </a:p>
        </p:txBody>
      </p:sp>
      <p:sp>
        <p:nvSpPr>
          <p:cNvPr id="3" name="Content Placeholder 2"/>
          <p:cNvSpPr>
            <a:spLocks noGrp="1"/>
          </p:cNvSpPr>
          <p:nvPr>
            <p:ph sz="quarter" idx="13"/>
          </p:nvPr>
        </p:nvSpPr>
        <p:spPr/>
        <p:txBody>
          <a:bodyPr/>
          <a:lstStyle/>
          <a:p>
            <a:r>
              <a:rPr lang="en-US" dirty="0"/>
              <a:t>The &lt;</a:t>
            </a:r>
            <a:r>
              <a:rPr lang="en-US" dirty="0">
                <a:solidFill>
                  <a:schemeClr val="accent6"/>
                </a:solidFill>
              </a:rPr>
              <a:t>label</a:t>
            </a:r>
            <a:r>
              <a:rPr lang="en-US" dirty="0"/>
              <a:t>&gt; element is the formal way to define a label for an HTML form widget. This is the most important element if you want to build accessible forms</a:t>
            </a:r>
          </a:p>
        </p:txBody>
      </p:sp>
    </p:spTree>
    <p:extLst>
      <p:ext uri="{BB962C8B-B14F-4D97-AF65-F5344CB8AC3E}">
        <p14:creationId xmlns:p14="http://schemas.microsoft.com/office/powerpoint/2010/main" val="20265754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Choices Input</a:t>
            </a:r>
            <a:endParaRPr lang="en-US" dirty="0"/>
          </a:p>
        </p:txBody>
      </p:sp>
      <p:sp>
        <p:nvSpPr>
          <p:cNvPr id="3" name="Content Placeholder 2"/>
          <p:cNvSpPr>
            <a:spLocks noGrp="1"/>
          </p:cNvSpPr>
          <p:nvPr>
            <p:ph sz="quarter" idx="13"/>
          </p:nvPr>
        </p:nvSpPr>
        <p:spPr/>
        <p:txBody>
          <a:bodyPr/>
          <a:lstStyle/>
          <a:p>
            <a:r>
              <a:rPr lang="en-US" b="1" dirty="0"/>
              <a:t>&lt;input&gt;</a:t>
            </a:r>
          </a:p>
          <a:p>
            <a:r>
              <a:rPr lang="en-US" b="1" dirty="0"/>
              <a:t>type="radio“  /   type="checkbox“</a:t>
            </a:r>
          </a:p>
          <a:p>
            <a:r>
              <a:rPr lang="en-US" b="1" dirty="0"/>
              <a:t>Name</a:t>
            </a:r>
          </a:p>
          <a:p>
            <a:r>
              <a:rPr lang="en-US" b="1" dirty="0"/>
              <a:t>Value</a:t>
            </a:r>
          </a:p>
          <a:p>
            <a:r>
              <a:rPr lang="en-US" b="1" dirty="0"/>
              <a:t>Checked</a:t>
            </a:r>
          </a:p>
          <a:p>
            <a:endParaRPr lang="en-US" b="1" dirty="0"/>
          </a:p>
          <a:p>
            <a:endParaRPr lang="en-U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171700"/>
            <a:ext cx="428625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56258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Choices Input</a:t>
            </a:r>
            <a:endParaRPr lang="en-US" dirty="0"/>
          </a:p>
        </p:txBody>
      </p:sp>
      <p:sp>
        <p:nvSpPr>
          <p:cNvPr id="3" name="Content Placeholder 2"/>
          <p:cNvSpPr>
            <a:spLocks noGrp="1"/>
          </p:cNvSpPr>
          <p:nvPr>
            <p:ph sz="quarter" idx="13"/>
          </p:nvPr>
        </p:nvSpPr>
        <p:spPr/>
        <p:txBody>
          <a:bodyPr/>
          <a:lstStyle/>
          <a:p>
            <a:r>
              <a:rPr lang="en-US" b="1" dirty="0"/>
              <a:t>&lt;input&gt;</a:t>
            </a:r>
          </a:p>
          <a:p>
            <a:r>
              <a:rPr lang="en-US" b="1" dirty="0"/>
              <a:t>type="radio“  /   type="checkbox“</a:t>
            </a:r>
          </a:p>
          <a:p>
            <a:r>
              <a:rPr lang="en-US" b="1" dirty="0"/>
              <a:t>Name</a:t>
            </a:r>
          </a:p>
          <a:p>
            <a:r>
              <a:rPr lang="en-US" b="1" dirty="0"/>
              <a:t>Value</a:t>
            </a:r>
          </a:p>
          <a:p>
            <a:r>
              <a:rPr lang="en-US" b="1" dirty="0"/>
              <a:t>Checked</a:t>
            </a:r>
          </a:p>
          <a:p>
            <a:endParaRPr lang="en-US" b="1" dirty="0"/>
          </a:p>
          <a:p>
            <a:endParaRPr lang="en-U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171700"/>
            <a:ext cx="428625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34890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Select Box</a:t>
            </a:r>
            <a:endParaRPr lang="en-US" dirty="0"/>
          </a:p>
        </p:txBody>
      </p:sp>
      <p:sp>
        <p:nvSpPr>
          <p:cNvPr id="3" name="Content Placeholder 2"/>
          <p:cNvSpPr>
            <a:spLocks noGrp="1"/>
          </p:cNvSpPr>
          <p:nvPr>
            <p:ph sz="quarter" idx="13"/>
          </p:nvPr>
        </p:nvSpPr>
        <p:spPr/>
        <p:txBody>
          <a:bodyPr/>
          <a:lstStyle/>
          <a:p>
            <a:r>
              <a:rPr lang="en-US" b="1" dirty="0"/>
              <a:t>&lt;select&gt;</a:t>
            </a:r>
          </a:p>
          <a:p>
            <a:r>
              <a:rPr lang="en-US" dirty="0"/>
              <a:t>Name</a:t>
            </a:r>
          </a:p>
          <a:p>
            <a:r>
              <a:rPr lang="en-US" b="1" dirty="0"/>
              <a:t>&lt;option&gt;</a:t>
            </a:r>
          </a:p>
          <a:p>
            <a:r>
              <a:rPr lang="en-US" b="1" dirty="0"/>
              <a:t>Value</a:t>
            </a:r>
          </a:p>
          <a:p>
            <a:r>
              <a:rPr lang="en-US" b="1" dirty="0"/>
              <a:t>Selected</a:t>
            </a:r>
          </a:p>
          <a:p>
            <a:endParaRPr lang="en-US"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066800"/>
            <a:ext cx="54864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05956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&lt;</a:t>
            </a:r>
            <a:r>
              <a:rPr lang="en-US" dirty="0" err="1"/>
              <a:t>optgroup</a:t>
            </a:r>
            <a:r>
              <a:rPr lang="en-US" dirty="0"/>
              <a:t>&gt; Tag </a:t>
            </a:r>
          </a:p>
        </p:txBody>
      </p:sp>
      <p:sp>
        <p:nvSpPr>
          <p:cNvPr id="3" name="Content Placeholder 2"/>
          <p:cNvSpPr>
            <a:spLocks noGrp="1"/>
          </p:cNvSpPr>
          <p:nvPr>
            <p:ph sz="quarter" idx="13"/>
          </p:nvPr>
        </p:nvSpPr>
        <p:spPr/>
        <p:txBody>
          <a:bodyPr/>
          <a:lstStyle/>
          <a:p>
            <a:r>
              <a:rPr lang="en-US" dirty="0"/>
              <a:t>The HTML </a:t>
            </a:r>
            <a:r>
              <a:rPr lang="en-US" dirty="0">
                <a:solidFill>
                  <a:srgbClr val="FF0000"/>
                </a:solidFill>
              </a:rPr>
              <a:t>&lt;</a:t>
            </a:r>
            <a:r>
              <a:rPr lang="en-US" dirty="0" err="1">
                <a:solidFill>
                  <a:srgbClr val="FF0000"/>
                </a:solidFill>
              </a:rPr>
              <a:t>optgroup</a:t>
            </a:r>
            <a:r>
              <a:rPr lang="en-US" dirty="0">
                <a:solidFill>
                  <a:srgbClr val="FF0000"/>
                </a:solidFill>
              </a:rPr>
              <a:t>&gt; </a:t>
            </a:r>
            <a:r>
              <a:rPr lang="en-US" dirty="0"/>
              <a:t>tag is used for grouping related options within your select list. This makes it easier for users to comprehend their choices when looking at a large list. </a:t>
            </a:r>
          </a:p>
        </p:txBody>
      </p:sp>
    </p:spTree>
    <p:extLst>
      <p:ext uri="{BB962C8B-B14F-4D97-AF65-F5344CB8AC3E}">
        <p14:creationId xmlns:p14="http://schemas.microsoft.com/office/powerpoint/2010/main" val="247693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372168"/>
            <a:ext cx="8839199" cy="1143000"/>
          </a:xfrm>
        </p:spPr>
        <p:txBody>
          <a:bodyPr/>
          <a:lstStyle/>
          <a:p>
            <a:r>
              <a:rPr lang="en-US" dirty="0"/>
              <a:t>Hypertext Transfer Protocol</a:t>
            </a:r>
          </a:p>
        </p:txBody>
      </p:sp>
      <p:pic>
        <p:nvPicPr>
          <p:cNvPr id="70658"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304925" y="759619"/>
            <a:ext cx="60769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1141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 Controls </a:t>
            </a:r>
          </a:p>
        </p:txBody>
      </p:sp>
      <p:sp>
        <p:nvSpPr>
          <p:cNvPr id="3" name="Content Placeholder 2"/>
          <p:cNvSpPr>
            <a:spLocks noGrp="1"/>
          </p:cNvSpPr>
          <p:nvPr>
            <p:ph sz="quarter" idx="13"/>
          </p:nvPr>
        </p:nvSpPr>
        <p:spPr/>
        <p:txBody>
          <a:bodyPr/>
          <a:lstStyle/>
          <a:p>
            <a:r>
              <a:rPr lang="en-US" dirty="0"/>
              <a:t>There are various ways in HTML to create clickable buttons. You can also create a clickable button using &lt;input&gt; tag by setting its type attribute to </a:t>
            </a:r>
            <a:r>
              <a:rPr lang="en-US" b="1" dirty="0"/>
              <a:t>button </a:t>
            </a:r>
            <a:endParaRPr lang="en-US" dirty="0"/>
          </a:p>
        </p:txBody>
      </p:sp>
    </p:spTree>
    <p:extLst>
      <p:ext uri="{BB962C8B-B14F-4D97-AF65-F5344CB8AC3E}">
        <p14:creationId xmlns:p14="http://schemas.microsoft.com/office/powerpoint/2010/main" val="52132372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562600"/>
            <a:ext cx="6512511" cy="1143000"/>
          </a:xfrm>
        </p:spPr>
        <p:txBody>
          <a:bodyPr/>
          <a:lstStyle/>
          <a:p>
            <a:r>
              <a:rPr lang="en-US" dirty="0"/>
              <a:t>Button Type</a:t>
            </a:r>
          </a:p>
        </p:txBody>
      </p:sp>
      <p:sp>
        <p:nvSpPr>
          <p:cNvPr id="3" name="Content Placeholder 2"/>
          <p:cNvSpPr>
            <a:spLocks noGrp="1"/>
          </p:cNvSpPr>
          <p:nvPr>
            <p:ph sz="quarter" idx="13"/>
          </p:nvPr>
        </p:nvSpPr>
        <p:spPr>
          <a:xfrm>
            <a:off x="457200" y="731520"/>
            <a:ext cx="8305800" cy="4678680"/>
          </a:xfrm>
        </p:spPr>
        <p:txBody>
          <a:bodyPr>
            <a:normAutofit/>
          </a:bodyPr>
          <a:lstStyle/>
          <a:p>
            <a:r>
              <a:rPr lang="en-US" sz="2800" b="1" dirty="0">
                <a:solidFill>
                  <a:srgbClr val="FF0000"/>
                </a:solidFill>
              </a:rPr>
              <a:t>submit</a:t>
            </a:r>
            <a:r>
              <a:rPr lang="en-US" sz="2800" dirty="0"/>
              <a:t> This creates a button that automatically submits a form. 	</a:t>
            </a:r>
          </a:p>
          <a:p>
            <a:r>
              <a:rPr lang="en-US" sz="2800" b="1" dirty="0">
                <a:solidFill>
                  <a:srgbClr val="FF0000"/>
                </a:solidFill>
              </a:rPr>
              <a:t>reset</a:t>
            </a:r>
            <a:r>
              <a:rPr lang="en-US" sz="2800" dirty="0"/>
              <a:t> This creates a button that automatically resets form controls to their initial values. 	</a:t>
            </a:r>
          </a:p>
          <a:p>
            <a:r>
              <a:rPr lang="en-US" sz="2800" b="1" dirty="0">
                <a:solidFill>
                  <a:srgbClr val="FF0000"/>
                </a:solidFill>
              </a:rPr>
              <a:t>button</a:t>
            </a:r>
            <a:r>
              <a:rPr lang="en-US" sz="2800" dirty="0"/>
              <a:t> This creates a button that is used to trigger a client-side script when the user clicks that button. 	</a:t>
            </a:r>
          </a:p>
          <a:p>
            <a:r>
              <a:rPr lang="en-US" sz="2800" b="1" dirty="0">
                <a:solidFill>
                  <a:srgbClr val="FF0000"/>
                </a:solidFill>
              </a:rPr>
              <a:t>image</a:t>
            </a:r>
            <a:r>
              <a:rPr lang="en-US" sz="2800" dirty="0"/>
              <a:t> This creates a clickable button but we can use an image as background of the button. </a:t>
            </a:r>
            <a:r>
              <a:rPr lang="en-US" dirty="0"/>
              <a:t>	</a:t>
            </a:r>
          </a:p>
          <a:p>
            <a:endParaRPr lang="en-US" dirty="0"/>
          </a:p>
        </p:txBody>
      </p:sp>
    </p:spTree>
    <p:extLst>
      <p:ext uri="{BB962C8B-B14F-4D97-AF65-F5344CB8AC3E}">
        <p14:creationId xmlns:p14="http://schemas.microsoft.com/office/powerpoint/2010/main" val="2677492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Form Controls </a:t>
            </a:r>
          </a:p>
        </p:txBody>
      </p:sp>
      <p:sp>
        <p:nvSpPr>
          <p:cNvPr id="3" name="Content Placeholder 2"/>
          <p:cNvSpPr>
            <a:spLocks noGrp="1"/>
          </p:cNvSpPr>
          <p:nvPr>
            <p:ph sz="quarter" idx="13"/>
          </p:nvPr>
        </p:nvSpPr>
        <p:spPr/>
        <p:txBody>
          <a:bodyPr/>
          <a:lstStyle/>
          <a:p>
            <a:r>
              <a:rPr lang="en-US" dirty="0"/>
              <a:t>Hidden form controls are used to hide data inside the page which later on can be pushed to the server </a:t>
            </a:r>
          </a:p>
        </p:txBody>
      </p:sp>
    </p:spTree>
    <p:extLst>
      <p:ext uri="{BB962C8B-B14F-4D97-AF65-F5344CB8AC3E}">
        <p14:creationId xmlns:p14="http://schemas.microsoft.com/office/powerpoint/2010/main" val="12477489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4372168"/>
            <a:ext cx="7467600" cy="1143000"/>
          </a:xfrm>
        </p:spPr>
        <p:txBody>
          <a:bodyPr/>
          <a:lstStyle/>
          <a:p>
            <a:pPr algn="l"/>
            <a:r>
              <a:rPr lang="en-US" b="0" dirty="0"/>
              <a:t>Grouping Form Elements</a:t>
            </a:r>
            <a:endParaRPr lang="en-US" dirty="0"/>
          </a:p>
        </p:txBody>
      </p:sp>
      <p:sp>
        <p:nvSpPr>
          <p:cNvPr id="3" name="Content Placeholder 2"/>
          <p:cNvSpPr>
            <a:spLocks noGrp="1"/>
          </p:cNvSpPr>
          <p:nvPr>
            <p:ph sz="quarter" idx="13"/>
          </p:nvPr>
        </p:nvSpPr>
        <p:spPr/>
        <p:txBody>
          <a:bodyPr/>
          <a:lstStyle/>
          <a:p>
            <a:r>
              <a:rPr lang="en-US" dirty="0"/>
              <a:t>&lt;</a:t>
            </a:r>
            <a:r>
              <a:rPr lang="en-US" dirty="0" err="1"/>
              <a:t>fieldset</a:t>
            </a:r>
            <a:r>
              <a:rPr lang="en-US" dirty="0"/>
              <a:t>&gt;</a:t>
            </a:r>
          </a:p>
          <a:p>
            <a:r>
              <a:rPr lang="en-US" b="1" dirty="0"/>
              <a:t>&lt;legend&gt;</a:t>
            </a:r>
          </a:p>
          <a:p>
            <a:endParaRPr 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838200"/>
            <a:ext cx="54864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97372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&lt;</a:t>
            </a:r>
            <a:r>
              <a:rPr lang="en-US" dirty="0" err="1"/>
              <a:t>fieldset</a:t>
            </a:r>
            <a:r>
              <a:rPr lang="en-US" dirty="0"/>
              <a:t>&gt; Tag </a:t>
            </a:r>
          </a:p>
        </p:txBody>
      </p:sp>
      <p:sp>
        <p:nvSpPr>
          <p:cNvPr id="3" name="Content Placeholder 2"/>
          <p:cNvSpPr>
            <a:spLocks noGrp="1"/>
          </p:cNvSpPr>
          <p:nvPr>
            <p:ph sz="quarter" idx="13"/>
          </p:nvPr>
        </p:nvSpPr>
        <p:spPr/>
        <p:txBody>
          <a:bodyPr/>
          <a:lstStyle/>
          <a:p>
            <a:r>
              <a:rPr lang="en-US" dirty="0"/>
              <a:t>The HTML &lt;</a:t>
            </a:r>
            <a:r>
              <a:rPr lang="en-US" dirty="0" err="1">
                <a:solidFill>
                  <a:srgbClr val="FF0000"/>
                </a:solidFill>
              </a:rPr>
              <a:t>fieldset</a:t>
            </a:r>
            <a:r>
              <a:rPr lang="en-US" dirty="0"/>
              <a:t>&gt; tag is used for grouping related form elements. By using the </a:t>
            </a:r>
            <a:r>
              <a:rPr lang="en-US" dirty="0" err="1"/>
              <a:t>fieldset</a:t>
            </a:r>
            <a:r>
              <a:rPr lang="en-US" dirty="0"/>
              <a:t> tag and the </a:t>
            </a:r>
            <a:r>
              <a:rPr lang="en-US" dirty="0">
                <a:solidFill>
                  <a:srgbClr val="FF0000"/>
                </a:solidFill>
              </a:rPr>
              <a:t>legend</a:t>
            </a:r>
            <a:r>
              <a:rPr lang="en-US" dirty="0"/>
              <a:t> tag, you can make your forms much easier to understand for your users. </a:t>
            </a:r>
          </a:p>
        </p:txBody>
      </p:sp>
    </p:spTree>
    <p:extLst>
      <p:ext uri="{BB962C8B-B14F-4D97-AF65-F5344CB8AC3E}">
        <p14:creationId xmlns:p14="http://schemas.microsoft.com/office/powerpoint/2010/main" val="21138982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&lt;legend&gt; Tag </a:t>
            </a:r>
          </a:p>
        </p:txBody>
      </p:sp>
      <p:sp>
        <p:nvSpPr>
          <p:cNvPr id="3" name="Content Placeholder 2"/>
          <p:cNvSpPr>
            <a:spLocks noGrp="1"/>
          </p:cNvSpPr>
          <p:nvPr>
            <p:ph sz="quarter" idx="13"/>
          </p:nvPr>
        </p:nvSpPr>
        <p:spPr/>
        <p:txBody>
          <a:bodyPr/>
          <a:lstStyle/>
          <a:p>
            <a:r>
              <a:rPr lang="en-US" dirty="0"/>
              <a:t>The HTML &lt;</a:t>
            </a:r>
            <a:r>
              <a:rPr lang="en-US" dirty="0">
                <a:solidFill>
                  <a:srgbClr val="FF0000"/>
                </a:solidFill>
              </a:rPr>
              <a:t>legend</a:t>
            </a:r>
            <a:r>
              <a:rPr lang="en-US" dirty="0"/>
              <a:t>&gt; tag s used to define a caption for &lt;</a:t>
            </a:r>
            <a:r>
              <a:rPr lang="en-US" dirty="0" err="1">
                <a:solidFill>
                  <a:srgbClr val="FF0000"/>
                </a:solidFill>
              </a:rPr>
              <a:t>fieldset</a:t>
            </a:r>
            <a:r>
              <a:rPr lang="en-US" dirty="0"/>
              <a:t>&gt; tag. </a:t>
            </a:r>
          </a:p>
          <a:p>
            <a:r>
              <a:rPr lang="en-US" dirty="0"/>
              <a:t>align 	(top - bottom – left - right )</a:t>
            </a:r>
            <a:r>
              <a:rPr lang="en-US" i="1" dirty="0">
                <a:solidFill>
                  <a:srgbClr val="FF0000"/>
                </a:solidFill>
              </a:rPr>
              <a:t>Deprecated</a:t>
            </a:r>
            <a:r>
              <a:rPr lang="en-US" dirty="0">
                <a:solidFill>
                  <a:srgbClr val="FF0000"/>
                </a:solidFill>
              </a:rPr>
              <a:t>-</a:t>
            </a:r>
            <a:r>
              <a:rPr lang="en-US" dirty="0"/>
              <a:t> Specifies the content alignment. 	</a:t>
            </a:r>
          </a:p>
          <a:p>
            <a:endParaRPr lang="en-US" dirty="0"/>
          </a:p>
        </p:txBody>
      </p:sp>
    </p:spTree>
    <p:extLst>
      <p:ext uri="{BB962C8B-B14F-4D97-AF65-F5344CB8AC3E}">
        <p14:creationId xmlns:p14="http://schemas.microsoft.com/office/powerpoint/2010/main" val="146084016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09600"/>
            <a:ext cx="82296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152005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752600"/>
            <a:ext cx="6512511" cy="1143000"/>
          </a:xfrm>
        </p:spPr>
        <p:txBody>
          <a:bodyPr/>
          <a:lstStyle/>
          <a:p>
            <a:pPr algn="ctr"/>
            <a:r>
              <a:rPr lang="en-US" b="0" dirty="0"/>
              <a:t>Extra Markup</a:t>
            </a:r>
            <a:endParaRPr lang="en-US" dirty="0"/>
          </a:p>
        </p:txBody>
      </p:sp>
      <p:sp>
        <p:nvSpPr>
          <p:cNvPr id="3" name="Content Placeholder 2"/>
          <p:cNvSpPr>
            <a:spLocks noGrp="1"/>
          </p:cNvSpPr>
          <p:nvPr>
            <p:ph sz="quarter" idx="13"/>
          </p:nvPr>
        </p:nvSpPr>
        <p:spPr/>
        <p:txBody>
          <a:bodyPr/>
          <a:lstStyle/>
          <a:p>
            <a:endParaRPr lang="en-US"/>
          </a:p>
        </p:txBody>
      </p:sp>
    </p:spTree>
    <p:extLst>
      <p:ext uri="{BB962C8B-B14F-4D97-AF65-F5344CB8AC3E}">
        <p14:creationId xmlns:p14="http://schemas.microsoft.com/office/powerpoint/2010/main" val="37836357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334000"/>
            <a:ext cx="6512511" cy="1143000"/>
          </a:xfrm>
        </p:spPr>
        <p:txBody>
          <a:bodyPr/>
          <a:lstStyle/>
          <a:p>
            <a:r>
              <a:rPr lang="en-US" dirty="0"/>
              <a:t>HTML Document</a:t>
            </a:r>
          </a:p>
        </p:txBody>
      </p:sp>
      <p:sp>
        <p:nvSpPr>
          <p:cNvPr id="3" name="Content Placeholder 2"/>
          <p:cNvSpPr>
            <a:spLocks noGrp="1"/>
          </p:cNvSpPr>
          <p:nvPr>
            <p:ph sz="quarter" idx="13"/>
          </p:nvPr>
        </p:nvSpPr>
        <p:spPr>
          <a:xfrm>
            <a:off x="685800" y="731520"/>
            <a:ext cx="7772400" cy="4526280"/>
          </a:xfrm>
        </p:spPr>
        <p:txBody>
          <a:bodyPr>
            <a:normAutofit lnSpcReduction="10000"/>
          </a:bodyPr>
          <a:lstStyle/>
          <a:p>
            <a:r>
              <a:rPr lang="en-US" b="1" dirty="0">
                <a:solidFill>
                  <a:srgbClr val="FF0000"/>
                </a:solidFill>
              </a:rPr>
              <a:t>article</a:t>
            </a:r>
            <a:r>
              <a:rPr lang="en-US" b="1" dirty="0"/>
              <a:t>: </a:t>
            </a:r>
            <a:r>
              <a:rPr lang="en-US" dirty="0"/>
              <a:t>This tag represents an independent piece of content of a document, such as a blog entry or newspaper article.</a:t>
            </a:r>
          </a:p>
          <a:p>
            <a:r>
              <a:rPr lang="en-US" b="1" dirty="0">
                <a:solidFill>
                  <a:srgbClr val="FF0000"/>
                </a:solidFill>
              </a:rPr>
              <a:t>section</a:t>
            </a:r>
            <a:r>
              <a:rPr lang="en-US" b="1" dirty="0"/>
              <a:t>: </a:t>
            </a:r>
            <a:r>
              <a:rPr lang="en-US" dirty="0"/>
              <a:t>This tag represents a generic document or application section. It can be used together with h1-h6 to indicate the document structure.</a:t>
            </a:r>
          </a:p>
          <a:p>
            <a:r>
              <a:rPr lang="en-US" dirty="0"/>
              <a:t> </a:t>
            </a:r>
            <a:r>
              <a:rPr lang="en-US" b="1" dirty="0">
                <a:solidFill>
                  <a:srgbClr val="FF0000"/>
                </a:solidFill>
              </a:rPr>
              <a:t>aside</a:t>
            </a:r>
            <a:r>
              <a:rPr lang="en-US" b="1" dirty="0"/>
              <a:t>: </a:t>
            </a:r>
            <a:r>
              <a:rPr lang="en-US" dirty="0"/>
              <a:t>This tag represents a piece of content that is only slightly related to the rest of the page.</a:t>
            </a:r>
          </a:p>
          <a:p>
            <a:r>
              <a:rPr lang="en-US" dirty="0"/>
              <a:t> </a:t>
            </a:r>
            <a:r>
              <a:rPr lang="en-US" b="1" dirty="0">
                <a:solidFill>
                  <a:srgbClr val="FF0000"/>
                </a:solidFill>
              </a:rPr>
              <a:t>header</a:t>
            </a:r>
            <a:r>
              <a:rPr lang="en-US" b="1" dirty="0"/>
              <a:t>: </a:t>
            </a:r>
            <a:r>
              <a:rPr lang="en-US" dirty="0"/>
              <a:t>This tag represents the header of a section.</a:t>
            </a:r>
          </a:p>
          <a:p>
            <a:r>
              <a:rPr lang="en-US" dirty="0"/>
              <a:t> </a:t>
            </a:r>
            <a:r>
              <a:rPr lang="en-US" b="1" dirty="0">
                <a:solidFill>
                  <a:srgbClr val="FF0000"/>
                </a:solidFill>
              </a:rPr>
              <a:t>footer</a:t>
            </a:r>
            <a:r>
              <a:rPr lang="en-US" b="1" dirty="0"/>
              <a:t>: </a:t>
            </a:r>
            <a:r>
              <a:rPr lang="en-US" dirty="0"/>
              <a:t>This tag represents a footer for a section and can contain information about the author, copyright information, et cetera.</a:t>
            </a:r>
          </a:p>
        </p:txBody>
      </p:sp>
    </p:spTree>
    <p:extLst>
      <p:ext uri="{BB962C8B-B14F-4D97-AF65-F5344CB8AC3E}">
        <p14:creationId xmlns:p14="http://schemas.microsoft.com/office/powerpoint/2010/main" val="37423000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Layouts</a:t>
            </a:r>
          </a:p>
        </p:txBody>
      </p:sp>
      <p:pic>
        <p:nvPicPr>
          <p:cNvPr id="4" name="Content Placeholder 3"/>
          <p:cNvPicPr>
            <a:picLocks noGrp="1" noChangeAspect="1"/>
          </p:cNvPicPr>
          <p:nvPr>
            <p:ph sz="quarter" idx="13"/>
          </p:nvPr>
        </p:nvPicPr>
        <p:blipFill>
          <a:blip r:embed="rId2"/>
          <a:stretch>
            <a:fillRect/>
          </a:stretch>
        </p:blipFill>
        <p:spPr>
          <a:xfrm>
            <a:off x="1447800" y="685800"/>
            <a:ext cx="6096000" cy="3393281"/>
          </a:xfrm>
          <a:prstGeom prst="rect">
            <a:avLst/>
          </a:prstGeom>
        </p:spPr>
      </p:pic>
    </p:spTree>
    <p:extLst>
      <p:ext uri="{BB962C8B-B14F-4D97-AF65-F5344CB8AC3E}">
        <p14:creationId xmlns:p14="http://schemas.microsoft.com/office/powerpoint/2010/main" val="523967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5105400"/>
            <a:ext cx="6512511" cy="1143000"/>
          </a:xfrm>
        </p:spPr>
        <p:txBody>
          <a:bodyPr/>
          <a:lstStyle/>
          <a:p>
            <a:r>
              <a:rPr lang="en-US" dirty="0"/>
              <a:t>HTTP</a:t>
            </a:r>
          </a:p>
        </p:txBody>
      </p:sp>
      <p:sp>
        <p:nvSpPr>
          <p:cNvPr id="3" name="Content Placeholder 2"/>
          <p:cNvSpPr>
            <a:spLocks noGrp="1"/>
          </p:cNvSpPr>
          <p:nvPr>
            <p:ph sz="quarter" idx="13"/>
          </p:nvPr>
        </p:nvSpPr>
        <p:spPr>
          <a:xfrm>
            <a:off x="838200" y="731520"/>
            <a:ext cx="7467600" cy="3992880"/>
          </a:xfrm>
        </p:spPr>
        <p:txBody>
          <a:bodyPr>
            <a:normAutofit/>
          </a:bodyPr>
          <a:lstStyle/>
          <a:p>
            <a:r>
              <a:rPr lang="en-US" dirty="0">
                <a:solidFill>
                  <a:srgbClr val="FF0000"/>
                </a:solidFill>
              </a:rPr>
              <a:t>Hypertext Transfer Protocol</a:t>
            </a:r>
          </a:p>
          <a:p>
            <a:r>
              <a:rPr lang="en-US" dirty="0">
                <a:solidFill>
                  <a:srgbClr val="FF0000"/>
                </a:solidFill>
              </a:rPr>
              <a:t>HTTP</a:t>
            </a:r>
            <a:r>
              <a:rPr lang="en-US" dirty="0"/>
              <a:t> takes care of the communication between a web server and a web browser.</a:t>
            </a:r>
          </a:p>
          <a:p>
            <a:r>
              <a:rPr lang="en-US" dirty="0">
                <a:solidFill>
                  <a:srgbClr val="FF0000"/>
                </a:solidFill>
              </a:rPr>
              <a:t>HTTP</a:t>
            </a:r>
            <a:r>
              <a:rPr lang="en-US" dirty="0"/>
              <a:t> is used for sending requests from a web client (a browser) to a web server, returning web content (web pages) from the server back to the client.</a:t>
            </a:r>
          </a:p>
          <a:p>
            <a:r>
              <a:rPr lang="en-US" dirty="0"/>
              <a:t>Before the Web, the Internet protocol was </a:t>
            </a:r>
            <a:r>
              <a:rPr lang="en-US" dirty="0">
                <a:solidFill>
                  <a:srgbClr val="FF0000"/>
                </a:solidFill>
              </a:rPr>
              <a:t>FTP</a:t>
            </a:r>
            <a:r>
              <a:rPr lang="en-US" dirty="0"/>
              <a:t> (File Transfer Protocol)</a:t>
            </a:r>
          </a:p>
          <a:p>
            <a:r>
              <a:rPr lang="en-US" dirty="0">
                <a:solidFill>
                  <a:srgbClr val="FF0000"/>
                </a:solidFill>
              </a:rPr>
              <a:t>FTP was too slow</a:t>
            </a:r>
            <a:r>
              <a:rPr lang="en-US" dirty="0"/>
              <a:t>, and HTTP was invented</a:t>
            </a:r>
          </a:p>
        </p:txBody>
      </p:sp>
    </p:spTree>
    <p:extLst>
      <p:ext uri="{BB962C8B-B14F-4D97-AF65-F5344CB8AC3E}">
        <p14:creationId xmlns:p14="http://schemas.microsoft.com/office/powerpoint/2010/main" val="407421399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372168"/>
            <a:ext cx="8839199" cy="1143000"/>
          </a:xfrm>
        </p:spPr>
        <p:txBody>
          <a:bodyPr/>
          <a:lstStyle/>
          <a:p>
            <a:r>
              <a:rPr lang="en-US" sz="4000" dirty="0"/>
              <a:t>Migration from HTML4 to HTML5</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173726238"/>
              </p:ext>
            </p:extLst>
          </p:nvPr>
        </p:nvGraphicFramePr>
        <p:xfrm>
          <a:off x="1295400" y="533400"/>
          <a:ext cx="6781800" cy="3581401"/>
        </p:xfrm>
        <a:graphic>
          <a:graphicData uri="http://schemas.openxmlformats.org/drawingml/2006/table">
            <a:tbl>
              <a:tblPr/>
              <a:tblGrid>
                <a:gridCol w="3390900">
                  <a:extLst>
                    <a:ext uri="{9D8B030D-6E8A-4147-A177-3AD203B41FA5}">
                      <a16:colId xmlns:a16="http://schemas.microsoft.com/office/drawing/2014/main" val="3973997194"/>
                    </a:ext>
                  </a:extLst>
                </a:gridCol>
                <a:gridCol w="3390900">
                  <a:extLst>
                    <a:ext uri="{9D8B030D-6E8A-4147-A177-3AD203B41FA5}">
                      <a16:colId xmlns:a16="http://schemas.microsoft.com/office/drawing/2014/main" val="2332501164"/>
                    </a:ext>
                  </a:extLst>
                </a:gridCol>
              </a:tblGrid>
              <a:tr h="418721">
                <a:tc>
                  <a:txBody>
                    <a:bodyPr/>
                    <a:lstStyle/>
                    <a:p>
                      <a:pPr algn="ctr"/>
                      <a:r>
                        <a:rPr lang="en-US" sz="1400">
                          <a:solidFill>
                            <a:srgbClr val="000000"/>
                          </a:solidFill>
                          <a:effectLst/>
                        </a:rPr>
                        <a:t>Typical HTML4</a:t>
                      </a:r>
                    </a:p>
                  </a:txBody>
                  <a:tcPr marL="36576" marR="36576" marT="36576" marB="36576" anchor="ctr">
                    <a:lnL>
                      <a:noFill/>
                    </a:lnL>
                    <a:lnR>
                      <a:noFill/>
                    </a:lnR>
                    <a:lnT>
                      <a:noFill/>
                    </a:lnT>
                    <a:lnB>
                      <a:noFill/>
                    </a:lnB>
                    <a:solidFill>
                      <a:srgbClr val="FFFFFF"/>
                    </a:solidFill>
                  </a:tcPr>
                </a:tc>
                <a:tc>
                  <a:txBody>
                    <a:bodyPr/>
                    <a:lstStyle/>
                    <a:p>
                      <a:pPr algn="ctr"/>
                      <a:r>
                        <a:rPr lang="en-US" sz="1400">
                          <a:solidFill>
                            <a:srgbClr val="000000"/>
                          </a:solidFill>
                          <a:effectLst/>
                        </a:rPr>
                        <a:t>Typical HTML5</a:t>
                      </a:r>
                    </a:p>
                  </a:txBody>
                  <a:tcPr marL="36576" marR="36576" marT="36576" marB="36576" anchor="ctr">
                    <a:lnL>
                      <a:noFill/>
                    </a:lnL>
                    <a:lnR>
                      <a:noFill/>
                    </a:lnR>
                    <a:lnT>
                      <a:noFill/>
                    </a:lnT>
                    <a:lnB>
                      <a:noFill/>
                    </a:lnB>
                    <a:solidFill>
                      <a:srgbClr val="FFFFFF"/>
                    </a:solidFill>
                  </a:tcPr>
                </a:tc>
                <a:extLst>
                  <a:ext uri="{0D108BD9-81ED-4DB2-BD59-A6C34878D82A}">
                    <a16:rowId xmlns:a16="http://schemas.microsoft.com/office/drawing/2014/main" val="1915543987"/>
                  </a:ext>
                </a:extLst>
              </a:tr>
              <a:tr h="632536">
                <a:tc>
                  <a:txBody>
                    <a:bodyPr/>
                    <a:lstStyle/>
                    <a:p>
                      <a:pPr algn="ctr"/>
                      <a:r>
                        <a:rPr lang="en-US" sz="1400">
                          <a:solidFill>
                            <a:srgbClr val="000000"/>
                          </a:solidFill>
                          <a:effectLst/>
                        </a:rPr>
                        <a:t>&lt;div id="header"&gt;</a:t>
                      </a:r>
                    </a:p>
                  </a:txBody>
                  <a:tcPr marL="109728" marR="109728" marT="109728" marB="109728" anchor="ctr">
                    <a:lnL>
                      <a:noFill/>
                    </a:lnL>
                    <a:lnR>
                      <a:noFill/>
                    </a:lnR>
                    <a:lnT>
                      <a:noFill/>
                    </a:lnT>
                    <a:lnB>
                      <a:noFill/>
                    </a:lnB>
                    <a:solidFill>
                      <a:srgbClr val="EEEEEE"/>
                    </a:solidFill>
                  </a:tcPr>
                </a:tc>
                <a:tc>
                  <a:txBody>
                    <a:bodyPr/>
                    <a:lstStyle/>
                    <a:p>
                      <a:pPr algn="ctr"/>
                      <a:r>
                        <a:rPr lang="en-US" sz="1400">
                          <a:solidFill>
                            <a:srgbClr val="000000"/>
                          </a:solidFill>
                          <a:effectLst/>
                        </a:rPr>
                        <a:t>&lt;header&gt;</a:t>
                      </a:r>
                    </a:p>
                  </a:txBody>
                  <a:tcPr marL="109728" marR="109728" marT="109728" marB="109728" anchor="ctr">
                    <a:lnL>
                      <a:noFill/>
                    </a:lnL>
                    <a:lnR>
                      <a:noFill/>
                    </a:lnR>
                    <a:lnT>
                      <a:noFill/>
                    </a:lnT>
                    <a:lnB>
                      <a:noFill/>
                    </a:lnB>
                    <a:solidFill>
                      <a:srgbClr val="EEEEEE"/>
                    </a:solidFill>
                  </a:tcPr>
                </a:tc>
                <a:extLst>
                  <a:ext uri="{0D108BD9-81ED-4DB2-BD59-A6C34878D82A}">
                    <a16:rowId xmlns:a16="http://schemas.microsoft.com/office/drawing/2014/main" val="2706133220"/>
                  </a:ext>
                </a:extLst>
              </a:tr>
              <a:tr h="632536">
                <a:tc>
                  <a:txBody>
                    <a:bodyPr/>
                    <a:lstStyle/>
                    <a:p>
                      <a:pPr algn="ctr"/>
                      <a:r>
                        <a:rPr lang="en-US" sz="1400">
                          <a:solidFill>
                            <a:srgbClr val="000000"/>
                          </a:solidFill>
                          <a:effectLst/>
                        </a:rPr>
                        <a:t>&lt;div id="menu"&gt;</a:t>
                      </a:r>
                    </a:p>
                  </a:txBody>
                  <a:tcPr marL="109728" marR="109728" marT="109728" marB="109728" anchor="ctr">
                    <a:lnL>
                      <a:noFill/>
                    </a:lnL>
                    <a:lnR>
                      <a:noFill/>
                    </a:lnR>
                    <a:lnT>
                      <a:noFill/>
                    </a:lnT>
                    <a:lnB>
                      <a:noFill/>
                    </a:lnB>
                    <a:solidFill>
                      <a:srgbClr val="EEEEEE"/>
                    </a:solidFill>
                  </a:tcPr>
                </a:tc>
                <a:tc>
                  <a:txBody>
                    <a:bodyPr/>
                    <a:lstStyle/>
                    <a:p>
                      <a:pPr algn="ctr"/>
                      <a:r>
                        <a:rPr lang="en-US" sz="1400">
                          <a:solidFill>
                            <a:srgbClr val="000000"/>
                          </a:solidFill>
                          <a:effectLst/>
                        </a:rPr>
                        <a:t>&lt;nav&gt;</a:t>
                      </a:r>
                    </a:p>
                  </a:txBody>
                  <a:tcPr marL="109728" marR="109728" marT="109728" marB="109728" anchor="ctr">
                    <a:lnL>
                      <a:noFill/>
                    </a:lnL>
                    <a:lnR>
                      <a:noFill/>
                    </a:lnR>
                    <a:lnT>
                      <a:noFill/>
                    </a:lnT>
                    <a:lnB>
                      <a:noFill/>
                    </a:lnB>
                    <a:solidFill>
                      <a:srgbClr val="EEEEEE"/>
                    </a:solidFill>
                  </a:tcPr>
                </a:tc>
                <a:extLst>
                  <a:ext uri="{0D108BD9-81ED-4DB2-BD59-A6C34878D82A}">
                    <a16:rowId xmlns:a16="http://schemas.microsoft.com/office/drawing/2014/main" val="3342552715"/>
                  </a:ext>
                </a:extLst>
              </a:tr>
              <a:tr h="632536">
                <a:tc>
                  <a:txBody>
                    <a:bodyPr/>
                    <a:lstStyle/>
                    <a:p>
                      <a:pPr algn="ctr"/>
                      <a:r>
                        <a:rPr lang="en-US" sz="1400">
                          <a:solidFill>
                            <a:srgbClr val="000000"/>
                          </a:solidFill>
                          <a:effectLst/>
                        </a:rPr>
                        <a:t>&lt;div id="content"&gt;</a:t>
                      </a:r>
                    </a:p>
                  </a:txBody>
                  <a:tcPr marL="109728" marR="109728" marT="109728" marB="109728" anchor="ctr">
                    <a:lnL>
                      <a:noFill/>
                    </a:lnL>
                    <a:lnR>
                      <a:noFill/>
                    </a:lnR>
                    <a:lnT>
                      <a:noFill/>
                    </a:lnT>
                    <a:lnB>
                      <a:noFill/>
                    </a:lnB>
                    <a:solidFill>
                      <a:srgbClr val="EEEEEE"/>
                    </a:solidFill>
                  </a:tcPr>
                </a:tc>
                <a:tc>
                  <a:txBody>
                    <a:bodyPr/>
                    <a:lstStyle/>
                    <a:p>
                      <a:pPr algn="ctr"/>
                      <a:r>
                        <a:rPr lang="en-US" sz="1400">
                          <a:solidFill>
                            <a:srgbClr val="000000"/>
                          </a:solidFill>
                          <a:effectLst/>
                        </a:rPr>
                        <a:t>&lt;section&gt;</a:t>
                      </a:r>
                    </a:p>
                  </a:txBody>
                  <a:tcPr marL="109728" marR="109728" marT="109728" marB="109728" anchor="ctr">
                    <a:lnL>
                      <a:noFill/>
                    </a:lnL>
                    <a:lnR>
                      <a:noFill/>
                    </a:lnR>
                    <a:lnT>
                      <a:noFill/>
                    </a:lnT>
                    <a:lnB>
                      <a:noFill/>
                    </a:lnB>
                    <a:solidFill>
                      <a:srgbClr val="EEEEEE"/>
                    </a:solidFill>
                  </a:tcPr>
                </a:tc>
                <a:extLst>
                  <a:ext uri="{0D108BD9-81ED-4DB2-BD59-A6C34878D82A}">
                    <a16:rowId xmlns:a16="http://schemas.microsoft.com/office/drawing/2014/main" val="4294804528"/>
                  </a:ext>
                </a:extLst>
              </a:tr>
              <a:tr h="632536">
                <a:tc>
                  <a:txBody>
                    <a:bodyPr/>
                    <a:lstStyle/>
                    <a:p>
                      <a:pPr algn="ctr"/>
                      <a:r>
                        <a:rPr lang="en-US" sz="1400">
                          <a:solidFill>
                            <a:srgbClr val="000000"/>
                          </a:solidFill>
                          <a:effectLst/>
                        </a:rPr>
                        <a:t>&lt;div class="article"&gt;</a:t>
                      </a:r>
                    </a:p>
                  </a:txBody>
                  <a:tcPr marL="109728" marR="109728" marT="109728" marB="109728" anchor="ctr">
                    <a:lnL>
                      <a:noFill/>
                    </a:lnL>
                    <a:lnR>
                      <a:noFill/>
                    </a:lnR>
                    <a:lnT>
                      <a:noFill/>
                    </a:lnT>
                    <a:lnB>
                      <a:noFill/>
                    </a:lnB>
                    <a:solidFill>
                      <a:srgbClr val="EEEEEE"/>
                    </a:solidFill>
                  </a:tcPr>
                </a:tc>
                <a:tc>
                  <a:txBody>
                    <a:bodyPr/>
                    <a:lstStyle/>
                    <a:p>
                      <a:pPr algn="ctr"/>
                      <a:r>
                        <a:rPr lang="en-US" sz="1400">
                          <a:solidFill>
                            <a:srgbClr val="000000"/>
                          </a:solidFill>
                          <a:effectLst/>
                        </a:rPr>
                        <a:t>&lt;article&gt;</a:t>
                      </a:r>
                    </a:p>
                  </a:txBody>
                  <a:tcPr marL="109728" marR="109728" marT="109728" marB="109728" anchor="ctr">
                    <a:lnL>
                      <a:noFill/>
                    </a:lnL>
                    <a:lnR>
                      <a:noFill/>
                    </a:lnR>
                    <a:lnT>
                      <a:noFill/>
                    </a:lnT>
                    <a:lnB>
                      <a:noFill/>
                    </a:lnB>
                    <a:solidFill>
                      <a:srgbClr val="EEEEEE"/>
                    </a:solidFill>
                  </a:tcPr>
                </a:tc>
                <a:extLst>
                  <a:ext uri="{0D108BD9-81ED-4DB2-BD59-A6C34878D82A}">
                    <a16:rowId xmlns:a16="http://schemas.microsoft.com/office/drawing/2014/main" val="427845445"/>
                  </a:ext>
                </a:extLst>
              </a:tr>
              <a:tr h="632536">
                <a:tc>
                  <a:txBody>
                    <a:bodyPr/>
                    <a:lstStyle/>
                    <a:p>
                      <a:pPr algn="ctr"/>
                      <a:r>
                        <a:rPr lang="en-US" sz="1400">
                          <a:solidFill>
                            <a:srgbClr val="000000"/>
                          </a:solidFill>
                          <a:effectLst/>
                        </a:rPr>
                        <a:t>&lt;div id="footer"&gt;</a:t>
                      </a:r>
                    </a:p>
                  </a:txBody>
                  <a:tcPr marL="109728" marR="109728" marT="109728" marB="109728" anchor="ctr">
                    <a:lnL>
                      <a:noFill/>
                    </a:lnL>
                    <a:lnR>
                      <a:noFill/>
                    </a:lnR>
                    <a:lnT>
                      <a:noFill/>
                    </a:lnT>
                    <a:lnB>
                      <a:noFill/>
                    </a:lnB>
                    <a:solidFill>
                      <a:srgbClr val="EEEEEE"/>
                    </a:solidFill>
                  </a:tcPr>
                </a:tc>
                <a:tc>
                  <a:txBody>
                    <a:bodyPr/>
                    <a:lstStyle/>
                    <a:p>
                      <a:pPr algn="ctr"/>
                      <a:r>
                        <a:rPr lang="en-US" sz="1400" dirty="0">
                          <a:solidFill>
                            <a:srgbClr val="000000"/>
                          </a:solidFill>
                          <a:effectLst/>
                        </a:rPr>
                        <a:t>&lt;footer&gt;</a:t>
                      </a:r>
                    </a:p>
                  </a:txBody>
                  <a:tcPr marL="109728" marR="109728" marT="109728" marB="109728" anchor="ctr">
                    <a:lnL>
                      <a:noFill/>
                    </a:lnL>
                    <a:lnR>
                      <a:noFill/>
                    </a:lnR>
                    <a:lnT>
                      <a:noFill/>
                    </a:lnT>
                    <a:lnB>
                      <a:noFill/>
                    </a:lnB>
                    <a:solidFill>
                      <a:srgbClr val="EEEEEE"/>
                    </a:solidFill>
                  </a:tcPr>
                </a:tc>
                <a:extLst>
                  <a:ext uri="{0D108BD9-81ED-4DB2-BD59-A6C34878D82A}">
                    <a16:rowId xmlns:a16="http://schemas.microsoft.com/office/drawing/2014/main" val="1470245430"/>
                  </a:ext>
                </a:extLst>
              </a:tr>
            </a:tbl>
          </a:graphicData>
        </a:graphic>
      </p:graphicFrame>
      <p:sp>
        <p:nvSpPr>
          <p:cNvPr id="5" name="Rectangle 1"/>
          <p:cNvSpPr>
            <a:spLocks noChangeArrowheads="1"/>
          </p:cNvSpPr>
          <p:nvPr/>
        </p:nvSpPr>
        <p:spPr bwMode="auto">
          <a:xfrm>
            <a:off x="1295400" y="210775"/>
            <a:ext cx="96882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22865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029200"/>
            <a:ext cx="6512511" cy="1143000"/>
          </a:xfrm>
        </p:spPr>
        <p:txBody>
          <a:bodyPr/>
          <a:lstStyle/>
          <a:p>
            <a:r>
              <a:rPr lang="en-US" dirty="0"/>
              <a:t>Adding characters</a:t>
            </a:r>
          </a:p>
        </p:txBody>
      </p:sp>
      <p:pic>
        <p:nvPicPr>
          <p:cNvPr id="30722"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457200" y="731838"/>
            <a:ext cx="8305800" cy="4144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38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953000"/>
            <a:ext cx="6512511" cy="1143000"/>
          </a:xfrm>
        </p:spPr>
        <p:txBody>
          <a:bodyPr/>
          <a:lstStyle/>
          <a:p>
            <a:r>
              <a:rPr lang="en-US" dirty="0"/>
              <a:t>HTTP</a:t>
            </a:r>
            <a:br>
              <a:rPr lang="en-US" dirty="0"/>
            </a:br>
            <a:endParaRPr lang="en-US" dirty="0"/>
          </a:p>
        </p:txBody>
      </p:sp>
      <p:sp>
        <p:nvSpPr>
          <p:cNvPr id="3" name="Content Placeholder 2"/>
          <p:cNvSpPr>
            <a:spLocks noGrp="1"/>
          </p:cNvSpPr>
          <p:nvPr>
            <p:ph sz="quarter" idx="13"/>
          </p:nvPr>
        </p:nvSpPr>
        <p:spPr>
          <a:xfrm>
            <a:off x="762000" y="731520"/>
            <a:ext cx="7848600" cy="4069080"/>
          </a:xfrm>
        </p:spPr>
        <p:txBody>
          <a:bodyPr>
            <a:normAutofit/>
          </a:bodyPr>
          <a:lstStyle/>
          <a:p>
            <a:r>
              <a:rPr lang="en-US" dirty="0"/>
              <a:t>HTTP adopted the concept of hypertext links but its protocol includes other methods</a:t>
            </a:r>
          </a:p>
          <a:p>
            <a:r>
              <a:rPr lang="en-US" dirty="0"/>
              <a:t>There are four messages within this protocol</a:t>
            </a:r>
          </a:p>
          <a:p>
            <a:pPr lvl="1"/>
            <a:r>
              <a:rPr lang="en-US" dirty="0"/>
              <a:t>– </a:t>
            </a:r>
            <a:r>
              <a:rPr lang="en-US" dirty="0">
                <a:solidFill>
                  <a:srgbClr val="FF0000"/>
                </a:solidFill>
              </a:rPr>
              <a:t>Connection</a:t>
            </a:r>
            <a:r>
              <a:rPr lang="en-US" dirty="0"/>
              <a:t>: Establishes a connection between the client and the server</a:t>
            </a:r>
          </a:p>
          <a:p>
            <a:pPr lvl="1"/>
            <a:r>
              <a:rPr lang="en-US" dirty="0"/>
              <a:t>– </a:t>
            </a:r>
            <a:r>
              <a:rPr lang="en-US" dirty="0">
                <a:solidFill>
                  <a:srgbClr val="FF0000"/>
                </a:solidFill>
              </a:rPr>
              <a:t>Request</a:t>
            </a:r>
            <a:r>
              <a:rPr lang="en-US" dirty="0"/>
              <a:t>: Asks for a resource</a:t>
            </a:r>
          </a:p>
          <a:p>
            <a:pPr lvl="1"/>
            <a:r>
              <a:rPr lang="en-US" dirty="0"/>
              <a:t>– </a:t>
            </a:r>
            <a:r>
              <a:rPr lang="en-US" dirty="0">
                <a:solidFill>
                  <a:srgbClr val="FF0000"/>
                </a:solidFill>
              </a:rPr>
              <a:t>Response</a:t>
            </a:r>
            <a:r>
              <a:rPr lang="en-US" dirty="0"/>
              <a:t>: Delivers the resource</a:t>
            </a:r>
          </a:p>
          <a:p>
            <a:pPr lvl="1"/>
            <a:r>
              <a:rPr lang="en-US" dirty="0"/>
              <a:t>– </a:t>
            </a:r>
            <a:r>
              <a:rPr lang="en-US" dirty="0">
                <a:solidFill>
                  <a:srgbClr val="FF0000"/>
                </a:solidFill>
              </a:rPr>
              <a:t>Close</a:t>
            </a:r>
            <a:r>
              <a:rPr lang="en-US" dirty="0"/>
              <a:t>: Terminates the connection </a:t>
            </a:r>
          </a:p>
        </p:txBody>
      </p:sp>
    </p:spTree>
    <p:extLst>
      <p:ext uri="{BB962C8B-B14F-4D97-AF65-F5344CB8AC3E}">
        <p14:creationId xmlns:p14="http://schemas.microsoft.com/office/powerpoint/2010/main" val="225708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682"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304925" y="759619"/>
            <a:ext cx="60769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9429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4372168"/>
            <a:ext cx="7924800" cy="1143000"/>
          </a:xfrm>
        </p:spPr>
        <p:txBody>
          <a:bodyPr/>
          <a:lstStyle/>
          <a:p>
            <a:r>
              <a:rPr lang="en-US" dirty="0"/>
              <a:t>SSL (Secure Sockets Layer)</a:t>
            </a:r>
          </a:p>
        </p:txBody>
      </p:sp>
      <p:pic>
        <p:nvPicPr>
          <p:cNvPr id="72707" name="Picture 3"/>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304925" y="759619"/>
            <a:ext cx="60769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7472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6802"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304925" y="759619"/>
            <a:ext cx="60769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0604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Numbers</a:t>
            </a:r>
          </a:p>
        </p:txBody>
      </p:sp>
      <p:sp>
        <p:nvSpPr>
          <p:cNvPr id="3" name="Content Placeholder 2"/>
          <p:cNvSpPr>
            <a:spLocks noGrp="1"/>
          </p:cNvSpPr>
          <p:nvPr>
            <p:ph sz="quarter" idx="13"/>
          </p:nvPr>
        </p:nvSpPr>
        <p:spPr/>
        <p:txBody>
          <a:bodyPr>
            <a:normAutofit fontScale="92500"/>
          </a:bodyPr>
          <a:lstStyle/>
          <a:p>
            <a:r>
              <a:rPr lang="en-US" dirty="0"/>
              <a:t>A port number is used to distinguish between the individual networking applications that are running simultaneously above the TCP/IP protocol stack</a:t>
            </a:r>
          </a:p>
          <a:p>
            <a:r>
              <a:rPr lang="en-US" dirty="0"/>
              <a:t> Port numbers for standard TCP/IP services may be referred to as well-known port numbers</a:t>
            </a:r>
          </a:p>
          <a:p>
            <a:pPr lvl="1"/>
            <a:r>
              <a:rPr lang="en-US" dirty="0"/>
              <a:t>– </a:t>
            </a:r>
            <a:r>
              <a:rPr lang="en-US" dirty="0">
                <a:solidFill>
                  <a:srgbClr val="FF0000"/>
                </a:solidFill>
              </a:rPr>
              <a:t>80</a:t>
            </a:r>
            <a:r>
              <a:rPr lang="en-US" dirty="0"/>
              <a:t> HTTP (Hypertext Transfer Protocol) - WWW</a:t>
            </a:r>
          </a:p>
          <a:p>
            <a:pPr lvl="1"/>
            <a:r>
              <a:rPr lang="en-US" dirty="0"/>
              <a:t>– </a:t>
            </a:r>
            <a:r>
              <a:rPr lang="en-US" dirty="0">
                <a:solidFill>
                  <a:srgbClr val="FF0000"/>
                </a:solidFill>
              </a:rPr>
              <a:t>194</a:t>
            </a:r>
            <a:r>
              <a:rPr lang="en-US" dirty="0"/>
              <a:t> IRC (Internet Relay Chat) - Conferencing</a:t>
            </a:r>
          </a:p>
          <a:p>
            <a:pPr lvl="1"/>
            <a:r>
              <a:rPr lang="en-US" dirty="0"/>
              <a:t>– </a:t>
            </a:r>
            <a:r>
              <a:rPr lang="en-US" dirty="0">
                <a:solidFill>
                  <a:srgbClr val="FF0000"/>
                </a:solidFill>
              </a:rPr>
              <a:t>21</a:t>
            </a:r>
            <a:r>
              <a:rPr lang="en-US" dirty="0"/>
              <a:t> FTP (File Transfer Protocol)</a:t>
            </a:r>
          </a:p>
          <a:p>
            <a:pPr lvl="1"/>
            <a:r>
              <a:rPr lang="en-US" dirty="0"/>
              <a:t>– </a:t>
            </a:r>
            <a:r>
              <a:rPr lang="en-US" dirty="0">
                <a:solidFill>
                  <a:srgbClr val="FF0000"/>
                </a:solidFill>
              </a:rPr>
              <a:t>25</a:t>
            </a:r>
            <a:r>
              <a:rPr lang="en-US" dirty="0"/>
              <a:t> SMTP (Simple Mail Transfer Protocol) - E-mail</a:t>
            </a:r>
          </a:p>
        </p:txBody>
      </p:sp>
    </p:spTree>
    <p:extLst>
      <p:ext uri="{BB962C8B-B14F-4D97-AF65-F5344CB8AC3E}">
        <p14:creationId xmlns:p14="http://schemas.microsoft.com/office/powerpoint/2010/main" val="1899897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4372168"/>
            <a:ext cx="7467600" cy="1143000"/>
          </a:xfrm>
        </p:spPr>
        <p:txBody>
          <a:bodyPr/>
          <a:lstStyle/>
          <a:p>
            <a:r>
              <a:rPr lang="en-US" dirty="0"/>
              <a:t>Who owns the Internet?</a:t>
            </a:r>
          </a:p>
        </p:txBody>
      </p:sp>
      <p:sp>
        <p:nvSpPr>
          <p:cNvPr id="3" name="Content Placeholder 2"/>
          <p:cNvSpPr>
            <a:spLocks noGrp="1"/>
          </p:cNvSpPr>
          <p:nvPr>
            <p:ph sz="quarter" idx="13"/>
          </p:nvPr>
        </p:nvSpPr>
        <p:spPr/>
        <p:txBody>
          <a:bodyPr>
            <a:normAutofit/>
          </a:bodyPr>
          <a:lstStyle/>
          <a:p>
            <a:r>
              <a:rPr lang="en-US" dirty="0"/>
              <a:t>No person or organization owns the entire Internet</a:t>
            </a:r>
          </a:p>
          <a:p>
            <a:r>
              <a:rPr lang="en-US" dirty="0"/>
              <a:t>•As the Internet is a network of networks, each network is owned by a company</a:t>
            </a:r>
          </a:p>
          <a:p>
            <a:r>
              <a:rPr lang="en-US" dirty="0"/>
              <a:t>• This is similar to the motor-way and road system. Each town or state owns and maintains roads in its jurisdiction </a:t>
            </a:r>
          </a:p>
        </p:txBody>
      </p:sp>
    </p:spTree>
    <p:extLst>
      <p:ext uri="{BB962C8B-B14F-4D97-AF65-F5344CB8AC3E}">
        <p14:creationId xmlns:p14="http://schemas.microsoft.com/office/powerpoint/2010/main" val="3170106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4343400"/>
            <a:ext cx="5637010" cy="882119"/>
          </a:xfrm>
        </p:spPr>
        <p:txBody>
          <a:bodyPr/>
          <a:lstStyle/>
          <a:p>
            <a:pPr algn="ctr"/>
            <a:r>
              <a:rPr lang="en-US" dirty="0"/>
              <a:t>Hypertext Markup Language</a:t>
            </a:r>
          </a:p>
        </p:txBody>
      </p:sp>
      <p:sp>
        <p:nvSpPr>
          <p:cNvPr id="2" name="Title 1"/>
          <p:cNvSpPr>
            <a:spLocks noGrp="1"/>
          </p:cNvSpPr>
          <p:nvPr>
            <p:ph type="ctrTitle"/>
          </p:nvPr>
        </p:nvSpPr>
        <p:spPr/>
        <p:txBody>
          <a:bodyPr/>
          <a:lstStyle/>
          <a:p>
            <a:pPr algn="ctr"/>
            <a:r>
              <a:rPr lang="en-US" dirty="0"/>
              <a:t>HTML</a:t>
            </a:r>
          </a:p>
        </p:txBody>
      </p:sp>
    </p:spTree>
    <p:extLst>
      <p:ext uri="{BB962C8B-B14F-4D97-AF65-F5344CB8AC3E}">
        <p14:creationId xmlns:p14="http://schemas.microsoft.com/office/powerpoint/2010/main" val="212248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40210" y="1874889"/>
            <a:ext cx="2168012" cy="11503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700" dirty="0"/>
              <a:t>HTML</a:t>
            </a:r>
          </a:p>
        </p:txBody>
      </p:sp>
      <p:sp>
        <p:nvSpPr>
          <p:cNvPr id="6" name="Rounded Rectangle 5"/>
          <p:cNvSpPr/>
          <p:nvPr/>
        </p:nvSpPr>
        <p:spPr>
          <a:xfrm>
            <a:off x="6533995" y="1874889"/>
            <a:ext cx="2226547" cy="11503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700" dirty="0"/>
              <a:t>JAVA</a:t>
            </a:r>
            <a:r>
              <a:rPr lang="en-US" sz="1350" dirty="0"/>
              <a:t> </a:t>
            </a:r>
            <a:r>
              <a:rPr lang="en-US" sz="2700" dirty="0"/>
              <a:t>SCRIPT</a:t>
            </a:r>
          </a:p>
        </p:txBody>
      </p:sp>
      <p:sp>
        <p:nvSpPr>
          <p:cNvPr id="7" name="Rounded Rectangle 6"/>
          <p:cNvSpPr/>
          <p:nvPr/>
        </p:nvSpPr>
        <p:spPr>
          <a:xfrm>
            <a:off x="3839189" y="1874889"/>
            <a:ext cx="1963840" cy="11503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700" dirty="0"/>
              <a:t>CSS</a:t>
            </a:r>
          </a:p>
        </p:txBody>
      </p:sp>
      <p:sp>
        <p:nvSpPr>
          <p:cNvPr id="8" name="TextBox 7"/>
          <p:cNvSpPr txBox="1"/>
          <p:nvPr/>
        </p:nvSpPr>
        <p:spPr>
          <a:xfrm>
            <a:off x="851719" y="3268612"/>
            <a:ext cx="2344993" cy="2078518"/>
          </a:xfrm>
          <a:prstGeom prst="rect">
            <a:avLst/>
          </a:prstGeom>
          <a:noFill/>
        </p:spPr>
        <p:txBody>
          <a:bodyPr wrap="square" rtlCol="0">
            <a:spAutoFit/>
          </a:bodyPr>
          <a:lstStyle/>
          <a:p>
            <a:pPr marL="214313" indent="-214313" fontAlgn="base">
              <a:spcBef>
                <a:spcPct val="20000"/>
              </a:spcBef>
              <a:spcAft>
                <a:spcPts val="225"/>
              </a:spcAft>
              <a:buClr>
                <a:schemeClr val="accent6">
                  <a:lumMod val="75000"/>
                </a:schemeClr>
              </a:buClr>
              <a:buSzPct val="130000"/>
              <a:buFont typeface="Arial" panose="020B0604020202020204" pitchFamily="34" charset="0"/>
              <a:buChar char="•"/>
            </a:pPr>
            <a:r>
              <a:rPr lang="en-US" sz="1650" dirty="0">
                <a:solidFill>
                  <a:schemeClr val="tx1">
                    <a:lumMod val="75000"/>
                    <a:lumOff val="25000"/>
                  </a:schemeClr>
                </a:solidFill>
              </a:rPr>
              <a:t>HTML Basics</a:t>
            </a:r>
          </a:p>
          <a:p>
            <a:pPr marL="214313" indent="-214313" fontAlgn="base">
              <a:spcBef>
                <a:spcPct val="20000"/>
              </a:spcBef>
              <a:spcAft>
                <a:spcPts val="225"/>
              </a:spcAft>
              <a:buClr>
                <a:schemeClr val="accent6">
                  <a:lumMod val="75000"/>
                </a:schemeClr>
              </a:buClr>
              <a:buSzPct val="130000"/>
              <a:buFont typeface="Arial" panose="020B0604020202020204" pitchFamily="34" charset="0"/>
              <a:buChar char="•"/>
            </a:pPr>
            <a:r>
              <a:rPr lang="en-US" sz="1650" dirty="0">
                <a:solidFill>
                  <a:schemeClr val="tx1">
                    <a:lumMod val="75000"/>
                    <a:lumOff val="25000"/>
                  </a:schemeClr>
                </a:solidFill>
              </a:rPr>
              <a:t>Creating HTML Webpage</a:t>
            </a:r>
          </a:p>
          <a:p>
            <a:pPr marL="214313" indent="-214313" fontAlgn="base">
              <a:spcBef>
                <a:spcPct val="20000"/>
              </a:spcBef>
              <a:spcAft>
                <a:spcPts val="225"/>
              </a:spcAft>
              <a:buClr>
                <a:schemeClr val="accent6">
                  <a:lumMod val="75000"/>
                </a:schemeClr>
              </a:buClr>
              <a:buSzPct val="130000"/>
              <a:buFont typeface="Arial" panose="020B0604020202020204" pitchFamily="34" charset="0"/>
              <a:buChar char="•"/>
            </a:pPr>
            <a:r>
              <a:rPr lang="en-US" sz="1650" dirty="0">
                <a:solidFill>
                  <a:schemeClr val="tx1">
                    <a:lumMod val="75000"/>
                    <a:lumOff val="25000"/>
                  </a:schemeClr>
                </a:solidFill>
              </a:rPr>
              <a:t>HTML Table and Lists</a:t>
            </a:r>
          </a:p>
          <a:p>
            <a:pPr marL="214313" indent="-214313" fontAlgn="base">
              <a:spcBef>
                <a:spcPct val="20000"/>
              </a:spcBef>
              <a:spcAft>
                <a:spcPts val="225"/>
              </a:spcAft>
              <a:buClr>
                <a:schemeClr val="accent6">
                  <a:lumMod val="75000"/>
                </a:schemeClr>
              </a:buClr>
              <a:buSzPct val="130000"/>
              <a:buFont typeface="Arial" panose="020B0604020202020204" pitchFamily="34" charset="0"/>
              <a:buChar char="•"/>
            </a:pPr>
            <a:r>
              <a:rPr lang="en-US" sz="1650" dirty="0">
                <a:solidFill>
                  <a:schemeClr val="tx1">
                    <a:lumMod val="75000"/>
                    <a:lumOff val="25000"/>
                  </a:schemeClr>
                </a:solidFill>
              </a:rPr>
              <a:t>HTML Forms &amp; Input </a:t>
            </a:r>
          </a:p>
          <a:p>
            <a:endParaRPr lang="en-US" sz="1350" dirty="0"/>
          </a:p>
        </p:txBody>
      </p:sp>
      <p:sp>
        <p:nvSpPr>
          <p:cNvPr id="9" name="Content Placeholder 8"/>
          <p:cNvSpPr txBox="1">
            <a:spLocks noGrp="1"/>
          </p:cNvSpPr>
          <p:nvPr>
            <p:ph sz="quarter" idx="13"/>
          </p:nvPr>
        </p:nvSpPr>
        <p:spPr>
          <a:xfrm>
            <a:off x="6308851" y="3257551"/>
            <a:ext cx="2676833" cy="2500685"/>
          </a:xfrm>
          <a:prstGeom prst="rect">
            <a:avLst/>
          </a:prstGeom>
          <a:noFill/>
        </p:spPr>
        <p:txBody>
          <a:bodyPr wrap="square" rtlCol="0">
            <a:spAutoFit/>
          </a:bodyPr>
          <a:lstStyle/>
          <a:p>
            <a:pPr marL="214313" indent="-214313" fontAlgn="base">
              <a:buFont typeface="Arial" panose="020B0604020202020204" pitchFamily="34" charset="0"/>
              <a:buChar char="•"/>
            </a:pPr>
            <a:r>
              <a:rPr lang="en-US" sz="1600" dirty="0"/>
              <a:t>Variables  </a:t>
            </a:r>
          </a:p>
          <a:p>
            <a:pPr marL="214313" indent="-214313" fontAlgn="base">
              <a:buFont typeface="Arial" panose="020B0604020202020204" pitchFamily="34" charset="0"/>
              <a:buChar char="•"/>
            </a:pPr>
            <a:r>
              <a:rPr lang="en-US" sz="1600" dirty="0"/>
              <a:t>Expressions and Operators</a:t>
            </a:r>
          </a:p>
          <a:p>
            <a:pPr marL="214313" indent="-214313" fontAlgn="base">
              <a:buFont typeface="Arial" panose="020B0604020202020204" pitchFamily="34" charset="0"/>
              <a:buChar char="•"/>
            </a:pPr>
            <a:r>
              <a:rPr lang="en-US" sz="1600" dirty="0"/>
              <a:t>User defined function</a:t>
            </a:r>
          </a:p>
          <a:p>
            <a:pPr marL="214313" indent="-214313" fontAlgn="base">
              <a:buFont typeface="Arial" panose="020B0604020202020204" pitchFamily="34" charset="0"/>
              <a:buChar char="•"/>
            </a:pPr>
            <a:r>
              <a:rPr lang="en-US" sz="1600" dirty="0"/>
              <a:t>Error Handling &amp; Debugging</a:t>
            </a:r>
          </a:p>
          <a:p>
            <a:pPr marL="214313" indent="-214313" fontAlgn="base">
              <a:buFont typeface="Arial" panose="020B0604020202020204" pitchFamily="34" charset="0"/>
              <a:buChar char="•"/>
            </a:pPr>
            <a:r>
              <a:rPr lang="en-US" sz="1600" dirty="0"/>
              <a:t>Event Handling</a:t>
            </a:r>
          </a:p>
          <a:p>
            <a:pPr marL="214313" indent="-214313" fontAlgn="base">
              <a:buFont typeface="Arial" panose="020B0604020202020204" pitchFamily="34" charset="0"/>
              <a:buChar char="•"/>
            </a:pPr>
            <a:r>
              <a:rPr lang="en-US" sz="1600" dirty="0"/>
              <a:t>Intro to DOM &amp; BOM</a:t>
            </a:r>
          </a:p>
        </p:txBody>
      </p:sp>
      <p:sp>
        <p:nvSpPr>
          <p:cNvPr id="10" name="TextBox 9"/>
          <p:cNvSpPr txBox="1"/>
          <p:nvPr/>
        </p:nvSpPr>
        <p:spPr>
          <a:xfrm>
            <a:off x="3686865" y="3268612"/>
            <a:ext cx="2268487" cy="1824602"/>
          </a:xfrm>
          <a:prstGeom prst="rect">
            <a:avLst/>
          </a:prstGeom>
          <a:noFill/>
        </p:spPr>
        <p:txBody>
          <a:bodyPr wrap="square" rtlCol="0">
            <a:spAutoFit/>
          </a:bodyPr>
          <a:lstStyle/>
          <a:p>
            <a:pPr marL="214313" indent="-214313" fontAlgn="base">
              <a:spcBef>
                <a:spcPct val="20000"/>
              </a:spcBef>
              <a:spcAft>
                <a:spcPts val="225"/>
              </a:spcAft>
              <a:buClr>
                <a:schemeClr val="accent6">
                  <a:lumMod val="75000"/>
                </a:schemeClr>
              </a:buClr>
              <a:buSzPct val="130000"/>
              <a:buFont typeface="Arial" panose="020B0604020202020204" pitchFamily="34" charset="0"/>
              <a:buChar char="•"/>
            </a:pPr>
            <a:r>
              <a:rPr lang="en-US" sz="1650" dirty="0"/>
              <a:t>Introduction CSS</a:t>
            </a:r>
          </a:p>
          <a:p>
            <a:pPr marL="214313" indent="-214313" fontAlgn="base">
              <a:spcBef>
                <a:spcPct val="20000"/>
              </a:spcBef>
              <a:spcAft>
                <a:spcPts val="225"/>
              </a:spcAft>
              <a:buClr>
                <a:schemeClr val="accent6">
                  <a:lumMod val="75000"/>
                </a:schemeClr>
              </a:buClr>
              <a:buSzPct val="130000"/>
              <a:buFont typeface="Arial" panose="020B0604020202020204" pitchFamily="34" charset="0"/>
              <a:buChar char="•"/>
            </a:pPr>
            <a:r>
              <a:rPr lang="en-US" sz="1650" dirty="0">
                <a:solidFill>
                  <a:schemeClr val="tx1">
                    <a:lumMod val="75000"/>
                    <a:lumOff val="25000"/>
                  </a:schemeClr>
                </a:solidFill>
              </a:rPr>
              <a:t> </a:t>
            </a:r>
            <a:r>
              <a:rPr lang="en-US" sz="1650" dirty="0"/>
              <a:t>CSS2 Selectors and Properties</a:t>
            </a:r>
          </a:p>
          <a:p>
            <a:pPr marL="214313" indent="-214313" fontAlgn="base">
              <a:spcBef>
                <a:spcPct val="20000"/>
              </a:spcBef>
              <a:spcAft>
                <a:spcPts val="225"/>
              </a:spcAft>
              <a:buClr>
                <a:schemeClr val="accent6">
                  <a:lumMod val="75000"/>
                </a:schemeClr>
              </a:buClr>
              <a:buSzPct val="130000"/>
              <a:buFont typeface="Arial" panose="020B0604020202020204" pitchFamily="34" charset="0"/>
              <a:buChar char="•"/>
            </a:pPr>
            <a:r>
              <a:rPr lang="en-US" sz="1650" dirty="0"/>
              <a:t>Forms Style</a:t>
            </a:r>
          </a:p>
          <a:p>
            <a:pPr marL="214313" indent="-214313" fontAlgn="base">
              <a:spcBef>
                <a:spcPct val="20000"/>
              </a:spcBef>
              <a:spcAft>
                <a:spcPts val="225"/>
              </a:spcAft>
              <a:buClr>
                <a:schemeClr val="accent6">
                  <a:lumMod val="75000"/>
                </a:schemeClr>
              </a:buClr>
              <a:buSzPct val="130000"/>
              <a:buFont typeface="Arial" panose="020B0604020202020204" pitchFamily="34" charset="0"/>
              <a:buChar char="•"/>
            </a:pPr>
            <a:endParaRPr lang="en-US" sz="1650" dirty="0">
              <a:solidFill>
                <a:schemeClr val="tx1">
                  <a:lumMod val="75000"/>
                  <a:lumOff val="25000"/>
                </a:schemeClr>
              </a:solidFill>
            </a:endParaRPr>
          </a:p>
          <a:p>
            <a:endParaRPr lang="en-US" sz="1350" dirty="0"/>
          </a:p>
        </p:txBody>
      </p:sp>
    </p:spTree>
    <p:extLst>
      <p:ext uri="{BB962C8B-B14F-4D97-AF65-F5344CB8AC3E}">
        <p14:creationId xmlns:p14="http://schemas.microsoft.com/office/powerpoint/2010/main" val="3725845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What is HTML?</a:t>
            </a:r>
            <a:br>
              <a:rPr lang="en-US" dirty="0">
                <a:effectLst/>
              </a:rPr>
            </a:br>
            <a:endParaRPr lang="en-US" dirty="0"/>
          </a:p>
        </p:txBody>
      </p:sp>
      <p:sp>
        <p:nvSpPr>
          <p:cNvPr id="3" name="Content Placeholder 2"/>
          <p:cNvSpPr>
            <a:spLocks noGrp="1"/>
          </p:cNvSpPr>
          <p:nvPr>
            <p:ph sz="quarter" idx="13"/>
          </p:nvPr>
        </p:nvSpPr>
        <p:spPr/>
        <p:txBody>
          <a:bodyPr/>
          <a:lstStyle/>
          <a:p>
            <a:r>
              <a:rPr lang="en-US" dirty="0"/>
              <a:t>HTML (</a:t>
            </a:r>
            <a:r>
              <a:rPr lang="en-US" dirty="0">
                <a:solidFill>
                  <a:srgbClr val="FF0000"/>
                </a:solidFill>
              </a:rPr>
              <a:t>Hypertext Markup Language</a:t>
            </a:r>
            <a:r>
              <a:rPr lang="en-US" dirty="0"/>
              <a:t>) is not a programming language; it is a markup language used to tell your browser how to structure the web pages you visit. It can be as complicated or as simple as the web developer wishes it to be</a:t>
            </a:r>
          </a:p>
        </p:txBody>
      </p:sp>
    </p:spTree>
    <p:extLst>
      <p:ext uri="{BB962C8B-B14F-4D97-AF65-F5344CB8AC3E}">
        <p14:creationId xmlns:p14="http://schemas.microsoft.com/office/powerpoint/2010/main" val="89153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About HTML</a:t>
            </a:r>
            <a:endParaRPr lang="en-US" dirty="0"/>
          </a:p>
        </p:txBody>
      </p:sp>
      <p:sp>
        <p:nvSpPr>
          <p:cNvPr id="3" name="Content Placeholder 2"/>
          <p:cNvSpPr>
            <a:spLocks noGrp="1"/>
          </p:cNvSpPr>
          <p:nvPr>
            <p:ph sz="quarter" idx="13"/>
          </p:nvPr>
        </p:nvSpPr>
        <p:spPr/>
        <p:txBody>
          <a:bodyPr/>
          <a:lstStyle/>
          <a:p>
            <a:r>
              <a:rPr lang="en-US" dirty="0"/>
              <a:t>HTML is a subset of Standard Generalized Markup Language (SGML) and is developed by the World Wide Web Consortium (</a:t>
            </a:r>
            <a:r>
              <a:rPr lang="en-US" dirty="0">
                <a:solidFill>
                  <a:srgbClr val="FF0000"/>
                </a:solidFill>
              </a:rPr>
              <a:t>W3C</a:t>
            </a:r>
            <a:r>
              <a:rPr lang="en-US" dirty="0"/>
              <a:t>) and Web Hypertext Application Technology Working Group (</a:t>
            </a:r>
            <a:r>
              <a:rPr lang="en-US" dirty="0">
                <a:solidFill>
                  <a:srgbClr val="FF0000"/>
                </a:solidFill>
              </a:rPr>
              <a:t>WHATWG</a:t>
            </a:r>
            <a:r>
              <a:rPr lang="en-US" dirty="0"/>
              <a:t>).</a:t>
            </a:r>
          </a:p>
          <a:p>
            <a:pPr marL="34290" indent="0">
              <a:buNone/>
            </a:pPr>
            <a:endParaRPr lang="en-US" dirty="0"/>
          </a:p>
        </p:txBody>
      </p:sp>
    </p:spTree>
    <p:extLst>
      <p:ext uri="{BB962C8B-B14F-4D97-AF65-F5344CB8AC3E}">
        <p14:creationId xmlns:p14="http://schemas.microsoft.com/office/powerpoint/2010/main" val="4235751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The W3C Standard</a:t>
            </a:r>
            <a:endParaRPr lang="en-US" dirty="0"/>
          </a:p>
        </p:txBody>
      </p:sp>
      <p:sp>
        <p:nvSpPr>
          <p:cNvPr id="3" name="Content Placeholder 2"/>
          <p:cNvSpPr>
            <a:spLocks noGrp="1"/>
          </p:cNvSpPr>
          <p:nvPr>
            <p:ph sz="quarter" idx="13"/>
          </p:nvPr>
        </p:nvSpPr>
        <p:spPr/>
        <p:txBody>
          <a:bodyPr>
            <a:normAutofit lnSpcReduction="10000"/>
          </a:bodyPr>
          <a:lstStyle/>
          <a:p>
            <a:r>
              <a:rPr lang="en-US" dirty="0"/>
              <a:t>One group, the </a:t>
            </a:r>
            <a:r>
              <a:rPr lang="en-US" dirty="0">
                <a:solidFill>
                  <a:schemeClr val="accent6"/>
                </a:solidFill>
              </a:rPr>
              <a:t>W3C</a:t>
            </a:r>
            <a:r>
              <a:rPr lang="en-US" dirty="0"/>
              <a:t> (World Wide Web Consortium), maintains the HTML5 specification, which is a "snapshot" of the specification at a particular point in time.</a:t>
            </a:r>
          </a:p>
          <a:p>
            <a:endParaRPr lang="en-US" dirty="0"/>
          </a:p>
          <a:p>
            <a:r>
              <a:rPr lang="en-US" dirty="0"/>
              <a:t>The </a:t>
            </a:r>
            <a:r>
              <a:rPr lang="en-US" dirty="0">
                <a:solidFill>
                  <a:schemeClr val="accent6"/>
                </a:solidFill>
              </a:rPr>
              <a:t>W3C</a:t>
            </a:r>
            <a:r>
              <a:rPr lang="en-US" dirty="0"/>
              <a:t> also maintains a HTML 5.1 Nightly, which includes modifications to the specification that will be released at a later date (and under a new version number - HTML 5.1).</a:t>
            </a:r>
          </a:p>
        </p:txBody>
      </p:sp>
    </p:spTree>
    <p:extLst>
      <p:ext uri="{BB962C8B-B14F-4D97-AF65-F5344CB8AC3E}">
        <p14:creationId xmlns:p14="http://schemas.microsoft.com/office/powerpoint/2010/main" val="1645711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The WHATWG Living Standard</a:t>
            </a:r>
            <a:endParaRPr lang="en-US" dirty="0"/>
          </a:p>
        </p:txBody>
      </p:sp>
      <p:sp>
        <p:nvSpPr>
          <p:cNvPr id="3" name="Content Placeholder 2"/>
          <p:cNvSpPr>
            <a:spLocks noGrp="1"/>
          </p:cNvSpPr>
          <p:nvPr>
            <p:ph sz="quarter" idx="13"/>
          </p:nvPr>
        </p:nvSpPr>
        <p:spPr/>
        <p:txBody>
          <a:bodyPr>
            <a:normAutofit fontScale="92500" lnSpcReduction="20000"/>
          </a:bodyPr>
          <a:lstStyle/>
          <a:p>
            <a:r>
              <a:rPr lang="en-US" dirty="0"/>
              <a:t>The other group, the </a:t>
            </a:r>
            <a:r>
              <a:rPr lang="en-US" dirty="0">
                <a:solidFill>
                  <a:schemeClr val="accent6"/>
                </a:solidFill>
              </a:rPr>
              <a:t>WHATWG</a:t>
            </a:r>
            <a:r>
              <a:rPr lang="en-US" dirty="0"/>
              <a:t> (Web Hypertext Application Technology Working Group), maintains what they call a Living Standard for HTML. This is a standard that is continually updated.</a:t>
            </a:r>
          </a:p>
          <a:p>
            <a:endParaRPr lang="en-US" dirty="0"/>
          </a:p>
          <a:p>
            <a:r>
              <a:rPr lang="en-US" dirty="0"/>
              <a:t>There are no version numbers (i.e. it is HTML not HTML5). The standard can (and does) change on a regular basis. The reason behind this is in order to stay relevant with browser implementations. It can also avoid issues with browsers implementing features from a "snapshot" specification that potentially contains known bugs, issues or limitations.</a:t>
            </a:r>
          </a:p>
        </p:txBody>
      </p:sp>
    </p:spTree>
    <p:extLst>
      <p:ext uri="{BB962C8B-B14F-4D97-AF65-F5344CB8AC3E}">
        <p14:creationId xmlns:p14="http://schemas.microsoft.com/office/powerpoint/2010/main" val="3699526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5181600"/>
            <a:ext cx="6512511" cy="1066800"/>
          </a:xfrm>
        </p:spPr>
        <p:txBody>
          <a:bodyPr/>
          <a:lstStyle/>
          <a:p>
            <a:r>
              <a:rPr lang="en-US" b="0" dirty="0"/>
              <a:t>Structure</a:t>
            </a:r>
            <a:endParaRPr lang="en-US" dirty="0"/>
          </a:p>
        </p:txBody>
      </p:sp>
      <p:sp>
        <p:nvSpPr>
          <p:cNvPr id="3" name="Content Placeholder 2"/>
          <p:cNvSpPr>
            <a:spLocks noGrp="1"/>
          </p:cNvSpPr>
          <p:nvPr>
            <p:ph sz="quarter" idx="13"/>
          </p:nvPr>
        </p:nvSpPr>
        <p:spPr>
          <a:xfrm>
            <a:off x="1143000" y="731520"/>
            <a:ext cx="6400800" cy="4831080"/>
          </a:xfrm>
        </p:spPr>
        <p:txBody>
          <a:bodyPr>
            <a:normAutofit/>
          </a:bodyPr>
          <a:lstStyle/>
          <a:p>
            <a:r>
              <a:rPr lang="en-US" sz="4200" dirty="0"/>
              <a:t>How Pages Use Structure</a:t>
            </a:r>
          </a:p>
          <a:p>
            <a:pPr marL="45720" indent="0">
              <a:buNone/>
            </a:pPr>
            <a:endParaRPr lang="en-US" sz="4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24100"/>
            <a:ext cx="6781800"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543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85800" y="731838"/>
            <a:ext cx="7772399" cy="5516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3307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043" y="4785437"/>
            <a:ext cx="6512511" cy="857250"/>
          </a:xfrm>
        </p:spPr>
        <p:txBody>
          <a:bodyPr/>
          <a:lstStyle/>
          <a:p>
            <a:r>
              <a:rPr lang="en-US" b="0" dirty="0"/>
              <a:t>Body, Head &amp; Title</a:t>
            </a:r>
            <a:endParaRPr lang="en-US" dirty="0"/>
          </a:p>
        </p:txBody>
      </p:sp>
      <p:sp>
        <p:nvSpPr>
          <p:cNvPr id="3" name="Content Placeholder 2"/>
          <p:cNvSpPr>
            <a:spLocks noGrp="1"/>
          </p:cNvSpPr>
          <p:nvPr>
            <p:ph sz="quarter" idx="13"/>
          </p:nvPr>
        </p:nvSpPr>
        <p:spPr>
          <a:xfrm>
            <a:off x="1143000" y="1405890"/>
            <a:ext cx="6400800" cy="3379547"/>
          </a:xfrm>
        </p:spPr>
        <p:txBody>
          <a:bodyPr>
            <a:normAutofit fontScale="77500" lnSpcReduction="20000"/>
          </a:bodyPr>
          <a:lstStyle/>
          <a:p>
            <a:r>
              <a:rPr lang="en-US" dirty="0"/>
              <a:t>The </a:t>
            </a:r>
            <a:r>
              <a:rPr lang="en-US" dirty="0">
                <a:solidFill>
                  <a:srgbClr val="FF0000"/>
                </a:solidFill>
              </a:rPr>
              <a:t>!DOCTYPE</a:t>
            </a:r>
            <a:r>
              <a:rPr lang="en-US" dirty="0"/>
              <a:t>...  declaration tells the browser which version of HTML the document is using.</a:t>
            </a:r>
          </a:p>
          <a:p>
            <a:r>
              <a:rPr lang="en-US" dirty="0"/>
              <a:t>The</a:t>
            </a:r>
            <a:r>
              <a:rPr lang="en-US" dirty="0">
                <a:solidFill>
                  <a:srgbClr val="FF0000"/>
                </a:solidFill>
              </a:rPr>
              <a:t> html </a:t>
            </a:r>
            <a:r>
              <a:rPr lang="en-US" dirty="0"/>
              <a:t>element is the document's root element - it can be thought of as a container that all other tags sit inside (except for the !DOCTYPE declaration).</a:t>
            </a:r>
          </a:p>
          <a:p>
            <a:r>
              <a:rPr lang="en-US" dirty="0"/>
              <a:t>The </a:t>
            </a:r>
            <a:r>
              <a:rPr lang="en-US" dirty="0">
                <a:solidFill>
                  <a:srgbClr val="FF0000"/>
                </a:solidFill>
              </a:rPr>
              <a:t>head</a:t>
            </a:r>
            <a:r>
              <a:rPr lang="en-US" dirty="0"/>
              <a:t> tag contains information that is not normally viewable within your browser (such as meta tags, JavaScript and CSS), although the title tag is an exception to this. The content of the title tag is displayed in the browser's title bar.</a:t>
            </a:r>
          </a:p>
          <a:p>
            <a:r>
              <a:rPr lang="en-US" dirty="0"/>
              <a:t>The </a:t>
            </a:r>
            <a:r>
              <a:rPr lang="en-US" dirty="0">
                <a:solidFill>
                  <a:srgbClr val="FF0000"/>
                </a:solidFill>
              </a:rPr>
              <a:t>body</a:t>
            </a:r>
            <a:r>
              <a:rPr lang="en-US" dirty="0"/>
              <a:t> tag is the main area for your content. This is where most of your code (and viewable elements) will go.</a:t>
            </a:r>
          </a:p>
          <a:p>
            <a:r>
              <a:rPr lang="en-US" dirty="0"/>
              <a:t>The </a:t>
            </a:r>
            <a:r>
              <a:rPr lang="en-US" dirty="0">
                <a:solidFill>
                  <a:srgbClr val="FF0000"/>
                </a:solidFill>
              </a:rPr>
              <a:t>h1</a:t>
            </a:r>
            <a:r>
              <a:rPr lang="en-US" dirty="0"/>
              <a:t> tag defines a level 1 heading.</a:t>
            </a:r>
          </a:p>
          <a:p>
            <a:r>
              <a:rPr lang="en-US" dirty="0"/>
              <a:t>The </a:t>
            </a:r>
            <a:r>
              <a:rPr lang="en-US" dirty="0">
                <a:solidFill>
                  <a:srgbClr val="FF0000"/>
                </a:solidFill>
              </a:rPr>
              <a:t>p</a:t>
            </a:r>
            <a:r>
              <a:rPr lang="en-US" dirty="0"/>
              <a:t> tag defines a paragraph. This contains the body text.</a:t>
            </a:r>
          </a:p>
        </p:txBody>
      </p:sp>
    </p:spTree>
    <p:extLst>
      <p:ext uri="{BB962C8B-B14F-4D97-AF65-F5344CB8AC3E}">
        <p14:creationId xmlns:p14="http://schemas.microsoft.com/office/powerpoint/2010/main" val="935440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UPPERCASE or lowercase?</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You can use uppercase </a:t>
            </a:r>
            <a:r>
              <a:rPr lang="en-US" dirty="0">
                <a:solidFill>
                  <a:srgbClr val="FF0000"/>
                </a:solidFill>
              </a:rPr>
              <a:t>or</a:t>
            </a:r>
            <a:r>
              <a:rPr lang="en-US" dirty="0"/>
              <a:t> lowercase when coding HTML, however, most developers use lowercase. This helps the readability of your code, and it also saves you from constantly switching between upper and lower case. </a:t>
            </a:r>
          </a:p>
          <a:p>
            <a:pPr marL="34290" indent="0">
              <a:buNone/>
            </a:pPr>
            <a:endParaRPr lang="en-US" dirty="0"/>
          </a:p>
          <a:p>
            <a:r>
              <a:rPr lang="en-US" dirty="0"/>
              <a:t>Good: </a:t>
            </a:r>
            <a:r>
              <a:rPr lang="en-US" dirty="0">
                <a:solidFill>
                  <a:srgbClr val="FF0000"/>
                </a:solidFill>
              </a:rPr>
              <a:t>&lt;head&gt;</a:t>
            </a:r>
          </a:p>
          <a:p>
            <a:r>
              <a:rPr lang="en-US" dirty="0"/>
              <a:t>OK: </a:t>
            </a:r>
            <a:r>
              <a:rPr lang="en-US" dirty="0">
                <a:solidFill>
                  <a:srgbClr val="FF0000"/>
                </a:solidFill>
              </a:rPr>
              <a:t>&lt;HEAD&gt;</a:t>
            </a:r>
          </a:p>
        </p:txBody>
      </p:sp>
    </p:spTree>
    <p:extLst>
      <p:ext uri="{BB962C8B-B14F-4D97-AF65-F5344CB8AC3E}">
        <p14:creationId xmlns:p14="http://schemas.microsoft.com/office/powerpoint/2010/main" val="1201998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Optional Tags</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Some of the above tags are optional in certain situations. In particular, the </a:t>
            </a:r>
            <a:r>
              <a:rPr lang="en-US" dirty="0">
                <a:solidFill>
                  <a:srgbClr val="FF0000"/>
                </a:solidFill>
              </a:rPr>
              <a:t>html</a:t>
            </a:r>
            <a:r>
              <a:rPr lang="en-US" dirty="0"/>
              <a:t>, </a:t>
            </a:r>
            <a:r>
              <a:rPr lang="en-US" dirty="0">
                <a:solidFill>
                  <a:srgbClr val="FF0000"/>
                </a:solidFill>
              </a:rPr>
              <a:t>head</a:t>
            </a:r>
            <a:r>
              <a:rPr lang="en-US" dirty="0"/>
              <a:t>, and </a:t>
            </a:r>
            <a:r>
              <a:rPr lang="en-US" dirty="0">
                <a:solidFill>
                  <a:srgbClr val="FF0000"/>
                </a:solidFill>
              </a:rPr>
              <a:t>body</a:t>
            </a:r>
            <a:r>
              <a:rPr lang="en-US" dirty="0"/>
              <a:t> tags can all be omitted.</a:t>
            </a:r>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4860" y="2192111"/>
            <a:ext cx="5866040" cy="1776242"/>
          </a:xfrm>
          <a:prstGeom prst="rect">
            <a:avLst/>
          </a:prstGeom>
        </p:spPr>
      </p:pic>
    </p:spTree>
    <p:extLst>
      <p:ext uri="{BB962C8B-B14F-4D97-AF65-F5344CB8AC3E}">
        <p14:creationId xmlns:p14="http://schemas.microsoft.com/office/powerpoint/2010/main" val="173362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410200"/>
            <a:ext cx="6512511" cy="1143000"/>
          </a:xfrm>
        </p:spPr>
        <p:txBody>
          <a:bodyPr/>
          <a:lstStyle/>
          <a:p>
            <a:r>
              <a:rPr lang="en-US" b="0" dirty="0"/>
              <a:t>DOCTYPEs</a:t>
            </a:r>
            <a:endParaRPr lang="en-US" dirty="0"/>
          </a:p>
        </p:txBody>
      </p:sp>
      <p:sp>
        <p:nvSpPr>
          <p:cNvPr id="3" name="Content Placeholder 2"/>
          <p:cNvSpPr>
            <a:spLocks noGrp="1"/>
          </p:cNvSpPr>
          <p:nvPr>
            <p:ph sz="quarter" idx="13"/>
          </p:nvPr>
        </p:nvSpPr>
        <p:spPr/>
        <p:txBody>
          <a:bodyPr/>
          <a:lstStyle/>
          <a:p>
            <a:endParaRPr lang="en-US"/>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926" y="381000"/>
            <a:ext cx="7060474"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5727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257800"/>
            <a:ext cx="6512511" cy="1143000"/>
          </a:xfrm>
        </p:spPr>
        <p:txBody>
          <a:bodyPr/>
          <a:lstStyle/>
          <a:p>
            <a:r>
              <a:rPr lang="en-US" b="0" dirty="0"/>
              <a:t>Introduction</a:t>
            </a:r>
            <a:endParaRPr lang="en-US" dirty="0"/>
          </a:p>
        </p:txBody>
      </p:sp>
      <p:sp>
        <p:nvSpPr>
          <p:cNvPr id="3" name="Content Placeholder 2"/>
          <p:cNvSpPr>
            <a:spLocks noGrp="1"/>
          </p:cNvSpPr>
          <p:nvPr>
            <p:ph sz="quarter" idx="13"/>
          </p:nvPr>
        </p:nvSpPr>
        <p:spPr/>
        <p:txBody>
          <a:bodyPr>
            <a:normAutofit/>
          </a:bodyPr>
          <a:lstStyle/>
          <a:p>
            <a:r>
              <a:rPr lang="en-US" sz="4800" dirty="0"/>
              <a:t>How the Web Works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019" y="1838325"/>
            <a:ext cx="60769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2034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04800" y="631824"/>
            <a:ext cx="4191000" cy="3475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609600"/>
            <a:ext cx="4329112" cy="3429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191000"/>
            <a:ext cx="8672512"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1956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4372168"/>
            <a:ext cx="7162800" cy="1143000"/>
          </a:xfrm>
        </p:spPr>
        <p:txBody>
          <a:bodyPr/>
          <a:lstStyle/>
          <a:p>
            <a:pPr algn="l"/>
            <a:r>
              <a:rPr lang="en-US" b="0" dirty="0">
                <a:effectLst/>
              </a:rPr>
              <a:t>Single or double quotes?</a:t>
            </a:r>
            <a:endParaRPr lang="en-US" dirty="0"/>
          </a:p>
        </p:txBody>
      </p:sp>
      <p:sp>
        <p:nvSpPr>
          <p:cNvPr id="3" name="Content Placeholder 2"/>
          <p:cNvSpPr>
            <a:spLocks noGrp="1"/>
          </p:cNvSpPr>
          <p:nvPr>
            <p:ph sz="quarter" idx="13"/>
          </p:nvPr>
        </p:nvSpPr>
        <p:spPr/>
        <p:txBody>
          <a:bodyPr/>
          <a:lstStyle/>
          <a:p>
            <a:r>
              <a:rPr lang="en-US" dirty="0"/>
              <a:t>attributes are all wrapped in double quotes. You might however see single quotes in some people's HTML. This is purely a matter of style, and you can feel free to choose which one you prefer.</a:t>
            </a:r>
          </a:p>
        </p:txBody>
      </p:sp>
    </p:spTree>
    <p:extLst>
      <p:ext uri="{BB962C8B-B14F-4D97-AF65-F5344CB8AC3E}">
        <p14:creationId xmlns:p14="http://schemas.microsoft.com/office/powerpoint/2010/main" val="559126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Attributes</a:t>
            </a:r>
          </a:p>
        </p:txBody>
      </p:sp>
      <p:sp>
        <p:nvSpPr>
          <p:cNvPr id="3" name="Content Placeholder 2"/>
          <p:cNvSpPr>
            <a:spLocks noGrp="1"/>
          </p:cNvSpPr>
          <p:nvPr>
            <p:ph sz="quarter" idx="13"/>
          </p:nvPr>
        </p:nvSpPr>
        <p:spPr/>
        <p:txBody>
          <a:bodyPr/>
          <a:lstStyle/>
          <a:p>
            <a:r>
              <a:rPr lang="en-US" b="1" dirty="0"/>
              <a:t> </a:t>
            </a:r>
            <a:r>
              <a:rPr lang="en-US" b="1" dirty="0">
                <a:solidFill>
                  <a:srgbClr val="FF0000"/>
                </a:solidFill>
              </a:rPr>
              <a:t>Id</a:t>
            </a:r>
            <a:r>
              <a:rPr lang="en-US" dirty="0"/>
              <a:t> used to uniquely identify any element </a:t>
            </a:r>
          </a:p>
          <a:p>
            <a:r>
              <a:rPr lang="en-US" dirty="0"/>
              <a:t> </a:t>
            </a:r>
            <a:r>
              <a:rPr lang="en-US" b="1" dirty="0">
                <a:solidFill>
                  <a:srgbClr val="FF0000"/>
                </a:solidFill>
              </a:rPr>
              <a:t>Title</a:t>
            </a:r>
            <a:r>
              <a:rPr lang="en-US" dirty="0"/>
              <a:t> gives a suggested title for the element. </a:t>
            </a:r>
          </a:p>
          <a:p>
            <a:r>
              <a:rPr lang="en-US" dirty="0"/>
              <a:t> </a:t>
            </a:r>
            <a:r>
              <a:rPr lang="en-US" b="1" dirty="0">
                <a:solidFill>
                  <a:srgbClr val="FF0000"/>
                </a:solidFill>
              </a:rPr>
              <a:t>Class</a:t>
            </a:r>
            <a:r>
              <a:rPr lang="en-US" dirty="0"/>
              <a:t> used to associate an element with a style sheet </a:t>
            </a:r>
          </a:p>
          <a:p>
            <a:r>
              <a:rPr lang="en-US" dirty="0"/>
              <a:t> </a:t>
            </a:r>
            <a:r>
              <a:rPr lang="en-US" b="1" dirty="0">
                <a:solidFill>
                  <a:srgbClr val="FF0000"/>
                </a:solidFill>
              </a:rPr>
              <a:t>Style</a:t>
            </a:r>
            <a:r>
              <a:rPr lang="en-US" dirty="0"/>
              <a:t> allows you to specify Cascading Style Sheet (CSS) rules within the element. </a:t>
            </a:r>
          </a:p>
          <a:p>
            <a:endParaRPr lang="en-US" dirty="0"/>
          </a:p>
        </p:txBody>
      </p:sp>
    </p:spTree>
    <p:extLst>
      <p:ext uri="{BB962C8B-B14F-4D97-AF65-F5344CB8AC3E}">
        <p14:creationId xmlns:p14="http://schemas.microsoft.com/office/powerpoint/2010/main" val="2679681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Styles</a:t>
            </a:r>
          </a:p>
        </p:txBody>
      </p:sp>
      <p:sp>
        <p:nvSpPr>
          <p:cNvPr id="3" name="Content Placeholder 2"/>
          <p:cNvSpPr>
            <a:spLocks noGrp="1"/>
          </p:cNvSpPr>
          <p:nvPr>
            <p:ph sz="quarter" idx="13"/>
          </p:nvPr>
        </p:nvSpPr>
        <p:spPr/>
        <p:txBody>
          <a:bodyPr/>
          <a:lstStyle/>
          <a:p>
            <a:r>
              <a:rPr lang="en-US" dirty="0">
                <a:solidFill>
                  <a:srgbClr val="0000CD"/>
                </a:solidFill>
                <a:latin typeface="Consolas" panose="020B0609020204030204" pitchFamily="49" charset="0"/>
              </a:rPr>
              <a:t>&lt;</a:t>
            </a:r>
            <a:r>
              <a:rPr lang="en-US" i="1" dirty="0" err="1">
                <a:solidFill>
                  <a:srgbClr val="A52A2A"/>
                </a:solidFill>
                <a:latin typeface="Consolas" panose="020B0609020204030204" pitchFamily="49" charset="0"/>
              </a:rPr>
              <a:t>tagname</a:t>
            </a:r>
            <a:r>
              <a:rPr lang="en-US" dirty="0">
                <a:solidFill>
                  <a:srgbClr val="FF0000"/>
                </a:solidFill>
                <a:latin typeface="Consolas" panose="020B0609020204030204" pitchFamily="49" charset="0"/>
              </a:rPr>
              <a:t> style</a:t>
            </a:r>
            <a:r>
              <a:rPr lang="en-US" dirty="0">
                <a:solidFill>
                  <a:srgbClr val="0000CD"/>
                </a:solidFill>
                <a:latin typeface="Consolas" panose="020B0609020204030204" pitchFamily="49" charset="0"/>
              </a:rPr>
              <a:t>="</a:t>
            </a:r>
            <a:r>
              <a:rPr lang="en-US" i="1" dirty="0" err="1">
                <a:solidFill>
                  <a:srgbClr val="0000CD"/>
                </a:solidFill>
                <a:latin typeface="Consolas" panose="020B0609020204030204" pitchFamily="49" charset="0"/>
              </a:rPr>
              <a:t>property</a:t>
            </a:r>
            <a:r>
              <a:rPr lang="en-US" dirty="0" err="1">
                <a:solidFill>
                  <a:srgbClr val="0000CD"/>
                </a:solidFill>
                <a:latin typeface="Consolas" panose="020B0609020204030204" pitchFamily="49" charset="0"/>
              </a:rPr>
              <a:t>:</a:t>
            </a:r>
            <a:r>
              <a:rPr lang="en-US" i="1" dirty="0" err="1">
                <a:solidFill>
                  <a:srgbClr val="0000CD"/>
                </a:solidFill>
                <a:latin typeface="Consolas" panose="020B0609020204030204" pitchFamily="49" charset="0"/>
              </a:rPr>
              <a:t>value</a:t>
            </a:r>
            <a:r>
              <a:rPr lang="en-US" i="1" dirty="0">
                <a:solidFill>
                  <a:srgbClr val="0000CD"/>
                </a:solidFill>
                <a:latin typeface="Consolas" panose="020B0609020204030204" pitchFamily="49" charset="0"/>
              </a:rPr>
              <a:t>;</a:t>
            </a:r>
            <a:r>
              <a:rPr lang="en-US" dirty="0">
                <a:solidFill>
                  <a:srgbClr val="0000CD"/>
                </a:solidFill>
                <a:latin typeface="Consolas" panose="020B0609020204030204" pitchFamily="49" charset="0"/>
              </a:rPr>
              <a:t>"&gt;</a:t>
            </a:r>
          </a:p>
          <a:p>
            <a:r>
              <a:rPr lang="en-US" dirty="0"/>
              <a:t>The CSS </a:t>
            </a:r>
            <a:r>
              <a:rPr lang="en-US" dirty="0">
                <a:solidFill>
                  <a:srgbClr val="FF0000"/>
                </a:solidFill>
              </a:rPr>
              <a:t>color</a:t>
            </a:r>
            <a:r>
              <a:rPr lang="en-US" dirty="0"/>
              <a:t> property defines the text color </a:t>
            </a:r>
          </a:p>
          <a:p>
            <a:r>
              <a:rPr lang="en-US" dirty="0"/>
              <a:t>The CSS </a:t>
            </a:r>
            <a:r>
              <a:rPr lang="en-US" dirty="0">
                <a:solidFill>
                  <a:srgbClr val="FF0000"/>
                </a:solidFill>
              </a:rPr>
              <a:t>font-size</a:t>
            </a:r>
            <a:r>
              <a:rPr lang="en-US" dirty="0"/>
              <a:t> property defines the text size</a:t>
            </a:r>
          </a:p>
          <a:p>
            <a:r>
              <a:rPr lang="en-US" dirty="0"/>
              <a:t>The CSS </a:t>
            </a:r>
            <a:r>
              <a:rPr lang="en-US" dirty="0">
                <a:solidFill>
                  <a:srgbClr val="FF0000"/>
                </a:solidFill>
              </a:rPr>
              <a:t>text-align</a:t>
            </a:r>
            <a:r>
              <a:rPr lang="en-US" dirty="0"/>
              <a:t> property defines the horizontal text alignment</a:t>
            </a:r>
          </a:p>
          <a:p>
            <a:r>
              <a:rPr lang="en-US" dirty="0"/>
              <a:t>The CSS </a:t>
            </a:r>
            <a:r>
              <a:rPr lang="en-US" dirty="0">
                <a:solidFill>
                  <a:srgbClr val="FF0000"/>
                </a:solidFill>
              </a:rPr>
              <a:t>background-color</a:t>
            </a:r>
            <a:r>
              <a:rPr lang="en-US" dirty="0"/>
              <a:t> property defines the background color</a:t>
            </a:r>
          </a:p>
          <a:p>
            <a:endParaRPr lang="en-US" dirty="0"/>
          </a:p>
        </p:txBody>
      </p:sp>
    </p:spTree>
    <p:extLst>
      <p:ext uri="{BB962C8B-B14F-4D97-AF65-F5344CB8AC3E}">
        <p14:creationId xmlns:p14="http://schemas.microsoft.com/office/powerpoint/2010/main" val="1337670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dir</a:t>
            </a:r>
            <a:r>
              <a:rPr lang="en-US" dirty="0"/>
              <a:t> Attribute</a:t>
            </a:r>
          </a:p>
        </p:txBody>
      </p:sp>
      <p:sp>
        <p:nvSpPr>
          <p:cNvPr id="3" name="Content Placeholder 2"/>
          <p:cNvSpPr>
            <a:spLocks noGrp="1"/>
          </p:cNvSpPr>
          <p:nvPr>
            <p:ph sz="quarter" idx="13"/>
          </p:nvPr>
        </p:nvSpPr>
        <p:spPr/>
        <p:txBody>
          <a:bodyPr/>
          <a:lstStyle/>
          <a:p>
            <a:r>
              <a:rPr lang="en-US" dirty="0"/>
              <a:t>The </a:t>
            </a:r>
            <a:r>
              <a:rPr lang="en-US" b="1" dirty="0" err="1">
                <a:solidFill>
                  <a:srgbClr val="FF0000"/>
                </a:solidFill>
              </a:rPr>
              <a:t>dir</a:t>
            </a:r>
            <a:r>
              <a:rPr lang="en-US" b="1" dirty="0"/>
              <a:t> </a:t>
            </a:r>
            <a:r>
              <a:rPr lang="en-US" dirty="0"/>
              <a:t>attribute allows you to indicate to the browser about the direction in which the text should flow.</a:t>
            </a:r>
          </a:p>
        </p:txBody>
      </p:sp>
    </p:spTree>
    <p:extLst>
      <p:ext uri="{BB962C8B-B14F-4D97-AF65-F5344CB8AC3E}">
        <p14:creationId xmlns:p14="http://schemas.microsoft.com/office/powerpoint/2010/main" val="1480173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 vs. Element</a:t>
            </a:r>
          </a:p>
        </p:txBody>
      </p:sp>
      <p:sp>
        <p:nvSpPr>
          <p:cNvPr id="3" name="Content Placeholder 2"/>
          <p:cNvSpPr>
            <a:spLocks noGrp="1"/>
          </p:cNvSpPr>
          <p:nvPr>
            <p:ph sz="quarter" idx="13"/>
          </p:nvPr>
        </p:nvSpPr>
        <p:spPr/>
        <p:txBody>
          <a:bodyPr/>
          <a:lstStyle/>
          <a:p>
            <a:r>
              <a:rPr lang="en-US" dirty="0"/>
              <a:t>An </a:t>
            </a:r>
            <a:r>
              <a:rPr lang="en-US" dirty="0">
                <a:solidFill>
                  <a:srgbClr val="FF0000"/>
                </a:solidFill>
              </a:rPr>
              <a:t>HTML element </a:t>
            </a:r>
            <a:r>
              <a:rPr lang="en-US" dirty="0"/>
              <a:t>is defined by a </a:t>
            </a:r>
            <a:r>
              <a:rPr lang="en-US" i="1" dirty="0"/>
              <a:t>starting tag</a:t>
            </a:r>
            <a:r>
              <a:rPr lang="en-US" dirty="0"/>
              <a:t>. If the element contains other content, it ends with a </a:t>
            </a:r>
            <a:r>
              <a:rPr lang="en-US" i="1" dirty="0"/>
              <a:t>closing tag</a:t>
            </a:r>
            <a:r>
              <a:rPr lang="en-US" dirty="0"/>
              <a:t>. </a:t>
            </a:r>
          </a:p>
          <a:p>
            <a:r>
              <a:rPr lang="en-US" dirty="0"/>
              <a:t>For example, </a:t>
            </a:r>
            <a:r>
              <a:rPr lang="en-US" b="1" dirty="0">
                <a:solidFill>
                  <a:srgbClr val="FF0000"/>
                </a:solidFill>
              </a:rPr>
              <a:t>&lt;p&gt;</a:t>
            </a:r>
            <a:r>
              <a:rPr lang="en-US" b="1" dirty="0"/>
              <a:t> </a:t>
            </a:r>
            <a:r>
              <a:rPr lang="en-US" dirty="0"/>
              <a:t>is starting tag of a paragraph and </a:t>
            </a:r>
            <a:r>
              <a:rPr lang="en-US" b="1" dirty="0">
                <a:solidFill>
                  <a:srgbClr val="FF0000"/>
                </a:solidFill>
              </a:rPr>
              <a:t>&lt;/p&gt;</a:t>
            </a:r>
            <a:r>
              <a:rPr lang="en-US" b="1" dirty="0"/>
              <a:t> </a:t>
            </a:r>
            <a:r>
              <a:rPr lang="en-US" dirty="0"/>
              <a:t>is closing tag of the same paragraph but </a:t>
            </a:r>
            <a:r>
              <a:rPr lang="en-US" b="1" dirty="0">
                <a:solidFill>
                  <a:schemeClr val="bg2">
                    <a:lumMod val="50000"/>
                  </a:schemeClr>
                </a:solidFill>
              </a:rPr>
              <a:t>&lt;p&gt;This is paragraph&lt;/p&gt; </a:t>
            </a:r>
            <a:r>
              <a:rPr lang="en-US" dirty="0"/>
              <a:t>is a paragraph element.</a:t>
            </a:r>
          </a:p>
        </p:txBody>
      </p:sp>
    </p:spTree>
    <p:extLst>
      <p:ext uri="{BB962C8B-B14F-4D97-AF65-F5344CB8AC3E}">
        <p14:creationId xmlns:p14="http://schemas.microsoft.com/office/powerpoint/2010/main" val="2091748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HTML – META TAGS </a:t>
            </a:r>
            <a:endParaRPr lang="en-US" dirty="0"/>
          </a:p>
        </p:txBody>
      </p:sp>
      <p:sp>
        <p:nvSpPr>
          <p:cNvPr id="3" name="Content Placeholder 2"/>
          <p:cNvSpPr>
            <a:spLocks noGrp="1"/>
          </p:cNvSpPr>
          <p:nvPr>
            <p:ph sz="quarter" idx="13"/>
          </p:nvPr>
        </p:nvSpPr>
        <p:spPr/>
        <p:txBody>
          <a:bodyPr/>
          <a:lstStyle/>
          <a:p>
            <a:r>
              <a:rPr lang="en-US" dirty="0"/>
              <a:t>The </a:t>
            </a:r>
            <a:r>
              <a:rPr lang="en-US" b="1" dirty="0">
                <a:solidFill>
                  <a:srgbClr val="FF0000"/>
                </a:solidFill>
              </a:rPr>
              <a:t>&lt;meta&gt; </a:t>
            </a:r>
            <a:r>
              <a:rPr lang="en-US" dirty="0"/>
              <a:t>tag is used to provide such additional information. This tag is an empty element and so does not have a closing tag but it carries information within its attributes.</a:t>
            </a:r>
          </a:p>
        </p:txBody>
      </p:sp>
    </p:spTree>
    <p:extLst>
      <p:ext uri="{BB962C8B-B14F-4D97-AF65-F5344CB8AC3E}">
        <p14:creationId xmlns:p14="http://schemas.microsoft.com/office/powerpoint/2010/main" val="2859203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META TAGS</a:t>
            </a:r>
            <a:endParaRPr lang="en-US" dirty="0"/>
          </a:p>
        </p:txBody>
      </p:sp>
      <p:sp>
        <p:nvSpPr>
          <p:cNvPr id="3" name="Content Placeholder 2"/>
          <p:cNvSpPr>
            <a:spLocks noGrp="1"/>
          </p:cNvSpPr>
          <p:nvPr>
            <p:ph sz="quarter" idx="13"/>
          </p:nvPr>
        </p:nvSpPr>
        <p:spPr/>
        <p:txBody>
          <a:bodyPr>
            <a:normAutofit fontScale="92500"/>
          </a:bodyPr>
          <a:lstStyle/>
          <a:p>
            <a:r>
              <a:rPr lang="en-US" dirty="0">
                <a:solidFill>
                  <a:srgbClr val="FF0000"/>
                </a:solidFill>
              </a:rPr>
              <a:t>Name</a:t>
            </a:r>
            <a:r>
              <a:rPr lang="en-US" dirty="0"/>
              <a:t> 	Name for the property. Can be anything. Examples include, keywords, description, author, revised, generator etc. 	</a:t>
            </a:r>
          </a:p>
          <a:p>
            <a:r>
              <a:rPr lang="en-US" dirty="0">
                <a:solidFill>
                  <a:srgbClr val="FF0000"/>
                </a:solidFill>
              </a:rPr>
              <a:t>content</a:t>
            </a:r>
            <a:r>
              <a:rPr lang="en-US" dirty="0"/>
              <a:t> 	Specifies the property's value. 	</a:t>
            </a:r>
          </a:p>
          <a:p>
            <a:r>
              <a:rPr lang="en-US" dirty="0">
                <a:solidFill>
                  <a:srgbClr val="FF0000"/>
                </a:solidFill>
              </a:rPr>
              <a:t>http-</a:t>
            </a:r>
            <a:r>
              <a:rPr lang="en-US" dirty="0" err="1">
                <a:solidFill>
                  <a:srgbClr val="FF0000"/>
                </a:solidFill>
              </a:rPr>
              <a:t>equiv</a:t>
            </a:r>
            <a:r>
              <a:rPr lang="en-US" dirty="0"/>
              <a:t> 	Used for http response message headers. For example, http-</a:t>
            </a:r>
            <a:r>
              <a:rPr lang="en-US" dirty="0" err="1"/>
              <a:t>equiv</a:t>
            </a:r>
            <a:r>
              <a:rPr lang="en-US" dirty="0"/>
              <a:t> can be used to refresh the page or to set a cookie. Values include content-type, expires, refresh and set-cookie. 	</a:t>
            </a:r>
          </a:p>
          <a:p>
            <a:r>
              <a:rPr lang="en-US" sz="1900" dirty="0">
                <a:solidFill>
                  <a:schemeClr val="bg2">
                    <a:lumMod val="50000"/>
                  </a:schemeClr>
                </a:solidFill>
              </a:rPr>
              <a:t>&lt;meta name="keywords" content="HTML, Meta Tags" /&gt; </a:t>
            </a:r>
          </a:p>
          <a:p>
            <a:endParaRPr lang="en-US" dirty="0"/>
          </a:p>
        </p:txBody>
      </p:sp>
    </p:spTree>
    <p:extLst>
      <p:ext uri="{BB962C8B-B14F-4D97-AF65-F5344CB8AC3E}">
        <p14:creationId xmlns:p14="http://schemas.microsoft.com/office/powerpoint/2010/main" val="3957044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Keywords</a:t>
            </a:r>
          </a:p>
        </p:txBody>
      </p:sp>
      <p:sp>
        <p:nvSpPr>
          <p:cNvPr id="3" name="Content Placeholder 2"/>
          <p:cNvSpPr>
            <a:spLocks noGrp="1"/>
          </p:cNvSpPr>
          <p:nvPr>
            <p:ph sz="quarter" idx="13"/>
          </p:nvPr>
        </p:nvSpPr>
        <p:spPr/>
        <p:txBody>
          <a:bodyPr/>
          <a:lstStyle/>
          <a:p>
            <a:r>
              <a:rPr lang="en-US" dirty="0"/>
              <a:t>You can use </a:t>
            </a:r>
            <a:r>
              <a:rPr lang="en-US" dirty="0">
                <a:solidFill>
                  <a:srgbClr val="FF0000"/>
                </a:solidFill>
              </a:rPr>
              <a:t>&lt;meta&gt; </a:t>
            </a:r>
            <a:r>
              <a:rPr lang="en-US" dirty="0"/>
              <a:t>tag to specify important </a:t>
            </a:r>
            <a:r>
              <a:rPr lang="en-US" dirty="0">
                <a:solidFill>
                  <a:srgbClr val="FF0000"/>
                </a:solidFill>
              </a:rPr>
              <a:t>keywords</a:t>
            </a:r>
            <a:r>
              <a:rPr lang="en-US" dirty="0"/>
              <a:t> related to the document and later these keywords are used by the search engines while indexing your webpage for searching purpose.</a:t>
            </a:r>
          </a:p>
        </p:txBody>
      </p:sp>
    </p:spTree>
    <p:extLst>
      <p:ext uri="{BB962C8B-B14F-4D97-AF65-F5344CB8AC3E}">
        <p14:creationId xmlns:p14="http://schemas.microsoft.com/office/powerpoint/2010/main" val="1421922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4372168"/>
            <a:ext cx="7239000" cy="1143000"/>
          </a:xfrm>
        </p:spPr>
        <p:txBody>
          <a:bodyPr/>
          <a:lstStyle/>
          <a:p>
            <a:r>
              <a:rPr lang="en-US" dirty="0"/>
              <a:t>Document Description</a:t>
            </a:r>
          </a:p>
        </p:txBody>
      </p:sp>
      <p:sp>
        <p:nvSpPr>
          <p:cNvPr id="3" name="Content Placeholder 2"/>
          <p:cNvSpPr>
            <a:spLocks noGrp="1"/>
          </p:cNvSpPr>
          <p:nvPr>
            <p:ph sz="quarter" idx="13"/>
          </p:nvPr>
        </p:nvSpPr>
        <p:spPr/>
        <p:txBody>
          <a:bodyPr/>
          <a:lstStyle/>
          <a:p>
            <a:r>
              <a:rPr lang="en-US" dirty="0"/>
              <a:t>You can use </a:t>
            </a:r>
            <a:r>
              <a:rPr lang="en-US" dirty="0">
                <a:solidFill>
                  <a:srgbClr val="FF0000"/>
                </a:solidFill>
              </a:rPr>
              <a:t>&lt;meta&gt; </a:t>
            </a:r>
            <a:r>
              <a:rPr lang="en-US" dirty="0"/>
              <a:t>tag to give a short </a:t>
            </a:r>
            <a:r>
              <a:rPr lang="en-US" dirty="0">
                <a:solidFill>
                  <a:srgbClr val="FF0000"/>
                </a:solidFill>
              </a:rPr>
              <a:t>description</a:t>
            </a:r>
            <a:r>
              <a:rPr lang="en-US" dirty="0"/>
              <a:t> about the document. This again can be used by various search engines while indexing your webpage for searching purpose.</a:t>
            </a:r>
          </a:p>
        </p:txBody>
      </p:sp>
    </p:spTree>
    <p:extLst>
      <p:ext uri="{BB962C8B-B14F-4D97-AF65-F5344CB8AC3E}">
        <p14:creationId xmlns:p14="http://schemas.microsoft.com/office/powerpoint/2010/main" val="3592606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a:t>
            </a:r>
          </a:p>
        </p:txBody>
      </p:sp>
      <p:sp>
        <p:nvSpPr>
          <p:cNvPr id="3" name="Content Placeholder 2"/>
          <p:cNvSpPr>
            <a:spLocks noGrp="1"/>
          </p:cNvSpPr>
          <p:nvPr>
            <p:ph sz="quarter" idx="13"/>
          </p:nvPr>
        </p:nvSpPr>
        <p:spPr/>
        <p:txBody>
          <a:bodyPr>
            <a:normAutofit/>
          </a:bodyPr>
          <a:lstStyle/>
          <a:p>
            <a:r>
              <a:rPr lang="en-US" dirty="0"/>
              <a:t>Computers are connected together via a network or transmission line</a:t>
            </a:r>
          </a:p>
          <a:p>
            <a:r>
              <a:rPr lang="en-US" dirty="0"/>
              <a:t>The network then became known as the Internet</a:t>
            </a:r>
          </a:p>
          <a:p>
            <a:r>
              <a:rPr lang="en-US" dirty="0"/>
              <a:t> It has since adopted a suite of protocols called the </a:t>
            </a:r>
            <a:r>
              <a:rPr lang="en-US" dirty="0">
                <a:solidFill>
                  <a:srgbClr val="FF0000"/>
                </a:solidFill>
              </a:rPr>
              <a:t>Internet Protocol Suite </a:t>
            </a:r>
            <a:r>
              <a:rPr lang="en-US" dirty="0"/>
              <a:t>or as more commonly known as </a:t>
            </a:r>
            <a:r>
              <a:rPr lang="en-US" dirty="0">
                <a:solidFill>
                  <a:srgbClr val="FF0000"/>
                </a:solidFill>
              </a:rPr>
              <a:t>TCP/IP</a:t>
            </a:r>
          </a:p>
          <a:p>
            <a:r>
              <a:rPr lang="en-US" dirty="0"/>
              <a:t>Now, the Internet has grown to encompass a huge number of autonomous networks</a:t>
            </a:r>
          </a:p>
        </p:txBody>
      </p:sp>
    </p:spTree>
    <p:extLst>
      <p:ext uri="{BB962C8B-B14F-4D97-AF65-F5344CB8AC3E}">
        <p14:creationId xmlns:p14="http://schemas.microsoft.com/office/powerpoint/2010/main" val="16894315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Author Name</a:t>
            </a:r>
          </a:p>
        </p:txBody>
      </p:sp>
      <p:sp>
        <p:nvSpPr>
          <p:cNvPr id="3" name="Content Placeholder 2"/>
          <p:cNvSpPr>
            <a:spLocks noGrp="1"/>
          </p:cNvSpPr>
          <p:nvPr>
            <p:ph sz="quarter" idx="13"/>
          </p:nvPr>
        </p:nvSpPr>
        <p:spPr/>
        <p:txBody>
          <a:bodyPr/>
          <a:lstStyle/>
          <a:p>
            <a:r>
              <a:rPr lang="en-US" dirty="0"/>
              <a:t>You can set an </a:t>
            </a:r>
            <a:r>
              <a:rPr lang="en-US" dirty="0">
                <a:solidFill>
                  <a:srgbClr val="FF0000"/>
                </a:solidFill>
              </a:rPr>
              <a:t>author name </a:t>
            </a:r>
            <a:r>
              <a:rPr lang="en-US" dirty="0"/>
              <a:t>in a web page using meta tag.</a:t>
            </a:r>
          </a:p>
        </p:txBody>
      </p:sp>
    </p:spTree>
    <p:extLst>
      <p:ext uri="{BB962C8B-B14F-4D97-AF65-F5344CB8AC3E}">
        <p14:creationId xmlns:p14="http://schemas.microsoft.com/office/powerpoint/2010/main" val="2950164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 Character Set</a:t>
            </a:r>
          </a:p>
        </p:txBody>
      </p:sp>
      <p:sp>
        <p:nvSpPr>
          <p:cNvPr id="3" name="Content Placeholder 2"/>
          <p:cNvSpPr>
            <a:spLocks noGrp="1"/>
          </p:cNvSpPr>
          <p:nvPr>
            <p:ph sz="quarter" idx="13"/>
          </p:nvPr>
        </p:nvSpPr>
        <p:spPr/>
        <p:txBody>
          <a:bodyPr/>
          <a:lstStyle/>
          <a:p>
            <a:r>
              <a:rPr lang="en-US" dirty="0"/>
              <a:t>You can use </a:t>
            </a:r>
            <a:r>
              <a:rPr lang="en-US" dirty="0">
                <a:solidFill>
                  <a:srgbClr val="FF0000"/>
                </a:solidFill>
              </a:rPr>
              <a:t>&lt;meta&gt; </a:t>
            </a:r>
            <a:r>
              <a:rPr lang="en-US" dirty="0"/>
              <a:t>tag to specify character set used within the webpage.</a:t>
            </a:r>
          </a:p>
        </p:txBody>
      </p:sp>
    </p:spTree>
    <p:extLst>
      <p:ext uri="{BB962C8B-B14F-4D97-AF65-F5344CB8AC3E}">
        <p14:creationId xmlns:p14="http://schemas.microsoft.com/office/powerpoint/2010/main" val="2907433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Viewport</a:t>
            </a:r>
          </a:p>
        </p:txBody>
      </p:sp>
      <p:sp>
        <p:nvSpPr>
          <p:cNvPr id="3" name="Content Placeholder 2"/>
          <p:cNvSpPr>
            <a:spLocks noGrp="1"/>
          </p:cNvSpPr>
          <p:nvPr>
            <p:ph sz="quarter" idx="13"/>
          </p:nvPr>
        </p:nvSpPr>
        <p:spPr/>
        <p:txBody>
          <a:bodyPr/>
          <a:lstStyle/>
          <a:p>
            <a:r>
              <a:rPr lang="en-US" dirty="0"/>
              <a:t>The viewport is the user's visible area of a web page. It varies with the device, and will be smaller on a mobile phone than on a computer screen.</a:t>
            </a:r>
          </a:p>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meta</a:t>
            </a:r>
            <a:r>
              <a:rPr lang="en-US" dirty="0">
                <a:solidFill>
                  <a:srgbClr val="FF0000"/>
                </a:solidFill>
                <a:latin typeface="Consolas" panose="020B0609020204030204" pitchFamily="49" charset="0"/>
              </a:rPr>
              <a:t> name</a:t>
            </a:r>
            <a:r>
              <a:rPr lang="en-US" dirty="0">
                <a:solidFill>
                  <a:srgbClr val="0000CD"/>
                </a:solidFill>
                <a:latin typeface="Consolas" panose="020B0609020204030204" pitchFamily="49" charset="0"/>
              </a:rPr>
              <a:t>="viewport"</a:t>
            </a:r>
            <a:r>
              <a:rPr lang="en-US" dirty="0">
                <a:solidFill>
                  <a:srgbClr val="FF0000"/>
                </a:solidFill>
                <a:latin typeface="Consolas" panose="020B0609020204030204" pitchFamily="49" charset="0"/>
              </a:rPr>
              <a:t> content</a:t>
            </a:r>
            <a:r>
              <a:rPr lang="en-US" dirty="0">
                <a:solidFill>
                  <a:srgbClr val="0000CD"/>
                </a:solidFill>
                <a:latin typeface="Consolas" panose="020B0609020204030204" pitchFamily="49" charset="0"/>
              </a:rPr>
              <a:t>="width=device-width, initial-scale=1.0"&gt;</a:t>
            </a:r>
          </a:p>
          <a:p>
            <a:r>
              <a:rPr lang="en-US" dirty="0"/>
              <a:t>The </a:t>
            </a:r>
            <a:r>
              <a:rPr lang="en-US" dirty="0">
                <a:solidFill>
                  <a:srgbClr val="FF0000"/>
                </a:solidFill>
              </a:rPr>
              <a:t>initial-scale=1.0</a:t>
            </a:r>
            <a:r>
              <a:rPr lang="en-US" dirty="0"/>
              <a:t> part sets the initial </a:t>
            </a:r>
            <a:r>
              <a:rPr lang="en-US" dirty="0">
                <a:solidFill>
                  <a:srgbClr val="FF0000"/>
                </a:solidFill>
              </a:rPr>
              <a:t>zoom</a:t>
            </a:r>
            <a:r>
              <a:rPr lang="en-US" dirty="0"/>
              <a:t> level when the page is first loaded by the browser.</a:t>
            </a:r>
          </a:p>
        </p:txBody>
      </p:sp>
    </p:spTree>
    <p:extLst>
      <p:ext uri="{BB962C8B-B14F-4D97-AF65-F5344CB8AC3E}">
        <p14:creationId xmlns:p14="http://schemas.microsoft.com/office/powerpoint/2010/main" val="1038855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3"/>
          </p:nvPr>
        </p:nvPicPr>
        <p:blipFill>
          <a:blip r:embed="rId2"/>
          <a:stretch>
            <a:fillRect/>
          </a:stretch>
        </p:blipFill>
        <p:spPr>
          <a:xfrm>
            <a:off x="4800600" y="731520"/>
            <a:ext cx="3692273" cy="5516880"/>
          </a:xfrm>
          <a:prstGeom prst="rect">
            <a:avLst/>
          </a:prstGeom>
        </p:spPr>
      </p:pic>
      <p:pic>
        <p:nvPicPr>
          <p:cNvPr id="2050" name="Picture 2" descr="https://www.w3schools.com/css/img_viewpor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31520"/>
            <a:ext cx="3962400" cy="5516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600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486400"/>
            <a:ext cx="7162800" cy="1143000"/>
          </a:xfrm>
        </p:spPr>
        <p:txBody>
          <a:bodyPr/>
          <a:lstStyle/>
          <a:p>
            <a:r>
              <a:rPr lang="en-US" dirty="0"/>
              <a:t>social networking meta</a:t>
            </a:r>
          </a:p>
        </p:txBody>
      </p:sp>
      <p:pic>
        <p:nvPicPr>
          <p:cNvPr id="1026" name="Picture 2" descr="Open graph protocol data from the MDN homepage as displayed on facebook, showing an image, title, and descri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7832" y="3238462"/>
            <a:ext cx="4095750" cy="23053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Grp="1" noChangeArrowheads="1"/>
          </p:cNvSpPr>
          <p:nvPr>
            <p:ph sz="quarter" idx="13"/>
          </p:nvPr>
        </p:nvSpPr>
        <p:spPr bwMode="auto">
          <a:xfrm>
            <a:off x="88232" y="152400"/>
            <a:ext cx="8839200" cy="295465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999999"/>
                </a:solidFill>
                <a:effectLst/>
                <a:latin typeface="Consolas" panose="020B0609020204030204" pitchFamily="49" charset="0"/>
              </a:rPr>
              <a:t>&lt;</a:t>
            </a:r>
            <a:r>
              <a:rPr kumimoji="0" lang="en-US" altLang="en-US" sz="2400" b="0" i="0" u="none" strike="noStrike" cap="none" normalizeH="0" baseline="0" dirty="0">
                <a:ln>
                  <a:noFill/>
                </a:ln>
                <a:solidFill>
                  <a:srgbClr val="990055"/>
                </a:solidFill>
                <a:effectLst/>
                <a:latin typeface="Consolas" panose="020B0609020204030204" pitchFamily="49" charset="0"/>
              </a:rPr>
              <a:t>meta </a:t>
            </a:r>
            <a:r>
              <a:rPr kumimoji="0" lang="en-US" altLang="en-US" sz="2400" b="0" i="0" u="none" strike="noStrike" cap="none" normalizeH="0" baseline="0" dirty="0">
                <a:ln>
                  <a:noFill/>
                </a:ln>
                <a:solidFill>
                  <a:srgbClr val="669900"/>
                </a:solidFill>
                <a:effectLst/>
                <a:latin typeface="Consolas" panose="020B0609020204030204" pitchFamily="49" charset="0"/>
              </a:rPr>
              <a:t>property</a:t>
            </a: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err="1">
                <a:ln>
                  <a:noFill/>
                </a:ln>
                <a:solidFill>
                  <a:srgbClr val="0077AA"/>
                </a:solidFill>
                <a:effectLst/>
                <a:latin typeface="Consolas" panose="020B0609020204030204" pitchFamily="49" charset="0"/>
              </a:rPr>
              <a:t>og:image</a:t>
            </a: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a:ln>
                  <a:noFill/>
                </a:ln>
                <a:solidFill>
                  <a:srgbClr val="990055"/>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69900"/>
                </a:solidFill>
                <a:effectLst/>
                <a:latin typeface="Consolas" panose="020B0609020204030204" pitchFamily="49" charset="0"/>
              </a:rPr>
              <a:t>content</a:t>
            </a: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77AA"/>
                </a:solidFill>
                <a:effectLst/>
                <a:latin typeface="Consolas" panose="020B0609020204030204" pitchFamily="49" charset="0"/>
              </a:rPr>
              <a:t>https://developer.cdn.mozilla.net/static/</a:t>
            </a:r>
            <a:r>
              <a:rPr kumimoji="0" lang="en-US" altLang="en-US" sz="1600" b="0" i="0" u="none" strike="noStrike" cap="none" normalizeH="0" baseline="0" dirty="0" err="1">
                <a:ln>
                  <a:noFill/>
                </a:ln>
                <a:solidFill>
                  <a:srgbClr val="0077AA"/>
                </a:solidFill>
                <a:effectLst/>
                <a:latin typeface="Consolas" panose="020B0609020204030204" pitchFamily="49" charset="0"/>
              </a:rPr>
              <a:t>img</a:t>
            </a:r>
            <a:r>
              <a:rPr kumimoji="0" lang="en-US" altLang="en-US" sz="1600" b="0" i="0" u="none" strike="noStrike" cap="none" normalizeH="0" baseline="0" dirty="0">
                <a:ln>
                  <a:noFill/>
                </a:ln>
                <a:solidFill>
                  <a:srgbClr val="0077AA"/>
                </a:solidFill>
                <a:effectLst/>
                <a:latin typeface="Consolas" panose="020B0609020204030204" pitchFamily="49" charset="0"/>
              </a:rPr>
              <a:t>/opengraph-logo.dc4e08e2f6af.png</a:t>
            </a:r>
            <a:r>
              <a:rPr kumimoji="0" lang="en-US" altLang="en-US" sz="24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999999"/>
                </a:solidFill>
                <a:effectLst/>
                <a:latin typeface="Consolas" panose="020B0609020204030204" pitchFamily="49" charset="0"/>
              </a:rPr>
              <a:t>&lt;</a:t>
            </a:r>
            <a:r>
              <a:rPr kumimoji="0" lang="en-US" altLang="en-US" sz="2400" b="0" i="0" u="none" strike="noStrike" cap="none" normalizeH="0" baseline="0" dirty="0">
                <a:ln>
                  <a:noFill/>
                </a:ln>
                <a:solidFill>
                  <a:srgbClr val="990055"/>
                </a:solidFill>
                <a:effectLst/>
                <a:latin typeface="Consolas" panose="020B0609020204030204" pitchFamily="49" charset="0"/>
              </a:rPr>
              <a:t>meta </a:t>
            </a:r>
            <a:r>
              <a:rPr kumimoji="0" lang="en-US" altLang="en-US" sz="2400" b="0" i="0" u="none" strike="noStrike" cap="none" normalizeH="0" baseline="0" dirty="0">
                <a:ln>
                  <a:noFill/>
                </a:ln>
                <a:solidFill>
                  <a:srgbClr val="669900"/>
                </a:solidFill>
                <a:effectLst/>
                <a:latin typeface="Consolas" panose="020B0609020204030204" pitchFamily="49" charset="0"/>
              </a:rPr>
              <a:t>property</a:t>
            </a: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err="1">
                <a:ln>
                  <a:noFill/>
                </a:ln>
                <a:solidFill>
                  <a:srgbClr val="0077AA"/>
                </a:solidFill>
                <a:effectLst/>
                <a:latin typeface="Consolas" panose="020B0609020204030204" pitchFamily="49" charset="0"/>
              </a:rPr>
              <a:t>og:description</a:t>
            </a: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a:ln>
                  <a:noFill/>
                </a:ln>
                <a:solidFill>
                  <a:srgbClr val="990055"/>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69900"/>
                </a:solidFill>
                <a:effectLst/>
                <a:latin typeface="Consolas" panose="020B0609020204030204" pitchFamily="49" charset="0"/>
              </a:rPr>
              <a:t>content</a:t>
            </a: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77AA"/>
                </a:solidFill>
                <a:effectLst/>
                <a:latin typeface="Consolas" panose="020B0609020204030204" pitchFamily="49" charset="0"/>
              </a:rPr>
              <a:t>The Mozilla Developer Network (MDN) HTML, CSS, and APIs for both Web sites and HTML5 Apps</a:t>
            </a:r>
            <a:r>
              <a:rPr kumimoji="0" lang="en-US" altLang="en-US" sz="2400" b="0" i="0" u="none" strike="noStrike" cap="none" normalizeH="0" baseline="0" dirty="0">
                <a:ln>
                  <a:noFill/>
                </a:ln>
                <a:solidFill>
                  <a:srgbClr val="0077AA"/>
                </a:solidFill>
                <a:effectLst/>
                <a:latin typeface="Consolas" panose="020B0609020204030204" pitchFamily="49" charset="0"/>
              </a:rPr>
              <a:t>.</a:t>
            </a:r>
            <a:r>
              <a:rPr kumimoji="0" lang="en-US" altLang="en-US" sz="2400" b="0" i="0" u="none" strike="noStrike" cap="none" normalizeH="0" baseline="0" dirty="0">
                <a:ln>
                  <a:noFill/>
                </a:ln>
                <a:solidFill>
                  <a:srgbClr val="999999"/>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999999"/>
                </a:solidFill>
                <a:effectLst/>
                <a:latin typeface="Consolas" panose="020B0609020204030204" pitchFamily="49" charset="0"/>
              </a:rPr>
              <a:t>&lt;</a:t>
            </a:r>
            <a:r>
              <a:rPr kumimoji="0" lang="en-US" altLang="en-US" sz="2400" b="0" i="0" u="none" strike="noStrike" cap="none" normalizeH="0" baseline="0" dirty="0">
                <a:ln>
                  <a:noFill/>
                </a:ln>
                <a:solidFill>
                  <a:srgbClr val="990055"/>
                </a:solidFill>
                <a:effectLst/>
                <a:latin typeface="Consolas" panose="020B0609020204030204" pitchFamily="49" charset="0"/>
              </a:rPr>
              <a:t>meta </a:t>
            </a:r>
            <a:r>
              <a:rPr kumimoji="0" lang="en-US" altLang="en-US" sz="2400" b="0" i="0" u="none" strike="noStrike" cap="none" normalizeH="0" baseline="0" dirty="0">
                <a:ln>
                  <a:noFill/>
                </a:ln>
                <a:solidFill>
                  <a:srgbClr val="669900"/>
                </a:solidFill>
                <a:effectLst/>
                <a:latin typeface="Consolas" panose="020B0609020204030204" pitchFamily="49" charset="0"/>
              </a:rPr>
              <a:t>property</a:t>
            </a: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err="1">
                <a:ln>
                  <a:noFill/>
                </a:ln>
                <a:solidFill>
                  <a:srgbClr val="0077AA"/>
                </a:solidFill>
                <a:effectLst/>
                <a:latin typeface="Consolas" panose="020B0609020204030204" pitchFamily="49" charset="0"/>
              </a:rPr>
              <a:t>og:title</a:t>
            </a: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a:ln>
                  <a:noFill/>
                </a:ln>
                <a:solidFill>
                  <a:srgbClr val="990055"/>
                </a:solidFill>
                <a:effectLst/>
                <a:latin typeface="Consolas" panose="020B0609020204030204" pitchFamily="49" charset="0"/>
              </a:rPr>
              <a:t> </a:t>
            </a:r>
            <a:r>
              <a:rPr kumimoji="0" lang="en-US" altLang="en-US" sz="2400" b="0" i="0" u="none" strike="noStrike" cap="none" normalizeH="0" baseline="0" dirty="0">
                <a:ln>
                  <a:noFill/>
                </a:ln>
                <a:solidFill>
                  <a:srgbClr val="669900"/>
                </a:solidFill>
                <a:effectLst/>
                <a:latin typeface="Consolas" panose="020B0609020204030204" pitchFamily="49" charset="0"/>
              </a:rPr>
              <a:t>content</a:t>
            </a: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a:ln>
                  <a:noFill/>
                </a:ln>
                <a:solidFill>
                  <a:srgbClr val="0077AA"/>
                </a:solidFill>
                <a:effectLst/>
                <a:latin typeface="Consolas" panose="020B0609020204030204" pitchFamily="49" charset="0"/>
              </a:rPr>
              <a:t>Mozilla Developer Network</a:t>
            </a:r>
            <a:r>
              <a:rPr kumimoji="0" lang="en-US" altLang="en-US" sz="2400" b="0" i="0" u="none" strike="noStrike" cap="none" normalizeH="0" baseline="0" dirty="0">
                <a:ln>
                  <a:noFill/>
                </a:ln>
                <a:solidFill>
                  <a:srgbClr val="999999"/>
                </a:solidFill>
                <a:effectLst/>
                <a:latin typeface="Consolas" panose="020B0609020204030204" pitchFamily="49" charset="0"/>
              </a:rPr>
              <a:t>"&gt;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p:nvPr/>
        </p:nvSpPr>
        <p:spPr>
          <a:xfrm>
            <a:off x="300524" y="3762782"/>
            <a:ext cx="2095445" cy="369332"/>
          </a:xfrm>
          <a:prstGeom prst="rect">
            <a:avLst/>
          </a:prstGeom>
        </p:spPr>
        <p:txBody>
          <a:bodyPr wrap="none">
            <a:spAutoFit/>
          </a:bodyPr>
          <a:lstStyle/>
          <a:p>
            <a:r>
              <a:rPr lang="en-US" dirty="0"/>
              <a:t> Open Graph Data </a:t>
            </a:r>
          </a:p>
        </p:txBody>
      </p:sp>
    </p:spTree>
    <p:extLst>
      <p:ext uri="{BB962C8B-B14F-4D97-AF65-F5344CB8AC3E}">
        <p14:creationId xmlns:p14="http://schemas.microsoft.com/office/powerpoint/2010/main" val="17918709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4435" y="4675219"/>
            <a:ext cx="7399565" cy="857250"/>
          </a:xfrm>
        </p:spPr>
        <p:txBody>
          <a:bodyPr/>
          <a:lstStyle/>
          <a:p>
            <a:r>
              <a:rPr lang="en-US" dirty="0">
                <a:effectLst/>
              </a:rPr>
              <a:t>Adding custom icons to your site</a:t>
            </a:r>
            <a:br>
              <a:rPr lang="en-US" dirty="0">
                <a:effectLst/>
              </a:rPr>
            </a:br>
            <a:endParaRPr lang="en-US" dirty="0"/>
          </a:p>
        </p:txBody>
      </p:sp>
      <p:sp>
        <p:nvSpPr>
          <p:cNvPr id="3" name="Content Placeholder 2"/>
          <p:cNvSpPr>
            <a:spLocks noGrp="1"/>
          </p:cNvSpPr>
          <p:nvPr>
            <p:ph sz="quarter" idx="13"/>
          </p:nvPr>
        </p:nvSpPr>
        <p:spPr>
          <a:xfrm>
            <a:off x="228600" y="731520"/>
            <a:ext cx="8915400" cy="3474720"/>
          </a:xfrm>
        </p:spPr>
        <p:txBody>
          <a:bodyPr>
            <a:normAutofit/>
          </a:bodyPr>
          <a:lstStyle/>
          <a:p>
            <a:r>
              <a:rPr lang="en-US" dirty="0"/>
              <a:t>A favicon can be added to your page by:</a:t>
            </a:r>
          </a:p>
          <a:p>
            <a:endParaRPr lang="en-US" dirty="0"/>
          </a:p>
          <a:p>
            <a:r>
              <a:rPr lang="en-US" dirty="0"/>
              <a:t>Saving it in the same directory as the site's index page, saved in .</a:t>
            </a:r>
            <a:r>
              <a:rPr lang="en-US" dirty="0" err="1"/>
              <a:t>ico</a:t>
            </a:r>
            <a:r>
              <a:rPr lang="en-US" dirty="0"/>
              <a:t> format (most browsers will support favicons in more common formats like .gif or .</a:t>
            </a:r>
            <a:r>
              <a:rPr lang="en-US" dirty="0" err="1"/>
              <a:t>png</a:t>
            </a:r>
            <a:r>
              <a:rPr lang="en-US" dirty="0"/>
              <a:t>, but using the ICO format will ensure it works as far back as Internet Explorer 6.)</a:t>
            </a:r>
          </a:p>
          <a:p>
            <a:r>
              <a:rPr lang="en-US" dirty="0"/>
              <a:t>Adding the following line into your HTML &lt;head&gt; to reference it:</a:t>
            </a:r>
          </a:p>
          <a:p>
            <a:pPr marL="34290" indent="0">
              <a:buNone/>
            </a:pPr>
            <a:endParaRPr lang="en-US" dirty="0"/>
          </a:p>
        </p:txBody>
      </p:sp>
      <p:sp>
        <p:nvSpPr>
          <p:cNvPr id="4" name="Rectangle 1"/>
          <p:cNvSpPr>
            <a:spLocks noChangeArrowheads="1"/>
          </p:cNvSpPr>
          <p:nvPr/>
        </p:nvSpPr>
        <p:spPr bwMode="auto">
          <a:xfrm>
            <a:off x="1469572" y="3674259"/>
            <a:ext cx="6074228" cy="18466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en-US" altLang="en-US" sz="1200" dirty="0">
                <a:solidFill>
                  <a:srgbClr val="999999"/>
                </a:solidFill>
                <a:latin typeface="Consolas" panose="020B0609020204030204" pitchFamily="49" charset="0"/>
              </a:rPr>
              <a:t>&lt;</a:t>
            </a:r>
            <a:r>
              <a:rPr lang="en-US" altLang="en-US" sz="1200" dirty="0">
                <a:solidFill>
                  <a:srgbClr val="990055"/>
                </a:solidFill>
                <a:latin typeface="Consolas" panose="020B0609020204030204" pitchFamily="49" charset="0"/>
              </a:rPr>
              <a:t>link </a:t>
            </a:r>
            <a:r>
              <a:rPr lang="en-US" altLang="en-US" sz="1200" dirty="0" err="1">
                <a:solidFill>
                  <a:srgbClr val="669900"/>
                </a:solidFill>
                <a:latin typeface="Consolas" panose="020B0609020204030204" pitchFamily="49" charset="0"/>
              </a:rPr>
              <a:t>rel</a:t>
            </a:r>
            <a:r>
              <a:rPr lang="en-US" altLang="en-US" sz="1200" dirty="0">
                <a:solidFill>
                  <a:srgbClr val="999999"/>
                </a:solidFill>
                <a:latin typeface="Consolas" panose="020B0609020204030204" pitchFamily="49" charset="0"/>
              </a:rPr>
              <a:t>="</a:t>
            </a:r>
            <a:r>
              <a:rPr lang="en-US" altLang="en-US" sz="1200" dirty="0">
                <a:solidFill>
                  <a:srgbClr val="0077AA"/>
                </a:solidFill>
                <a:latin typeface="Consolas" panose="020B0609020204030204" pitchFamily="49" charset="0"/>
              </a:rPr>
              <a:t>shortcut icon</a:t>
            </a:r>
            <a:r>
              <a:rPr lang="en-US" altLang="en-US" sz="1200" dirty="0">
                <a:solidFill>
                  <a:srgbClr val="999999"/>
                </a:solidFill>
                <a:latin typeface="Consolas" panose="020B0609020204030204" pitchFamily="49" charset="0"/>
              </a:rPr>
              <a:t>"</a:t>
            </a:r>
            <a:r>
              <a:rPr lang="en-US" altLang="en-US" sz="1200" dirty="0">
                <a:solidFill>
                  <a:srgbClr val="990055"/>
                </a:solidFill>
                <a:latin typeface="Consolas" panose="020B0609020204030204" pitchFamily="49" charset="0"/>
              </a:rPr>
              <a:t> </a:t>
            </a:r>
            <a:r>
              <a:rPr lang="en-US" altLang="en-US" sz="1200" dirty="0" err="1">
                <a:solidFill>
                  <a:srgbClr val="669900"/>
                </a:solidFill>
                <a:latin typeface="Consolas" panose="020B0609020204030204" pitchFamily="49" charset="0"/>
              </a:rPr>
              <a:t>href</a:t>
            </a:r>
            <a:r>
              <a:rPr lang="en-US" altLang="en-US" sz="1200" dirty="0">
                <a:solidFill>
                  <a:srgbClr val="999999"/>
                </a:solidFill>
                <a:latin typeface="Consolas" panose="020B0609020204030204" pitchFamily="49" charset="0"/>
              </a:rPr>
              <a:t>="</a:t>
            </a:r>
            <a:r>
              <a:rPr lang="en-US" altLang="en-US" sz="1200" dirty="0">
                <a:solidFill>
                  <a:srgbClr val="0077AA"/>
                </a:solidFill>
                <a:latin typeface="Consolas" panose="020B0609020204030204" pitchFamily="49" charset="0"/>
              </a:rPr>
              <a:t>favicon.ico</a:t>
            </a:r>
            <a:r>
              <a:rPr lang="en-US" altLang="en-US" sz="1200" dirty="0">
                <a:solidFill>
                  <a:srgbClr val="999999"/>
                </a:solidFill>
                <a:latin typeface="Consolas" panose="020B0609020204030204" pitchFamily="49" charset="0"/>
              </a:rPr>
              <a:t>"</a:t>
            </a:r>
            <a:r>
              <a:rPr lang="en-US" altLang="en-US" sz="1200" dirty="0">
                <a:solidFill>
                  <a:srgbClr val="990055"/>
                </a:solidFill>
                <a:latin typeface="Consolas" panose="020B0609020204030204" pitchFamily="49" charset="0"/>
              </a:rPr>
              <a:t> </a:t>
            </a:r>
            <a:r>
              <a:rPr lang="en-US" altLang="en-US" sz="1200" dirty="0">
                <a:solidFill>
                  <a:srgbClr val="669900"/>
                </a:solidFill>
                <a:latin typeface="Consolas" panose="020B0609020204030204" pitchFamily="49" charset="0"/>
              </a:rPr>
              <a:t>type</a:t>
            </a:r>
            <a:r>
              <a:rPr lang="en-US" altLang="en-US" sz="1200" dirty="0">
                <a:solidFill>
                  <a:srgbClr val="999999"/>
                </a:solidFill>
                <a:latin typeface="Consolas" panose="020B0609020204030204" pitchFamily="49" charset="0"/>
              </a:rPr>
              <a:t>="</a:t>
            </a:r>
            <a:r>
              <a:rPr lang="en-US" altLang="en-US" sz="1200" dirty="0">
                <a:solidFill>
                  <a:srgbClr val="0077AA"/>
                </a:solidFill>
                <a:latin typeface="Consolas" panose="020B0609020204030204" pitchFamily="49" charset="0"/>
              </a:rPr>
              <a:t>image/x-icon</a:t>
            </a:r>
            <a:r>
              <a:rPr lang="en-US" altLang="en-US" sz="1200" dirty="0">
                <a:solidFill>
                  <a:srgbClr val="999999"/>
                </a:solidFill>
                <a:latin typeface="Consolas" panose="020B0609020204030204" pitchFamily="49" charset="0"/>
              </a:rPr>
              <a:t>"&gt;</a:t>
            </a:r>
            <a:r>
              <a:rPr lang="en-US" altLang="en-US" sz="1200" dirty="0"/>
              <a:t> </a:t>
            </a:r>
            <a:endParaRPr lang="en-US" altLang="en-US" sz="1200" dirty="0">
              <a:latin typeface="Arial" panose="020B0604020202020204" pitchFamily="34" charset="0"/>
            </a:endParaRPr>
          </a:p>
        </p:txBody>
      </p:sp>
    </p:spTree>
    <p:extLst>
      <p:ext uri="{BB962C8B-B14F-4D97-AF65-F5344CB8AC3E}">
        <p14:creationId xmlns:p14="http://schemas.microsoft.com/office/powerpoint/2010/main" val="11941836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1" y="4136376"/>
            <a:ext cx="7776482" cy="857250"/>
          </a:xfrm>
        </p:spPr>
        <p:txBody>
          <a:bodyPr/>
          <a:lstStyle/>
          <a:p>
            <a:r>
              <a:rPr lang="en-US" dirty="0">
                <a:effectLst/>
              </a:rPr>
              <a:t>primary language of the document</a:t>
            </a:r>
            <a:br>
              <a:rPr lang="en-US" dirty="0">
                <a:effectLst/>
              </a:rPr>
            </a:br>
            <a:endParaRPr lang="en-US" dirty="0"/>
          </a:p>
        </p:txBody>
      </p:sp>
      <p:sp>
        <p:nvSpPr>
          <p:cNvPr id="3" name="Content Placeholder 2"/>
          <p:cNvSpPr>
            <a:spLocks noGrp="1"/>
          </p:cNvSpPr>
          <p:nvPr>
            <p:ph sz="quarter" idx="13"/>
          </p:nvPr>
        </p:nvSpPr>
        <p:spPr/>
        <p:txBody>
          <a:bodyPr>
            <a:normAutofit/>
          </a:bodyPr>
          <a:lstStyle/>
          <a:p>
            <a:r>
              <a:rPr lang="en-US" dirty="0"/>
              <a:t>This is useful in many ways. Your HTML document will be indexed more effectively by search engines if its language is set (allowing it to appear correctly in language-specific results, for example), and it is useful to people with visual impairments using screen readers</a:t>
            </a:r>
            <a:endParaRPr lang="ar-EG" dirty="0"/>
          </a:p>
          <a:p>
            <a:pPr marL="34290" indent="0">
              <a:buNone/>
            </a:pPr>
            <a:endParaRPr lang="en-US" dirty="0"/>
          </a:p>
          <a:p>
            <a:pPr marL="34290" indent="0">
              <a:buNone/>
            </a:pPr>
            <a:r>
              <a:rPr lang="en-US" dirty="0"/>
              <a:t>   &lt;</a:t>
            </a:r>
            <a:r>
              <a:rPr lang="en-US" dirty="0">
                <a:solidFill>
                  <a:schemeClr val="accent6"/>
                </a:solidFill>
              </a:rPr>
              <a:t>html</a:t>
            </a:r>
            <a:r>
              <a:rPr lang="en-US" dirty="0"/>
              <a:t> </a:t>
            </a:r>
            <a:r>
              <a:rPr lang="en-US" dirty="0" err="1">
                <a:solidFill>
                  <a:srgbClr val="00B050"/>
                </a:solidFill>
              </a:rPr>
              <a:t>lang</a:t>
            </a:r>
            <a:r>
              <a:rPr lang="en-US" dirty="0"/>
              <a:t>="</a:t>
            </a:r>
            <a:r>
              <a:rPr lang="en-US" dirty="0" err="1">
                <a:solidFill>
                  <a:schemeClr val="bg2">
                    <a:lumMod val="50000"/>
                  </a:schemeClr>
                </a:solidFill>
              </a:rPr>
              <a:t>en</a:t>
            </a:r>
            <a:r>
              <a:rPr lang="en-US" dirty="0">
                <a:solidFill>
                  <a:schemeClr val="bg2">
                    <a:lumMod val="50000"/>
                  </a:schemeClr>
                </a:solidFill>
              </a:rPr>
              <a:t>-US</a:t>
            </a:r>
            <a:r>
              <a:rPr lang="en-US" dirty="0"/>
              <a:t>"&gt;</a:t>
            </a:r>
            <a:endParaRPr lang="ar-EG" dirty="0"/>
          </a:p>
          <a:p>
            <a:pPr marL="34290" indent="0">
              <a:buNone/>
            </a:pPr>
            <a:r>
              <a:rPr lang="en-US" dirty="0"/>
              <a:t>   &lt;</a:t>
            </a:r>
            <a:r>
              <a:rPr lang="en-US" dirty="0">
                <a:solidFill>
                  <a:schemeClr val="accent6"/>
                </a:solidFill>
              </a:rPr>
              <a:t>html</a:t>
            </a:r>
            <a:r>
              <a:rPr lang="en-US" dirty="0"/>
              <a:t> </a:t>
            </a:r>
            <a:r>
              <a:rPr lang="en-US" dirty="0" err="1">
                <a:solidFill>
                  <a:srgbClr val="00B050"/>
                </a:solidFill>
              </a:rPr>
              <a:t>lang</a:t>
            </a:r>
            <a:r>
              <a:rPr lang="en-US" dirty="0"/>
              <a:t>=“</a:t>
            </a:r>
            <a:r>
              <a:rPr lang="en-US" dirty="0" err="1">
                <a:solidFill>
                  <a:schemeClr val="bg2">
                    <a:lumMod val="50000"/>
                  </a:schemeClr>
                </a:solidFill>
              </a:rPr>
              <a:t>ar</a:t>
            </a:r>
            <a:r>
              <a:rPr lang="en-US" dirty="0">
                <a:solidFill>
                  <a:schemeClr val="bg2">
                    <a:lumMod val="50000"/>
                  </a:schemeClr>
                </a:solidFill>
              </a:rPr>
              <a:t>-EG</a:t>
            </a:r>
            <a:r>
              <a:rPr lang="en-US" dirty="0"/>
              <a:t>"&gt;</a:t>
            </a:r>
          </a:p>
        </p:txBody>
      </p:sp>
    </p:spTree>
    <p:extLst>
      <p:ext uri="{BB962C8B-B14F-4D97-AF65-F5344CB8AC3E}">
        <p14:creationId xmlns:p14="http://schemas.microsoft.com/office/powerpoint/2010/main" val="166982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0"/>
            <a:ext cx="8305800" cy="1143000"/>
          </a:xfrm>
        </p:spPr>
        <p:txBody>
          <a:bodyPr/>
          <a:lstStyle/>
          <a:p>
            <a:pPr algn="l"/>
            <a:r>
              <a:rPr lang="en-US" b="0" dirty="0"/>
              <a:t>Information About Your Pages</a:t>
            </a:r>
            <a:endParaRPr lang="en-US" dirty="0"/>
          </a:p>
        </p:txBody>
      </p:sp>
      <p:sp>
        <p:nvSpPr>
          <p:cNvPr id="3" name="Content Placeholder 2"/>
          <p:cNvSpPr>
            <a:spLocks noGrp="1"/>
          </p:cNvSpPr>
          <p:nvPr>
            <p:ph sz="quarter" idx="13"/>
          </p:nvPr>
        </p:nvSpPr>
        <p:spPr/>
        <p:txBody>
          <a:bodyPr/>
          <a:lstStyle/>
          <a:p>
            <a:endParaRPr lang="en-US"/>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1000"/>
            <a:ext cx="85344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21549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1" y="4372168"/>
            <a:ext cx="7315200" cy="1143000"/>
          </a:xfrm>
        </p:spPr>
        <p:txBody>
          <a:bodyPr/>
          <a:lstStyle/>
          <a:p>
            <a:r>
              <a:rPr lang="en-US" dirty="0"/>
              <a:t>Nested HTML Elements</a:t>
            </a:r>
          </a:p>
        </p:txBody>
      </p:sp>
      <p:sp>
        <p:nvSpPr>
          <p:cNvPr id="3" name="Content Placeholder 2"/>
          <p:cNvSpPr>
            <a:spLocks noGrp="1"/>
          </p:cNvSpPr>
          <p:nvPr>
            <p:ph sz="quarter" idx="13"/>
          </p:nvPr>
        </p:nvSpPr>
        <p:spPr/>
        <p:txBody>
          <a:bodyPr/>
          <a:lstStyle/>
          <a:p>
            <a:r>
              <a:rPr lang="en-US" dirty="0"/>
              <a:t>It is very much allowed to keep one HTML element inside another HTML element.</a:t>
            </a:r>
          </a:p>
        </p:txBody>
      </p:sp>
    </p:spTree>
    <p:extLst>
      <p:ext uri="{BB962C8B-B14F-4D97-AF65-F5344CB8AC3E}">
        <p14:creationId xmlns:p14="http://schemas.microsoft.com/office/powerpoint/2010/main" val="3090818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HTML – COMMENTS </a:t>
            </a:r>
            <a:endParaRPr lang="en-US" dirty="0"/>
          </a:p>
        </p:txBody>
      </p:sp>
      <p:sp>
        <p:nvSpPr>
          <p:cNvPr id="3" name="Content Placeholder 2"/>
          <p:cNvSpPr>
            <a:spLocks noGrp="1"/>
          </p:cNvSpPr>
          <p:nvPr>
            <p:ph sz="quarter" idx="13"/>
          </p:nvPr>
        </p:nvSpPr>
        <p:spPr/>
        <p:txBody>
          <a:bodyPr/>
          <a:lstStyle/>
          <a:p>
            <a:r>
              <a:rPr lang="en-US" dirty="0"/>
              <a:t>Comment is a piece of code which is ignored by any web browser.</a:t>
            </a:r>
          </a:p>
          <a:p>
            <a:r>
              <a:rPr lang="en-US" dirty="0"/>
              <a:t>HTML </a:t>
            </a:r>
            <a:r>
              <a:rPr lang="en-US" b="1" dirty="0">
                <a:solidFill>
                  <a:srgbClr val="FF0000"/>
                </a:solidFill>
              </a:rPr>
              <a:t>&lt;!-- ... --&gt; </a:t>
            </a:r>
          </a:p>
          <a:p>
            <a:r>
              <a:rPr lang="en-US" b="1" dirty="0"/>
              <a:t>Commenting Script Code </a:t>
            </a:r>
            <a:r>
              <a:rPr lang="en-US" dirty="0">
                <a:solidFill>
                  <a:srgbClr val="FF0000"/>
                </a:solidFill>
              </a:rPr>
              <a:t>&lt;!-- … //--&gt; </a:t>
            </a:r>
          </a:p>
          <a:p>
            <a:r>
              <a:rPr lang="en-US" b="1" dirty="0"/>
              <a:t>Commenting Style Sheets</a:t>
            </a:r>
            <a:r>
              <a:rPr lang="en-US" dirty="0"/>
              <a:t> </a:t>
            </a:r>
            <a:r>
              <a:rPr lang="en-US" dirty="0">
                <a:solidFill>
                  <a:srgbClr val="FF0000"/>
                </a:solidFill>
              </a:rPr>
              <a:t>&lt;!-- … //--&gt; </a:t>
            </a:r>
            <a:endParaRPr lang="en-US" b="1" dirty="0">
              <a:solidFill>
                <a:srgbClr val="FF0000"/>
              </a:solidFill>
            </a:endParaRPr>
          </a:p>
          <a:p>
            <a:r>
              <a:rPr lang="en-US" b="1" dirty="0"/>
              <a:t>HTML Conditional Comments</a:t>
            </a:r>
          </a:p>
          <a:p>
            <a:pPr marL="45720" indent="0">
              <a:buNone/>
            </a:pPr>
            <a:r>
              <a:rPr lang="en-US" b="1" dirty="0">
                <a:solidFill>
                  <a:srgbClr val="FF0000"/>
                </a:solidFill>
              </a:rPr>
              <a:t> </a:t>
            </a:r>
            <a:r>
              <a:rPr lang="en-US" dirty="0">
                <a:solidFill>
                  <a:srgbClr val="FF0000"/>
                </a:solidFill>
              </a:rPr>
              <a:t>&lt;!--[if IE 6]&gt; … &lt;![</a:t>
            </a:r>
            <a:r>
              <a:rPr lang="en-US" dirty="0" err="1">
                <a:solidFill>
                  <a:srgbClr val="FF0000"/>
                </a:solidFill>
              </a:rPr>
              <a:t>endif</a:t>
            </a:r>
            <a:r>
              <a:rPr lang="en-US" dirty="0">
                <a:solidFill>
                  <a:srgbClr val="FF0000"/>
                </a:solidFill>
              </a:rPr>
              <a:t>]--&gt; </a:t>
            </a:r>
          </a:p>
        </p:txBody>
      </p:sp>
    </p:spTree>
    <p:extLst>
      <p:ext uri="{BB962C8B-B14F-4D97-AF65-F5344CB8AC3E}">
        <p14:creationId xmlns:p14="http://schemas.microsoft.com/office/powerpoint/2010/main" val="848742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Protocol</a:t>
            </a:r>
          </a:p>
        </p:txBody>
      </p:sp>
      <p:sp>
        <p:nvSpPr>
          <p:cNvPr id="3" name="Content Placeholder 2"/>
          <p:cNvSpPr>
            <a:spLocks noGrp="1"/>
          </p:cNvSpPr>
          <p:nvPr>
            <p:ph sz="quarter" idx="13"/>
          </p:nvPr>
        </p:nvSpPr>
        <p:spPr/>
        <p:txBody>
          <a:bodyPr/>
          <a:lstStyle/>
          <a:p>
            <a:r>
              <a:rPr lang="en-US" dirty="0"/>
              <a:t>Set of rules that allow electronic items to connect to and exchange information with one another</a:t>
            </a:r>
          </a:p>
        </p:txBody>
      </p:sp>
    </p:spTree>
    <p:extLst>
      <p:ext uri="{BB962C8B-B14F-4D97-AF65-F5344CB8AC3E}">
        <p14:creationId xmlns:p14="http://schemas.microsoft.com/office/powerpoint/2010/main" val="496529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Text Formatting </a:t>
            </a:r>
            <a:endParaRPr lang="en-US" dirty="0"/>
          </a:p>
        </p:txBody>
      </p:sp>
      <p:sp>
        <p:nvSpPr>
          <p:cNvPr id="3" name="Content Placeholder 2"/>
          <p:cNvSpPr>
            <a:spLocks noGrp="1"/>
          </p:cNvSpPr>
          <p:nvPr>
            <p:ph sz="quarter" idx="13"/>
          </p:nvPr>
        </p:nvSpPr>
        <p:spPr/>
        <p:txBody>
          <a:bodyPr/>
          <a:lstStyle/>
          <a:p>
            <a:r>
              <a:rPr lang="en-US" dirty="0"/>
              <a:t> Headings and paragraphs</a:t>
            </a:r>
          </a:p>
          <a:p>
            <a:r>
              <a:rPr lang="en-US" dirty="0"/>
              <a:t> Bold, italic</a:t>
            </a:r>
          </a:p>
          <a:p>
            <a:r>
              <a:rPr lang="en-US" dirty="0"/>
              <a:t> Line Breaks , Horizontal Rules</a:t>
            </a:r>
          </a:p>
          <a:p>
            <a:endParaRPr lang="en-US" dirty="0"/>
          </a:p>
        </p:txBody>
      </p:sp>
    </p:spTree>
    <p:extLst>
      <p:ext uri="{BB962C8B-B14F-4D97-AF65-F5344CB8AC3E}">
        <p14:creationId xmlns:p14="http://schemas.microsoft.com/office/powerpoint/2010/main" val="3496733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Headings</a:t>
            </a:r>
          </a:p>
        </p:txBody>
      </p:sp>
      <p:sp>
        <p:nvSpPr>
          <p:cNvPr id="3" name="Content Placeholder 2"/>
          <p:cNvSpPr>
            <a:spLocks noGrp="1"/>
          </p:cNvSpPr>
          <p:nvPr>
            <p:ph sz="quarter" idx="13"/>
          </p:nvPr>
        </p:nvSpPr>
        <p:spPr/>
        <p:txBody>
          <a:bodyPr/>
          <a:lstStyle/>
          <a:p>
            <a:r>
              <a:rPr lang="en-US" b="1" dirty="0"/>
              <a:t>&lt;h1&gt;</a:t>
            </a:r>
          </a:p>
          <a:p>
            <a:r>
              <a:rPr lang="en-US" b="1" dirty="0"/>
              <a:t>&lt;h2&gt;</a:t>
            </a:r>
          </a:p>
          <a:p>
            <a:r>
              <a:rPr lang="en-US" b="1" dirty="0"/>
              <a:t>&lt;h3&gt;</a:t>
            </a:r>
          </a:p>
          <a:p>
            <a:r>
              <a:rPr lang="en-US" b="1" dirty="0"/>
              <a:t>&lt;h4&gt;</a:t>
            </a:r>
          </a:p>
          <a:p>
            <a:r>
              <a:rPr lang="en-US" b="1" dirty="0"/>
              <a:t>&lt;h5&gt;</a:t>
            </a:r>
          </a:p>
          <a:p>
            <a:r>
              <a:rPr lang="en-US" b="1" dirty="0"/>
              <a:t>&lt;h6&gt;</a:t>
            </a:r>
            <a:endParaRPr lang="en-US" dirty="0"/>
          </a:p>
        </p:txBody>
      </p:sp>
    </p:spTree>
    <p:extLst>
      <p:ext uri="{BB962C8B-B14F-4D97-AF65-F5344CB8AC3E}">
        <p14:creationId xmlns:p14="http://schemas.microsoft.com/office/powerpoint/2010/main" val="7044227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Paragraph Tag</a:t>
            </a:r>
          </a:p>
        </p:txBody>
      </p:sp>
      <p:sp>
        <p:nvSpPr>
          <p:cNvPr id="3" name="Content Placeholder 2"/>
          <p:cNvSpPr>
            <a:spLocks noGrp="1"/>
          </p:cNvSpPr>
          <p:nvPr>
            <p:ph sz="quarter" idx="13"/>
          </p:nvPr>
        </p:nvSpPr>
        <p:spPr/>
        <p:txBody>
          <a:bodyPr/>
          <a:lstStyle/>
          <a:p>
            <a:r>
              <a:rPr lang="en-US" dirty="0"/>
              <a:t>The </a:t>
            </a:r>
            <a:r>
              <a:rPr lang="en-US" b="1" dirty="0">
                <a:solidFill>
                  <a:srgbClr val="FF0000"/>
                </a:solidFill>
              </a:rPr>
              <a:t>&lt;p&gt;</a:t>
            </a:r>
            <a:r>
              <a:rPr lang="en-US" b="1" dirty="0"/>
              <a:t> </a:t>
            </a:r>
            <a:r>
              <a:rPr lang="en-US" dirty="0"/>
              <a:t>tag offers a way to structure your text into different paragraphs.</a:t>
            </a:r>
          </a:p>
        </p:txBody>
      </p:sp>
    </p:spTree>
    <p:extLst>
      <p:ext uri="{BB962C8B-B14F-4D97-AF65-F5344CB8AC3E}">
        <p14:creationId xmlns:p14="http://schemas.microsoft.com/office/powerpoint/2010/main" val="4005855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Whitespace in HTML</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No matter how much whitespace you use (which can include space characters, but also line breaks), the HTML parser reduces each one down to a single space when rendering the code</a:t>
            </a:r>
          </a:p>
        </p:txBody>
      </p:sp>
    </p:spTree>
    <p:extLst>
      <p:ext uri="{BB962C8B-B14F-4D97-AF65-F5344CB8AC3E}">
        <p14:creationId xmlns:p14="http://schemas.microsoft.com/office/powerpoint/2010/main" val="28263352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special characters</a:t>
            </a:r>
            <a:endParaRPr lang="en-US" dirty="0"/>
          </a:p>
        </p:txBody>
      </p:sp>
      <p:sp>
        <p:nvSpPr>
          <p:cNvPr id="3" name="Content Placeholder 2"/>
          <p:cNvSpPr>
            <a:spLocks noGrp="1"/>
          </p:cNvSpPr>
          <p:nvPr>
            <p:ph sz="quarter" idx="13"/>
          </p:nvPr>
        </p:nvSpPr>
        <p:spPr/>
        <p:txBody>
          <a:bodyPr/>
          <a:lstStyle/>
          <a:p>
            <a:r>
              <a:rPr lang="en-US" dirty="0"/>
              <a:t>Literal character	Character reference equivalent</a:t>
            </a:r>
          </a:p>
          <a:p>
            <a:r>
              <a:rPr lang="en-US" dirty="0"/>
              <a:t>&lt;	</a:t>
            </a:r>
            <a:r>
              <a:rPr lang="ar-EG" dirty="0"/>
              <a:t>                                      </a:t>
            </a:r>
            <a:r>
              <a:rPr lang="en-US" dirty="0"/>
              <a:t>&amp;</a:t>
            </a:r>
            <a:r>
              <a:rPr lang="en-US" dirty="0" err="1"/>
              <a:t>lt</a:t>
            </a:r>
            <a:r>
              <a:rPr lang="en-US" dirty="0"/>
              <a:t>;</a:t>
            </a:r>
          </a:p>
          <a:p>
            <a:r>
              <a:rPr lang="en-US" dirty="0"/>
              <a:t>&gt;	</a:t>
            </a:r>
            <a:r>
              <a:rPr lang="ar-EG" dirty="0"/>
              <a:t>                                      </a:t>
            </a:r>
            <a:r>
              <a:rPr lang="en-US" dirty="0"/>
              <a:t>&amp;</a:t>
            </a:r>
            <a:r>
              <a:rPr lang="en-US" dirty="0" err="1"/>
              <a:t>gt</a:t>
            </a:r>
            <a:r>
              <a:rPr lang="en-US" dirty="0"/>
              <a:t>;</a:t>
            </a:r>
          </a:p>
          <a:p>
            <a:r>
              <a:rPr lang="en-US" dirty="0"/>
              <a:t>"	</a:t>
            </a:r>
            <a:r>
              <a:rPr lang="ar-EG" dirty="0"/>
              <a:t>                                      </a:t>
            </a:r>
            <a:r>
              <a:rPr lang="en-US" dirty="0"/>
              <a:t>&amp;</a:t>
            </a:r>
            <a:r>
              <a:rPr lang="en-US" dirty="0" err="1"/>
              <a:t>quot</a:t>
            </a:r>
            <a:r>
              <a:rPr lang="en-US" dirty="0"/>
              <a:t>;</a:t>
            </a:r>
          </a:p>
          <a:p>
            <a:r>
              <a:rPr lang="en-US" dirty="0"/>
              <a:t>'	</a:t>
            </a:r>
            <a:r>
              <a:rPr lang="ar-EG" dirty="0"/>
              <a:t>                                      </a:t>
            </a:r>
            <a:r>
              <a:rPr lang="en-US" dirty="0"/>
              <a:t>&amp;</a:t>
            </a:r>
            <a:r>
              <a:rPr lang="en-US" dirty="0" err="1"/>
              <a:t>apos</a:t>
            </a:r>
            <a:r>
              <a:rPr lang="en-US" dirty="0"/>
              <a:t>;</a:t>
            </a:r>
          </a:p>
          <a:p>
            <a:r>
              <a:rPr lang="ar-EG" dirty="0"/>
              <a:t>&amp;</a:t>
            </a:r>
            <a:r>
              <a:rPr lang="en-US" dirty="0"/>
              <a:t>	</a:t>
            </a:r>
            <a:r>
              <a:rPr lang="ar-EG" dirty="0"/>
              <a:t>                                      </a:t>
            </a:r>
            <a:r>
              <a:rPr lang="en-US" dirty="0"/>
              <a:t>&amp;amp;</a:t>
            </a:r>
          </a:p>
        </p:txBody>
      </p:sp>
    </p:spTree>
    <p:extLst>
      <p:ext uri="{BB962C8B-B14F-4D97-AF65-F5344CB8AC3E}">
        <p14:creationId xmlns:p14="http://schemas.microsoft.com/office/powerpoint/2010/main" val="23727457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09600" y="457200"/>
            <a:ext cx="8077200" cy="3117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048000"/>
            <a:ext cx="68580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35306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Bold Text</a:t>
            </a:r>
          </a:p>
        </p:txBody>
      </p:sp>
      <p:sp>
        <p:nvSpPr>
          <p:cNvPr id="3" name="Content Placeholder 2"/>
          <p:cNvSpPr>
            <a:spLocks noGrp="1"/>
          </p:cNvSpPr>
          <p:nvPr>
            <p:ph sz="quarter" idx="13"/>
          </p:nvPr>
        </p:nvSpPr>
        <p:spPr/>
        <p:txBody>
          <a:bodyPr/>
          <a:lstStyle/>
          <a:p>
            <a:r>
              <a:rPr lang="en-US" dirty="0"/>
              <a:t>Anything that appears within </a:t>
            </a:r>
            <a:r>
              <a:rPr lang="en-US" b="1" dirty="0">
                <a:solidFill>
                  <a:srgbClr val="FF0000"/>
                </a:solidFill>
              </a:rPr>
              <a:t>&lt;b&gt;...&lt;/b&gt; </a:t>
            </a:r>
            <a:r>
              <a:rPr lang="en-US" dirty="0"/>
              <a:t>element, is displayed in bold</a:t>
            </a:r>
          </a:p>
        </p:txBody>
      </p:sp>
    </p:spTree>
    <p:extLst>
      <p:ext uri="{BB962C8B-B14F-4D97-AF65-F5344CB8AC3E}">
        <p14:creationId xmlns:p14="http://schemas.microsoft.com/office/powerpoint/2010/main" val="37218945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Italic Text</a:t>
            </a:r>
          </a:p>
        </p:txBody>
      </p:sp>
      <p:sp>
        <p:nvSpPr>
          <p:cNvPr id="3" name="Content Placeholder 2"/>
          <p:cNvSpPr>
            <a:spLocks noGrp="1"/>
          </p:cNvSpPr>
          <p:nvPr>
            <p:ph sz="quarter" idx="13"/>
          </p:nvPr>
        </p:nvSpPr>
        <p:spPr/>
        <p:txBody>
          <a:bodyPr/>
          <a:lstStyle/>
          <a:p>
            <a:r>
              <a:rPr lang="en-US" dirty="0"/>
              <a:t>Anything that appears within </a:t>
            </a:r>
            <a:r>
              <a:rPr lang="en-US" b="1" dirty="0">
                <a:solidFill>
                  <a:srgbClr val="FF0000"/>
                </a:solidFill>
              </a:rPr>
              <a:t>&lt;</a:t>
            </a:r>
            <a:r>
              <a:rPr lang="en-US" b="1" dirty="0" err="1">
                <a:solidFill>
                  <a:srgbClr val="FF0000"/>
                </a:solidFill>
              </a:rPr>
              <a:t>i</a:t>
            </a:r>
            <a:r>
              <a:rPr lang="en-US" b="1" dirty="0">
                <a:solidFill>
                  <a:srgbClr val="FF0000"/>
                </a:solidFill>
              </a:rPr>
              <a:t>&gt;...&lt;/</a:t>
            </a:r>
            <a:r>
              <a:rPr lang="en-US" b="1" dirty="0" err="1">
                <a:solidFill>
                  <a:srgbClr val="FF0000"/>
                </a:solidFill>
              </a:rPr>
              <a:t>i</a:t>
            </a:r>
            <a:r>
              <a:rPr lang="en-US" b="1" dirty="0">
                <a:solidFill>
                  <a:srgbClr val="FF0000"/>
                </a:solidFill>
              </a:rPr>
              <a:t>&gt; </a:t>
            </a:r>
            <a:r>
              <a:rPr lang="en-US" dirty="0"/>
              <a:t>element is displayed in italicized</a:t>
            </a:r>
          </a:p>
        </p:txBody>
      </p:sp>
    </p:spTree>
    <p:extLst>
      <p:ext uri="{BB962C8B-B14F-4D97-AF65-F5344CB8AC3E}">
        <p14:creationId xmlns:p14="http://schemas.microsoft.com/office/powerpoint/2010/main" val="11455817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Underlined Text</a:t>
            </a:r>
          </a:p>
        </p:txBody>
      </p:sp>
      <p:sp>
        <p:nvSpPr>
          <p:cNvPr id="3" name="Content Placeholder 2"/>
          <p:cNvSpPr>
            <a:spLocks noGrp="1"/>
          </p:cNvSpPr>
          <p:nvPr>
            <p:ph sz="quarter" idx="13"/>
          </p:nvPr>
        </p:nvSpPr>
        <p:spPr/>
        <p:txBody>
          <a:bodyPr/>
          <a:lstStyle/>
          <a:p>
            <a:r>
              <a:rPr lang="en-US" dirty="0"/>
              <a:t>Anything that appears within </a:t>
            </a:r>
            <a:r>
              <a:rPr lang="en-US" b="1" dirty="0">
                <a:solidFill>
                  <a:srgbClr val="FF0000"/>
                </a:solidFill>
              </a:rPr>
              <a:t>&lt;u&gt;...&lt;/u&gt; </a:t>
            </a:r>
            <a:r>
              <a:rPr lang="en-US" dirty="0"/>
              <a:t>element, is displayed with underline</a:t>
            </a:r>
          </a:p>
        </p:txBody>
      </p:sp>
    </p:spTree>
    <p:extLst>
      <p:ext uri="{BB962C8B-B14F-4D97-AF65-F5344CB8AC3E}">
        <p14:creationId xmlns:p14="http://schemas.microsoft.com/office/powerpoint/2010/main" val="11933266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Break Tag</a:t>
            </a:r>
          </a:p>
        </p:txBody>
      </p:sp>
      <p:sp>
        <p:nvSpPr>
          <p:cNvPr id="3" name="Content Placeholder 2"/>
          <p:cNvSpPr>
            <a:spLocks noGrp="1"/>
          </p:cNvSpPr>
          <p:nvPr>
            <p:ph sz="quarter" idx="13"/>
          </p:nvPr>
        </p:nvSpPr>
        <p:spPr/>
        <p:txBody>
          <a:bodyPr/>
          <a:lstStyle/>
          <a:p>
            <a:r>
              <a:rPr lang="en-US" dirty="0"/>
              <a:t>Whenever you use the </a:t>
            </a:r>
            <a:r>
              <a:rPr lang="en-US" b="1" dirty="0">
                <a:solidFill>
                  <a:srgbClr val="FF0000"/>
                </a:solidFill>
              </a:rPr>
              <a:t>&lt;</a:t>
            </a:r>
            <a:r>
              <a:rPr lang="en-US" b="1" dirty="0" err="1">
                <a:solidFill>
                  <a:srgbClr val="FF0000"/>
                </a:solidFill>
              </a:rPr>
              <a:t>br</a:t>
            </a:r>
            <a:r>
              <a:rPr lang="en-US" b="1" dirty="0">
                <a:solidFill>
                  <a:srgbClr val="FF0000"/>
                </a:solidFill>
              </a:rPr>
              <a:t> /&gt; </a:t>
            </a:r>
            <a:r>
              <a:rPr lang="en-US" dirty="0"/>
              <a:t>element, anything following it starts from the next line. This tag is an example of an </a:t>
            </a:r>
            <a:r>
              <a:rPr lang="en-US" b="1" dirty="0"/>
              <a:t>empty </a:t>
            </a:r>
            <a:r>
              <a:rPr lang="en-US" dirty="0"/>
              <a:t>element</a:t>
            </a:r>
          </a:p>
        </p:txBody>
      </p:sp>
    </p:spTree>
    <p:extLst>
      <p:ext uri="{BB962C8B-B14F-4D97-AF65-F5344CB8AC3E}">
        <p14:creationId xmlns:p14="http://schemas.microsoft.com/office/powerpoint/2010/main" val="2081049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372168"/>
            <a:ext cx="7315201" cy="1143000"/>
          </a:xfrm>
        </p:spPr>
        <p:txBody>
          <a:bodyPr/>
          <a:lstStyle/>
          <a:p>
            <a:r>
              <a:rPr lang="en-US" dirty="0"/>
              <a:t>Internet Protocol Suite</a:t>
            </a:r>
          </a:p>
        </p:txBody>
      </p:sp>
      <p:sp>
        <p:nvSpPr>
          <p:cNvPr id="3" name="Content Placeholder 2"/>
          <p:cNvSpPr>
            <a:spLocks noGrp="1"/>
          </p:cNvSpPr>
          <p:nvPr>
            <p:ph sz="quarter" idx="13"/>
          </p:nvPr>
        </p:nvSpPr>
        <p:spPr>
          <a:xfrm>
            <a:off x="838201" y="731520"/>
            <a:ext cx="7467600" cy="3474720"/>
          </a:xfrm>
        </p:spPr>
        <p:txBody>
          <a:bodyPr>
            <a:normAutofit fontScale="85000" lnSpcReduction="10000"/>
          </a:bodyPr>
          <a:lstStyle/>
          <a:p>
            <a:r>
              <a:rPr lang="en-US" dirty="0"/>
              <a:t>The Internet Protocol Suite includes a number of standard protocols. The two most common are:</a:t>
            </a:r>
          </a:p>
          <a:p>
            <a:pPr marL="45720" indent="0">
              <a:buNone/>
            </a:pPr>
            <a:r>
              <a:rPr lang="en-US" dirty="0"/>
              <a:t>	– </a:t>
            </a:r>
            <a:r>
              <a:rPr lang="en-US" dirty="0">
                <a:solidFill>
                  <a:srgbClr val="FF0000"/>
                </a:solidFill>
              </a:rPr>
              <a:t>Transmission Control Protocol (TCP)</a:t>
            </a:r>
          </a:p>
          <a:p>
            <a:pPr marL="45720" indent="0">
              <a:buNone/>
            </a:pPr>
            <a:r>
              <a:rPr lang="en-US" dirty="0"/>
              <a:t>	</a:t>
            </a:r>
            <a:r>
              <a:rPr lang="en-US" dirty="0">
                <a:solidFill>
                  <a:srgbClr val="FF0000"/>
                </a:solidFill>
              </a:rPr>
              <a:t>– Internet Protocol (IP)</a:t>
            </a:r>
          </a:p>
          <a:p>
            <a:r>
              <a:rPr lang="en-US" dirty="0"/>
              <a:t> A computer communication protocol is a description of the rules computers must follow to communicate with each other.</a:t>
            </a:r>
          </a:p>
          <a:p>
            <a:r>
              <a:rPr lang="en-US" dirty="0">
                <a:solidFill>
                  <a:srgbClr val="FF0000"/>
                </a:solidFill>
              </a:rPr>
              <a:t>TCP/IP</a:t>
            </a:r>
            <a:r>
              <a:rPr lang="en-US" dirty="0"/>
              <a:t> defines how </a:t>
            </a:r>
            <a:r>
              <a:rPr lang="en-US" dirty="0">
                <a:solidFill>
                  <a:srgbClr val="FF0000"/>
                </a:solidFill>
              </a:rPr>
              <a:t>electronic devices </a:t>
            </a:r>
            <a:r>
              <a:rPr lang="en-US" dirty="0"/>
              <a:t>(like computers) should be </a:t>
            </a:r>
            <a:r>
              <a:rPr lang="en-US" dirty="0">
                <a:solidFill>
                  <a:srgbClr val="FF0000"/>
                </a:solidFill>
              </a:rPr>
              <a:t>connected to the Internet</a:t>
            </a:r>
            <a:r>
              <a:rPr lang="en-US" dirty="0"/>
              <a:t>, and how data should be transmitted between them.</a:t>
            </a:r>
          </a:p>
          <a:p>
            <a:r>
              <a:rPr lang="en-US" dirty="0"/>
              <a:t>The </a:t>
            </a:r>
            <a:r>
              <a:rPr lang="en-US" dirty="0">
                <a:solidFill>
                  <a:srgbClr val="FF0000"/>
                </a:solidFill>
              </a:rPr>
              <a:t>TCP/IP </a:t>
            </a:r>
            <a:r>
              <a:rPr lang="en-US" dirty="0"/>
              <a:t>protocol is embedded in TCP/IP software that is part of the </a:t>
            </a:r>
            <a:r>
              <a:rPr lang="en-US" dirty="0">
                <a:solidFill>
                  <a:srgbClr val="FF0000"/>
                </a:solidFill>
              </a:rPr>
              <a:t>operating system </a:t>
            </a:r>
            <a:r>
              <a:rPr lang="en-US" dirty="0"/>
              <a:t>(OS)</a:t>
            </a:r>
          </a:p>
        </p:txBody>
      </p:sp>
    </p:spTree>
    <p:extLst>
      <p:ext uri="{BB962C8B-B14F-4D97-AF65-F5344CB8AC3E}">
        <p14:creationId xmlns:p14="http://schemas.microsoft.com/office/powerpoint/2010/main" val="20243017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Centering Content</a:t>
            </a:r>
          </a:p>
        </p:txBody>
      </p:sp>
      <p:sp>
        <p:nvSpPr>
          <p:cNvPr id="3" name="Content Placeholder 2"/>
          <p:cNvSpPr>
            <a:spLocks noGrp="1"/>
          </p:cNvSpPr>
          <p:nvPr>
            <p:ph sz="quarter" idx="13"/>
          </p:nvPr>
        </p:nvSpPr>
        <p:spPr/>
        <p:txBody>
          <a:bodyPr/>
          <a:lstStyle/>
          <a:p>
            <a:r>
              <a:rPr lang="en-US" dirty="0"/>
              <a:t>You can use </a:t>
            </a:r>
            <a:r>
              <a:rPr lang="en-US" b="1" dirty="0">
                <a:solidFill>
                  <a:srgbClr val="FF0000"/>
                </a:solidFill>
              </a:rPr>
              <a:t>&lt;center&gt; </a:t>
            </a:r>
            <a:r>
              <a:rPr lang="en-US" dirty="0"/>
              <a:t>tag to put any content in the center of the page or any table cell.</a:t>
            </a:r>
          </a:p>
        </p:txBody>
      </p:sp>
    </p:spTree>
    <p:extLst>
      <p:ext uri="{BB962C8B-B14F-4D97-AF65-F5344CB8AC3E}">
        <p14:creationId xmlns:p14="http://schemas.microsoft.com/office/powerpoint/2010/main" val="14163744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Horizontal Lines</a:t>
            </a:r>
          </a:p>
        </p:txBody>
      </p:sp>
      <p:sp>
        <p:nvSpPr>
          <p:cNvPr id="3" name="Content Placeholder 2"/>
          <p:cNvSpPr>
            <a:spLocks noGrp="1"/>
          </p:cNvSpPr>
          <p:nvPr>
            <p:ph sz="quarter" idx="13"/>
          </p:nvPr>
        </p:nvSpPr>
        <p:spPr/>
        <p:txBody>
          <a:bodyPr/>
          <a:lstStyle/>
          <a:p>
            <a:r>
              <a:rPr lang="en-US" dirty="0"/>
              <a:t>Horizontal lines are used to visually break-up sections of a document. The </a:t>
            </a:r>
            <a:r>
              <a:rPr lang="en-US" b="1" dirty="0">
                <a:solidFill>
                  <a:srgbClr val="FF0000"/>
                </a:solidFill>
              </a:rPr>
              <a:t>&lt;</a:t>
            </a:r>
            <a:r>
              <a:rPr lang="en-US" b="1" dirty="0" err="1">
                <a:solidFill>
                  <a:srgbClr val="FF0000"/>
                </a:solidFill>
              </a:rPr>
              <a:t>hr</a:t>
            </a:r>
            <a:r>
              <a:rPr lang="en-US" b="1" dirty="0">
                <a:solidFill>
                  <a:srgbClr val="FF0000"/>
                </a:solidFill>
              </a:rPr>
              <a:t>/&gt; </a:t>
            </a:r>
            <a:r>
              <a:rPr lang="en-US" dirty="0"/>
              <a:t>tag creates a line from the current position in the document to the right margin and breaks the line accordingly.</a:t>
            </a:r>
          </a:p>
        </p:txBody>
      </p:sp>
    </p:spTree>
    <p:extLst>
      <p:ext uri="{BB962C8B-B14F-4D97-AF65-F5344CB8AC3E}">
        <p14:creationId xmlns:p14="http://schemas.microsoft.com/office/powerpoint/2010/main" val="18283050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Content</a:t>
            </a:r>
          </a:p>
        </p:txBody>
      </p:sp>
      <p:sp>
        <p:nvSpPr>
          <p:cNvPr id="3" name="Content Placeholder 2"/>
          <p:cNvSpPr>
            <a:spLocks noGrp="1"/>
          </p:cNvSpPr>
          <p:nvPr>
            <p:ph sz="quarter" idx="13"/>
          </p:nvPr>
        </p:nvSpPr>
        <p:spPr/>
        <p:txBody>
          <a:bodyPr/>
          <a:lstStyle/>
          <a:p>
            <a:r>
              <a:rPr lang="en-US" dirty="0"/>
              <a:t>The </a:t>
            </a:r>
            <a:r>
              <a:rPr lang="en-US" b="1" dirty="0">
                <a:solidFill>
                  <a:srgbClr val="FF0000"/>
                </a:solidFill>
              </a:rPr>
              <a:t>&lt;div&gt; </a:t>
            </a:r>
            <a:r>
              <a:rPr lang="en-US" dirty="0"/>
              <a:t>and </a:t>
            </a:r>
            <a:r>
              <a:rPr lang="en-US" b="1" dirty="0">
                <a:solidFill>
                  <a:srgbClr val="FF0000"/>
                </a:solidFill>
              </a:rPr>
              <a:t>&lt;span&gt; </a:t>
            </a:r>
            <a:r>
              <a:rPr lang="en-US" dirty="0"/>
              <a:t>elements allow you to group together several elements to create sections or subsections of a page.</a:t>
            </a:r>
          </a:p>
        </p:txBody>
      </p:sp>
    </p:spTree>
    <p:extLst>
      <p:ext uri="{BB962C8B-B14F-4D97-AF65-F5344CB8AC3E}">
        <p14:creationId xmlns:p14="http://schemas.microsoft.com/office/powerpoint/2010/main" val="6778533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195387" y="762000"/>
            <a:ext cx="6958013"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85058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Lists</a:t>
            </a:r>
            <a:endParaRPr lang="en-US" dirty="0"/>
          </a:p>
        </p:txBody>
      </p:sp>
      <p:sp>
        <p:nvSpPr>
          <p:cNvPr id="3" name="Content Placeholder 2"/>
          <p:cNvSpPr>
            <a:spLocks noGrp="1"/>
          </p:cNvSpPr>
          <p:nvPr>
            <p:ph sz="quarter" idx="13"/>
          </p:nvPr>
        </p:nvSpPr>
        <p:spPr/>
        <p:txBody>
          <a:bodyPr/>
          <a:lstStyle/>
          <a:p>
            <a:r>
              <a:rPr lang="en-US" dirty="0"/>
              <a:t>Numbered lists (</a:t>
            </a:r>
            <a:r>
              <a:rPr lang="en-US" b="1" dirty="0"/>
              <a:t>Ordered lists</a:t>
            </a:r>
            <a:r>
              <a:rPr lang="en-US" dirty="0"/>
              <a:t>)</a:t>
            </a:r>
          </a:p>
          <a:p>
            <a:r>
              <a:rPr lang="en-US" dirty="0"/>
              <a:t> Bullet lists (</a:t>
            </a:r>
            <a:r>
              <a:rPr lang="en-US" b="1" dirty="0"/>
              <a:t>Unordered lists</a:t>
            </a:r>
            <a:r>
              <a:rPr lang="en-US" dirty="0"/>
              <a:t>)</a:t>
            </a:r>
          </a:p>
          <a:p>
            <a:r>
              <a:rPr lang="en-US" dirty="0"/>
              <a:t> Definition lists</a:t>
            </a:r>
          </a:p>
          <a:p>
            <a:r>
              <a:rPr lang="en-US" dirty="0"/>
              <a:t> Nested lists</a:t>
            </a:r>
          </a:p>
        </p:txBody>
      </p:sp>
    </p:spTree>
    <p:extLst>
      <p:ext uri="{BB962C8B-B14F-4D97-AF65-F5344CB8AC3E}">
        <p14:creationId xmlns:p14="http://schemas.microsoft.com/office/powerpoint/2010/main" val="23603880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Lists</a:t>
            </a:r>
          </a:p>
        </p:txBody>
      </p:sp>
      <p:sp>
        <p:nvSpPr>
          <p:cNvPr id="3" name="Content Placeholder 2"/>
          <p:cNvSpPr>
            <a:spLocks noGrp="1"/>
          </p:cNvSpPr>
          <p:nvPr>
            <p:ph sz="quarter" idx="13"/>
          </p:nvPr>
        </p:nvSpPr>
        <p:spPr/>
        <p:txBody>
          <a:bodyPr/>
          <a:lstStyle/>
          <a:p>
            <a:r>
              <a:rPr lang="en-US" b="1" dirty="0"/>
              <a:t>&lt;</a:t>
            </a:r>
            <a:r>
              <a:rPr lang="en-US" b="1" dirty="0" err="1"/>
              <a:t>ol</a:t>
            </a:r>
            <a:r>
              <a:rPr lang="en-US" b="1" dirty="0"/>
              <a:t>&gt;</a:t>
            </a:r>
          </a:p>
          <a:p>
            <a:r>
              <a:rPr lang="en-US" b="1" dirty="0"/>
              <a:t>&lt;li&gt;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57400"/>
            <a:ext cx="5943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14384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type Attribute</a:t>
            </a:r>
          </a:p>
        </p:txBody>
      </p:sp>
      <p:sp>
        <p:nvSpPr>
          <p:cNvPr id="3" name="Content Placeholder 2"/>
          <p:cNvSpPr>
            <a:spLocks noGrp="1"/>
          </p:cNvSpPr>
          <p:nvPr>
            <p:ph sz="quarter" idx="13"/>
          </p:nvPr>
        </p:nvSpPr>
        <p:spPr/>
        <p:txBody>
          <a:bodyPr/>
          <a:lstStyle/>
          <a:p>
            <a:r>
              <a:rPr lang="en-US" dirty="0"/>
              <a:t>&lt;</a:t>
            </a:r>
            <a:r>
              <a:rPr lang="en-US" dirty="0" err="1"/>
              <a:t>ol</a:t>
            </a:r>
            <a:r>
              <a:rPr lang="en-US" dirty="0"/>
              <a:t> type="1"&gt; - Default-Case Numerals. </a:t>
            </a:r>
          </a:p>
          <a:p>
            <a:r>
              <a:rPr lang="en-US" dirty="0"/>
              <a:t>&lt;</a:t>
            </a:r>
            <a:r>
              <a:rPr lang="en-US" dirty="0" err="1"/>
              <a:t>ol</a:t>
            </a:r>
            <a:r>
              <a:rPr lang="en-US" dirty="0"/>
              <a:t> type="I"&gt; - Upper-Case Numerals. </a:t>
            </a:r>
          </a:p>
          <a:p>
            <a:r>
              <a:rPr lang="en-US" dirty="0"/>
              <a:t>&lt;</a:t>
            </a:r>
            <a:r>
              <a:rPr lang="en-US" dirty="0" err="1"/>
              <a:t>ol</a:t>
            </a:r>
            <a:r>
              <a:rPr lang="en-US" dirty="0"/>
              <a:t> type="</a:t>
            </a:r>
            <a:r>
              <a:rPr lang="en-US" dirty="0" err="1"/>
              <a:t>i</a:t>
            </a:r>
            <a:r>
              <a:rPr lang="en-US" dirty="0"/>
              <a:t>"&gt; - Lower-Case Numerals. </a:t>
            </a:r>
          </a:p>
          <a:p>
            <a:r>
              <a:rPr lang="en-US" dirty="0"/>
              <a:t>&lt;</a:t>
            </a:r>
            <a:r>
              <a:rPr lang="en-US" dirty="0" err="1"/>
              <a:t>ol</a:t>
            </a:r>
            <a:r>
              <a:rPr lang="en-US" dirty="0"/>
              <a:t> type="a"&gt; - Lower-Case Letters. </a:t>
            </a:r>
          </a:p>
          <a:p>
            <a:r>
              <a:rPr lang="en-US" dirty="0"/>
              <a:t>&lt;</a:t>
            </a:r>
            <a:r>
              <a:rPr lang="en-US" dirty="0" err="1"/>
              <a:t>ol</a:t>
            </a:r>
            <a:r>
              <a:rPr lang="en-US" dirty="0"/>
              <a:t> type="A"&gt; - Upper-Case Letters.</a:t>
            </a:r>
          </a:p>
        </p:txBody>
      </p:sp>
    </p:spTree>
    <p:extLst>
      <p:ext uri="{BB962C8B-B14F-4D97-AF65-F5344CB8AC3E}">
        <p14:creationId xmlns:p14="http://schemas.microsoft.com/office/powerpoint/2010/main" val="8541815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start Attribute</a:t>
            </a:r>
          </a:p>
        </p:txBody>
      </p:sp>
      <p:sp>
        <p:nvSpPr>
          <p:cNvPr id="3" name="Content Placeholder 2"/>
          <p:cNvSpPr>
            <a:spLocks noGrp="1"/>
          </p:cNvSpPr>
          <p:nvPr>
            <p:ph sz="quarter" idx="13"/>
          </p:nvPr>
        </p:nvSpPr>
        <p:spPr/>
        <p:txBody>
          <a:bodyPr/>
          <a:lstStyle/>
          <a:p>
            <a:r>
              <a:rPr lang="en-US" dirty="0"/>
              <a:t>&lt;</a:t>
            </a:r>
            <a:r>
              <a:rPr lang="en-US" dirty="0" err="1"/>
              <a:t>ol</a:t>
            </a:r>
            <a:r>
              <a:rPr lang="en-US" dirty="0"/>
              <a:t> type="1" start="4"&gt; - Numerals starts with 4. </a:t>
            </a:r>
          </a:p>
          <a:p>
            <a:r>
              <a:rPr lang="en-US" dirty="0"/>
              <a:t>&lt;</a:t>
            </a:r>
            <a:r>
              <a:rPr lang="en-US" dirty="0" err="1"/>
              <a:t>ol</a:t>
            </a:r>
            <a:r>
              <a:rPr lang="en-US" dirty="0"/>
              <a:t> type="I" start="4"&gt; - Numerals starts with IV. </a:t>
            </a:r>
          </a:p>
          <a:p>
            <a:r>
              <a:rPr lang="en-US" dirty="0"/>
              <a:t>&lt;</a:t>
            </a:r>
            <a:r>
              <a:rPr lang="en-US" dirty="0" err="1"/>
              <a:t>ol</a:t>
            </a:r>
            <a:r>
              <a:rPr lang="en-US" dirty="0"/>
              <a:t> type="</a:t>
            </a:r>
            <a:r>
              <a:rPr lang="en-US" dirty="0" err="1"/>
              <a:t>i</a:t>
            </a:r>
            <a:r>
              <a:rPr lang="en-US" dirty="0"/>
              <a:t>" start="4"&gt; - Numerals starts with iv. </a:t>
            </a:r>
          </a:p>
          <a:p>
            <a:r>
              <a:rPr lang="en-US" dirty="0"/>
              <a:t>&lt;</a:t>
            </a:r>
            <a:r>
              <a:rPr lang="en-US" dirty="0" err="1"/>
              <a:t>ol</a:t>
            </a:r>
            <a:r>
              <a:rPr lang="en-US" dirty="0"/>
              <a:t> type="a" start="4"&gt; - Letters starts with d. </a:t>
            </a:r>
          </a:p>
          <a:p>
            <a:r>
              <a:rPr lang="en-US" dirty="0"/>
              <a:t>&lt;</a:t>
            </a:r>
            <a:r>
              <a:rPr lang="en-US" dirty="0" err="1"/>
              <a:t>ol</a:t>
            </a:r>
            <a:r>
              <a:rPr lang="en-US" dirty="0"/>
              <a:t> type="A" start="4"&gt; - Letters starts with D.</a:t>
            </a:r>
          </a:p>
        </p:txBody>
      </p:sp>
    </p:spTree>
    <p:extLst>
      <p:ext uri="{BB962C8B-B14F-4D97-AF65-F5344CB8AC3E}">
        <p14:creationId xmlns:p14="http://schemas.microsoft.com/office/powerpoint/2010/main" val="14762282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Unordered lists</a:t>
            </a:r>
          </a:p>
        </p:txBody>
      </p:sp>
      <p:sp>
        <p:nvSpPr>
          <p:cNvPr id="3" name="Content Placeholder 2"/>
          <p:cNvSpPr>
            <a:spLocks noGrp="1"/>
          </p:cNvSpPr>
          <p:nvPr>
            <p:ph sz="quarter" idx="13"/>
          </p:nvPr>
        </p:nvSpPr>
        <p:spPr/>
        <p:txBody>
          <a:bodyPr/>
          <a:lstStyle/>
          <a:p>
            <a:r>
              <a:rPr lang="en-US" b="1" dirty="0"/>
              <a:t>&lt;</a:t>
            </a:r>
            <a:r>
              <a:rPr lang="en-US" b="1" dirty="0" err="1"/>
              <a:t>ul</a:t>
            </a:r>
            <a:r>
              <a:rPr lang="en-US" b="1" dirty="0"/>
              <a:t>&gt;</a:t>
            </a:r>
          </a:p>
          <a:p>
            <a:r>
              <a:rPr lang="en-US" dirty="0"/>
              <a:t>&lt;li&gt;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386421"/>
            <a:ext cx="5943600" cy="1499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69496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Lists</a:t>
            </a:r>
          </a:p>
        </p:txBody>
      </p:sp>
      <p:sp>
        <p:nvSpPr>
          <p:cNvPr id="3" name="Content Placeholder 2"/>
          <p:cNvSpPr>
            <a:spLocks noGrp="1"/>
          </p:cNvSpPr>
          <p:nvPr>
            <p:ph sz="quarter" idx="13"/>
          </p:nvPr>
        </p:nvSpPr>
        <p:spPr/>
        <p:txBody>
          <a:bodyPr/>
          <a:lstStyle/>
          <a:p>
            <a:r>
              <a:rPr lang="en-US" b="1" dirty="0"/>
              <a:t>&lt;dl&gt; Defines the start of the list</a:t>
            </a:r>
          </a:p>
          <a:p>
            <a:r>
              <a:rPr lang="en-US" b="1" dirty="0"/>
              <a:t>&lt;</a:t>
            </a:r>
            <a:r>
              <a:rPr lang="en-US" b="1" dirty="0" err="1"/>
              <a:t>dt</a:t>
            </a:r>
            <a:r>
              <a:rPr lang="en-US" b="1" dirty="0"/>
              <a:t>&gt; </a:t>
            </a:r>
            <a:r>
              <a:rPr lang="en-US" dirty="0"/>
              <a:t>A term </a:t>
            </a:r>
            <a:endParaRPr lang="en-US" b="1" dirty="0"/>
          </a:p>
          <a:p>
            <a:r>
              <a:rPr lang="en-US" b="1" dirty="0"/>
              <a:t>&lt;</a:t>
            </a:r>
            <a:r>
              <a:rPr lang="en-US" b="1" dirty="0" err="1"/>
              <a:t>dd</a:t>
            </a:r>
            <a:r>
              <a:rPr lang="en-US" b="1" dirty="0"/>
              <a:t>&gt; </a:t>
            </a:r>
            <a:r>
              <a:rPr lang="en-US" dirty="0"/>
              <a:t>Term definition </a:t>
            </a:r>
            <a:endParaRPr lang="en-US" b="1" dirty="0"/>
          </a:p>
          <a:p>
            <a:pPr marL="45720" indent="0">
              <a:buNone/>
            </a:pPr>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133600"/>
            <a:ext cx="594360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5310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181600"/>
            <a:ext cx="6512511" cy="1143000"/>
          </a:xfrm>
        </p:spPr>
        <p:txBody>
          <a:bodyPr/>
          <a:lstStyle/>
          <a:p>
            <a:r>
              <a:rPr lang="en-US" dirty="0"/>
              <a:t>TCP/IP</a:t>
            </a:r>
          </a:p>
        </p:txBody>
      </p:sp>
      <p:sp>
        <p:nvSpPr>
          <p:cNvPr id="3" name="Content Placeholder 2"/>
          <p:cNvSpPr>
            <a:spLocks noGrp="1"/>
          </p:cNvSpPr>
          <p:nvPr>
            <p:ph sz="quarter" idx="13"/>
          </p:nvPr>
        </p:nvSpPr>
        <p:spPr>
          <a:xfrm>
            <a:off x="533400" y="731520"/>
            <a:ext cx="8001000" cy="3992880"/>
          </a:xfrm>
        </p:spPr>
        <p:txBody>
          <a:bodyPr>
            <a:normAutofit fontScale="85000" lnSpcReduction="20000"/>
          </a:bodyPr>
          <a:lstStyle/>
          <a:p>
            <a:r>
              <a:rPr lang="en-US" dirty="0">
                <a:solidFill>
                  <a:srgbClr val="FF0000"/>
                </a:solidFill>
              </a:rPr>
              <a:t>TCP</a:t>
            </a:r>
            <a:r>
              <a:rPr lang="en-US" dirty="0"/>
              <a:t> handles communication </a:t>
            </a:r>
            <a:r>
              <a:rPr lang="en-US" dirty="0">
                <a:solidFill>
                  <a:srgbClr val="FF0000"/>
                </a:solidFill>
              </a:rPr>
              <a:t>between applications</a:t>
            </a:r>
          </a:p>
          <a:p>
            <a:pPr marL="45720" indent="0">
              <a:buNone/>
            </a:pPr>
            <a:r>
              <a:rPr lang="en-US" dirty="0"/>
              <a:t>	– TCP uses a fixed connection.</a:t>
            </a:r>
          </a:p>
          <a:p>
            <a:pPr marL="45720" indent="0">
              <a:buNone/>
            </a:pPr>
            <a:r>
              <a:rPr lang="en-US" dirty="0"/>
              <a:t>	– If one application wants to communicate with another via TCP, it sends a communication request. This request must be sent to an exact address. After a ‘</a:t>
            </a:r>
            <a:r>
              <a:rPr lang="en-US" dirty="0">
                <a:solidFill>
                  <a:srgbClr val="FF0000"/>
                </a:solidFill>
              </a:rPr>
              <a:t>handshake</a:t>
            </a:r>
            <a:r>
              <a:rPr lang="en-US" dirty="0"/>
              <a:t>’ between the applications a communication line opens.</a:t>
            </a:r>
          </a:p>
          <a:p>
            <a:r>
              <a:rPr lang="en-US" dirty="0">
                <a:solidFill>
                  <a:srgbClr val="FF0000"/>
                </a:solidFill>
              </a:rPr>
              <a:t>IP</a:t>
            </a:r>
            <a:r>
              <a:rPr lang="en-US" dirty="0"/>
              <a:t> handles communication </a:t>
            </a:r>
            <a:r>
              <a:rPr lang="en-US" dirty="0">
                <a:solidFill>
                  <a:srgbClr val="FF0000"/>
                </a:solidFill>
              </a:rPr>
              <a:t>between computers</a:t>
            </a:r>
          </a:p>
          <a:p>
            <a:pPr marL="45720" indent="0">
              <a:buNone/>
            </a:pPr>
            <a:r>
              <a:rPr lang="en-US" dirty="0"/>
              <a:t>	– IP is a connection-less protocol. With IP, messages are broken</a:t>
            </a:r>
          </a:p>
          <a:p>
            <a:pPr marL="45720" indent="0">
              <a:buNone/>
            </a:pPr>
            <a:r>
              <a:rPr lang="en-US" dirty="0"/>
              <a:t>down into small independent ‘</a:t>
            </a:r>
            <a:r>
              <a:rPr lang="en-US" dirty="0">
                <a:solidFill>
                  <a:srgbClr val="FF0000"/>
                </a:solidFill>
              </a:rPr>
              <a:t>packets</a:t>
            </a:r>
            <a:r>
              <a:rPr lang="en-US" dirty="0"/>
              <a:t>’ and are sent between computers via the Internet. IP is responsible for ‘</a:t>
            </a:r>
            <a:r>
              <a:rPr lang="en-US" dirty="0">
                <a:solidFill>
                  <a:srgbClr val="FF0000"/>
                </a:solidFill>
              </a:rPr>
              <a:t>routing</a:t>
            </a:r>
            <a:r>
              <a:rPr lang="en-US" dirty="0"/>
              <a:t>’ each packet to its correct destination.</a:t>
            </a:r>
          </a:p>
          <a:p>
            <a:pPr marL="45720" indent="0">
              <a:buNone/>
            </a:pPr>
            <a:r>
              <a:rPr lang="en-US" dirty="0"/>
              <a:t>	– Communicating via IP is like sending a long letter as a large number of small postcards, each finding its own (often different) way to the receiver</a:t>
            </a:r>
          </a:p>
        </p:txBody>
      </p:sp>
    </p:spTree>
    <p:extLst>
      <p:ext uri="{BB962C8B-B14F-4D97-AF65-F5344CB8AC3E}">
        <p14:creationId xmlns:p14="http://schemas.microsoft.com/office/powerpoint/2010/main" val="34175201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lists</a:t>
            </a:r>
            <a:br>
              <a:rPr lang="en-US" dirty="0"/>
            </a:br>
            <a:endParaRPr lang="en-US" dirty="0"/>
          </a:p>
        </p:txBody>
      </p:sp>
      <p:sp>
        <p:nvSpPr>
          <p:cNvPr id="3" name="Content Placeholder 2"/>
          <p:cNvSpPr>
            <a:spLocks noGrp="1"/>
          </p:cNvSpPr>
          <p:nvPr>
            <p:ph sz="quarter" idx="13"/>
          </p:nvPr>
        </p:nvSpPr>
        <p:spPr/>
        <p:txBody>
          <a:bodyPr/>
          <a:lstStyle/>
          <a:p>
            <a:r>
              <a:rPr lang="en-US" dirty="0"/>
              <a:t>&lt;</a:t>
            </a:r>
            <a:r>
              <a:rPr lang="en-US" dirty="0" err="1"/>
              <a:t>ul</a:t>
            </a:r>
            <a:r>
              <a:rPr lang="en-US" dirty="0"/>
              <a:t>&gt;</a:t>
            </a:r>
          </a:p>
          <a:p>
            <a:r>
              <a:rPr lang="en-US" dirty="0"/>
              <a:t>&lt;li&gt;</a:t>
            </a:r>
          </a:p>
          <a:p>
            <a:pPr marL="45720" indent="0">
              <a:buNone/>
            </a:pP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438400"/>
            <a:ext cx="48768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66725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300162" y="609600"/>
            <a:ext cx="6086475" cy="4038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7798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TEXT LINKS </a:t>
            </a:r>
            <a:endParaRPr lang="en-US" dirty="0"/>
          </a:p>
        </p:txBody>
      </p:sp>
      <p:sp>
        <p:nvSpPr>
          <p:cNvPr id="3" name="Content Placeholder 2"/>
          <p:cNvSpPr>
            <a:spLocks noGrp="1"/>
          </p:cNvSpPr>
          <p:nvPr>
            <p:ph sz="quarter" idx="13"/>
          </p:nvPr>
        </p:nvSpPr>
        <p:spPr/>
        <p:txBody>
          <a:bodyPr/>
          <a:lstStyle/>
          <a:p>
            <a:r>
              <a:rPr lang="en-US" dirty="0"/>
              <a:t>A webpage can contain various links that take you directly to other pages and even specific parts of a given page. These links are known as hyperlinks. </a:t>
            </a:r>
          </a:p>
        </p:txBody>
      </p:sp>
    </p:spTree>
    <p:extLst>
      <p:ext uri="{BB962C8B-B14F-4D97-AF65-F5344CB8AC3E}">
        <p14:creationId xmlns:p14="http://schemas.microsoft.com/office/powerpoint/2010/main" val="28954991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a:t>
            </a:r>
          </a:p>
        </p:txBody>
      </p:sp>
      <p:sp>
        <p:nvSpPr>
          <p:cNvPr id="3" name="Content Placeholder 2"/>
          <p:cNvSpPr>
            <a:spLocks noGrp="1"/>
          </p:cNvSpPr>
          <p:nvPr>
            <p:ph sz="quarter" idx="13"/>
          </p:nvPr>
        </p:nvSpPr>
        <p:spPr/>
        <p:txBody>
          <a:bodyPr/>
          <a:lstStyle/>
          <a:p>
            <a:r>
              <a:rPr lang="en-US" dirty="0"/>
              <a:t>Links are created using the </a:t>
            </a:r>
            <a:r>
              <a:rPr lang="en-US" dirty="0">
                <a:solidFill>
                  <a:srgbClr val="FF0000"/>
                </a:solidFill>
              </a:rPr>
              <a:t>&lt;a&gt;</a:t>
            </a:r>
            <a:r>
              <a:rPr lang="en-US" dirty="0"/>
              <a:t> element. Users can click on anything between the opening &lt;a&gt; tag and the closing </a:t>
            </a:r>
            <a:r>
              <a:rPr lang="en-US" dirty="0">
                <a:solidFill>
                  <a:srgbClr val="FF0000"/>
                </a:solidFill>
              </a:rPr>
              <a:t>&lt;/a&gt;</a:t>
            </a:r>
            <a:r>
              <a:rPr lang="en-US" dirty="0"/>
              <a:t> tag. You specify which page you want to link to using the </a:t>
            </a:r>
            <a:r>
              <a:rPr lang="en-US" dirty="0" err="1">
                <a:solidFill>
                  <a:srgbClr val="FF0000"/>
                </a:solidFill>
              </a:rPr>
              <a:t>href</a:t>
            </a:r>
            <a:r>
              <a:rPr lang="en-US" dirty="0"/>
              <a:t> attribute.</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2447925"/>
            <a:ext cx="697230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28323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Attribute </a:t>
            </a:r>
          </a:p>
        </p:txBody>
      </p:sp>
      <p:sp>
        <p:nvSpPr>
          <p:cNvPr id="3" name="Content Placeholder 2"/>
          <p:cNvSpPr>
            <a:spLocks noGrp="1"/>
          </p:cNvSpPr>
          <p:nvPr>
            <p:ph sz="quarter" idx="13"/>
          </p:nvPr>
        </p:nvSpPr>
        <p:spPr/>
        <p:txBody>
          <a:bodyPr>
            <a:normAutofit/>
          </a:bodyPr>
          <a:lstStyle/>
          <a:p>
            <a:r>
              <a:rPr lang="en-US" b="1" dirty="0">
                <a:solidFill>
                  <a:srgbClr val="FF0000"/>
                </a:solidFill>
              </a:rPr>
              <a:t>_blank </a:t>
            </a:r>
            <a:r>
              <a:rPr lang="en-US" dirty="0"/>
              <a:t>Opens the linked document in a new window or tab.</a:t>
            </a:r>
          </a:p>
          <a:p>
            <a:r>
              <a:rPr lang="en-US" b="1" dirty="0">
                <a:solidFill>
                  <a:srgbClr val="FF0000"/>
                </a:solidFill>
              </a:rPr>
              <a:t>_self </a:t>
            </a:r>
            <a:r>
              <a:rPr lang="en-US" dirty="0"/>
              <a:t>Opens the linked document in the same frame.</a:t>
            </a:r>
          </a:p>
          <a:p>
            <a:r>
              <a:rPr lang="en-US" b="1" dirty="0">
                <a:solidFill>
                  <a:srgbClr val="FF0000"/>
                </a:solidFill>
              </a:rPr>
              <a:t>_parent </a:t>
            </a:r>
            <a:r>
              <a:rPr lang="en-US" dirty="0"/>
              <a:t>Opens the linked document in the parent frame.</a:t>
            </a:r>
          </a:p>
          <a:p>
            <a:r>
              <a:rPr lang="en-US" b="1" dirty="0">
                <a:solidFill>
                  <a:srgbClr val="FF0000"/>
                </a:solidFill>
              </a:rPr>
              <a:t>_top </a:t>
            </a:r>
            <a:r>
              <a:rPr lang="en-US" dirty="0"/>
              <a:t>Opens the linked document in the full body of the window.</a:t>
            </a:r>
          </a:p>
        </p:txBody>
      </p:sp>
    </p:spTree>
    <p:extLst>
      <p:ext uri="{BB962C8B-B14F-4D97-AF65-F5344CB8AC3E}">
        <p14:creationId xmlns:p14="http://schemas.microsoft.com/office/powerpoint/2010/main" val="2893047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7010400" cy="5440680"/>
          </a:xfrm>
        </p:spPr>
        <p:txBody>
          <a:bodyPr>
            <a:normAutofit/>
          </a:bodyPr>
          <a:lstStyle/>
          <a:p>
            <a:r>
              <a:rPr lang="en-US" dirty="0"/>
              <a:t>Linking to Other Sites</a:t>
            </a:r>
          </a:p>
          <a:p>
            <a:pPr marL="45720" indent="0" algn="ctr">
              <a:buNone/>
            </a:pPr>
            <a:r>
              <a:rPr lang="it-IT" sz="1800" b="1" dirty="0">
                <a:solidFill>
                  <a:srgbClr val="C00000"/>
                </a:solidFill>
              </a:rPr>
              <a:t>&lt;a href="http://www.empire.com"&gt;</a:t>
            </a:r>
            <a:r>
              <a:rPr lang="en-US" sz="1800" dirty="0">
                <a:solidFill>
                  <a:srgbClr val="C00000"/>
                </a:solidFill>
              </a:rPr>
              <a:t>Empire</a:t>
            </a:r>
            <a:r>
              <a:rPr lang="en-US" sz="1800" b="1" dirty="0">
                <a:solidFill>
                  <a:srgbClr val="C00000"/>
                </a:solidFill>
              </a:rPr>
              <a:t>&lt;/a&gt;</a:t>
            </a:r>
          </a:p>
          <a:p>
            <a:r>
              <a:rPr lang="en-US" dirty="0"/>
              <a:t>Linking to Other Pages on the Same Site</a:t>
            </a:r>
          </a:p>
          <a:p>
            <a:pPr marL="45720" indent="0" algn="ctr">
              <a:buNone/>
            </a:pPr>
            <a:r>
              <a:rPr lang="en-US" sz="1800" b="1" dirty="0">
                <a:solidFill>
                  <a:srgbClr val="C00000"/>
                </a:solidFill>
              </a:rPr>
              <a:t>&lt;a </a:t>
            </a:r>
            <a:r>
              <a:rPr lang="en-US" sz="1800" b="1" dirty="0" err="1">
                <a:solidFill>
                  <a:srgbClr val="C00000"/>
                </a:solidFill>
              </a:rPr>
              <a:t>href</a:t>
            </a:r>
            <a:r>
              <a:rPr lang="en-US" sz="1800" b="1" dirty="0">
                <a:solidFill>
                  <a:srgbClr val="C00000"/>
                </a:solidFill>
              </a:rPr>
              <a:t>="index.html"&gt;Home&lt;/a&gt;</a:t>
            </a:r>
          </a:p>
          <a:p>
            <a:r>
              <a:rPr lang="en-US" dirty="0"/>
              <a:t>Email Links</a:t>
            </a:r>
          </a:p>
          <a:p>
            <a:pPr marL="45720" indent="0" algn="ctr">
              <a:buNone/>
            </a:pPr>
            <a:r>
              <a:rPr lang="en-US" sz="1800" b="1" dirty="0">
                <a:solidFill>
                  <a:srgbClr val="C00000"/>
                </a:solidFill>
              </a:rPr>
              <a:t>&lt;a </a:t>
            </a:r>
            <a:r>
              <a:rPr lang="en-US" sz="1800" b="1" dirty="0" err="1">
                <a:solidFill>
                  <a:srgbClr val="C00000"/>
                </a:solidFill>
              </a:rPr>
              <a:t>href</a:t>
            </a:r>
            <a:r>
              <a:rPr lang="en-US" sz="1800" b="1" dirty="0">
                <a:solidFill>
                  <a:srgbClr val="C00000"/>
                </a:solidFill>
              </a:rPr>
              <a:t>="mailto:jon@example.org"&gt;Email Jon&lt;/a&gt;</a:t>
            </a:r>
          </a:p>
          <a:p>
            <a:r>
              <a:rPr lang="en-US" dirty="0"/>
              <a:t>Opening Links in a New Window</a:t>
            </a:r>
          </a:p>
          <a:p>
            <a:pPr marL="45720" indent="0" algn="ctr">
              <a:buNone/>
            </a:pPr>
            <a:r>
              <a:rPr lang="en-US" sz="1800" b="1" dirty="0">
                <a:solidFill>
                  <a:srgbClr val="C00000"/>
                </a:solidFill>
              </a:rPr>
              <a:t>&lt;a </a:t>
            </a:r>
            <a:r>
              <a:rPr lang="en-US" sz="1800" b="1" dirty="0" err="1">
                <a:solidFill>
                  <a:srgbClr val="C00000"/>
                </a:solidFill>
              </a:rPr>
              <a:t>href</a:t>
            </a:r>
            <a:r>
              <a:rPr lang="en-US" sz="1800" b="1" dirty="0">
                <a:solidFill>
                  <a:srgbClr val="C00000"/>
                </a:solidFill>
              </a:rPr>
              <a:t>="http://www.imdb.com" target="_blank"&gt;</a:t>
            </a:r>
          </a:p>
          <a:p>
            <a:pPr marL="45720" indent="0" algn="ctr">
              <a:buNone/>
            </a:pPr>
            <a:r>
              <a:rPr lang="en-US" sz="1800" b="1" dirty="0">
                <a:solidFill>
                  <a:srgbClr val="C00000"/>
                </a:solidFill>
              </a:rPr>
              <a:t>Internet Movie Database&lt;/a&gt;</a:t>
            </a:r>
          </a:p>
          <a:p>
            <a:r>
              <a:rPr lang="en-US" dirty="0"/>
              <a:t>Linking to a Specific Part of the Same Page</a:t>
            </a:r>
          </a:p>
          <a:p>
            <a:pPr marL="45720" indent="0" algn="ctr">
              <a:buNone/>
            </a:pPr>
            <a:r>
              <a:rPr lang="en-US" sz="1800" b="1" dirty="0">
                <a:solidFill>
                  <a:srgbClr val="C00000"/>
                </a:solidFill>
              </a:rPr>
              <a:t>&lt;h1 id="top"&gt;Film-Making Terms&lt;/h1&gt;</a:t>
            </a:r>
          </a:p>
          <a:p>
            <a:pPr marL="45720" indent="0" algn="ctr">
              <a:buNone/>
            </a:pPr>
            <a:r>
              <a:rPr lang="en-US" sz="1800" b="1" dirty="0">
                <a:solidFill>
                  <a:srgbClr val="C00000"/>
                </a:solidFill>
              </a:rPr>
              <a:t>&lt;a </a:t>
            </a:r>
            <a:r>
              <a:rPr lang="en-US" sz="1800" b="1" dirty="0" err="1">
                <a:solidFill>
                  <a:srgbClr val="C00000"/>
                </a:solidFill>
              </a:rPr>
              <a:t>href</a:t>
            </a:r>
            <a:r>
              <a:rPr lang="en-US" sz="1800" b="1" dirty="0">
                <a:solidFill>
                  <a:srgbClr val="C00000"/>
                </a:solidFill>
              </a:rPr>
              <a:t>="#top"&gt;Top&lt;/a&gt;</a:t>
            </a:r>
          </a:p>
        </p:txBody>
      </p:sp>
    </p:spTree>
    <p:extLst>
      <p:ext uri="{BB962C8B-B14F-4D97-AF65-F5344CB8AC3E}">
        <p14:creationId xmlns:p14="http://schemas.microsoft.com/office/powerpoint/2010/main" val="19547097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4372168"/>
            <a:ext cx="7391400" cy="1143000"/>
          </a:xfrm>
        </p:spPr>
        <p:txBody>
          <a:bodyPr/>
          <a:lstStyle/>
          <a:p>
            <a:r>
              <a:rPr lang="en-US" dirty="0"/>
              <a:t>Linking to a Page Section </a:t>
            </a:r>
          </a:p>
        </p:txBody>
      </p:sp>
      <p:sp>
        <p:nvSpPr>
          <p:cNvPr id="3" name="Content Placeholder 2"/>
          <p:cNvSpPr>
            <a:spLocks noGrp="1"/>
          </p:cNvSpPr>
          <p:nvPr>
            <p:ph sz="quarter" idx="13"/>
          </p:nvPr>
        </p:nvSpPr>
        <p:spPr/>
        <p:txBody>
          <a:bodyPr/>
          <a:lstStyle/>
          <a:p>
            <a:r>
              <a:rPr lang="en-US" dirty="0"/>
              <a:t>You can create a link to a particular section of a given webpage by using </a:t>
            </a:r>
            <a:r>
              <a:rPr lang="en-US" b="1" dirty="0">
                <a:solidFill>
                  <a:srgbClr val="FF0000"/>
                </a:solidFill>
              </a:rPr>
              <a:t>Id</a:t>
            </a:r>
            <a:r>
              <a:rPr lang="en-US" b="1" dirty="0"/>
              <a:t> </a:t>
            </a:r>
            <a:r>
              <a:rPr lang="en-US" dirty="0"/>
              <a:t>attribute. </a:t>
            </a:r>
          </a:p>
        </p:txBody>
      </p:sp>
    </p:spTree>
    <p:extLst>
      <p:ext uri="{BB962C8B-B14F-4D97-AF65-F5344CB8AC3E}">
        <p14:creationId xmlns:p14="http://schemas.microsoft.com/office/powerpoint/2010/main" val="29330497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 Tag</a:t>
            </a:r>
          </a:p>
        </p:txBody>
      </p:sp>
      <p:sp>
        <p:nvSpPr>
          <p:cNvPr id="3" name="Content Placeholder 2"/>
          <p:cNvSpPr>
            <a:spLocks noGrp="1"/>
          </p:cNvSpPr>
          <p:nvPr>
            <p:ph sz="quarter" idx="13"/>
          </p:nvPr>
        </p:nvSpPr>
        <p:spPr/>
        <p:txBody>
          <a:bodyPr/>
          <a:lstStyle/>
          <a:p>
            <a:r>
              <a:rPr lang="en-US" dirty="0"/>
              <a:t>HTML </a:t>
            </a:r>
            <a:r>
              <a:rPr lang="en-US" b="1" dirty="0"/>
              <a:t>&lt;a&gt; </a:t>
            </a:r>
            <a:r>
              <a:rPr lang="en-US" dirty="0"/>
              <a:t>tag provides you option to specify an email address to send an email. While using &lt;a&gt; tag as an email tag, you will use </a:t>
            </a:r>
            <a:r>
              <a:rPr lang="en-US" b="1" dirty="0">
                <a:solidFill>
                  <a:srgbClr val="FF0000"/>
                </a:solidFill>
              </a:rPr>
              <a:t>mailto</a:t>
            </a:r>
            <a:r>
              <a:rPr lang="en-US" b="1" dirty="0"/>
              <a:t>: email address </a:t>
            </a:r>
            <a:r>
              <a:rPr lang="en-US" dirty="0"/>
              <a:t>along with </a:t>
            </a:r>
            <a:r>
              <a:rPr lang="en-US" i="1" dirty="0" err="1">
                <a:solidFill>
                  <a:srgbClr val="FF0000"/>
                </a:solidFill>
              </a:rPr>
              <a:t>href</a:t>
            </a:r>
            <a:r>
              <a:rPr lang="en-US" i="1" dirty="0"/>
              <a:t> </a:t>
            </a:r>
            <a:r>
              <a:rPr lang="en-US" dirty="0"/>
              <a:t>attribute. </a:t>
            </a:r>
          </a:p>
        </p:txBody>
      </p:sp>
    </p:spTree>
    <p:extLst>
      <p:ext uri="{BB962C8B-B14F-4D97-AF65-F5344CB8AC3E}">
        <p14:creationId xmlns:p14="http://schemas.microsoft.com/office/powerpoint/2010/main" val="3898197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410200"/>
            <a:ext cx="6512511" cy="1143000"/>
          </a:xfrm>
        </p:spPr>
        <p:txBody>
          <a:bodyPr/>
          <a:lstStyle/>
          <a:p>
            <a:r>
              <a:rPr lang="en-US" b="0" dirty="0"/>
              <a:t>Directory Structure</a:t>
            </a:r>
            <a:endParaRPr lang="en-US" dirty="0"/>
          </a:p>
        </p:txBody>
      </p:sp>
      <p:pic>
        <p:nvPicPr>
          <p:cNvPr id="1126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533400" y="731838"/>
            <a:ext cx="8000999" cy="4678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79854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Links</a:t>
            </a:r>
            <a:endParaRPr lang="en-US" dirty="0"/>
          </a:p>
        </p:txBody>
      </p:sp>
      <p:sp>
        <p:nvSpPr>
          <p:cNvPr id="3" name="Content Placeholder 2"/>
          <p:cNvSpPr>
            <a:spLocks noGrp="1"/>
          </p:cNvSpPr>
          <p:nvPr>
            <p:ph sz="quarter" idx="13"/>
          </p:nvPr>
        </p:nvSpPr>
        <p:spPr/>
        <p:txBody>
          <a:bodyPr>
            <a:normAutofit/>
          </a:bodyPr>
          <a:lstStyle/>
          <a:p>
            <a:r>
              <a:rPr lang="en-US" dirty="0"/>
              <a:t> Links from one website to another</a:t>
            </a:r>
          </a:p>
          <a:p>
            <a:r>
              <a:rPr lang="en-US" dirty="0"/>
              <a:t> Links from one page to another on the same website</a:t>
            </a:r>
          </a:p>
          <a:p>
            <a:r>
              <a:rPr lang="en-US" dirty="0"/>
              <a:t>Links from one part of a web page to another part of the same page</a:t>
            </a:r>
          </a:p>
          <a:p>
            <a:r>
              <a:rPr lang="en-US" dirty="0"/>
              <a:t> Links that open in a new browser window</a:t>
            </a:r>
          </a:p>
          <a:p>
            <a:r>
              <a:rPr lang="en-US" dirty="0"/>
              <a:t> Links that start up your email program and address a new email to someone</a:t>
            </a:r>
          </a:p>
        </p:txBody>
      </p:sp>
    </p:spTree>
    <p:extLst>
      <p:ext uri="{BB962C8B-B14F-4D97-AF65-F5344CB8AC3E}">
        <p14:creationId xmlns:p14="http://schemas.microsoft.com/office/powerpoint/2010/main" val="2487878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372168"/>
            <a:ext cx="8153400" cy="1143000"/>
          </a:xfrm>
        </p:spPr>
        <p:txBody>
          <a:bodyPr/>
          <a:lstStyle/>
          <a:p>
            <a:r>
              <a:rPr lang="en-US" sz="3600" dirty="0"/>
              <a:t>Uniform Resource Locators (URL)</a:t>
            </a:r>
          </a:p>
        </p:txBody>
      </p:sp>
      <p:sp>
        <p:nvSpPr>
          <p:cNvPr id="3" name="Content Placeholder 2"/>
          <p:cNvSpPr>
            <a:spLocks noGrp="1"/>
          </p:cNvSpPr>
          <p:nvPr>
            <p:ph sz="quarter" idx="13"/>
          </p:nvPr>
        </p:nvSpPr>
        <p:spPr>
          <a:xfrm>
            <a:off x="685800" y="731520"/>
            <a:ext cx="8153400" cy="3474720"/>
          </a:xfrm>
        </p:spPr>
        <p:txBody>
          <a:bodyPr>
            <a:normAutofit/>
          </a:bodyPr>
          <a:lstStyle/>
          <a:p>
            <a:r>
              <a:rPr lang="en-US" dirty="0"/>
              <a:t>A Uniform Resource Locator (URL) is used to address a document on the Web.</a:t>
            </a:r>
          </a:p>
          <a:p>
            <a:r>
              <a:rPr lang="en-US" dirty="0"/>
              <a:t>The name that corresponds to an IP address in the DNS is known as a URL</a:t>
            </a:r>
          </a:p>
          <a:p>
            <a:r>
              <a:rPr lang="en-US" dirty="0"/>
              <a:t> A full Web address is like:</a:t>
            </a:r>
          </a:p>
          <a:p>
            <a:r>
              <a:rPr lang="en-US" dirty="0"/>
              <a:t> http://iti.gov.eg:80/site/home.html</a:t>
            </a:r>
          </a:p>
          <a:p>
            <a:r>
              <a:rPr lang="en-US" dirty="0"/>
              <a:t>A URL usually follows these syntax rules:</a:t>
            </a:r>
          </a:p>
          <a:p>
            <a:r>
              <a:rPr lang="en-US" dirty="0">
                <a:solidFill>
                  <a:srgbClr val="FF0000"/>
                </a:solidFill>
              </a:rPr>
              <a:t>scheme://host.domain.country_code:port/path/filename</a:t>
            </a:r>
          </a:p>
        </p:txBody>
      </p:sp>
    </p:spTree>
    <p:extLst>
      <p:ext uri="{BB962C8B-B14F-4D97-AF65-F5344CB8AC3E}">
        <p14:creationId xmlns:p14="http://schemas.microsoft.com/office/powerpoint/2010/main" val="25270035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HTML – IFRAMES </a:t>
            </a:r>
            <a:endParaRPr lang="en-US" dirty="0"/>
          </a:p>
        </p:txBody>
      </p:sp>
      <p:sp>
        <p:nvSpPr>
          <p:cNvPr id="3" name="Content Placeholder 2"/>
          <p:cNvSpPr>
            <a:spLocks noGrp="1"/>
          </p:cNvSpPr>
          <p:nvPr>
            <p:ph sz="quarter" idx="13"/>
          </p:nvPr>
        </p:nvSpPr>
        <p:spPr/>
        <p:txBody>
          <a:bodyPr/>
          <a:lstStyle/>
          <a:p>
            <a:r>
              <a:rPr lang="en-US" dirty="0"/>
              <a:t>The &lt;</a:t>
            </a:r>
            <a:r>
              <a:rPr lang="en-US" dirty="0">
                <a:solidFill>
                  <a:srgbClr val="FF0000"/>
                </a:solidFill>
              </a:rPr>
              <a:t>iframe</a:t>
            </a:r>
            <a:r>
              <a:rPr lang="en-US" dirty="0"/>
              <a:t>&gt; tag defines a rectangular region within the document in which the browser can display a separate document, including scrollbars and borders. </a:t>
            </a:r>
          </a:p>
        </p:txBody>
      </p:sp>
    </p:spTree>
    <p:extLst>
      <p:ext uri="{BB962C8B-B14F-4D97-AF65-F5344CB8AC3E}">
        <p14:creationId xmlns:p14="http://schemas.microsoft.com/office/powerpoint/2010/main" val="11001199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486400"/>
            <a:ext cx="7848600" cy="1143000"/>
          </a:xfrm>
        </p:spPr>
        <p:txBody>
          <a:bodyPr/>
          <a:lstStyle/>
          <a:p>
            <a:r>
              <a:rPr lang="en-US" dirty="0"/>
              <a:t>The &lt;Iframe&gt; Attributes </a:t>
            </a:r>
          </a:p>
        </p:txBody>
      </p:sp>
      <p:sp>
        <p:nvSpPr>
          <p:cNvPr id="3" name="Content Placeholder 2"/>
          <p:cNvSpPr>
            <a:spLocks noGrp="1"/>
          </p:cNvSpPr>
          <p:nvPr>
            <p:ph sz="quarter" idx="13"/>
          </p:nvPr>
        </p:nvSpPr>
        <p:spPr>
          <a:xfrm>
            <a:off x="1143000" y="731520"/>
            <a:ext cx="7315200" cy="4526280"/>
          </a:xfrm>
        </p:spPr>
        <p:txBody>
          <a:bodyPr>
            <a:normAutofit/>
          </a:bodyPr>
          <a:lstStyle/>
          <a:p>
            <a:r>
              <a:rPr lang="en-US" b="1" dirty="0" err="1">
                <a:solidFill>
                  <a:srgbClr val="FF0000"/>
                </a:solidFill>
              </a:rPr>
              <a:t>src</a:t>
            </a:r>
            <a:r>
              <a:rPr lang="en-US" dirty="0"/>
              <a:t> 	the file name that should be loaded in the frame </a:t>
            </a:r>
          </a:p>
          <a:p>
            <a:r>
              <a:rPr lang="en-US" b="1" dirty="0" err="1">
                <a:solidFill>
                  <a:srgbClr val="FF0000"/>
                </a:solidFill>
              </a:rPr>
              <a:t>frameborder</a:t>
            </a:r>
            <a:r>
              <a:rPr lang="en-US" dirty="0"/>
              <a:t> 1 (yes) or 0 (no). 	</a:t>
            </a:r>
          </a:p>
          <a:p>
            <a:r>
              <a:rPr lang="en-US" b="1" dirty="0" err="1">
                <a:solidFill>
                  <a:srgbClr val="FF0000"/>
                </a:solidFill>
              </a:rPr>
              <a:t>marginwidth</a:t>
            </a:r>
            <a:r>
              <a:rPr lang="en-US" dirty="0"/>
              <a:t> space between the left and right of the frame's borders and the frame's content. 	</a:t>
            </a:r>
          </a:p>
          <a:p>
            <a:r>
              <a:rPr lang="en-US" b="1" dirty="0" err="1">
                <a:solidFill>
                  <a:srgbClr val="FF0000"/>
                </a:solidFill>
              </a:rPr>
              <a:t>marginheight</a:t>
            </a:r>
            <a:r>
              <a:rPr lang="en-US" dirty="0"/>
              <a:t> space between the top and bottom of the frame's borders and its contents. 	</a:t>
            </a:r>
          </a:p>
          <a:p>
            <a:r>
              <a:rPr lang="en-US" b="1" dirty="0" err="1">
                <a:solidFill>
                  <a:srgbClr val="FF0000"/>
                </a:solidFill>
              </a:rPr>
              <a:t>noresize</a:t>
            </a:r>
            <a:r>
              <a:rPr lang="en-US" dirty="0"/>
              <a:t> prevents a user from being able to resize the frame. For example </a:t>
            </a:r>
            <a:r>
              <a:rPr lang="en-US" dirty="0" err="1">
                <a:solidFill>
                  <a:srgbClr val="FF0000"/>
                </a:solidFill>
              </a:rPr>
              <a:t>noresize</a:t>
            </a:r>
            <a:r>
              <a:rPr lang="en-US" dirty="0">
                <a:solidFill>
                  <a:srgbClr val="FF0000"/>
                </a:solidFill>
              </a:rPr>
              <a:t>="</a:t>
            </a:r>
            <a:r>
              <a:rPr lang="en-US" dirty="0" err="1">
                <a:solidFill>
                  <a:srgbClr val="FF0000"/>
                </a:solidFill>
              </a:rPr>
              <a:t>noresize</a:t>
            </a:r>
            <a:r>
              <a:rPr lang="en-US" dirty="0">
                <a:solidFill>
                  <a:srgbClr val="FF0000"/>
                </a:solidFill>
              </a:rPr>
              <a:t>".</a:t>
            </a:r>
          </a:p>
          <a:p>
            <a:r>
              <a:rPr lang="en-US" b="1" dirty="0">
                <a:solidFill>
                  <a:srgbClr val="FF0000"/>
                </a:solidFill>
              </a:rPr>
              <a:t>scrolling</a:t>
            </a:r>
            <a:r>
              <a:rPr lang="en-US" dirty="0"/>
              <a:t> appearance of the scrollbars that appear on the frame. This takes values either "</a:t>
            </a:r>
            <a:r>
              <a:rPr lang="en-US" dirty="0">
                <a:solidFill>
                  <a:srgbClr val="FF0000"/>
                </a:solidFill>
              </a:rPr>
              <a:t>yes</a:t>
            </a:r>
            <a:r>
              <a:rPr lang="en-US" dirty="0"/>
              <a:t>", "</a:t>
            </a:r>
            <a:r>
              <a:rPr lang="en-US" dirty="0">
                <a:solidFill>
                  <a:srgbClr val="FF0000"/>
                </a:solidFill>
              </a:rPr>
              <a:t>no</a:t>
            </a:r>
            <a:r>
              <a:rPr lang="en-US" dirty="0"/>
              <a:t>" or "</a:t>
            </a:r>
            <a:r>
              <a:rPr lang="en-US" dirty="0">
                <a:solidFill>
                  <a:srgbClr val="FF0000"/>
                </a:solidFill>
              </a:rPr>
              <a:t>auto</a:t>
            </a:r>
            <a:r>
              <a:rPr lang="en-US" dirty="0"/>
              <a:t>". 	</a:t>
            </a:r>
          </a:p>
          <a:p>
            <a:endParaRPr lang="en-US" dirty="0"/>
          </a:p>
        </p:txBody>
      </p:sp>
    </p:spTree>
    <p:extLst>
      <p:ext uri="{BB962C8B-B14F-4D97-AF65-F5344CB8AC3E}">
        <p14:creationId xmlns:p14="http://schemas.microsoft.com/office/powerpoint/2010/main" val="4249241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Images</a:t>
            </a:r>
            <a:endParaRPr lang="en-US" dirty="0"/>
          </a:p>
        </p:txBody>
      </p:sp>
      <p:sp>
        <p:nvSpPr>
          <p:cNvPr id="3" name="Content Placeholder 2"/>
          <p:cNvSpPr>
            <a:spLocks noGrp="1"/>
          </p:cNvSpPr>
          <p:nvPr>
            <p:ph sz="quarter" idx="13"/>
          </p:nvPr>
        </p:nvSpPr>
        <p:spPr/>
        <p:txBody>
          <a:bodyPr/>
          <a:lstStyle/>
          <a:p>
            <a:r>
              <a:rPr lang="en-US" dirty="0"/>
              <a:t> How to add images to pages</a:t>
            </a:r>
          </a:p>
          <a:p>
            <a:r>
              <a:rPr lang="en-US" dirty="0"/>
              <a:t> Choosing the right format</a:t>
            </a:r>
          </a:p>
          <a:p>
            <a:r>
              <a:rPr lang="en-US" dirty="0"/>
              <a:t> Optimizing images for the web</a:t>
            </a:r>
          </a:p>
        </p:txBody>
      </p:sp>
    </p:spTree>
    <p:extLst>
      <p:ext uri="{BB962C8B-B14F-4D97-AF65-F5344CB8AC3E}">
        <p14:creationId xmlns:p14="http://schemas.microsoft.com/office/powerpoint/2010/main" val="891717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Images</a:t>
            </a:r>
            <a:endParaRPr lang="en-US" dirty="0"/>
          </a:p>
        </p:txBody>
      </p:sp>
      <p:sp>
        <p:nvSpPr>
          <p:cNvPr id="3" name="Content Placeholder 2"/>
          <p:cNvSpPr>
            <a:spLocks noGrp="1"/>
          </p:cNvSpPr>
          <p:nvPr>
            <p:ph sz="quarter" idx="13"/>
          </p:nvPr>
        </p:nvSpPr>
        <p:spPr>
          <a:xfrm>
            <a:off x="1142999" y="731520"/>
            <a:ext cx="7772401" cy="3474720"/>
          </a:xfrm>
        </p:spPr>
        <p:txBody>
          <a:bodyPr/>
          <a:lstStyle/>
          <a:p>
            <a:r>
              <a:rPr lang="en-US" b="1" dirty="0"/>
              <a:t>&lt;</a:t>
            </a:r>
            <a:r>
              <a:rPr lang="en-US" b="1" dirty="0" err="1"/>
              <a:t>img</a:t>
            </a:r>
            <a:r>
              <a:rPr lang="en-US" b="1" dirty="0"/>
              <a:t>&gt;</a:t>
            </a:r>
          </a:p>
          <a:p>
            <a:r>
              <a:rPr lang="en-US" b="1" dirty="0" err="1"/>
              <a:t>Src</a:t>
            </a:r>
            <a:endParaRPr lang="en-US" b="1" dirty="0"/>
          </a:p>
          <a:p>
            <a:r>
              <a:rPr lang="en-US" b="1" dirty="0"/>
              <a:t>Alt</a:t>
            </a:r>
          </a:p>
          <a:p>
            <a:r>
              <a:rPr lang="en-US" b="1" dirty="0"/>
              <a:t>Title</a:t>
            </a:r>
          </a:p>
          <a:p>
            <a:r>
              <a:rPr lang="en-US" dirty="0"/>
              <a:t>Height &amp; Width (pixels or percentage of its actual size. )</a:t>
            </a:r>
          </a:p>
          <a:p>
            <a:r>
              <a:rPr lang="en-US" dirty="0"/>
              <a:t>Border</a:t>
            </a:r>
          </a:p>
          <a:p>
            <a:r>
              <a:rPr lang="en-US" b="1" dirty="0"/>
              <a:t>align (</a:t>
            </a:r>
            <a:r>
              <a:rPr lang="en-US" dirty="0"/>
              <a:t>right - center -left </a:t>
            </a:r>
            <a:r>
              <a:rPr lang="en-US" b="1" dirty="0"/>
              <a:t>)</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762000"/>
            <a:ext cx="5610225" cy="1662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5867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0" dirty="0"/>
              <a:t>Three Rules for Creating Images</a:t>
            </a:r>
            <a:endParaRPr lang="en-US" dirty="0"/>
          </a:p>
        </p:txBody>
      </p:sp>
      <p:pic>
        <p:nvPicPr>
          <p:cNvPr id="1331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6934200" cy="2414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52696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90588"/>
            <a:ext cx="8134350"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90587"/>
            <a:ext cx="8134350"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416392" y="1079212"/>
            <a:ext cx="1955985" cy="584775"/>
          </a:xfrm>
          <a:prstGeom prst="rect">
            <a:avLst/>
          </a:prstGeom>
          <a:noFill/>
        </p:spPr>
        <p:txBody>
          <a:bodyPr wrap="none" rtlCol="0">
            <a:spAutoFit/>
          </a:bodyPr>
          <a:lstStyle/>
          <a:p>
            <a:r>
              <a:rPr lang="en-US" sz="3200" dirty="0"/>
              <a:t>GIF - PNG</a:t>
            </a:r>
          </a:p>
        </p:txBody>
      </p:sp>
    </p:spTree>
    <p:extLst>
      <p:ext uri="{BB962C8B-B14F-4D97-AF65-F5344CB8AC3E}">
        <p14:creationId xmlns:p14="http://schemas.microsoft.com/office/powerpoint/2010/main" val="74098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additive="base">
                                        <p:cTn id="7" dur="500" fill="hold"/>
                                        <p:tgtEl>
                                          <p:spTgt spid="14339"/>
                                        </p:tgtEl>
                                        <p:attrNameLst>
                                          <p:attrName>ppt_x</p:attrName>
                                        </p:attrNameLst>
                                      </p:cBhvr>
                                      <p:tavLst>
                                        <p:tav tm="0">
                                          <p:val>
                                            <p:strVal val="#ppt_x"/>
                                          </p:val>
                                        </p:tav>
                                        <p:tav tm="100000">
                                          <p:val>
                                            <p:strVal val="#ppt_x"/>
                                          </p:val>
                                        </p:tav>
                                      </p:tavLst>
                                    </p:anim>
                                    <p:anim calcmode="lin" valueType="num">
                                      <p:cBhvr additive="base">
                                        <p:cTn id="8" dur="500" fill="hold"/>
                                        <p:tgtEl>
                                          <p:spTgt spid="143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IMAGE LINKS </a:t>
            </a:r>
            <a:endParaRPr lang="en-US" dirty="0"/>
          </a:p>
        </p:txBody>
      </p:sp>
      <p:sp>
        <p:nvSpPr>
          <p:cNvPr id="3" name="Content Placeholder 2"/>
          <p:cNvSpPr>
            <a:spLocks noGrp="1"/>
          </p:cNvSpPr>
          <p:nvPr>
            <p:ph sz="quarter" idx="13"/>
          </p:nvPr>
        </p:nvSpPr>
        <p:spPr/>
        <p:txBody>
          <a:bodyPr/>
          <a:lstStyle/>
          <a:p>
            <a:r>
              <a:rPr lang="en-US" dirty="0"/>
              <a:t>We just need to use an image inside hyperlink at the place of text </a:t>
            </a:r>
          </a:p>
        </p:txBody>
      </p:sp>
    </p:spTree>
    <p:extLst>
      <p:ext uri="{BB962C8B-B14F-4D97-AF65-F5344CB8AC3E}">
        <p14:creationId xmlns:p14="http://schemas.microsoft.com/office/powerpoint/2010/main" val="1799552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Tables</a:t>
            </a:r>
            <a:endParaRPr lang="en-US" dirty="0"/>
          </a:p>
        </p:txBody>
      </p:sp>
      <p:sp>
        <p:nvSpPr>
          <p:cNvPr id="3" name="Content Placeholder 2"/>
          <p:cNvSpPr>
            <a:spLocks noGrp="1"/>
          </p:cNvSpPr>
          <p:nvPr>
            <p:ph sz="quarter" idx="13"/>
          </p:nvPr>
        </p:nvSpPr>
        <p:spPr/>
        <p:txBody>
          <a:bodyPr/>
          <a:lstStyle/>
          <a:p>
            <a:r>
              <a:rPr lang="en-US" dirty="0"/>
              <a:t>How to create tables</a:t>
            </a:r>
          </a:p>
          <a:p>
            <a:r>
              <a:rPr lang="en-US" dirty="0"/>
              <a:t>What information suits tables</a:t>
            </a:r>
          </a:p>
          <a:p>
            <a:r>
              <a:rPr lang="en-US" dirty="0"/>
              <a:t>How to represent complex data in tables</a:t>
            </a:r>
          </a:p>
        </p:txBody>
      </p:sp>
    </p:spTree>
    <p:extLst>
      <p:ext uri="{BB962C8B-B14F-4D97-AF65-F5344CB8AC3E}">
        <p14:creationId xmlns:p14="http://schemas.microsoft.com/office/powerpoint/2010/main" val="27584145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Tables</a:t>
            </a:r>
            <a:endParaRPr lang="en-US" dirty="0"/>
          </a:p>
        </p:txBody>
      </p:sp>
      <p:sp>
        <p:nvSpPr>
          <p:cNvPr id="3" name="Content Placeholder 2"/>
          <p:cNvSpPr>
            <a:spLocks noGrp="1"/>
          </p:cNvSpPr>
          <p:nvPr>
            <p:ph sz="quarter" idx="13"/>
          </p:nvPr>
        </p:nvSpPr>
        <p:spPr/>
        <p:txBody>
          <a:bodyPr/>
          <a:lstStyle/>
          <a:p>
            <a:r>
              <a:rPr lang="en-US" b="1" dirty="0"/>
              <a:t>&lt;table&gt;</a:t>
            </a:r>
          </a:p>
          <a:p>
            <a:r>
              <a:rPr lang="en-US" b="1" dirty="0"/>
              <a:t>&lt;</a:t>
            </a:r>
            <a:r>
              <a:rPr lang="en-US" b="1" dirty="0" err="1"/>
              <a:t>th</a:t>
            </a:r>
            <a:r>
              <a:rPr lang="en-US" b="1" dirty="0"/>
              <a:t>&gt;</a:t>
            </a:r>
          </a:p>
          <a:p>
            <a:r>
              <a:rPr lang="en-US" b="1" dirty="0"/>
              <a:t>&lt;</a:t>
            </a:r>
            <a:r>
              <a:rPr lang="en-US" b="1" dirty="0" err="1"/>
              <a:t>tr</a:t>
            </a:r>
            <a:r>
              <a:rPr lang="en-US" b="1" dirty="0"/>
              <a:t>&gt;</a:t>
            </a:r>
          </a:p>
          <a:p>
            <a:r>
              <a:rPr lang="en-US" b="1" dirty="0"/>
              <a:t>&lt;td&gt;</a:t>
            </a:r>
          </a:p>
          <a:p>
            <a:r>
              <a:rPr lang="en-US" b="1" dirty="0"/>
              <a:t>&lt;</a:t>
            </a:r>
            <a:r>
              <a:rPr lang="en-US" b="1" dirty="0" err="1"/>
              <a:t>thead</a:t>
            </a:r>
            <a:r>
              <a:rPr lang="en-US" b="1" dirty="0"/>
              <a:t>&gt;</a:t>
            </a:r>
          </a:p>
          <a:p>
            <a:r>
              <a:rPr lang="en-US" b="1" dirty="0"/>
              <a:t>&lt;</a:t>
            </a:r>
            <a:r>
              <a:rPr lang="en-US" b="1" dirty="0" err="1"/>
              <a:t>tbody</a:t>
            </a:r>
            <a:r>
              <a:rPr lang="en-US" b="1" dirty="0"/>
              <a:t>&gt;</a:t>
            </a:r>
          </a:p>
          <a:p>
            <a:r>
              <a:rPr lang="en-US" b="1" dirty="0"/>
              <a:t>&lt;</a:t>
            </a:r>
            <a:r>
              <a:rPr lang="en-US" b="1" dirty="0" err="1"/>
              <a:t>tfoot</a:t>
            </a:r>
            <a:r>
              <a:rPr lang="en-US" b="1" dirty="0"/>
              <a:t>&gt;</a:t>
            </a:r>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762000"/>
            <a:ext cx="4429125" cy="3252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00034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&lt;caption&gt; Tag </a:t>
            </a:r>
          </a:p>
        </p:txBody>
      </p:sp>
      <p:sp>
        <p:nvSpPr>
          <p:cNvPr id="3" name="Content Placeholder 2"/>
          <p:cNvSpPr>
            <a:spLocks noGrp="1"/>
          </p:cNvSpPr>
          <p:nvPr>
            <p:ph sz="quarter" idx="13"/>
          </p:nvPr>
        </p:nvSpPr>
        <p:spPr/>
        <p:txBody>
          <a:bodyPr/>
          <a:lstStyle/>
          <a:p>
            <a:r>
              <a:rPr lang="en-US" dirty="0"/>
              <a:t>The HTML </a:t>
            </a:r>
            <a:r>
              <a:rPr lang="en-US" dirty="0">
                <a:solidFill>
                  <a:srgbClr val="FF0000"/>
                </a:solidFill>
              </a:rPr>
              <a:t>&lt;caption&gt; </a:t>
            </a:r>
            <a:r>
              <a:rPr lang="en-US" dirty="0"/>
              <a:t>tag is used for creating a caption for a table. There could be only one caption per table. </a:t>
            </a:r>
          </a:p>
        </p:txBody>
      </p:sp>
    </p:spTree>
    <p:extLst>
      <p:ext uri="{BB962C8B-B14F-4D97-AF65-F5344CB8AC3E}">
        <p14:creationId xmlns:p14="http://schemas.microsoft.com/office/powerpoint/2010/main" val="2161446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a URL</a:t>
            </a:r>
          </a:p>
        </p:txBody>
      </p:sp>
      <p:sp>
        <p:nvSpPr>
          <p:cNvPr id="3" name="Content Placeholder 2"/>
          <p:cNvSpPr>
            <a:spLocks noGrp="1"/>
          </p:cNvSpPr>
          <p:nvPr>
            <p:ph sz="quarter" idx="13"/>
          </p:nvPr>
        </p:nvSpPr>
        <p:spPr/>
        <p:txBody>
          <a:bodyPr>
            <a:normAutofit lnSpcReduction="10000"/>
          </a:bodyPr>
          <a:lstStyle/>
          <a:p>
            <a:r>
              <a:rPr lang="en-US" dirty="0"/>
              <a:t>HTTP is used for </a:t>
            </a:r>
            <a:r>
              <a:rPr lang="en-US" dirty="0">
                <a:solidFill>
                  <a:srgbClr val="FF0000"/>
                </a:solidFill>
              </a:rPr>
              <a:t>sending requests </a:t>
            </a:r>
            <a:r>
              <a:rPr lang="en-US" dirty="0">
                <a:solidFill>
                  <a:schemeClr val="tx1"/>
                </a:solidFill>
              </a:rPr>
              <a:t>from a web </a:t>
            </a:r>
            <a:r>
              <a:rPr lang="en-US" dirty="0"/>
              <a:t>client (</a:t>
            </a:r>
            <a:r>
              <a:rPr lang="en-US" dirty="0">
                <a:solidFill>
                  <a:srgbClr val="FF0000"/>
                </a:solidFill>
              </a:rPr>
              <a:t>browser</a:t>
            </a:r>
            <a:r>
              <a:rPr lang="en-US" dirty="0"/>
              <a:t>) to a </a:t>
            </a:r>
            <a:r>
              <a:rPr lang="en-US" dirty="0">
                <a:solidFill>
                  <a:srgbClr val="FF0000"/>
                </a:solidFill>
              </a:rPr>
              <a:t>web server, returning web content </a:t>
            </a:r>
            <a:r>
              <a:rPr lang="en-US" dirty="0"/>
              <a:t>(webpages) from the server back to the client.</a:t>
            </a:r>
          </a:p>
          <a:p>
            <a:r>
              <a:rPr lang="en-US" dirty="0"/>
              <a:t>The Web browser specifies the details of the required Web page in a HTTP Request message</a:t>
            </a:r>
          </a:p>
          <a:p>
            <a:r>
              <a:rPr lang="en-US" dirty="0"/>
              <a:t>The Web server receives this request and after processing it completes the operation by returning either the document or an error in the HTTP Response message</a:t>
            </a:r>
          </a:p>
        </p:txBody>
      </p:sp>
    </p:spTree>
    <p:extLst>
      <p:ext uri="{BB962C8B-B14F-4D97-AF65-F5344CB8AC3E}">
        <p14:creationId xmlns:p14="http://schemas.microsoft.com/office/powerpoint/2010/main" val="13967828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372168"/>
            <a:ext cx="8839199" cy="1143000"/>
          </a:xfrm>
        </p:spPr>
        <p:txBody>
          <a:bodyPr/>
          <a:lstStyle/>
          <a:p>
            <a:r>
              <a:rPr lang="en-US" dirty="0" err="1"/>
              <a:t>Colspan</a:t>
            </a:r>
            <a:r>
              <a:rPr lang="en-US" dirty="0"/>
              <a:t> and </a:t>
            </a:r>
            <a:r>
              <a:rPr lang="en-US" dirty="0" err="1"/>
              <a:t>Rowspan</a:t>
            </a:r>
            <a:endParaRPr lang="en-US" dirty="0"/>
          </a:p>
        </p:txBody>
      </p:sp>
      <p:sp>
        <p:nvSpPr>
          <p:cNvPr id="3" name="Content Placeholder 2"/>
          <p:cNvSpPr>
            <a:spLocks noGrp="1"/>
          </p:cNvSpPr>
          <p:nvPr>
            <p:ph sz="quarter" idx="13"/>
          </p:nvPr>
        </p:nvSpPr>
        <p:spPr/>
        <p:txBody>
          <a:bodyPr/>
          <a:lstStyle/>
          <a:p>
            <a:r>
              <a:rPr lang="en-US" dirty="0"/>
              <a:t>You will use </a:t>
            </a:r>
            <a:r>
              <a:rPr lang="en-US" b="1" dirty="0" err="1">
                <a:solidFill>
                  <a:srgbClr val="FF0000"/>
                </a:solidFill>
              </a:rPr>
              <a:t>colspan</a:t>
            </a:r>
            <a:r>
              <a:rPr lang="en-US" b="1" dirty="0"/>
              <a:t> </a:t>
            </a:r>
            <a:r>
              <a:rPr lang="en-US" dirty="0"/>
              <a:t>attribute if you want to merge two or more columns into a single column. Similar way you will use </a:t>
            </a:r>
            <a:r>
              <a:rPr lang="en-US" b="1" dirty="0" err="1">
                <a:solidFill>
                  <a:srgbClr val="FF0000"/>
                </a:solidFill>
              </a:rPr>
              <a:t>rowspan</a:t>
            </a:r>
            <a:r>
              <a:rPr lang="en-US" b="1" dirty="0"/>
              <a:t> </a:t>
            </a:r>
            <a:r>
              <a:rPr lang="en-US" dirty="0"/>
              <a:t>if you want to merge two or more rows. </a:t>
            </a:r>
          </a:p>
        </p:txBody>
      </p:sp>
    </p:spTree>
    <p:extLst>
      <p:ext uri="{BB962C8B-B14F-4D97-AF65-F5344CB8AC3E}">
        <p14:creationId xmlns:p14="http://schemas.microsoft.com/office/powerpoint/2010/main" val="19745147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Tables </a:t>
            </a:r>
          </a:p>
        </p:txBody>
      </p:sp>
      <p:sp>
        <p:nvSpPr>
          <p:cNvPr id="3" name="Content Placeholder 2"/>
          <p:cNvSpPr>
            <a:spLocks noGrp="1"/>
          </p:cNvSpPr>
          <p:nvPr>
            <p:ph sz="quarter" idx="13"/>
          </p:nvPr>
        </p:nvSpPr>
        <p:spPr/>
        <p:txBody>
          <a:bodyPr/>
          <a:lstStyle/>
          <a:p>
            <a:r>
              <a:rPr lang="en-US" dirty="0"/>
              <a:t>You can use one table inside another table. Not only tables you can use almost all the tags inside table data tag &lt;td&gt;. </a:t>
            </a:r>
          </a:p>
        </p:txBody>
      </p:sp>
    </p:spTree>
    <p:extLst>
      <p:ext uri="{BB962C8B-B14F-4D97-AF65-F5344CB8AC3E}">
        <p14:creationId xmlns:p14="http://schemas.microsoft.com/office/powerpoint/2010/main" val="19216417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1"/>
            <a:ext cx="69342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773681"/>
            <a:ext cx="6991894"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658586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Forms</a:t>
            </a:r>
            <a:endParaRPr lang="en-US" dirty="0"/>
          </a:p>
        </p:txBody>
      </p:sp>
      <p:sp>
        <p:nvSpPr>
          <p:cNvPr id="3" name="Content Placeholder 2"/>
          <p:cNvSpPr>
            <a:spLocks noGrp="1"/>
          </p:cNvSpPr>
          <p:nvPr>
            <p:ph sz="quarter" idx="13"/>
          </p:nvPr>
        </p:nvSpPr>
        <p:spPr/>
        <p:txBody>
          <a:bodyPr/>
          <a:lstStyle/>
          <a:p>
            <a:r>
              <a:rPr lang="en-US" dirty="0"/>
              <a:t>HTML Forms are required, when you want to collect some data from the site visitor. For example, during user registration you would like to collect information such as name, email address, credit card, etc. </a:t>
            </a:r>
          </a:p>
        </p:txBody>
      </p:sp>
    </p:spTree>
    <p:extLst>
      <p:ext uri="{BB962C8B-B14F-4D97-AF65-F5344CB8AC3E}">
        <p14:creationId xmlns:p14="http://schemas.microsoft.com/office/powerpoint/2010/main" val="40168179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486400"/>
            <a:ext cx="6512511" cy="1143000"/>
          </a:xfrm>
        </p:spPr>
        <p:txBody>
          <a:bodyPr/>
          <a:lstStyle/>
          <a:p>
            <a:r>
              <a:rPr lang="en-US" dirty="0"/>
              <a:t>Form Attributes </a:t>
            </a:r>
          </a:p>
        </p:txBody>
      </p:sp>
      <p:sp>
        <p:nvSpPr>
          <p:cNvPr id="3" name="Content Placeholder 2"/>
          <p:cNvSpPr>
            <a:spLocks noGrp="1"/>
          </p:cNvSpPr>
          <p:nvPr>
            <p:ph sz="quarter" idx="13"/>
          </p:nvPr>
        </p:nvSpPr>
        <p:spPr>
          <a:xfrm>
            <a:off x="533400" y="731520"/>
            <a:ext cx="8382000" cy="4450080"/>
          </a:xfrm>
        </p:spPr>
        <p:txBody>
          <a:bodyPr>
            <a:normAutofit/>
          </a:bodyPr>
          <a:lstStyle/>
          <a:p>
            <a:r>
              <a:rPr lang="en-US" b="1" dirty="0">
                <a:solidFill>
                  <a:srgbClr val="FF0000"/>
                </a:solidFill>
              </a:rPr>
              <a:t>action</a:t>
            </a:r>
            <a:r>
              <a:rPr lang="en-US" dirty="0"/>
              <a:t> Backend script ready to process your passed data. </a:t>
            </a:r>
          </a:p>
          <a:p>
            <a:r>
              <a:rPr lang="en-US" b="1" dirty="0">
                <a:solidFill>
                  <a:srgbClr val="FF0000"/>
                </a:solidFill>
              </a:rPr>
              <a:t>method</a:t>
            </a:r>
            <a:r>
              <a:rPr lang="en-US" dirty="0"/>
              <a:t>  The most frequently used are </a:t>
            </a:r>
            <a:r>
              <a:rPr lang="en-US" dirty="0">
                <a:solidFill>
                  <a:srgbClr val="FF0000"/>
                </a:solidFill>
              </a:rPr>
              <a:t>GET</a:t>
            </a:r>
            <a:r>
              <a:rPr lang="en-US" dirty="0"/>
              <a:t> and </a:t>
            </a:r>
            <a:r>
              <a:rPr lang="en-US" dirty="0">
                <a:solidFill>
                  <a:srgbClr val="FF0000"/>
                </a:solidFill>
              </a:rPr>
              <a:t>POST</a:t>
            </a:r>
            <a:r>
              <a:rPr lang="en-US" dirty="0"/>
              <a:t> methods. </a:t>
            </a:r>
          </a:p>
          <a:p>
            <a:r>
              <a:rPr lang="en-US" b="1" dirty="0">
                <a:solidFill>
                  <a:srgbClr val="FF0000"/>
                </a:solidFill>
              </a:rPr>
              <a:t>target</a:t>
            </a:r>
            <a:r>
              <a:rPr lang="en-US" dirty="0"/>
              <a:t> where the result of the script will be displayed. It takes values like _</a:t>
            </a:r>
            <a:r>
              <a:rPr lang="en-US" dirty="0">
                <a:solidFill>
                  <a:srgbClr val="FF0000"/>
                </a:solidFill>
              </a:rPr>
              <a:t>blank</a:t>
            </a:r>
            <a:r>
              <a:rPr lang="en-US" dirty="0"/>
              <a:t>, _</a:t>
            </a:r>
            <a:r>
              <a:rPr lang="en-US" dirty="0">
                <a:solidFill>
                  <a:srgbClr val="FF0000"/>
                </a:solidFill>
              </a:rPr>
              <a:t>self</a:t>
            </a:r>
            <a:r>
              <a:rPr lang="en-US" dirty="0"/>
              <a:t>, _</a:t>
            </a:r>
            <a:r>
              <a:rPr lang="en-US" dirty="0">
                <a:solidFill>
                  <a:srgbClr val="FF0000"/>
                </a:solidFill>
              </a:rPr>
              <a:t>parent</a:t>
            </a:r>
            <a:r>
              <a:rPr lang="en-US" dirty="0"/>
              <a:t> etc. 	</a:t>
            </a:r>
          </a:p>
          <a:p>
            <a:r>
              <a:rPr lang="en-US" b="1" dirty="0" err="1">
                <a:solidFill>
                  <a:srgbClr val="FF0000"/>
                </a:solidFill>
              </a:rPr>
              <a:t>enctype</a:t>
            </a:r>
            <a:r>
              <a:rPr lang="en-US" dirty="0"/>
              <a:t> You can use the </a:t>
            </a:r>
            <a:r>
              <a:rPr lang="en-US" dirty="0" err="1"/>
              <a:t>enctype</a:t>
            </a:r>
            <a:r>
              <a:rPr lang="en-US" dirty="0"/>
              <a:t> attribute to specify how the browser encodes the data before it sends it to the server. Possible values are: </a:t>
            </a:r>
            <a:r>
              <a:rPr lang="en-US" dirty="0">
                <a:solidFill>
                  <a:srgbClr val="C00000"/>
                </a:solidFill>
              </a:rPr>
              <a:t>application/x-www-form-</a:t>
            </a:r>
            <a:r>
              <a:rPr lang="en-US" dirty="0" err="1">
                <a:solidFill>
                  <a:srgbClr val="C00000"/>
                </a:solidFill>
              </a:rPr>
              <a:t>urlencoded</a:t>
            </a:r>
            <a:r>
              <a:rPr lang="en-US" dirty="0"/>
              <a:t> - This is the standard method most forms use in simple scenarios. </a:t>
            </a:r>
            <a:r>
              <a:rPr lang="en-US" dirty="0" err="1">
                <a:solidFill>
                  <a:srgbClr val="C00000"/>
                </a:solidFill>
              </a:rPr>
              <a:t>mutlipart</a:t>
            </a:r>
            <a:r>
              <a:rPr lang="en-US" dirty="0">
                <a:solidFill>
                  <a:srgbClr val="C00000"/>
                </a:solidFill>
              </a:rPr>
              <a:t>/form-data</a:t>
            </a:r>
            <a:r>
              <a:rPr lang="en-US" dirty="0"/>
              <a:t> - This is used when you want to upload binary data in the form of files like image, word file etc. </a:t>
            </a:r>
          </a:p>
        </p:txBody>
      </p:sp>
    </p:spTree>
    <p:extLst>
      <p:ext uri="{BB962C8B-B14F-4D97-AF65-F5344CB8AC3E}">
        <p14:creationId xmlns:p14="http://schemas.microsoft.com/office/powerpoint/2010/main" val="2583111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Form Controls</a:t>
            </a:r>
            <a:endParaRPr lang="en-US" dirty="0"/>
          </a:p>
        </p:txBody>
      </p:sp>
      <p:sp>
        <p:nvSpPr>
          <p:cNvPr id="3" name="Content Placeholder 2"/>
          <p:cNvSpPr>
            <a:spLocks noGrp="1"/>
          </p:cNvSpPr>
          <p:nvPr>
            <p:ph sz="quarter" idx="13"/>
          </p:nvPr>
        </p:nvSpPr>
        <p:spPr/>
        <p:txBody>
          <a:bodyPr/>
          <a:lstStyle/>
          <a:p>
            <a:r>
              <a:rPr lang="en-US" dirty="0"/>
              <a:t>Text input (single-line)</a:t>
            </a:r>
          </a:p>
          <a:p>
            <a:pPr marL="45720" indent="0">
              <a:buNone/>
            </a:pPr>
            <a:endParaRPr lang="en-US" dirty="0"/>
          </a:p>
          <a:p>
            <a:r>
              <a:rPr lang="en-US" dirty="0"/>
              <a:t>Password input</a:t>
            </a:r>
          </a:p>
          <a:p>
            <a:pPr marL="45720" indent="0">
              <a:buNone/>
            </a:pPr>
            <a:endParaRPr lang="en-US" dirty="0"/>
          </a:p>
          <a:p>
            <a:r>
              <a:rPr lang="en-US" dirty="0"/>
              <a:t>Text area (multi-line)</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19200"/>
            <a:ext cx="2743200" cy="364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123164"/>
            <a:ext cx="2743200" cy="391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109912"/>
            <a:ext cx="274320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63297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Form Controls</a:t>
            </a:r>
            <a:endParaRPr lang="en-US" dirty="0"/>
          </a:p>
        </p:txBody>
      </p:sp>
      <p:sp>
        <p:nvSpPr>
          <p:cNvPr id="3" name="Content Placeholder 2"/>
          <p:cNvSpPr>
            <a:spLocks noGrp="1"/>
          </p:cNvSpPr>
          <p:nvPr>
            <p:ph sz="quarter" idx="13"/>
          </p:nvPr>
        </p:nvSpPr>
        <p:spPr/>
        <p:txBody>
          <a:bodyPr/>
          <a:lstStyle/>
          <a:p>
            <a:r>
              <a:rPr lang="en-US" dirty="0"/>
              <a:t>Radio buttons</a:t>
            </a:r>
          </a:p>
          <a:p>
            <a:pPr marL="45720" indent="0">
              <a:buNone/>
            </a:pPr>
            <a:endParaRPr lang="en-US" dirty="0"/>
          </a:p>
          <a:p>
            <a:r>
              <a:rPr lang="en-US" dirty="0"/>
              <a:t>Checkboxes</a:t>
            </a:r>
          </a:p>
          <a:p>
            <a:pPr marL="45720" indent="0">
              <a:buNone/>
            </a:pPr>
            <a:endParaRPr lang="en-US" dirty="0"/>
          </a:p>
          <a:p>
            <a:r>
              <a:rPr lang="en-US" dirty="0"/>
              <a:t>Drop-down boxes</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19200"/>
            <a:ext cx="2133600" cy="375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5771" y="2133600"/>
            <a:ext cx="23241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086099"/>
            <a:ext cx="1752600" cy="408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42292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Form Controls</a:t>
            </a:r>
            <a:endParaRPr lang="en-US" dirty="0"/>
          </a:p>
        </p:txBody>
      </p:sp>
      <p:sp>
        <p:nvSpPr>
          <p:cNvPr id="3" name="Content Placeholder 2"/>
          <p:cNvSpPr>
            <a:spLocks noGrp="1"/>
          </p:cNvSpPr>
          <p:nvPr>
            <p:ph sz="quarter" idx="13"/>
          </p:nvPr>
        </p:nvSpPr>
        <p:spPr/>
        <p:txBody>
          <a:bodyPr/>
          <a:lstStyle/>
          <a:p>
            <a:r>
              <a:rPr lang="en-US" dirty="0"/>
              <a:t>Submit buttons</a:t>
            </a:r>
          </a:p>
          <a:p>
            <a:pPr marL="45720" indent="0">
              <a:buNone/>
            </a:pPr>
            <a:endParaRPr lang="en-US" dirty="0"/>
          </a:p>
          <a:p>
            <a:r>
              <a:rPr lang="en-US" dirty="0"/>
              <a:t>Image buttons</a:t>
            </a:r>
          </a:p>
          <a:p>
            <a:pPr marL="45720" indent="0">
              <a:buNone/>
            </a:pPr>
            <a:endParaRPr lang="en-US" dirty="0"/>
          </a:p>
          <a:p>
            <a:r>
              <a:rPr lang="en-US" dirty="0"/>
              <a:t>File upload</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95400"/>
            <a:ext cx="1295400" cy="385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133600"/>
            <a:ext cx="18256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028950"/>
            <a:ext cx="2743200" cy="509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22096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Form Structure</a:t>
            </a:r>
            <a:endParaRPr lang="en-US" dirty="0"/>
          </a:p>
        </p:txBody>
      </p:sp>
      <p:sp>
        <p:nvSpPr>
          <p:cNvPr id="3" name="Content Placeholder 2"/>
          <p:cNvSpPr>
            <a:spLocks noGrp="1"/>
          </p:cNvSpPr>
          <p:nvPr>
            <p:ph sz="quarter" idx="13"/>
          </p:nvPr>
        </p:nvSpPr>
        <p:spPr/>
        <p:txBody>
          <a:bodyPr/>
          <a:lstStyle/>
          <a:p>
            <a:r>
              <a:rPr lang="en-US" b="1" dirty="0"/>
              <a:t>&lt;form&gt;</a:t>
            </a:r>
          </a:p>
          <a:p>
            <a:r>
              <a:rPr lang="en-US" b="1" dirty="0"/>
              <a:t>Action</a:t>
            </a:r>
          </a:p>
          <a:p>
            <a:r>
              <a:rPr lang="en-US" b="1" dirty="0"/>
              <a:t>Method </a:t>
            </a:r>
          </a:p>
          <a:p>
            <a:r>
              <a:rPr lang="en-US" b="1" dirty="0"/>
              <a:t>id</a:t>
            </a:r>
            <a:endParaRPr 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990600"/>
            <a:ext cx="48768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6219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029200"/>
            <a:ext cx="6512511" cy="1143000"/>
          </a:xfrm>
        </p:spPr>
        <p:txBody>
          <a:bodyPr/>
          <a:lstStyle/>
          <a:p>
            <a:r>
              <a:rPr lang="en-US" dirty="0"/>
              <a:t>Input Type</a:t>
            </a:r>
          </a:p>
        </p:txBody>
      </p:sp>
      <p:sp>
        <p:nvSpPr>
          <p:cNvPr id="3" name="Content Placeholder 2"/>
          <p:cNvSpPr>
            <a:spLocks noGrp="1"/>
          </p:cNvSpPr>
          <p:nvPr>
            <p:ph sz="quarter" idx="13"/>
          </p:nvPr>
        </p:nvSpPr>
        <p:spPr>
          <a:xfrm>
            <a:off x="3962400" y="877389"/>
            <a:ext cx="2667000" cy="3237411"/>
          </a:xfrm>
        </p:spPr>
        <p:txBody>
          <a:bodyPr>
            <a:normAutofit/>
          </a:bodyPr>
          <a:lstStyle/>
          <a:p>
            <a:r>
              <a:rPr lang="en-US" b="1" dirty="0"/>
              <a:t>date</a:t>
            </a:r>
          </a:p>
          <a:p>
            <a:r>
              <a:rPr lang="en-US" b="1" dirty="0"/>
              <a:t>email</a:t>
            </a:r>
          </a:p>
          <a:p>
            <a:r>
              <a:rPr lang="en-US" b="1" dirty="0" err="1"/>
              <a:t>url</a:t>
            </a:r>
            <a:endParaRPr lang="en-US" b="1" dirty="0"/>
          </a:p>
          <a:p>
            <a:r>
              <a:rPr lang="en-US" b="1" dirty="0"/>
              <a:t>search</a:t>
            </a:r>
          </a:p>
          <a:p>
            <a:endParaRPr lang="en-US" dirty="0"/>
          </a:p>
          <a:p>
            <a:endParaRPr lang="en-US" b="1" dirty="0"/>
          </a:p>
          <a:p>
            <a:endParaRPr lang="en-US" b="1" dirty="0"/>
          </a:p>
          <a:p>
            <a:endParaRPr lang="en-US" b="1" dirty="0"/>
          </a:p>
          <a:p>
            <a:endParaRPr lang="en-US" b="1" dirty="0"/>
          </a:p>
          <a:p>
            <a:endParaRPr lang="en-US" dirty="0"/>
          </a:p>
        </p:txBody>
      </p:sp>
      <p:sp>
        <p:nvSpPr>
          <p:cNvPr id="4" name="Content Placeholder 2"/>
          <p:cNvSpPr txBox="1">
            <a:spLocks/>
          </p:cNvSpPr>
          <p:nvPr/>
        </p:nvSpPr>
        <p:spPr>
          <a:xfrm>
            <a:off x="1295400" y="883920"/>
            <a:ext cx="2667000" cy="399288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r>
              <a:rPr lang="en-US" b="1" dirty="0"/>
              <a:t>Text</a:t>
            </a:r>
          </a:p>
          <a:p>
            <a:r>
              <a:rPr lang="en-US" b="1" dirty="0"/>
              <a:t>Password</a:t>
            </a:r>
          </a:p>
          <a:p>
            <a:r>
              <a:rPr lang="en-US" b="1" dirty="0"/>
              <a:t>Radio</a:t>
            </a:r>
          </a:p>
          <a:p>
            <a:r>
              <a:rPr lang="en-US" b="1" dirty="0"/>
              <a:t>Checkbox</a:t>
            </a:r>
          </a:p>
          <a:p>
            <a:r>
              <a:rPr lang="en-US" dirty="0"/>
              <a:t>File</a:t>
            </a:r>
          </a:p>
          <a:p>
            <a:r>
              <a:rPr lang="en-US" b="1" dirty="0"/>
              <a:t>Image</a:t>
            </a:r>
          </a:p>
          <a:p>
            <a:r>
              <a:rPr lang="en-US" b="1" dirty="0"/>
              <a:t>Submit</a:t>
            </a:r>
          </a:p>
          <a:p>
            <a:r>
              <a:rPr lang="en-US" b="1" dirty="0"/>
              <a:t>Hidden</a:t>
            </a:r>
          </a:p>
          <a:p>
            <a:endParaRPr lang="en-US" dirty="0"/>
          </a:p>
          <a:p>
            <a:endParaRPr lang="en-US" b="1" dirty="0"/>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2108780985"/>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79130</TotalTime>
  <Words>7593</Words>
  <Application>Microsoft Office PowerPoint</Application>
  <PresentationFormat>On-screen Show (4:3)</PresentationFormat>
  <Paragraphs>823</Paragraphs>
  <Slides>121</Slides>
  <Notes>59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121</vt:i4>
      </vt:variant>
    </vt:vector>
  </HeadingPairs>
  <TitlesOfParts>
    <vt:vector size="128" baseType="lpstr">
      <vt:lpstr>Arial</vt:lpstr>
      <vt:lpstr>Calibri</vt:lpstr>
      <vt:lpstr>Consolas</vt:lpstr>
      <vt:lpstr>Georgia</vt:lpstr>
      <vt:lpstr>Tahoma</vt:lpstr>
      <vt:lpstr>Trebuchet MS</vt:lpstr>
      <vt:lpstr>Slipstream</vt:lpstr>
      <vt:lpstr>Introduction to Web Technologies </vt:lpstr>
      <vt:lpstr>PowerPoint Presentation</vt:lpstr>
      <vt:lpstr>Introduction</vt:lpstr>
      <vt:lpstr>Transmission</vt:lpstr>
      <vt:lpstr>What is a Protocol</vt:lpstr>
      <vt:lpstr>Internet Protocol Suite</vt:lpstr>
      <vt:lpstr>TCP/IP</vt:lpstr>
      <vt:lpstr>Uniform Resource Locators (URL)</vt:lpstr>
      <vt:lpstr>Retrieving a URL</vt:lpstr>
      <vt:lpstr>PowerPoint Presentation</vt:lpstr>
      <vt:lpstr>Hypertext Transfer Protocol</vt:lpstr>
      <vt:lpstr>HTTP</vt:lpstr>
      <vt:lpstr>HTTP </vt:lpstr>
      <vt:lpstr>PowerPoint Presentation</vt:lpstr>
      <vt:lpstr>SSL (Secure Sockets Layer)</vt:lpstr>
      <vt:lpstr>PowerPoint Presentation</vt:lpstr>
      <vt:lpstr>Port Numbers</vt:lpstr>
      <vt:lpstr>Who owns the Internet?</vt:lpstr>
      <vt:lpstr>HTML</vt:lpstr>
      <vt:lpstr>What is HTML? </vt:lpstr>
      <vt:lpstr>About HTML</vt:lpstr>
      <vt:lpstr>The W3C Standard</vt:lpstr>
      <vt:lpstr>The WHATWG Living Standard</vt:lpstr>
      <vt:lpstr>Structure</vt:lpstr>
      <vt:lpstr>PowerPoint Presentation</vt:lpstr>
      <vt:lpstr>Body, Head &amp; Title</vt:lpstr>
      <vt:lpstr>UPPERCASE or lowercase? </vt:lpstr>
      <vt:lpstr>Optional Tags </vt:lpstr>
      <vt:lpstr>DOCTYPEs</vt:lpstr>
      <vt:lpstr>PowerPoint Presentation</vt:lpstr>
      <vt:lpstr>Single or double quotes?</vt:lpstr>
      <vt:lpstr>Core Attributes</vt:lpstr>
      <vt:lpstr>HTML Styles</vt:lpstr>
      <vt:lpstr>The dir Attribute</vt:lpstr>
      <vt:lpstr>HTML Tag vs. Element</vt:lpstr>
      <vt:lpstr>HTML – META TAGS </vt:lpstr>
      <vt:lpstr>META TAGS</vt:lpstr>
      <vt:lpstr>Specifying Keywords</vt:lpstr>
      <vt:lpstr>Document Description</vt:lpstr>
      <vt:lpstr>Setting Author Name</vt:lpstr>
      <vt:lpstr>Specify Character Set</vt:lpstr>
      <vt:lpstr>Setting The Viewport</vt:lpstr>
      <vt:lpstr>PowerPoint Presentation</vt:lpstr>
      <vt:lpstr>social networking meta</vt:lpstr>
      <vt:lpstr>Adding custom icons to your site </vt:lpstr>
      <vt:lpstr>primary language of the document </vt:lpstr>
      <vt:lpstr>Information About Your Pages</vt:lpstr>
      <vt:lpstr>Nested HTML Elements</vt:lpstr>
      <vt:lpstr>HTML – COMMENTS </vt:lpstr>
      <vt:lpstr>Text Formatting </vt:lpstr>
      <vt:lpstr>Headings</vt:lpstr>
      <vt:lpstr>Paragraph Tag</vt:lpstr>
      <vt:lpstr>Whitespace in HTML </vt:lpstr>
      <vt:lpstr>special characters</vt:lpstr>
      <vt:lpstr>PowerPoint Presentation</vt:lpstr>
      <vt:lpstr>Bold Text</vt:lpstr>
      <vt:lpstr>Italic Text</vt:lpstr>
      <vt:lpstr>Underlined Text</vt:lpstr>
      <vt:lpstr>Line Break Tag</vt:lpstr>
      <vt:lpstr>Centering Content</vt:lpstr>
      <vt:lpstr>Horizontal Lines</vt:lpstr>
      <vt:lpstr>Grouping Content</vt:lpstr>
      <vt:lpstr>PowerPoint Presentation</vt:lpstr>
      <vt:lpstr>Lists</vt:lpstr>
      <vt:lpstr>Ordered Lists</vt:lpstr>
      <vt:lpstr>The type Attribute</vt:lpstr>
      <vt:lpstr>The start Attribute</vt:lpstr>
      <vt:lpstr>Unordered lists</vt:lpstr>
      <vt:lpstr>Definition Lists</vt:lpstr>
      <vt:lpstr>Nested lists </vt:lpstr>
      <vt:lpstr>PowerPoint Presentation</vt:lpstr>
      <vt:lpstr>TEXT LINKS </vt:lpstr>
      <vt:lpstr>Links</vt:lpstr>
      <vt:lpstr>target Attribute </vt:lpstr>
      <vt:lpstr>PowerPoint Presentation</vt:lpstr>
      <vt:lpstr>Linking to a Page Section </vt:lpstr>
      <vt:lpstr>Email Tag</vt:lpstr>
      <vt:lpstr>Directory Structure</vt:lpstr>
      <vt:lpstr>Links</vt:lpstr>
      <vt:lpstr>HTML – IFRAMES </vt:lpstr>
      <vt:lpstr>The &lt;Iframe&gt; Attributes </vt:lpstr>
      <vt:lpstr>Images</vt:lpstr>
      <vt:lpstr>Images</vt:lpstr>
      <vt:lpstr>Three Rules for Creating Images</vt:lpstr>
      <vt:lpstr>PowerPoint Presentation</vt:lpstr>
      <vt:lpstr>IMAGE LINKS </vt:lpstr>
      <vt:lpstr>Tables</vt:lpstr>
      <vt:lpstr>Tables</vt:lpstr>
      <vt:lpstr>HTML &lt;caption&gt; Tag </vt:lpstr>
      <vt:lpstr>Colspan and Rowspan</vt:lpstr>
      <vt:lpstr>Nested Tables </vt:lpstr>
      <vt:lpstr>PowerPoint Presentation</vt:lpstr>
      <vt:lpstr>Forms</vt:lpstr>
      <vt:lpstr>Form Attributes </vt:lpstr>
      <vt:lpstr>Form Controls</vt:lpstr>
      <vt:lpstr>Form Controls</vt:lpstr>
      <vt:lpstr>Form Controls</vt:lpstr>
      <vt:lpstr>Form Structure</vt:lpstr>
      <vt:lpstr>Input Type</vt:lpstr>
      <vt:lpstr>HTML5: &lt;input&gt; element</vt:lpstr>
      <vt:lpstr>Text input</vt:lpstr>
      <vt:lpstr>Text input fields </vt:lpstr>
      <vt:lpstr>HTML 5: Form Validation</vt:lpstr>
      <vt:lpstr>Constraining the length of your entries </vt:lpstr>
      <vt:lpstr>The &lt;label&gt; element</vt:lpstr>
      <vt:lpstr>Choices Input</vt:lpstr>
      <vt:lpstr>Choices Input</vt:lpstr>
      <vt:lpstr>Select Box</vt:lpstr>
      <vt:lpstr>HTML &lt;optgroup&gt; Tag </vt:lpstr>
      <vt:lpstr>Button Controls </vt:lpstr>
      <vt:lpstr>Button Type</vt:lpstr>
      <vt:lpstr>Hidden Form Controls </vt:lpstr>
      <vt:lpstr>Grouping Form Elements</vt:lpstr>
      <vt:lpstr>HTML &lt;fieldset&gt; Tag </vt:lpstr>
      <vt:lpstr>HTML &lt;legend&gt; Tag </vt:lpstr>
      <vt:lpstr>PowerPoint Presentation</vt:lpstr>
      <vt:lpstr>Extra Markup</vt:lpstr>
      <vt:lpstr>HTML Document</vt:lpstr>
      <vt:lpstr>HTML Layouts</vt:lpstr>
      <vt:lpstr>Migration from HTML4 to HTML5</vt:lpstr>
      <vt:lpstr>Adding characters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iti</dc:creator>
  <cp:lastModifiedBy>aalashry</cp:lastModifiedBy>
  <cp:revision>476</cp:revision>
  <dcterms:created xsi:type="dcterms:W3CDTF">2006-08-16T00:00:00Z</dcterms:created>
  <dcterms:modified xsi:type="dcterms:W3CDTF">2023-09-09T10:07:03Z</dcterms:modified>
</cp:coreProperties>
</file>