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67" r:id="rId2"/>
    <p:sldId id="268" r:id="rId3"/>
    <p:sldId id="473" r:id="rId4"/>
    <p:sldId id="474" r:id="rId5"/>
    <p:sldId id="475" r:id="rId6"/>
    <p:sldId id="476" r:id="rId7"/>
    <p:sldId id="477" r:id="rId8"/>
    <p:sldId id="478" r:id="rId9"/>
    <p:sldId id="314" r:id="rId10"/>
    <p:sldId id="479" r:id="rId11"/>
    <p:sldId id="480" r:id="rId12"/>
    <p:sldId id="481" r:id="rId13"/>
    <p:sldId id="492" r:id="rId14"/>
    <p:sldId id="482" r:id="rId15"/>
    <p:sldId id="483" r:id="rId16"/>
    <p:sldId id="484" r:id="rId17"/>
    <p:sldId id="486" r:id="rId18"/>
    <p:sldId id="485" r:id="rId19"/>
    <p:sldId id="573" r:id="rId20"/>
    <p:sldId id="570" r:id="rId21"/>
    <p:sldId id="487" r:id="rId22"/>
    <p:sldId id="571" r:id="rId23"/>
    <p:sldId id="315" r:id="rId24"/>
    <p:sldId id="316" r:id="rId25"/>
    <p:sldId id="317" r:id="rId26"/>
    <p:sldId id="326" r:id="rId27"/>
    <p:sldId id="327" r:id="rId28"/>
    <p:sldId id="318" r:id="rId29"/>
    <p:sldId id="572" r:id="rId30"/>
    <p:sldId id="270" r:id="rId31"/>
    <p:sldId id="490" r:id="rId32"/>
    <p:sldId id="269" r:id="rId33"/>
    <p:sldId id="321" r:id="rId34"/>
    <p:sldId id="319" r:id="rId35"/>
    <p:sldId id="320" r:id="rId36"/>
    <p:sldId id="322" r:id="rId37"/>
    <p:sldId id="491" r:id="rId38"/>
    <p:sldId id="493" r:id="rId39"/>
    <p:sldId id="494" r:id="rId40"/>
    <p:sldId id="495" r:id="rId41"/>
    <p:sldId id="496" r:id="rId42"/>
    <p:sldId id="499" r:id="rId43"/>
    <p:sldId id="497" r:id="rId44"/>
    <p:sldId id="498" r:id="rId45"/>
    <p:sldId id="325" r:id="rId46"/>
    <p:sldId id="500" r:id="rId47"/>
    <p:sldId id="501" r:id="rId48"/>
    <p:sldId id="502" r:id="rId49"/>
    <p:sldId id="503" r:id="rId50"/>
    <p:sldId id="504" r:id="rId51"/>
    <p:sldId id="505" r:id="rId52"/>
    <p:sldId id="506" r:id="rId53"/>
    <p:sldId id="508" r:id="rId54"/>
    <p:sldId id="271" r:id="rId55"/>
    <p:sldId id="513" r:id="rId56"/>
    <p:sldId id="328" r:id="rId57"/>
    <p:sldId id="509" r:id="rId58"/>
    <p:sldId id="510" r:id="rId59"/>
    <p:sldId id="329" r:id="rId60"/>
    <p:sldId id="331" r:id="rId61"/>
    <p:sldId id="337" r:id="rId62"/>
    <p:sldId id="511" r:id="rId63"/>
    <p:sldId id="332" r:id="rId64"/>
    <p:sldId id="512" r:id="rId65"/>
    <p:sldId id="333" r:id="rId66"/>
    <p:sldId id="517" r:id="rId67"/>
    <p:sldId id="334" r:id="rId68"/>
    <p:sldId id="518" r:id="rId69"/>
    <p:sldId id="519" r:id="rId70"/>
    <p:sldId id="520" r:id="rId71"/>
    <p:sldId id="521" r:id="rId72"/>
    <p:sldId id="522" r:id="rId73"/>
    <p:sldId id="523" r:id="rId74"/>
    <p:sldId id="525" r:id="rId75"/>
    <p:sldId id="527" r:id="rId76"/>
    <p:sldId id="528" r:id="rId77"/>
    <p:sldId id="529" r:id="rId78"/>
    <p:sldId id="530" r:id="rId79"/>
    <p:sldId id="532" r:id="rId80"/>
    <p:sldId id="531" r:id="rId81"/>
    <p:sldId id="533" r:id="rId82"/>
    <p:sldId id="272" r:id="rId83"/>
    <p:sldId id="338" r:id="rId84"/>
    <p:sldId id="339" r:id="rId85"/>
    <p:sldId id="343" r:id="rId86"/>
    <p:sldId id="344" r:id="rId87"/>
    <p:sldId id="345" r:id="rId88"/>
    <p:sldId id="346" r:id="rId89"/>
    <p:sldId id="347" r:id="rId90"/>
    <p:sldId id="273" r:id="rId91"/>
    <p:sldId id="348" r:id="rId92"/>
    <p:sldId id="350" r:id="rId93"/>
    <p:sldId id="275" r:id="rId94"/>
    <p:sldId id="351" r:id="rId95"/>
    <p:sldId id="35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42" autoAdjust="0"/>
  </p:normalViewPr>
  <p:slideViewPr>
    <p:cSldViewPr>
      <p:cViewPr varScale="1">
        <p:scale>
          <a:sx n="61" d="100"/>
          <a:sy n="61" d="100"/>
        </p:scale>
        <p:origin x="16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9C090-6174-431B-8C93-4B3684CEA76B}" type="datetimeFigureOut">
              <a:rPr lang="en-US" smtClean="0"/>
              <a:t>9/9/2023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12A55C-0109-4089-BFBE-18C3BDFA7400}" type="slidenum">
              <a:rPr lang="en-US" smtClean="0"/>
              <a:t>‹#›</a:t>
            </a:fld>
            <a:endParaRPr lang="en-US"/>
          </a:p>
        </p:txBody>
      </p:sp>
    </p:spTree>
    <p:extLst>
      <p:ext uri="{BB962C8B-B14F-4D97-AF65-F5344CB8AC3E}">
        <p14:creationId xmlns:p14="http://schemas.microsoft.com/office/powerpoint/2010/main" val="148039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interactive-examples.mdn.mozilla.net/media/examples/lizard.p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a:t>
            </a:r>
          </a:p>
          <a:p>
            <a:r>
              <a:rPr lang="en-US" dirty="0"/>
              <a:t>font-family: "Times New Roman", Times, serif;</a:t>
            </a:r>
          </a:p>
          <a:p>
            <a:r>
              <a:rPr lang="en-US" dirty="0"/>
              <a:t>}</a:t>
            </a:r>
          </a:p>
          <a:p>
            <a:r>
              <a:rPr lang="en-US" dirty="0"/>
              <a:t>font-family: Times, “Times New Roman”, Georgia, serif;</a:t>
            </a:r>
            <a:endParaRPr lang="ar-EG" dirty="0"/>
          </a:p>
          <a:p>
            <a:r>
              <a:rPr lang="en-US" dirty="0"/>
              <a:t>font-family: Verdana, Arial, Helvetica, sans-serif;</a:t>
            </a:r>
          </a:p>
          <a:p>
            <a:endParaRPr lang="en-US" dirty="0"/>
          </a:p>
          <a:p>
            <a:r>
              <a:rPr lang="en-US" dirty="0"/>
              <a:t>/* A generic family name only */</a:t>
            </a:r>
          </a:p>
          <a:p>
            <a:r>
              <a:rPr lang="en-US" dirty="0"/>
              <a:t>font-family: serif;</a:t>
            </a:r>
          </a:p>
          <a:p>
            <a:r>
              <a:rPr lang="en-US" dirty="0"/>
              <a:t>font-family: sans-serif;</a:t>
            </a:r>
          </a:p>
          <a:p>
            <a:r>
              <a:rPr lang="en-US" dirty="0"/>
              <a:t>font-family: monospace;</a:t>
            </a:r>
          </a:p>
          <a:p>
            <a:r>
              <a:rPr lang="en-US" dirty="0"/>
              <a:t>font-family: cursive;</a:t>
            </a:r>
          </a:p>
          <a:p>
            <a:r>
              <a:rPr lang="en-US" dirty="0"/>
              <a:t>font-family: fantasy;</a:t>
            </a:r>
          </a:p>
          <a:p>
            <a:r>
              <a:rPr lang="en-US" dirty="0"/>
              <a:t>font-family: system-</a:t>
            </a:r>
            <a:r>
              <a:rPr lang="en-US" dirty="0" err="1"/>
              <a:t>ui</a:t>
            </a:r>
            <a:r>
              <a:rPr lang="en-US" dirty="0"/>
              <a:t>;</a:t>
            </a:r>
          </a:p>
          <a:p>
            <a:r>
              <a:rPr lang="en-US" dirty="0"/>
              <a:t>font-family: </a:t>
            </a:r>
            <a:r>
              <a:rPr lang="en-US" dirty="0" err="1"/>
              <a:t>ui</a:t>
            </a:r>
            <a:r>
              <a:rPr lang="en-US" dirty="0"/>
              <a:t>-serif;</a:t>
            </a:r>
          </a:p>
          <a:p>
            <a:r>
              <a:rPr lang="en-US" dirty="0"/>
              <a:t>font-family: </a:t>
            </a:r>
            <a:r>
              <a:rPr lang="en-US" dirty="0" err="1"/>
              <a:t>ui</a:t>
            </a:r>
            <a:r>
              <a:rPr lang="en-US" dirty="0"/>
              <a:t>-sans-serif;</a:t>
            </a:r>
          </a:p>
          <a:p>
            <a:r>
              <a:rPr lang="en-US" dirty="0"/>
              <a:t>font-family: </a:t>
            </a:r>
            <a:r>
              <a:rPr lang="en-US" dirty="0" err="1"/>
              <a:t>ui</a:t>
            </a:r>
            <a:r>
              <a:rPr lang="en-US" dirty="0"/>
              <a:t>-monospace;</a:t>
            </a:r>
          </a:p>
          <a:p>
            <a:r>
              <a:rPr lang="en-US" dirty="0"/>
              <a:t>font-family: </a:t>
            </a:r>
            <a:r>
              <a:rPr lang="en-US" dirty="0" err="1"/>
              <a:t>ui</a:t>
            </a:r>
            <a:r>
              <a:rPr lang="en-US" dirty="0"/>
              <a:t>-rounded;</a:t>
            </a:r>
          </a:p>
          <a:p>
            <a:r>
              <a:rPr lang="en-US" dirty="0"/>
              <a:t>font-family: emoji;</a:t>
            </a:r>
          </a:p>
          <a:p>
            <a:r>
              <a:rPr lang="en-US" dirty="0"/>
              <a:t>font-family: math;</a:t>
            </a:r>
          </a:p>
          <a:p>
            <a:r>
              <a:rPr lang="en-US" dirty="0"/>
              <a:t>font-family: </a:t>
            </a:r>
            <a:r>
              <a:rPr lang="en-US" dirty="0" err="1"/>
              <a:t>fangsong</a:t>
            </a:r>
            <a:r>
              <a:rPr lang="en-US"/>
              <a:t>;</a:t>
            </a:r>
          </a:p>
          <a:p>
            <a:endParaRPr lang="en-US" dirty="0"/>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If the name of a font family is more than one word, it must be in quotation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marks, like: "Times New Roman".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14</a:t>
            </a:fld>
            <a:endParaRPr lang="en-US"/>
          </a:p>
        </p:txBody>
      </p:sp>
    </p:spTree>
    <p:extLst>
      <p:ext uri="{BB962C8B-B14F-4D97-AF65-F5344CB8AC3E}">
        <p14:creationId xmlns:p14="http://schemas.microsoft.com/office/powerpoint/2010/main" val="819433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p.one {</a:t>
            </a:r>
          </a:p>
          <a:p>
            <a:r>
              <a:rPr lang="en-US" sz="1200" b="0" kern="1200" dirty="0">
                <a:solidFill>
                  <a:schemeClr val="tx1"/>
                </a:solidFill>
                <a:effectLst/>
                <a:latin typeface="+mn-lt"/>
                <a:ea typeface="+mn-ea"/>
                <a:cs typeface="+mn-cs"/>
              </a:rPr>
              <a:t>background-color: </a:t>
            </a:r>
            <a:r>
              <a:rPr lang="en-US" sz="1200" b="0" kern="1200" dirty="0" err="1">
                <a:solidFill>
                  <a:schemeClr val="tx1"/>
                </a:solidFill>
                <a:effectLst/>
                <a:latin typeface="+mn-lt"/>
                <a:ea typeface="+mn-ea"/>
                <a:cs typeface="+mn-cs"/>
              </a:rPr>
              <a:t>rgb</a:t>
            </a:r>
            <a:r>
              <a:rPr lang="en-US" sz="1200" b="0" kern="1200" dirty="0">
                <a:solidFill>
                  <a:schemeClr val="tx1"/>
                </a:solidFill>
                <a:effectLst/>
                <a:latin typeface="+mn-lt"/>
                <a:ea typeface="+mn-ea"/>
                <a:cs typeface="+mn-cs"/>
              </a:rPr>
              <a:t>(226, 233, 18);</a:t>
            </a:r>
          </a:p>
          <a:p>
            <a:r>
              <a:rPr lang="en-US" sz="1200" b="0" kern="1200" dirty="0">
                <a:solidFill>
                  <a:schemeClr val="tx1"/>
                </a:solidFill>
                <a:effectLst/>
                <a:latin typeface="+mn-lt"/>
                <a:ea typeface="+mn-ea"/>
                <a:cs typeface="+mn-cs"/>
              </a:rPr>
              <a:t>opacity: 0.5;}</a:t>
            </a:r>
          </a:p>
          <a:p>
            <a:r>
              <a:rPr lang="en-US" sz="1200" b="0" kern="1200" dirty="0" err="1">
                <a:solidFill>
                  <a:schemeClr val="tx1"/>
                </a:solidFill>
                <a:effectLst/>
                <a:latin typeface="+mn-lt"/>
                <a:ea typeface="+mn-ea"/>
                <a:cs typeface="+mn-cs"/>
              </a:rPr>
              <a:t>p.two</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background-color: </a:t>
            </a:r>
            <a:r>
              <a:rPr lang="en-US" sz="1200" b="0" kern="1200" dirty="0" err="1">
                <a:solidFill>
                  <a:schemeClr val="tx1"/>
                </a:solidFill>
                <a:effectLst/>
                <a:latin typeface="+mn-lt"/>
                <a:ea typeface="+mn-ea"/>
                <a:cs typeface="+mn-cs"/>
              </a:rPr>
              <a:t>rgb</a:t>
            </a:r>
            <a:r>
              <a:rPr lang="en-US" sz="1200" b="0" kern="1200" dirty="0">
                <a:solidFill>
                  <a:schemeClr val="tx1"/>
                </a:solidFill>
                <a:effectLst/>
                <a:latin typeface="+mn-lt"/>
                <a:ea typeface="+mn-ea"/>
                <a:cs typeface="+mn-cs"/>
              </a:rPr>
              <a:t>(0,0,0);</a:t>
            </a:r>
          </a:p>
          <a:p>
            <a:r>
              <a:rPr lang="en-US" sz="1200" b="0" kern="1200" dirty="0">
                <a:solidFill>
                  <a:schemeClr val="tx1"/>
                </a:solidFill>
                <a:effectLst/>
                <a:latin typeface="+mn-lt"/>
                <a:ea typeface="+mn-ea"/>
                <a:cs typeface="+mn-cs"/>
              </a:rPr>
              <a:t>background-color: </a:t>
            </a:r>
            <a:r>
              <a:rPr lang="en-US" sz="1200" b="0" kern="1200" dirty="0" err="1">
                <a:solidFill>
                  <a:schemeClr val="tx1"/>
                </a:solidFill>
                <a:effectLst/>
                <a:latin typeface="+mn-lt"/>
                <a:ea typeface="+mn-ea"/>
                <a:cs typeface="+mn-cs"/>
              </a:rPr>
              <a:t>rgba</a:t>
            </a:r>
            <a:r>
              <a:rPr lang="en-US" sz="1200" b="0" kern="1200" dirty="0">
                <a:solidFill>
                  <a:schemeClr val="tx1"/>
                </a:solidFill>
                <a:effectLst/>
                <a:latin typeface="+mn-lt"/>
                <a:ea typeface="+mn-ea"/>
                <a:cs typeface="+mn-cs"/>
              </a:rPr>
              <a:t>(238, 102, 23, 0.50);}</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36</a:t>
            </a:fld>
            <a:endParaRPr lang="en-US"/>
          </a:p>
        </p:txBody>
      </p:sp>
    </p:spTree>
    <p:extLst>
      <p:ext uri="{BB962C8B-B14F-4D97-AF65-F5344CB8AC3E}">
        <p14:creationId xmlns:p14="http://schemas.microsoft.com/office/powerpoint/2010/main" val="16140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text-align: left;</a:t>
            </a:r>
          </a:p>
          <a:p>
            <a:r>
              <a:rPr lang="en-US" dirty="0"/>
              <a:t>text-align: right;</a:t>
            </a:r>
          </a:p>
          <a:p>
            <a:r>
              <a:rPr lang="en-US" dirty="0"/>
              <a:t>text-align: center;</a:t>
            </a:r>
          </a:p>
          <a:p>
            <a:r>
              <a:rPr lang="en-US" dirty="0"/>
              <a:t>text-align: justify;</a:t>
            </a:r>
          </a:p>
        </p:txBody>
      </p:sp>
      <p:sp>
        <p:nvSpPr>
          <p:cNvPr id="4" name="Slide Number Placeholder 3"/>
          <p:cNvSpPr>
            <a:spLocks noGrp="1"/>
          </p:cNvSpPr>
          <p:nvPr>
            <p:ph type="sldNum" sz="quarter" idx="10"/>
          </p:nvPr>
        </p:nvSpPr>
        <p:spPr/>
        <p:txBody>
          <a:bodyPr/>
          <a:lstStyle/>
          <a:p>
            <a:fld id="{E512A55C-0109-4089-BFBE-18C3BDFA7400}" type="slidenum">
              <a:rPr lang="en-US" smtClean="0"/>
              <a:t>37</a:t>
            </a:fld>
            <a:endParaRPr lang="en-US"/>
          </a:p>
        </p:txBody>
      </p:sp>
    </p:spTree>
    <p:extLst>
      <p:ext uri="{BB962C8B-B14F-4D97-AF65-F5344CB8AC3E}">
        <p14:creationId xmlns:p14="http://schemas.microsoft.com/office/powerpoint/2010/main" val="2654084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text-decoration: underline;</a:t>
            </a:r>
          </a:p>
          <a:p>
            <a:r>
              <a:rPr lang="en-US" dirty="0"/>
              <a:t>text-decoration: underline dotted;</a:t>
            </a:r>
          </a:p>
          <a:p>
            <a:r>
              <a:rPr lang="en-US" dirty="0"/>
              <a:t>text-decoration: underline dotted red;</a:t>
            </a:r>
          </a:p>
          <a:p>
            <a:r>
              <a:rPr lang="en-US" dirty="0"/>
              <a:t>text-decoration: green wavy underline;</a:t>
            </a:r>
          </a:p>
          <a:p>
            <a:r>
              <a:rPr lang="en-US" dirty="0"/>
              <a:t>text-decoration: underline </a:t>
            </a:r>
            <a:r>
              <a:rPr lang="en-US" dirty="0" err="1"/>
              <a:t>overline</a:t>
            </a:r>
            <a:r>
              <a:rPr lang="en-US" dirty="0"/>
              <a:t> #FF3028;</a:t>
            </a:r>
          </a:p>
        </p:txBody>
      </p:sp>
      <p:sp>
        <p:nvSpPr>
          <p:cNvPr id="4" name="Slide Number Placeholder 3"/>
          <p:cNvSpPr>
            <a:spLocks noGrp="1"/>
          </p:cNvSpPr>
          <p:nvPr>
            <p:ph type="sldNum" sz="quarter" idx="10"/>
          </p:nvPr>
        </p:nvSpPr>
        <p:spPr/>
        <p:txBody>
          <a:bodyPr/>
          <a:lstStyle/>
          <a:p>
            <a:fld id="{E512A55C-0109-4089-BFBE-18C3BDFA7400}" type="slidenum">
              <a:rPr lang="en-US" smtClean="0"/>
              <a:t>38</a:t>
            </a:fld>
            <a:endParaRPr lang="en-US"/>
          </a:p>
        </p:txBody>
      </p:sp>
    </p:spTree>
    <p:extLst>
      <p:ext uri="{BB962C8B-B14F-4D97-AF65-F5344CB8AC3E}">
        <p14:creationId xmlns:p14="http://schemas.microsoft.com/office/powerpoint/2010/main" val="187259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text-transform: capitalize;</a:t>
            </a:r>
          </a:p>
          <a:p>
            <a:r>
              <a:rPr lang="en-US" dirty="0"/>
              <a:t>text-transform: uppercase;</a:t>
            </a:r>
          </a:p>
          <a:p>
            <a:r>
              <a:rPr lang="en-US" dirty="0"/>
              <a:t>text-transform: lowercase;</a:t>
            </a:r>
          </a:p>
        </p:txBody>
      </p:sp>
      <p:sp>
        <p:nvSpPr>
          <p:cNvPr id="4" name="Slide Number Placeholder 3"/>
          <p:cNvSpPr>
            <a:spLocks noGrp="1"/>
          </p:cNvSpPr>
          <p:nvPr>
            <p:ph type="sldNum" sz="quarter" idx="10"/>
          </p:nvPr>
        </p:nvSpPr>
        <p:spPr/>
        <p:txBody>
          <a:bodyPr/>
          <a:lstStyle/>
          <a:p>
            <a:fld id="{E512A55C-0109-4089-BFBE-18C3BDFA7400}" type="slidenum">
              <a:rPr lang="en-US" smtClean="0"/>
              <a:t>40</a:t>
            </a:fld>
            <a:endParaRPr lang="en-US"/>
          </a:p>
        </p:txBody>
      </p:sp>
    </p:spTree>
    <p:extLst>
      <p:ext uri="{BB962C8B-B14F-4D97-AF65-F5344CB8AC3E}">
        <p14:creationId xmlns:p14="http://schemas.microsoft.com/office/powerpoint/2010/main" val="1909223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&lt;p class="normal"&gt;</a:t>
            </a:r>
            <a:r>
              <a:rPr lang="en-US" dirty="0"/>
              <a:t>letter spacing</a:t>
            </a:r>
            <a:r>
              <a:rPr lang="en-US" sz="1200" kern="1200" dirty="0">
                <a:solidFill>
                  <a:schemeClr val="tx1"/>
                </a:solidFill>
                <a:effectLst/>
                <a:latin typeface="+mn-lt"/>
                <a:ea typeface="+mn-ea"/>
                <a:cs typeface="+mn-cs"/>
              </a:rPr>
              <a:t>&lt;/p&gt;</a:t>
            </a:r>
            <a:r>
              <a:rPr lang="en-US" dirty="0"/>
              <a:t> </a:t>
            </a:r>
            <a:r>
              <a:rPr lang="en-US" sz="1200" kern="1200" dirty="0">
                <a:solidFill>
                  <a:schemeClr val="tx1"/>
                </a:solidFill>
                <a:effectLst/>
                <a:latin typeface="+mn-lt"/>
                <a:ea typeface="+mn-ea"/>
                <a:cs typeface="+mn-cs"/>
              </a:rPr>
              <a:t>&lt;p class="</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-wide"&gt;</a:t>
            </a:r>
            <a:r>
              <a:rPr lang="en-US" dirty="0"/>
              <a:t>letter spacing</a:t>
            </a:r>
            <a:r>
              <a:rPr lang="en-US" sz="1200" kern="1200" dirty="0">
                <a:solidFill>
                  <a:schemeClr val="tx1"/>
                </a:solidFill>
                <a:effectLst/>
                <a:latin typeface="+mn-lt"/>
                <a:ea typeface="+mn-ea"/>
                <a:cs typeface="+mn-cs"/>
              </a:rPr>
              <a:t>&lt;/p&gt;</a:t>
            </a:r>
            <a:r>
              <a:rPr lang="en-US" dirty="0"/>
              <a:t> </a:t>
            </a:r>
            <a:r>
              <a:rPr lang="en-US" sz="1200" kern="1200" dirty="0">
                <a:solidFill>
                  <a:schemeClr val="tx1"/>
                </a:solidFill>
                <a:effectLst/>
                <a:latin typeface="+mn-lt"/>
                <a:ea typeface="+mn-ea"/>
                <a:cs typeface="+mn-cs"/>
              </a:rPr>
              <a:t>&lt;p class="</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-wider"&gt;</a:t>
            </a:r>
            <a:r>
              <a:rPr lang="en-US" dirty="0"/>
              <a:t>letter spacing</a:t>
            </a:r>
            <a:r>
              <a:rPr lang="en-US" sz="1200" kern="1200" dirty="0">
                <a:solidFill>
                  <a:schemeClr val="tx1"/>
                </a:solidFill>
                <a:effectLst/>
                <a:latin typeface="+mn-lt"/>
                <a:ea typeface="+mn-ea"/>
                <a:cs typeface="+mn-cs"/>
              </a:rPr>
              <a:t>&lt;/p&gt;</a:t>
            </a:r>
            <a:r>
              <a:rPr lang="en-US" dirty="0"/>
              <a:t> </a:t>
            </a:r>
            <a:r>
              <a:rPr lang="en-US" sz="1200" kern="1200" dirty="0">
                <a:solidFill>
                  <a:schemeClr val="tx1"/>
                </a:solidFill>
                <a:effectLst/>
                <a:latin typeface="+mn-lt"/>
                <a:ea typeface="+mn-ea"/>
                <a:cs typeface="+mn-cs"/>
              </a:rPr>
              <a:t>&lt;p class="</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-tight"&gt;</a:t>
            </a:r>
            <a:r>
              <a:rPr lang="en-US" dirty="0"/>
              <a:t>letter spacing</a:t>
            </a:r>
            <a:r>
              <a:rPr lang="en-US" sz="1200" kern="1200" dirty="0">
                <a:solidFill>
                  <a:schemeClr val="tx1"/>
                </a:solidFill>
                <a:effectLst/>
                <a:latin typeface="+mn-lt"/>
                <a:ea typeface="+mn-ea"/>
                <a:cs typeface="+mn-cs"/>
              </a:rPr>
              <a:t>&lt;/p&gt;</a:t>
            </a:r>
            <a:r>
              <a:rPr lang="en-US" dirty="0"/>
              <a:t> </a:t>
            </a:r>
            <a:r>
              <a:rPr lang="en-US" sz="1200" kern="1200" dirty="0">
                <a:solidFill>
                  <a:schemeClr val="tx1"/>
                </a:solidFill>
                <a:effectLst/>
                <a:latin typeface="+mn-lt"/>
                <a:ea typeface="+mn-ea"/>
                <a:cs typeface="+mn-cs"/>
              </a:rPr>
              <a:t>&lt;p class="</a:t>
            </a:r>
            <a:r>
              <a:rPr lang="en-US" sz="1200" kern="1200" dirty="0" err="1">
                <a:solidFill>
                  <a:schemeClr val="tx1"/>
                </a:solidFill>
                <a:effectLst/>
                <a:latin typeface="+mn-lt"/>
                <a:ea typeface="+mn-ea"/>
                <a:cs typeface="+mn-cs"/>
              </a:rPr>
              <a:t>px</a:t>
            </a:r>
            <a:r>
              <a:rPr lang="en-US" sz="1200" kern="1200" dirty="0">
                <a:solidFill>
                  <a:schemeClr val="tx1"/>
                </a:solidFill>
                <a:effectLst/>
                <a:latin typeface="+mn-lt"/>
                <a:ea typeface="+mn-ea"/>
                <a:cs typeface="+mn-cs"/>
              </a:rPr>
              <a:t>-wide"&gt;</a:t>
            </a:r>
            <a:r>
              <a:rPr lang="en-US" dirty="0"/>
              <a:t>letter spacing</a:t>
            </a:r>
            <a:r>
              <a:rPr lang="en-US" sz="1200" kern="1200" dirty="0">
                <a:solidFill>
                  <a:schemeClr val="tx1"/>
                </a:solidFill>
                <a:effectLst/>
                <a:latin typeface="+mn-lt"/>
                <a:ea typeface="+mn-ea"/>
                <a:cs typeface="+mn-cs"/>
              </a:rPr>
              <a:t>&lt;/p&gt;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.normal   { letter-spacing: normal; }</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-wide  { letter-spacing: 0.4em; }</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-wider { letter-spacing: 1em; }</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em</a:t>
            </a:r>
            <a:r>
              <a:rPr lang="en-US" sz="1200" kern="1200" dirty="0">
                <a:solidFill>
                  <a:schemeClr val="tx1"/>
                </a:solidFill>
                <a:effectLst/>
                <a:latin typeface="+mn-lt"/>
                <a:ea typeface="+mn-ea"/>
                <a:cs typeface="+mn-cs"/>
              </a:rPr>
              <a:t>-tight { letter-spacing: -0.05em; }</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px</a:t>
            </a:r>
            <a:r>
              <a:rPr lang="en-US" sz="1200" kern="1200" dirty="0">
                <a:solidFill>
                  <a:schemeClr val="tx1"/>
                </a:solidFill>
                <a:effectLst/>
                <a:latin typeface="+mn-lt"/>
                <a:ea typeface="+mn-ea"/>
                <a:cs typeface="+mn-cs"/>
              </a:rPr>
              <a:t>-wide  { letter-spacing: 6px;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41</a:t>
            </a:fld>
            <a:endParaRPr lang="en-US"/>
          </a:p>
        </p:txBody>
      </p:sp>
    </p:spTree>
    <p:extLst>
      <p:ext uri="{BB962C8B-B14F-4D97-AF65-F5344CB8AC3E}">
        <p14:creationId xmlns:p14="http://schemas.microsoft.com/office/powerpoint/2010/main" val="1800526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Keyword value */</a:t>
            </a:r>
          </a:p>
          <a:p>
            <a:r>
              <a:rPr lang="en-US" dirty="0"/>
              <a:t>line-height: normal;</a:t>
            </a:r>
          </a:p>
          <a:p>
            <a:endParaRPr lang="en-US" dirty="0"/>
          </a:p>
          <a:p>
            <a:r>
              <a:rPr lang="en-US" dirty="0"/>
              <a:t>/* </a:t>
            </a:r>
            <a:r>
              <a:rPr lang="en-US" dirty="0" err="1"/>
              <a:t>Unitless</a:t>
            </a:r>
            <a:r>
              <a:rPr lang="en-US" dirty="0"/>
              <a:t> values: use this number multiplied</a:t>
            </a:r>
          </a:p>
          <a:p>
            <a:r>
              <a:rPr lang="en-US" dirty="0"/>
              <a:t>by the element's font size */</a:t>
            </a:r>
          </a:p>
          <a:p>
            <a:r>
              <a:rPr lang="en-US" dirty="0"/>
              <a:t>line-height: 3.5;</a:t>
            </a:r>
          </a:p>
          <a:p>
            <a:endParaRPr lang="en-US" dirty="0"/>
          </a:p>
          <a:p>
            <a:r>
              <a:rPr lang="en-US" dirty="0"/>
              <a:t>/* &lt;length&gt; values */</a:t>
            </a:r>
          </a:p>
          <a:p>
            <a:r>
              <a:rPr lang="en-US" dirty="0"/>
              <a:t>line-height: 3em;</a:t>
            </a:r>
          </a:p>
          <a:p>
            <a:endParaRPr lang="en-US" dirty="0"/>
          </a:p>
          <a:p>
            <a:r>
              <a:rPr lang="en-US" dirty="0"/>
              <a:t>/* &lt;percentage&gt; values */</a:t>
            </a:r>
          </a:p>
          <a:p>
            <a:r>
              <a:rPr lang="en-US" dirty="0"/>
              <a:t>line-height: 34%;</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43</a:t>
            </a:fld>
            <a:endParaRPr lang="en-US"/>
          </a:p>
        </p:txBody>
      </p:sp>
    </p:spTree>
    <p:extLst>
      <p:ext uri="{BB962C8B-B14F-4D97-AF65-F5344CB8AC3E}">
        <p14:creationId xmlns:p14="http://schemas.microsoft.com/office/powerpoint/2010/main" val="329893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 </a:t>
            </a:r>
            <a:r>
              <a:rPr lang="en-US" dirty="0" err="1"/>
              <a:t>ltr</a:t>
            </a:r>
            <a:r>
              <a:rPr lang="en-US" dirty="0"/>
              <a:t>;</a:t>
            </a:r>
          </a:p>
          <a:p>
            <a:r>
              <a:rPr lang="en-US" dirty="0"/>
              <a:t>direction: </a:t>
            </a:r>
            <a:r>
              <a:rPr lang="en-US" dirty="0" err="1"/>
              <a:t>rtl</a:t>
            </a:r>
            <a:r>
              <a:rPr lang="en-US" dirty="0"/>
              <a:t>;</a:t>
            </a:r>
          </a:p>
        </p:txBody>
      </p:sp>
      <p:sp>
        <p:nvSpPr>
          <p:cNvPr id="4" name="Slide Number Placeholder 3"/>
          <p:cNvSpPr>
            <a:spLocks noGrp="1"/>
          </p:cNvSpPr>
          <p:nvPr>
            <p:ph type="sldNum" sz="quarter" idx="10"/>
          </p:nvPr>
        </p:nvSpPr>
        <p:spPr/>
        <p:txBody>
          <a:bodyPr/>
          <a:lstStyle/>
          <a:p>
            <a:fld id="{E512A55C-0109-4089-BFBE-18C3BDFA7400}" type="slidenum">
              <a:rPr lang="en-US" smtClean="0"/>
              <a:t>44</a:t>
            </a:fld>
            <a:endParaRPr lang="en-US"/>
          </a:p>
        </p:txBody>
      </p:sp>
    </p:spTree>
    <p:extLst>
      <p:ext uri="{BB962C8B-B14F-4D97-AF65-F5344CB8AC3E}">
        <p14:creationId xmlns:p14="http://schemas.microsoft.com/office/powerpoint/2010/main" val="1391823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offset-x | offset-y | blur-radius | color */</a:t>
            </a:r>
            <a:endParaRPr lang="en-US" dirty="0"/>
          </a:p>
          <a:p>
            <a:r>
              <a:rPr lang="en-US" dirty="0"/>
              <a:t>text-shadow: 1px </a:t>
            </a:r>
            <a:r>
              <a:rPr lang="en-US" dirty="0" err="1"/>
              <a:t>1px</a:t>
            </a:r>
            <a:r>
              <a:rPr lang="en-US" dirty="0"/>
              <a:t> 2px red, 0 0 1em blue, 0 0 0.2em blue;</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p.one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eeeeee</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 #666666;</a:t>
            </a:r>
          </a:p>
          <a:p>
            <a:r>
              <a:rPr lang="en-US" sz="1200" b="1" i="0" u="none" strike="noStrike" kern="1200" baseline="0" dirty="0">
                <a:solidFill>
                  <a:schemeClr val="tx1"/>
                </a:solidFill>
                <a:latin typeface="+mn-lt"/>
                <a:ea typeface="+mn-ea"/>
                <a:cs typeface="+mn-cs"/>
              </a:rPr>
              <a:t>text-shadow: 1px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0px #000000;}</a:t>
            </a:r>
          </a:p>
          <a:p>
            <a:r>
              <a:rPr lang="en-US" sz="1200" b="1" i="0" u="none" strike="noStrike" kern="1200" baseline="0" dirty="0" err="1">
                <a:solidFill>
                  <a:schemeClr val="tx1"/>
                </a:solidFill>
                <a:latin typeface="+mn-lt"/>
                <a:ea typeface="+mn-ea"/>
                <a:cs typeface="+mn-cs"/>
              </a:rPr>
              <a:t>p.two</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dddddd</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 #666666;</a:t>
            </a:r>
          </a:p>
          <a:p>
            <a:r>
              <a:rPr lang="en-US" sz="1200" b="1" i="0" u="none" strike="noStrike" kern="1200" baseline="0" dirty="0">
                <a:solidFill>
                  <a:schemeClr val="tx1"/>
                </a:solidFill>
                <a:latin typeface="+mn-lt"/>
                <a:ea typeface="+mn-ea"/>
                <a:cs typeface="+mn-cs"/>
              </a:rPr>
              <a:t>text-shadow: 1px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3px #666666;}</a:t>
            </a:r>
          </a:p>
          <a:p>
            <a:r>
              <a:rPr lang="en-US" sz="1200" b="1" i="0" u="none" strike="noStrike" kern="1200" baseline="0" dirty="0" err="1">
                <a:solidFill>
                  <a:schemeClr val="tx1"/>
                </a:solidFill>
                <a:latin typeface="+mn-lt"/>
                <a:ea typeface="+mn-ea"/>
                <a:cs typeface="+mn-cs"/>
              </a:rPr>
              <a:t>p.three</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cccccc</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 #</a:t>
            </a:r>
            <a:r>
              <a:rPr lang="en-US" sz="1200" b="1" i="0" u="none" strike="noStrike" kern="1200" baseline="0" dirty="0" err="1">
                <a:solidFill>
                  <a:schemeClr val="tx1"/>
                </a:solidFill>
                <a:latin typeface="+mn-lt"/>
                <a:ea typeface="+mn-ea"/>
                <a:cs typeface="+mn-cs"/>
              </a:rPr>
              <a:t>ffffff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text-shadow: 2px </a:t>
            </a:r>
            <a:r>
              <a:rPr lang="en-US" sz="1200" b="1" i="0" u="none" strike="noStrike" kern="1200" baseline="0" dirty="0" err="1">
                <a:solidFill>
                  <a:schemeClr val="tx1"/>
                </a:solidFill>
                <a:latin typeface="+mn-lt"/>
                <a:ea typeface="+mn-ea"/>
                <a:cs typeface="+mn-cs"/>
              </a:rPr>
              <a:t>2px</a:t>
            </a:r>
            <a:r>
              <a:rPr lang="en-US" sz="1200" b="1" i="0" u="none" strike="noStrike" kern="1200" baseline="0" dirty="0">
                <a:solidFill>
                  <a:schemeClr val="tx1"/>
                </a:solidFill>
                <a:latin typeface="+mn-lt"/>
                <a:ea typeface="+mn-ea"/>
                <a:cs typeface="+mn-cs"/>
              </a:rPr>
              <a:t> 7px #111111;}</a:t>
            </a:r>
          </a:p>
          <a:p>
            <a:r>
              <a:rPr lang="en-US" sz="1200" b="1" i="0" u="none" strike="noStrike" kern="1200" baseline="0" dirty="0" err="1">
                <a:solidFill>
                  <a:schemeClr val="tx1"/>
                </a:solidFill>
                <a:latin typeface="+mn-lt"/>
                <a:ea typeface="+mn-ea"/>
                <a:cs typeface="+mn-cs"/>
              </a:rPr>
              <a:t>p.four</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bbbbbb</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 #</a:t>
            </a:r>
            <a:r>
              <a:rPr lang="en-US" sz="1200" b="1" i="0" u="none" strike="noStrike" kern="1200" baseline="0" dirty="0" err="1">
                <a:solidFill>
                  <a:schemeClr val="tx1"/>
                </a:solidFill>
                <a:latin typeface="+mn-lt"/>
                <a:ea typeface="+mn-ea"/>
                <a:cs typeface="+mn-cs"/>
              </a:rPr>
              <a:t>cccccc</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text-shadow: -1px -2px #666666;}</a:t>
            </a:r>
          </a:p>
          <a:p>
            <a:r>
              <a:rPr lang="en-US" sz="1200" b="1" i="0" u="none" strike="noStrike" kern="1200" baseline="0" dirty="0" err="1">
                <a:solidFill>
                  <a:schemeClr val="tx1"/>
                </a:solidFill>
                <a:latin typeface="+mn-lt"/>
                <a:ea typeface="+mn-ea"/>
                <a:cs typeface="+mn-cs"/>
              </a:rPr>
              <a:t>p.five</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aaaaaa</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 #</a:t>
            </a:r>
            <a:r>
              <a:rPr lang="en-US" sz="1200" b="1" i="0" u="none" strike="noStrike" kern="1200" baseline="0" dirty="0" err="1">
                <a:solidFill>
                  <a:schemeClr val="tx1"/>
                </a:solidFill>
                <a:latin typeface="+mn-lt"/>
                <a:ea typeface="+mn-ea"/>
                <a:cs typeface="+mn-cs"/>
              </a:rPr>
              <a:t>ffffff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text-shadow: -1px -1px #666666;}</a:t>
            </a: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r>
              <a:rPr lang="en-US" sz="1200" b="0" kern="1200" dirty="0">
                <a:solidFill>
                  <a:schemeClr val="tx1"/>
                </a:solidFill>
                <a:effectLst/>
                <a:latin typeface="+mn-lt"/>
                <a:ea typeface="+mn-ea"/>
                <a:cs typeface="+mn-cs"/>
              </a:rPr>
              <a:t>p::first-letter{</a:t>
            </a:r>
          </a:p>
          <a:p>
            <a:r>
              <a:rPr lang="en-US" sz="1200" b="0" kern="1200" dirty="0">
                <a:solidFill>
                  <a:schemeClr val="tx1"/>
                </a:solidFill>
                <a:effectLst/>
                <a:latin typeface="+mn-lt"/>
                <a:ea typeface="+mn-ea"/>
                <a:cs typeface="+mn-cs"/>
              </a:rPr>
              <a:t>    text-transform: uppercase;</a:t>
            </a:r>
          </a:p>
          <a:p>
            <a:r>
              <a:rPr lang="en-US" sz="1200" b="0" kern="1200" dirty="0">
                <a:solidFill>
                  <a:schemeClr val="tx1"/>
                </a:solidFill>
                <a:effectLst/>
                <a:latin typeface="+mn-lt"/>
                <a:ea typeface="+mn-ea"/>
                <a:cs typeface="+mn-cs"/>
              </a:rPr>
              <a:t>    font-size: 5em;</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p::first-line{</a:t>
            </a:r>
          </a:p>
          <a:p>
            <a:r>
              <a:rPr lang="en-US" sz="1200" b="0" kern="1200" dirty="0">
                <a:solidFill>
                  <a:schemeClr val="tx1"/>
                </a:solidFill>
                <a:effectLst/>
                <a:latin typeface="+mn-lt"/>
                <a:ea typeface="+mn-ea"/>
                <a:cs typeface="+mn-cs"/>
              </a:rPr>
              <a:t>    color: violet;</a:t>
            </a:r>
          </a:p>
          <a:p>
            <a:r>
              <a:rPr lang="en-US" sz="1200" b="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45</a:t>
            </a:fld>
            <a:endParaRPr lang="en-US"/>
          </a:p>
        </p:txBody>
      </p:sp>
    </p:spTree>
    <p:extLst>
      <p:ext uri="{BB962C8B-B14F-4D97-AF65-F5344CB8AC3E}">
        <p14:creationId xmlns:p14="http://schemas.microsoft.com/office/powerpoint/2010/main" val="3920694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background-image: </a:t>
            </a:r>
            <a:r>
              <a:rPr lang="en-US" dirty="0" err="1"/>
              <a:t>url</a:t>
            </a:r>
            <a:r>
              <a:rPr lang="en-US" dirty="0"/>
              <a:t>("</a:t>
            </a:r>
            <a:r>
              <a:rPr lang="en-US" dirty="0">
                <a:hlinkClick r:id="rId3"/>
              </a:rPr>
              <a:t>https://interactive-examples.mdn.mozilla.net/media/examples/lizard.png</a:t>
            </a:r>
            <a:r>
              <a:rPr lang="en-US" dirty="0"/>
              <a:t>"),</a:t>
            </a:r>
          </a:p>
          <a:p>
            <a:r>
              <a:rPr lang="en-US" dirty="0"/>
              <a:t> </a:t>
            </a:r>
            <a:r>
              <a:rPr lang="en-US" dirty="0" err="1"/>
              <a:t>url</a:t>
            </a:r>
            <a:r>
              <a:rPr lang="en-US" dirty="0"/>
              <a:t>("https://interactive-examples.mdn.mozilla.net/media/examples/star.png");</a:t>
            </a:r>
          </a:p>
        </p:txBody>
      </p:sp>
      <p:sp>
        <p:nvSpPr>
          <p:cNvPr id="4" name="Slide Number Placeholder 3"/>
          <p:cNvSpPr>
            <a:spLocks noGrp="1"/>
          </p:cNvSpPr>
          <p:nvPr>
            <p:ph type="sldNum" sz="quarter" idx="10"/>
          </p:nvPr>
        </p:nvSpPr>
        <p:spPr/>
        <p:txBody>
          <a:bodyPr/>
          <a:lstStyle/>
          <a:p>
            <a:fld id="{E512A55C-0109-4089-BFBE-18C3BDFA7400}" type="slidenum">
              <a:rPr lang="en-US" smtClean="0"/>
              <a:t>47</a:t>
            </a:fld>
            <a:endParaRPr lang="en-US"/>
          </a:p>
        </p:txBody>
      </p:sp>
    </p:spTree>
    <p:extLst>
      <p:ext uri="{BB962C8B-B14F-4D97-AF65-F5344CB8AC3E}">
        <p14:creationId xmlns:p14="http://schemas.microsoft.com/office/powerpoint/2010/main" val="3536757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ol</a:t>
            </a:r>
            <a:r>
              <a:rPr lang="en-US" dirty="0"/>
              <a:t>&gt;</a:t>
            </a:r>
          </a:p>
          <a:p>
            <a:r>
              <a:rPr lang="en-US" dirty="0"/>
              <a:t>  &lt;li&gt;no-repeat</a:t>
            </a:r>
          </a:p>
          <a:p>
            <a:r>
              <a:rPr lang="en-US" dirty="0"/>
              <a:t>    &lt;div class="one"&gt;&lt;/div&gt;</a:t>
            </a:r>
          </a:p>
          <a:p>
            <a:r>
              <a:rPr lang="en-US" dirty="0"/>
              <a:t>  &lt;/li&gt;</a:t>
            </a:r>
          </a:p>
          <a:p>
            <a:r>
              <a:rPr lang="en-US" dirty="0"/>
              <a:t>  &lt;li&gt;repeat</a:t>
            </a:r>
          </a:p>
          <a:p>
            <a:r>
              <a:rPr lang="en-US" dirty="0"/>
              <a:t>    &lt;div class="two"&gt;&lt;/div&gt;</a:t>
            </a:r>
          </a:p>
          <a:p>
            <a:r>
              <a:rPr lang="en-US" dirty="0"/>
              <a:t>  &lt;/li&gt;</a:t>
            </a:r>
          </a:p>
          <a:p>
            <a:r>
              <a:rPr lang="en-US" dirty="0"/>
              <a:t>  &lt;li&gt;repeat-x</a:t>
            </a:r>
          </a:p>
          <a:p>
            <a:r>
              <a:rPr lang="en-US" dirty="0"/>
              <a:t>    &lt;div class="three"&gt;&lt;/div&gt;</a:t>
            </a:r>
          </a:p>
          <a:p>
            <a:r>
              <a:rPr lang="en-US" dirty="0"/>
              <a:t>  &lt;/li&gt;</a:t>
            </a:r>
          </a:p>
          <a:p>
            <a:r>
              <a:rPr lang="en-US" dirty="0"/>
              <a:t>  &lt;li&gt;repeat-y</a:t>
            </a:r>
          </a:p>
          <a:p>
            <a:r>
              <a:rPr lang="en-US" dirty="0"/>
              <a:t>    &lt;div class="four"&gt;&lt;/div&gt;</a:t>
            </a:r>
          </a:p>
          <a:p>
            <a:r>
              <a:rPr lang="en-US" dirty="0"/>
              <a:t>  &lt;/li&gt;</a:t>
            </a:r>
          </a:p>
          <a:p>
            <a:r>
              <a:rPr lang="en-US" dirty="0"/>
              <a:t>  &lt;li&gt;space</a:t>
            </a:r>
          </a:p>
          <a:p>
            <a:r>
              <a:rPr lang="en-US" dirty="0"/>
              <a:t>    &lt;div class="five"&gt;&lt;/div&gt;</a:t>
            </a:r>
          </a:p>
          <a:p>
            <a:r>
              <a:rPr lang="en-US" dirty="0"/>
              <a:t>  &lt;/li&gt;</a:t>
            </a:r>
          </a:p>
          <a:p>
            <a:r>
              <a:rPr lang="en-US" dirty="0"/>
              <a:t>  &lt;li&gt;round</a:t>
            </a:r>
          </a:p>
          <a:p>
            <a:r>
              <a:rPr lang="en-US" dirty="0"/>
              <a:t>    &lt;div class="six"&gt;&lt;/div&gt;</a:t>
            </a:r>
          </a:p>
          <a:p>
            <a:r>
              <a:rPr lang="en-US" dirty="0"/>
              <a:t>  &lt;/li&gt;</a:t>
            </a:r>
          </a:p>
          <a:p>
            <a:r>
              <a:rPr lang="en-US" dirty="0"/>
              <a:t>  &lt;li&gt;repeat-x, repeat-y (multiple images)</a:t>
            </a:r>
          </a:p>
          <a:p>
            <a:r>
              <a:rPr lang="en-US" dirty="0"/>
              <a:t>    &lt;div class="seven"&gt;&lt;/div&gt;</a:t>
            </a:r>
          </a:p>
          <a:p>
            <a:r>
              <a:rPr lang="en-US" dirty="0"/>
              <a:t>  &lt;/li&gt;</a:t>
            </a:r>
          </a:p>
          <a:p>
            <a:r>
              <a:rPr lang="en-US" dirty="0"/>
              <a:t>&lt;/</a:t>
            </a:r>
            <a:r>
              <a:rPr lang="en-US" dirty="0" err="1"/>
              <a:t>ol</a:t>
            </a:r>
            <a:r>
              <a:rPr lang="en-US" dirty="0"/>
              <a:t>&gt;</a:t>
            </a:r>
          </a:p>
          <a:p>
            <a:r>
              <a:rPr lang="en-US" dirty="0"/>
              <a:t>======================================</a:t>
            </a:r>
          </a:p>
          <a:p>
            <a:r>
              <a:rPr lang="en-US" dirty="0"/>
              <a:t>/* Shared for all DIVS in example */</a:t>
            </a:r>
          </a:p>
          <a:p>
            <a:r>
              <a:rPr lang="en-US" dirty="0" err="1"/>
              <a:t>ol</a:t>
            </a:r>
            <a:r>
              <a:rPr lang="en-US" dirty="0"/>
              <a:t>,</a:t>
            </a:r>
          </a:p>
          <a:p>
            <a:r>
              <a:rPr lang="en-US" dirty="0"/>
              <a:t>li {</a:t>
            </a:r>
          </a:p>
          <a:p>
            <a:r>
              <a:rPr lang="en-US" dirty="0"/>
              <a:t>  margin: 0;</a:t>
            </a:r>
          </a:p>
          <a:p>
            <a:r>
              <a:rPr lang="en-US" dirty="0"/>
              <a:t>  padding: 0;</a:t>
            </a:r>
          </a:p>
          <a:p>
            <a:r>
              <a:rPr lang="en-US" dirty="0"/>
              <a:t>}</a:t>
            </a:r>
          </a:p>
          <a:p>
            <a:r>
              <a:rPr lang="en-US" dirty="0"/>
              <a:t>li {</a:t>
            </a:r>
          </a:p>
          <a:p>
            <a:r>
              <a:rPr lang="en-US" dirty="0"/>
              <a:t>  margin-bottom: 12px;</a:t>
            </a:r>
          </a:p>
          <a:p>
            <a:r>
              <a:rPr lang="en-US" dirty="0"/>
              <a:t>}</a:t>
            </a:r>
          </a:p>
          <a:p>
            <a:r>
              <a:rPr lang="en-US" dirty="0"/>
              <a:t>div {</a:t>
            </a:r>
          </a:p>
          <a:p>
            <a:r>
              <a:rPr lang="en-US" dirty="0"/>
              <a:t>    background-image: </a:t>
            </a:r>
            <a:r>
              <a:rPr lang="en-US" dirty="0" err="1"/>
              <a:t>url</a:t>
            </a:r>
            <a:r>
              <a:rPr lang="en-US" dirty="0"/>
              <a:t>(https://mdn.mozillademos.org/files/12005/starsolid.gif);</a:t>
            </a:r>
          </a:p>
          <a:p>
            <a:r>
              <a:rPr lang="en-US" dirty="0"/>
              <a:t>    width: 160px;</a:t>
            </a:r>
          </a:p>
          <a:p>
            <a:r>
              <a:rPr lang="en-US" dirty="0"/>
              <a:t>    height: 70px;</a:t>
            </a:r>
          </a:p>
          <a:p>
            <a:r>
              <a:rPr lang="en-US" dirty="0"/>
              <a:t>}</a:t>
            </a:r>
          </a:p>
          <a:p>
            <a:endParaRPr lang="en-US" dirty="0"/>
          </a:p>
          <a:p>
            <a:r>
              <a:rPr lang="en-US" dirty="0"/>
              <a:t>/* Background repeats */</a:t>
            </a:r>
          </a:p>
          <a:p>
            <a:r>
              <a:rPr lang="en-US" dirty="0"/>
              <a:t>.one {</a:t>
            </a:r>
          </a:p>
          <a:p>
            <a:r>
              <a:rPr lang="en-US" dirty="0"/>
              <a:t>  background-repeat: no-repeat;</a:t>
            </a:r>
          </a:p>
          <a:p>
            <a:r>
              <a:rPr lang="en-US" dirty="0"/>
              <a:t>}</a:t>
            </a:r>
          </a:p>
          <a:p>
            <a:r>
              <a:rPr lang="en-US" dirty="0"/>
              <a:t>.two {</a:t>
            </a:r>
          </a:p>
          <a:p>
            <a:r>
              <a:rPr lang="en-US" dirty="0"/>
              <a:t>  background-repeat: repeat;</a:t>
            </a:r>
          </a:p>
          <a:p>
            <a:r>
              <a:rPr lang="en-US" dirty="0"/>
              <a:t>}</a:t>
            </a:r>
          </a:p>
          <a:p>
            <a:r>
              <a:rPr lang="en-US" dirty="0"/>
              <a:t>.three {</a:t>
            </a:r>
          </a:p>
          <a:p>
            <a:r>
              <a:rPr lang="en-US" dirty="0"/>
              <a:t>  background-repeat: repeat-x;</a:t>
            </a:r>
          </a:p>
          <a:p>
            <a:r>
              <a:rPr lang="en-US" dirty="0"/>
              <a:t>}</a:t>
            </a:r>
          </a:p>
          <a:p>
            <a:r>
              <a:rPr lang="en-US" dirty="0"/>
              <a:t>.four {</a:t>
            </a:r>
          </a:p>
          <a:p>
            <a:r>
              <a:rPr lang="en-US" dirty="0"/>
              <a:t>  background-repeat: repeat-y;</a:t>
            </a:r>
          </a:p>
          <a:p>
            <a:r>
              <a:rPr lang="en-US" dirty="0"/>
              <a:t>}</a:t>
            </a:r>
          </a:p>
          <a:p>
            <a:r>
              <a:rPr lang="en-US" dirty="0"/>
              <a:t>.five {</a:t>
            </a:r>
          </a:p>
          <a:p>
            <a:r>
              <a:rPr lang="en-US" dirty="0"/>
              <a:t>  background-repeat: space;</a:t>
            </a:r>
          </a:p>
          <a:p>
            <a:r>
              <a:rPr lang="en-US" dirty="0"/>
              <a:t>}</a:t>
            </a:r>
          </a:p>
          <a:p>
            <a:r>
              <a:rPr lang="en-US" dirty="0"/>
              <a:t>.six {</a:t>
            </a:r>
          </a:p>
          <a:p>
            <a:r>
              <a:rPr lang="en-US" dirty="0"/>
              <a:t>  background-repeat: round;</a:t>
            </a:r>
          </a:p>
          <a:p>
            <a:r>
              <a:rPr lang="en-US" dirty="0"/>
              <a:t>}</a:t>
            </a:r>
          </a:p>
          <a:p>
            <a:endParaRPr lang="en-US" dirty="0"/>
          </a:p>
          <a:p>
            <a:r>
              <a:rPr lang="en-US" dirty="0"/>
              <a:t>/* Multiple images */</a:t>
            </a:r>
          </a:p>
          <a:p>
            <a:r>
              <a:rPr lang="en-US" dirty="0"/>
              <a:t>.seven {</a:t>
            </a:r>
          </a:p>
          <a:p>
            <a:r>
              <a:rPr lang="en-US" dirty="0"/>
              <a:t>  background-image:  </a:t>
            </a:r>
            <a:r>
              <a:rPr lang="en-US" dirty="0" err="1"/>
              <a:t>url</a:t>
            </a:r>
            <a:r>
              <a:rPr lang="en-US" dirty="0"/>
              <a:t>(https://mdn.mozillademos.org/files/12005/starsolid.gif),</a:t>
            </a:r>
          </a:p>
          <a:p>
            <a:r>
              <a:rPr lang="en-US" dirty="0"/>
              <a:t>                     </a:t>
            </a:r>
            <a:r>
              <a:rPr lang="en-US" dirty="0" err="1"/>
              <a:t>url</a:t>
            </a:r>
            <a:r>
              <a:rPr lang="en-US" dirty="0"/>
              <a:t>(https://developer.cdn.mozilla.net/media/redesign/img/favicon32.png);</a:t>
            </a:r>
          </a:p>
          <a:p>
            <a:r>
              <a:rPr lang="en-US" dirty="0"/>
              <a:t>  background-repeat: repeat-x,</a:t>
            </a:r>
          </a:p>
          <a:p>
            <a:r>
              <a:rPr lang="en-US" dirty="0"/>
              <a:t>                     repeat-y;</a:t>
            </a:r>
          </a:p>
          <a:p>
            <a:r>
              <a:rPr lang="en-US" dirty="0"/>
              <a:t>  height: 144px;</a:t>
            </a:r>
          </a:p>
          <a:p>
            <a:r>
              <a:rPr lang="en-US" dirty="0"/>
              <a:t>}</a:t>
            </a:r>
          </a:p>
        </p:txBody>
      </p:sp>
      <p:sp>
        <p:nvSpPr>
          <p:cNvPr id="4" name="Slide Number Placeholder 3"/>
          <p:cNvSpPr>
            <a:spLocks noGrp="1"/>
          </p:cNvSpPr>
          <p:nvPr>
            <p:ph type="sldNum" sz="quarter" idx="10"/>
          </p:nvPr>
        </p:nvSpPr>
        <p:spPr/>
        <p:txBody>
          <a:bodyPr/>
          <a:lstStyle/>
          <a:p>
            <a:fld id="{E512A55C-0109-4089-BFBE-18C3BDFA7400}" type="slidenum">
              <a:rPr lang="en-US" smtClean="0"/>
              <a:t>49</a:t>
            </a:fld>
            <a:endParaRPr lang="en-US"/>
          </a:p>
        </p:txBody>
      </p:sp>
    </p:spTree>
    <p:extLst>
      <p:ext uri="{BB962C8B-B14F-4D97-AF65-F5344CB8AC3E}">
        <p14:creationId xmlns:p14="http://schemas.microsoft.com/office/powerpoint/2010/main" val="234223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font-style: normal;</a:t>
            </a:r>
          </a:p>
          <a:p>
            <a:r>
              <a:rPr lang="en-US" dirty="0"/>
              <a:t>font-style: italic;</a:t>
            </a:r>
          </a:p>
        </p:txBody>
      </p:sp>
      <p:sp>
        <p:nvSpPr>
          <p:cNvPr id="4" name="Slide Number Placeholder 3"/>
          <p:cNvSpPr>
            <a:spLocks noGrp="1"/>
          </p:cNvSpPr>
          <p:nvPr>
            <p:ph type="sldNum" sz="quarter" idx="10"/>
          </p:nvPr>
        </p:nvSpPr>
        <p:spPr/>
        <p:txBody>
          <a:bodyPr/>
          <a:lstStyle/>
          <a:p>
            <a:fld id="{E512A55C-0109-4089-BFBE-18C3BDFA7400}" type="slidenum">
              <a:rPr lang="en-US" smtClean="0"/>
              <a:t>15</a:t>
            </a:fld>
            <a:endParaRPr lang="en-US"/>
          </a:p>
        </p:txBody>
      </p:sp>
    </p:spTree>
    <p:extLst>
      <p:ext uri="{BB962C8B-B14F-4D97-AF65-F5344CB8AC3E}">
        <p14:creationId xmlns:p14="http://schemas.microsoft.com/office/powerpoint/2010/main" val="3734846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background-position: top;</a:t>
            </a:r>
          </a:p>
          <a:p>
            <a:r>
              <a:rPr lang="en-US" dirty="0"/>
              <a:t>background-position: bottom;</a:t>
            </a:r>
          </a:p>
          <a:p>
            <a:r>
              <a:rPr lang="en-US" dirty="0"/>
              <a:t>background-position: left;</a:t>
            </a:r>
          </a:p>
          <a:p>
            <a:r>
              <a:rPr lang="en-US" dirty="0"/>
              <a:t>background-position: right;</a:t>
            </a:r>
          </a:p>
          <a:p>
            <a:r>
              <a:rPr lang="en-US" dirty="0"/>
              <a:t>background-position: center;</a:t>
            </a:r>
          </a:p>
          <a:p>
            <a:endParaRPr lang="en-US" dirty="0"/>
          </a:p>
          <a:p>
            <a:r>
              <a:rPr lang="en-US" dirty="0"/>
              <a:t>/* &lt;percentage&gt; values */</a:t>
            </a:r>
          </a:p>
          <a:p>
            <a:r>
              <a:rPr lang="en-US" dirty="0"/>
              <a:t>background-position: 25% 75%;</a:t>
            </a:r>
          </a:p>
        </p:txBody>
      </p:sp>
      <p:sp>
        <p:nvSpPr>
          <p:cNvPr id="4" name="Slide Number Placeholder 3"/>
          <p:cNvSpPr>
            <a:spLocks noGrp="1"/>
          </p:cNvSpPr>
          <p:nvPr>
            <p:ph type="sldNum" sz="quarter" idx="10"/>
          </p:nvPr>
        </p:nvSpPr>
        <p:spPr/>
        <p:txBody>
          <a:bodyPr/>
          <a:lstStyle/>
          <a:p>
            <a:fld id="{E512A55C-0109-4089-BFBE-18C3BDFA7400}" type="slidenum">
              <a:rPr lang="en-US" smtClean="0"/>
              <a:t>51</a:t>
            </a:fld>
            <a:endParaRPr lang="en-US"/>
          </a:p>
        </p:txBody>
      </p:sp>
    </p:spTree>
    <p:extLst>
      <p:ext uri="{BB962C8B-B14F-4D97-AF65-F5344CB8AC3E}">
        <p14:creationId xmlns:p14="http://schemas.microsoft.com/office/powerpoint/2010/main" val="1094622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&lt;p&gt;</a:t>
            </a:r>
          </a:p>
          <a:p>
            <a:r>
              <a:rPr lang="en-US" dirty="0"/>
              <a:t>  There were doors all round the hall, but they were all locked; and when</a:t>
            </a:r>
          </a:p>
          <a:p>
            <a:r>
              <a:rPr lang="en-US" dirty="0"/>
              <a:t>  Alice had been all the way down one side and up the other, trying every</a:t>
            </a:r>
          </a:p>
          <a:p>
            <a:r>
              <a:rPr lang="en-US" dirty="0"/>
              <a:t>  door, she walked sadly down the middle, wondering how she was ever to</a:t>
            </a:r>
          </a:p>
          <a:p>
            <a:r>
              <a:rPr lang="en-US" dirty="0"/>
              <a:t>  get out again.</a:t>
            </a:r>
          </a:p>
          <a:p>
            <a:r>
              <a:rPr lang="en-US" dirty="0"/>
              <a:t>&lt;/p&gt;</a:t>
            </a:r>
          </a:p>
          <a:p>
            <a:r>
              <a:rPr lang="en-US" dirty="0"/>
              <a:t>=================================</a:t>
            </a:r>
          </a:p>
          <a:p>
            <a:r>
              <a:rPr lang="en-US" sz="1200" kern="1200" dirty="0">
                <a:solidFill>
                  <a:schemeClr val="tx1"/>
                </a:solidFill>
                <a:effectLst/>
                <a:latin typeface="+mn-lt"/>
                <a:ea typeface="+mn-ea"/>
                <a:cs typeface="+mn-cs"/>
              </a:rPr>
              <a:t>p</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background-image:</a:t>
            </a:r>
            <a:r>
              <a:rPr lang="en-US" dirty="0"/>
              <a:t> </a:t>
            </a:r>
            <a:r>
              <a:rPr lang="en-US" sz="1200" kern="1200" dirty="0" err="1">
                <a:solidFill>
                  <a:schemeClr val="tx1"/>
                </a:solidFill>
                <a:effectLst/>
                <a:latin typeface="+mn-lt"/>
                <a:ea typeface="+mn-ea"/>
                <a:cs typeface="+mn-cs"/>
              </a:rPr>
              <a:t>url</a:t>
            </a:r>
            <a:r>
              <a:rPr lang="en-US" sz="1200" kern="1200" dirty="0">
                <a:solidFill>
                  <a:schemeClr val="tx1"/>
                </a:solidFill>
                <a:effectLst/>
                <a:latin typeface="+mn-lt"/>
                <a:ea typeface="+mn-ea"/>
                <a:cs typeface="+mn-cs"/>
              </a:rPr>
              <a:t>("https://mdn.mozillademos.org/files/12057/starsolid.gif");</a:t>
            </a:r>
            <a:r>
              <a:rPr lang="en-US" dirty="0"/>
              <a:t> </a:t>
            </a:r>
            <a:r>
              <a:rPr lang="en-US" sz="1200" kern="1200" dirty="0">
                <a:solidFill>
                  <a:schemeClr val="tx1"/>
                </a:solidFill>
                <a:effectLst/>
                <a:latin typeface="+mn-lt"/>
                <a:ea typeface="+mn-ea"/>
                <a:cs typeface="+mn-cs"/>
              </a:rPr>
              <a:t>background-attachment:</a:t>
            </a:r>
            <a:r>
              <a:rPr lang="en-US" dirty="0"/>
              <a:t> fixed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p>
          <a:p>
            <a:r>
              <a:rPr lang="en-US" dirty="0"/>
              <a:t>background-attachment: scroll;</a:t>
            </a:r>
          </a:p>
          <a:p>
            <a:r>
              <a:rPr lang="en-US" dirty="0"/>
              <a:t>background-attachment: local;</a:t>
            </a:r>
          </a:p>
        </p:txBody>
      </p:sp>
      <p:sp>
        <p:nvSpPr>
          <p:cNvPr id="4" name="Slide Number Placeholder 3"/>
          <p:cNvSpPr>
            <a:spLocks noGrp="1"/>
          </p:cNvSpPr>
          <p:nvPr>
            <p:ph type="sldNum" sz="quarter" idx="10"/>
          </p:nvPr>
        </p:nvSpPr>
        <p:spPr/>
        <p:txBody>
          <a:bodyPr/>
          <a:lstStyle/>
          <a:p>
            <a:fld id="{E512A55C-0109-4089-BFBE-18C3BDFA7400}" type="slidenum">
              <a:rPr lang="en-US" smtClean="0"/>
              <a:t>52</a:t>
            </a:fld>
            <a:endParaRPr lang="en-US"/>
          </a:p>
        </p:txBody>
      </p:sp>
    </p:spTree>
    <p:extLst>
      <p:ext uri="{BB962C8B-B14F-4D97-AF65-F5344CB8AC3E}">
        <p14:creationId xmlns:p14="http://schemas.microsoft.com/office/powerpoint/2010/main" val="856527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Keyword values */</a:t>
            </a:r>
          </a:p>
          <a:p>
            <a:r>
              <a:rPr lang="en-US" dirty="0"/>
              <a:t>background-size: cover;</a:t>
            </a:r>
          </a:p>
          <a:p>
            <a:r>
              <a:rPr lang="en-US" dirty="0"/>
              <a:t>background-size: contain;</a:t>
            </a:r>
          </a:p>
          <a:p>
            <a:endParaRPr lang="en-US" dirty="0"/>
          </a:p>
          <a:p>
            <a:r>
              <a:rPr lang="en-US" dirty="0"/>
              <a:t>/* One-value syntax */</a:t>
            </a:r>
          </a:p>
          <a:p>
            <a:r>
              <a:rPr lang="en-US" dirty="0"/>
              <a:t>/* the width of the image (height becomes 'auto') */</a:t>
            </a:r>
          </a:p>
          <a:p>
            <a:r>
              <a:rPr lang="en-US" dirty="0"/>
              <a:t>background-size: 50%;</a:t>
            </a:r>
          </a:p>
          <a:p>
            <a:r>
              <a:rPr lang="en-US" dirty="0"/>
              <a:t>background-size: 3.2em;</a:t>
            </a:r>
          </a:p>
          <a:p>
            <a:r>
              <a:rPr lang="en-US" dirty="0"/>
              <a:t>background-size: 12px;</a:t>
            </a:r>
          </a:p>
          <a:p>
            <a:r>
              <a:rPr lang="en-US" dirty="0"/>
              <a:t>background-size: auto;</a:t>
            </a:r>
          </a:p>
          <a:p>
            <a:endParaRPr lang="en-US" dirty="0"/>
          </a:p>
          <a:p>
            <a:r>
              <a:rPr lang="en-US" dirty="0"/>
              <a:t>/* Two-value syntax */</a:t>
            </a:r>
          </a:p>
          <a:p>
            <a:r>
              <a:rPr lang="en-US" dirty="0"/>
              <a:t>/* first value: width of the image, second value: height */</a:t>
            </a:r>
          </a:p>
          <a:p>
            <a:r>
              <a:rPr lang="en-US" dirty="0"/>
              <a:t>background-size: 50% auto;</a:t>
            </a:r>
          </a:p>
          <a:p>
            <a:r>
              <a:rPr lang="en-US" dirty="0"/>
              <a:t>background-size: 3em 25%;</a:t>
            </a:r>
          </a:p>
          <a:p>
            <a:r>
              <a:rPr lang="en-US" dirty="0"/>
              <a:t>background-size: auto 6px;</a:t>
            </a:r>
          </a:p>
          <a:p>
            <a:r>
              <a:rPr lang="en-US" dirty="0"/>
              <a:t>background-size: auto </a:t>
            </a:r>
            <a:r>
              <a:rPr lang="en-US" dirty="0" err="1"/>
              <a:t>auto</a:t>
            </a:r>
            <a:r>
              <a:rPr lang="en-US" dirty="0"/>
              <a:t>;</a:t>
            </a:r>
          </a:p>
        </p:txBody>
      </p:sp>
      <p:sp>
        <p:nvSpPr>
          <p:cNvPr id="4" name="Slide Number Placeholder 3"/>
          <p:cNvSpPr>
            <a:spLocks noGrp="1"/>
          </p:cNvSpPr>
          <p:nvPr>
            <p:ph type="sldNum" sz="quarter" idx="10"/>
          </p:nvPr>
        </p:nvSpPr>
        <p:spPr/>
        <p:txBody>
          <a:bodyPr/>
          <a:lstStyle/>
          <a:p>
            <a:fld id="{E512A55C-0109-4089-BFBE-18C3BDFA7400}" type="slidenum">
              <a:rPr lang="en-US" smtClean="0"/>
              <a:t>53</a:t>
            </a:fld>
            <a:endParaRPr lang="en-US"/>
          </a:p>
        </p:txBody>
      </p:sp>
    </p:spTree>
    <p:extLst>
      <p:ext uri="{BB962C8B-B14F-4D97-AF65-F5344CB8AC3E}">
        <p14:creationId xmlns:p14="http://schemas.microsoft.com/office/powerpoint/2010/main" val="17346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 {</a:t>
            </a:r>
          </a:p>
          <a:p>
            <a:r>
              <a:rPr lang="en-US" dirty="0"/>
              <a:t>  width: 20%;</a:t>
            </a:r>
          </a:p>
          <a:p>
            <a:r>
              <a:rPr lang="en-US" dirty="0"/>
              <a:t>  background-color: silver;</a:t>
            </a:r>
          </a:p>
          <a:p>
            <a:r>
              <a:rPr lang="en-US" dirty="0"/>
              <a:t>  border: 1px solid red;</a:t>
            </a:r>
          </a:p>
          <a:p>
            <a:r>
              <a:rPr lang="en-US" dirty="0"/>
              <a:t>}</a:t>
            </a:r>
          </a:p>
          <a:p>
            <a:endParaRPr lang="en-US" dirty="0"/>
          </a:p>
          <a:p>
            <a:r>
              <a:rPr lang="en-US" sz="1200" kern="1200" dirty="0">
                <a:solidFill>
                  <a:schemeClr val="tx1"/>
                </a:solidFill>
                <a:effectLst/>
                <a:latin typeface="+mn-lt"/>
                <a:ea typeface="+mn-ea"/>
                <a:cs typeface="+mn-cs"/>
              </a:rPr>
              <a:t>&lt;div class="percent"&gt;</a:t>
            </a:r>
            <a:r>
              <a:rPr lang="en-US" dirty="0"/>
              <a:t>Width in percentage</a:t>
            </a:r>
            <a:r>
              <a:rPr lang="en-US" sz="1200" kern="1200" dirty="0">
                <a:solidFill>
                  <a:schemeClr val="tx1"/>
                </a:solidFill>
                <a:effectLst/>
                <a:latin typeface="+mn-lt"/>
                <a:ea typeface="+mn-ea"/>
                <a:cs typeface="+mn-cs"/>
              </a:rPr>
              <a:t>&lt;/div&gt;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56</a:t>
            </a:fld>
            <a:endParaRPr lang="en-US"/>
          </a:p>
        </p:txBody>
      </p:sp>
    </p:spTree>
    <p:extLst>
      <p:ext uri="{BB962C8B-B14F-4D97-AF65-F5344CB8AC3E}">
        <p14:creationId xmlns:p14="http://schemas.microsoft.com/office/powerpoint/2010/main" val="12662464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width | style | color */</a:t>
            </a:r>
          </a:p>
          <a:p>
            <a:r>
              <a:rPr lang="en-US" dirty="0"/>
              <a:t>border: medium dashed green;</a:t>
            </a:r>
          </a:p>
        </p:txBody>
      </p:sp>
      <p:sp>
        <p:nvSpPr>
          <p:cNvPr id="4" name="Slide Number Placeholder 3"/>
          <p:cNvSpPr>
            <a:spLocks noGrp="1"/>
          </p:cNvSpPr>
          <p:nvPr>
            <p:ph type="sldNum" sz="quarter" idx="10"/>
          </p:nvPr>
        </p:nvSpPr>
        <p:spPr/>
        <p:txBody>
          <a:bodyPr/>
          <a:lstStyle/>
          <a:p>
            <a:fld id="{E512A55C-0109-4089-BFBE-18C3BDFA7400}" type="slidenum">
              <a:rPr lang="en-US" smtClean="0"/>
              <a:t>57</a:t>
            </a:fld>
            <a:endParaRPr lang="en-US"/>
          </a:p>
        </p:txBody>
      </p:sp>
    </p:spTree>
    <p:extLst>
      <p:ext uri="{BB962C8B-B14F-4D97-AF65-F5344CB8AC3E}">
        <p14:creationId xmlns:p14="http://schemas.microsoft.com/office/powerpoint/2010/main" val="1703473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&lt;table&gt;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&lt;td class="b1"&gt;</a:t>
            </a:r>
            <a:r>
              <a:rPr lang="en-US" dirty="0"/>
              <a:t>none</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class="b2"&gt;</a:t>
            </a:r>
            <a:r>
              <a:rPr lang="en-US" dirty="0"/>
              <a:t>hidden</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class="b3"&gt;</a:t>
            </a:r>
            <a:r>
              <a:rPr lang="en-US" dirty="0"/>
              <a:t>dotted</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class="b4"&gt;</a:t>
            </a:r>
            <a:r>
              <a:rPr lang="en-US" dirty="0"/>
              <a:t>dashed</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&lt;td class="b5"&gt;</a:t>
            </a:r>
            <a:r>
              <a:rPr lang="en-US" dirty="0"/>
              <a:t>solid</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class="b6"&gt;</a:t>
            </a:r>
            <a:r>
              <a:rPr lang="en-US" dirty="0"/>
              <a:t>double</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class="b7"&gt;</a:t>
            </a:r>
            <a:r>
              <a:rPr lang="en-US" dirty="0"/>
              <a:t>groove</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class="b8"&gt;</a:t>
            </a:r>
            <a:r>
              <a:rPr lang="en-US" dirty="0"/>
              <a:t>ridge</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&lt;td class="b9"&gt;</a:t>
            </a:r>
            <a:r>
              <a:rPr lang="en-US" dirty="0"/>
              <a:t>inset</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&lt;td class="b10"&gt;</a:t>
            </a:r>
            <a:r>
              <a:rPr lang="en-US" dirty="0"/>
              <a:t>outset</a:t>
            </a:r>
            <a:r>
              <a:rPr lang="en-US" sz="1200" kern="1200" dirty="0">
                <a:solidFill>
                  <a:schemeClr val="tx1"/>
                </a:solidFill>
                <a:effectLst/>
                <a:latin typeface="+mn-lt"/>
                <a:ea typeface="+mn-ea"/>
                <a:cs typeface="+mn-cs"/>
              </a:rPr>
              <a:t>&lt;/td&gt;</a:t>
            </a:r>
            <a:r>
              <a:rPr lang="en-US" dirty="0"/>
              <a:t> </a:t>
            </a:r>
            <a:r>
              <a:rPr lang="en-US" sz="1200" kern="1200" dirty="0">
                <a:solidFill>
                  <a:schemeClr val="tx1"/>
                </a:solidFill>
                <a:effectLst/>
                <a:latin typeface="+mn-lt"/>
                <a:ea typeface="+mn-ea"/>
                <a:cs typeface="+mn-cs"/>
              </a:rPr>
              <a:t>&lt;/</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&gt;</a:t>
            </a:r>
            <a:r>
              <a:rPr lang="en-US" dirty="0"/>
              <a:t> </a:t>
            </a:r>
            <a:r>
              <a:rPr lang="en-US" sz="1200" kern="1200" dirty="0">
                <a:solidFill>
                  <a:schemeClr val="tx1"/>
                </a:solidFill>
                <a:effectLst/>
                <a:latin typeface="+mn-lt"/>
                <a:ea typeface="+mn-ea"/>
                <a:cs typeface="+mn-cs"/>
              </a:rPr>
              <a:t>&lt;/table&gt;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border-width:</a:t>
            </a:r>
            <a:r>
              <a:rPr lang="en-US" dirty="0"/>
              <a:t> </a:t>
            </a:r>
            <a:r>
              <a:rPr lang="en-US" sz="1200" kern="1200" dirty="0">
                <a:solidFill>
                  <a:schemeClr val="tx1"/>
                </a:solidFill>
                <a:effectLst/>
                <a:latin typeface="+mn-lt"/>
                <a:ea typeface="+mn-ea"/>
                <a:cs typeface="+mn-cs"/>
              </a:rPr>
              <a:t>3</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background-color:</a:t>
            </a:r>
            <a:r>
              <a:rPr lang="en-US" dirty="0"/>
              <a:t> </a:t>
            </a:r>
            <a:r>
              <a:rPr lang="en-US" dirty="0">
                <a:effectLst/>
              </a:rPr>
              <a:t>#52E396</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err="1">
                <a:solidFill>
                  <a:schemeClr val="tx1"/>
                </a:solidFill>
                <a:effectLst/>
                <a:latin typeface="+mn-lt"/>
                <a:ea typeface="+mn-ea"/>
                <a:cs typeface="+mn-cs"/>
              </a:rPr>
              <a:t>tr</a:t>
            </a:r>
            <a:r>
              <a:rPr lang="en-US" sz="1200" kern="1200" dirty="0">
                <a:solidFill>
                  <a:schemeClr val="tx1"/>
                </a:solidFill>
                <a:effectLst/>
                <a:latin typeface="+mn-lt"/>
                <a:ea typeface="+mn-ea"/>
                <a:cs typeface="+mn-cs"/>
              </a:rPr>
              <a:t>, td</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padding:</a:t>
            </a:r>
            <a:r>
              <a:rPr lang="en-US" dirty="0"/>
              <a:t> </a:t>
            </a:r>
            <a:r>
              <a:rPr lang="en-US" sz="1200" kern="1200" dirty="0">
                <a:solidFill>
                  <a:schemeClr val="tx1"/>
                </a:solidFill>
                <a:effectLst/>
                <a:latin typeface="+mn-lt"/>
                <a:ea typeface="+mn-ea"/>
                <a:cs typeface="+mn-cs"/>
              </a:rPr>
              <a:t>2</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 border-style example classes */</a:t>
            </a:r>
            <a:r>
              <a:rPr lang="en-US" dirty="0"/>
              <a:t> </a:t>
            </a:r>
            <a:r>
              <a:rPr lang="en-US" sz="1200" kern="1200" dirty="0">
                <a:solidFill>
                  <a:schemeClr val="tx1"/>
                </a:solidFill>
                <a:effectLst/>
                <a:latin typeface="+mn-lt"/>
                <a:ea typeface="+mn-ea"/>
                <a:cs typeface="+mn-cs"/>
              </a:rPr>
              <a:t>.b1</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none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.b2</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hidden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.b3</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dotted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.b4</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dashed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.b5</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solid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.b6</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double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.b7</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groove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.b8</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ridge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.b9</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inset</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.b10</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border-style:</a:t>
            </a:r>
            <a:r>
              <a:rPr lang="en-US" dirty="0" err="1"/>
              <a:t>outset</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58</a:t>
            </a:fld>
            <a:endParaRPr lang="en-US"/>
          </a:p>
        </p:txBody>
      </p:sp>
    </p:spTree>
    <p:extLst>
      <p:ext uri="{BB962C8B-B14F-4D97-AF65-F5344CB8AC3E}">
        <p14:creationId xmlns:p14="http://schemas.microsoft.com/office/powerpoint/2010/main" val="367359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&lt;p id="</a:t>
            </a:r>
            <a:r>
              <a:rPr lang="en-US" dirty="0" err="1"/>
              <a:t>sval</a:t>
            </a:r>
            <a:r>
              <a:rPr lang="en-US" dirty="0"/>
              <a:t>"&gt;</a:t>
            </a:r>
          </a:p>
          <a:p>
            <a:r>
              <a:rPr lang="en-US" dirty="0"/>
              <a:t>    one value: 6px wide border on all 4 sides&lt;/p&gt;</a:t>
            </a:r>
          </a:p>
          <a:p>
            <a:r>
              <a:rPr lang="en-US" dirty="0"/>
              <a:t>&lt;p id="</a:t>
            </a:r>
            <a:r>
              <a:rPr lang="en-US" dirty="0" err="1"/>
              <a:t>bival</a:t>
            </a:r>
            <a:r>
              <a:rPr lang="en-US" dirty="0"/>
              <a:t>"&gt;</a:t>
            </a:r>
          </a:p>
          <a:p>
            <a:r>
              <a:rPr lang="en-US" dirty="0"/>
              <a:t>    two different values: 2px wide top and bottom border, 10px wide right and left border&lt;/p&gt;</a:t>
            </a:r>
          </a:p>
          <a:p>
            <a:r>
              <a:rPr lang="en-US" dirty="0"/>
              <a:t>&lt;p id="</a:t>
            </a:r>
            <a:r>
              <a:rPr lang="en-US" dirty="0" err="1"/>
              <a:t>treval</a:t>
            </a:r>
            <a:r>
              <a:rPr lang="en-US" dirty="0"/>
              <a:t>"&gt;</a:t>
            </a:r>
          </a:p>
          <a:p>
            <a:r>
              <a:rPr lang="en-US" dirty="0"/>
              <a:t>    three different values: 0.3em top, 9px bottom, and zero width right and left&lt;/p&gt;</a:t>
            </a:r>
          </a:p>
          <a:p>
            <a:r>
              <a:rPr lang="en-US" dirty="0"/>
              <a:t>&lt;p id="</a:t>
            </a:r>
            <a:r>
              <a:rPr lang="en-US" dirty="0" err="1"/>
              <a:t>fourval</a:t>
            </a:r>
            <a:r>
              <a:rPr lang="en-US" dirty="0"/>
              <a:t>"&gt;</a:t>
            </a:r>
          </a:p>
          <a:p>
            <a:r>
              <a:rPr lang="en-US" dirty="0"/>
              <a:t>    four different values: "thin" top, "medium" right, "thick" bottom, and 1em left&lt;/p&gt;</a:t>
            </a:r>
          </a:p>
          <a:p>
            <a:r>
              <a:rPr lang="en-US" dirty="0"/>
              <a:t>==============================</a:t>
            </a:r>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sval</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a:t>
            </a:r>
            <a:r>
              <a:rPr lang="en-US" dirty="0"/>
              <a:t> ridge </a:t>
            </a:r>
            <a:r>
              <a:rPr lang="en-US" dirty="0">
                <a:effectLst/>
              </a:rPr>
              <a:t>#ccc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border-width:</a:t>
            </a:r>
            <a:r>
              <a:rPr lang="en-US" dirty="0"/>
              <a:t> </a:t>
            </a:r>
            <a:r>
              <a:rPr lang="en-US" sz="1200" kern="1200" dirty="0">
                <a:solidFill>
                  <a:schemeClr val="tx1"/>
                </a:solidFill>
                <a:effectLst/>
                <a:latin typeface="+mn-lt"/>
                <a:ea typeface="+mn-ea"/>
                <a:cs typeface="+mn-cs"/>
              </a:rPr>
              <a:t>6</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bival</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a:t>
            </a:r>
            <a:r>
              <a:rPr lang="en-US" dirty="0"/>
              <a:t> solid red</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border-width:</a:t>
            </a:r>
            <a:r>
              <a:rPr lang="en-US" dirty="0"/>
              <a:t> </a:t>
            </a:r>
            <a:r>
              <a:rPr lang="en-US" sz="1200" kern="1200" dirty="0">
                <a:solidFill>
                  <a:schemeClr val="tx1"/>
                </a:solidFill>
                <a:effectLst/>
                <a:latin typeface="+mn-lt"/>
                <a:ea typeface="+mn-ea"/>
                <a:cs typeface="+mn-cs"/>
              </a:rPr>
              <a:t>2</a:t>
            </a:r>
            <a:r>
              <a:rPr lang="en-US" dirty="0">
                <a:effectLst/>
              </a:rPr>
              <a:t>px</a:t>
            </a:r>
            <a:r>
              <a:rPr lang="en-US" dirty="0"/>
              <a:t> </a:t>
            </a:r>
            <a:r>
              <a:rPr lang="en-US" sz="1200" kern="1200" dirty="0">
                <a:solidFill>
                  <a:schemeClr val="tx1"/>
                </a:solidFill>
                <a:effectLst/>
                <a:latin typeface="+mn-lt"/>
                <a:ea typeface="+mn-ea"/>
                <a:cs typeface="+mn-cs"/>
              </a:rPr>
              <a:t>10</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treval</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a:t>
            </a:r>
            <a:r>
              <a:rPr lang="en-US" dirty="0"/>
              <a:t> dotted orange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border-width:</a:t>
            </a:r>
            <a:r>
              <a:rPr lang="en-US" dirty="0"/>
              <a:t> </a:t>
            </a:r>
            <a:r>
              <a:rPr lang="en-US" sz="1200" kern="1200" dirty="0">
                <a:solidFill>
                  <a:schemeClr val="tx1"/>
                </a:solidFill>
                <a:effectLst/>
                <a:latin typeface="+mn-lt"/>
                <a:ea typeface="+mn-ea"/>
                <a:cs typeface="+mn-cs"/>
              </a:rPr>
              <a:t>0.3</a:t>
            </a:r>
            <a:r>
              <a:rPr lang="en-US" dirty="0">
                <a:effectLst/>
              </a:rPr>
              <a:t>em</a:t>
            </a:r>
            <a:r>
              <a:rPr lang="en-US" dirty="0"/>
              <a:t> </a:t>
            </a:r>
            <a:r>
              <a:rPr lang="en-US" sz="1200" kern="1200" dirty="0">
                <a:solidFill>
                  <a:schemeClr val="tx1"/>
                </a:solidFill>
                <a:effectLst/>
                <a:latin typeface="+mn-lt"/>
                <a:ea typeface="+mn-ea"/>
                <a:cs typeface="+mn-cs"/>
              </a:rPr>
              <a:t>0</a:t>
            </a:r>
            <a:r>
              <a:rPr lang="en-US" dirty="0"/>
              <a:t> </a:t>
            </a:r>
            <a:r>
              <a:rPr lang="en-US" sz="1200" kern="1200" dirty="0">
                <a:solidFill>
                  <a:schemeClr val="tx1"/>
                </a:solidFill>
                <a:effectLst/>
                <a:latin typeface="+mn-lt"/>
                <a:ea typeface="+mn-ea"/>
                <a:cs typeface="+mn-cs"/>
              </a:rPr>
              <a:t>9</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fourval</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a:t>
            </a:r>
            <a:r>
              <a:rPr lang="en-US" dirty="0"/>
              <a:t> solid </a:t>
            </a:r>
            <a:r>
              <a:rPr lang="en-US" dirty="0" err="1"/>
              <a:t>lightgreen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border-width:</a:t>
            </a:r>
            <a:r>
              <a:rPr lang="en-US" dirty="0"/>
              <a:t> thin medium thick </a:t>
            </a:r>
            <a:r>
              <a:rPr lang="en-US" sz="1200" kern="1200" dirty="0">
                <a:solidFill>
                  <a:schemeClr val="tx1"/>
                </a:solidFill>
                <a:effectLst/>
                <a:latin typeface="+mn-lt"/>
                <a:ea typeface="+mn-ea"/>
                <a:cs typeface="+mn-cs"/>
              </a:rPr>
              <a:t>1</a:t>
            </a:r>
            <a:r>
              <a:rPr lang="en-US" dirty="0">
                <a:effectLst/>
              </a:rPr>
              <a:t>em</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p</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width:</a:t>
            </a:r>
            <a:r>
              <a:rPr lang="en-US" dirty="0"/>
              <a:t> auto</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margin:</a:t>
            </a:r>
            <a:r>
              <a:rPr lang="en-US" dirty="0"/>
              <a:t> </a:t>
            </a:r>
            <a:r>
              <a:rPr lang="en-US" sz="1200" kern="1200" dirty="0">
                <a:solidFill>
                  <a:schemeClr val="tx1"/>
                </a:solidFill>
                <a:effectLst/>
                <a:latin typeface="+mn-lt"/>
                <a:ea typeface="+mn-ea"/>
                <a:cs typeface="+mn-cs"/>
              </a:rPr>
              <a:t>0.25</a:t>
            </a:r>
            <a:r>
              <a:rPr lang="en-US" dirty="0">
                <a:effectLst/>
              </a:rPr>
              <a:t>em</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padding:</a:t>
            </a:r>
            <a:r>
              <a:rPr lang="en-US" dirty="0"/>
              <a:t> </a:t>
            </a:r>
            <a:r>
              <a:rPr lang="en-US" sz="1200" kern="1200" dirty="0">
                <a:solidFill>
                  <a:schemeClr val="tx1"/>
                </a:solidFill>
                <a:effectLst/>
                <a:latin typeface="+mn-lt"/>
                <a:ea typeface="+mn-ea"/>
                <a:cs typeface="+mn-cs"/>
              </a:rPr>
              <a:t>0.25</a:t>
            </a:r>
            <a:r>
              <a:rPr lang="en-US" dirty="0">
                <a:effectLst/>
              </a:rPr>
              <a:t>em</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59</a:t>
            </a:fld>
            <a:endParaRPr lang="en-US"/>
          </a:p>
        </p:txBody>
      </p:sp>
    </p:spTree>
    <p:extLst>
      <p:ext uri="{BB962C8B-B14F-4D97-AF65-F5344CB8AC3E}">
        <p14:creationId xmlns:p14="http://schemas.microsoft.com/office/powerpoint/2010/main" val="2370790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width | style | color */</a:t>
            </a:r>
          </a:p>
          <a:p>
            <a:r>
              <a:rPr lang="en-US" dirty="0"/>
              <a:t>border: medium dashed green;</a:t>
            </a:r>
          </a:p>
        </p:txBody>
      </p:sp>
      <p:sp>
        <p:nvSpPr>
          <p:cNvPr id="4" name="Slide Number Placeholder 3"/>
          <p:cNvSpPr>
            <a:spLocks noGrp="1"/>
          </p:cNvSpPr>
          <p:nvPr>
            <p:ph type="sldNum" sz="quarter" idx="10"/>
          </p:nvPr>
        </p:nvSpPr>
        <p:spPr/>
        <p:txBody>
          <a:bodyPr/>
          <a:lstStyle/>
          <a:p>
            <a:fld id="{E512A55C-0109-4089-BFBE-18C3BDFA7400}" type="slidenum">
              <a:rPr lang="en-US" smtClean="0"/>
              <a:t>60</a:t>
            </a:fld>
            <a:endParaRPr lang="en-US"/>
          </a:p>
        </p:txBody>
      </p:sp>
    </p:spTree>
    <p:extLst>
      <p:ext uri="{BB962C8B-B14F-4D97-AF65-F5344CB8AC3E}">
        <p14:creationId xmlns:p14="http://schemas.microsoft.com/office/powerpoint/2010/main" val="1499594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&lt;h4&gt;This element has moderate padding.&lt;/h4&gt;</a:t>
            </a:r>
          </a:p>
          <a:p>
            <a:r>
              <a:rPr lang="en-US" dirty="0"/>
              <a:t>&lt;h3&gt;The padding is huge in this element!&lt;/h3&gt;</a:t>
            </a:r>
          </a:p>
          <a:p>
            <a:r>
              <a:rPr lang="en-US" dirty="0"/>
              <a:t>==========================</a:t>
            </a:r>
          </a:p>
          <a:p>
            <a:r>
              <a:rPr lang="en-US" sz="1200" kern="1200" dirty="0">
                <a:solidFill>
                  <a:schemeClr val="tx1"/>
                </a:solidFill>
                <a:effectLst/>
                <a:latin typeface="+mn-lt"/>
                <a:ea typeface="+mn-ea"/>
                <a:cs typeface="+mn-cs"/>
              </a:rPr>
              <a:t>h4</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background-color:</a:t>
            </a:r>
            <a:r>
              <a:rPr lang="en-US" dirty="0"/>
              <a:t> lime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padding:</a:t>
            </a:r>
            <a:r>
              <a:rPr lang="en-US" dirty="0"/>
              <a:t> </a:t>
            </a:r>
            <a:r>
              <a:rPr lang="en-US" sz="1200" kern="1200" dirty="0">
                <a:solidFill>
                  <a:schemeClr val="tx1"/>
                </a:solidFill>
                <a:effectLst/>
                <a:latin typeface="+mn-lt"/>
                <a:ea typeface="+mn-ea"/>
                <a:cs typeface="+mn-cs"/>
              </a:rPr>
              <a:t>20</a:t>
            </a:r>
            <a:r>
              <a:rPr lang="en-US" dirty="0">
                <a:effectLst/>
              </a:rPr>
              <a:t>px</a:t>
            </a:r>
            <a:r>
              <a:rPr lang="en-US" dirty="0"/>
              <a:t> </a:t>
            </a:r>
            <a:r>
              <a:rPr lang="en-US" sz="1200" kern="1200" dirty="0">
                <a:solidFill>
                  <a:schemeClr val="tx1"/>
                </a:solidFill>
                <a:effectLst/>
                <a:latin typeface="+mn-lt"/>
                <a:ea typeface="+mn-ea"/>
                <a:cs typeface="+mn-cs"/>
              </a:rPr>
              <a:t>50</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h3</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background-color:</a:t>
            </a:r>
            <a:r>
              <a:rPr lang="en-US" dirty="0"/>
              <a:t> cyan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padding:</a:t>
            </a:r>
            <a:r>
              <a:rPr lang="en-US" dirty="0"/>
              <a:t> </a:t>
            </a:r>
            <a:r>
              <a:rPr lang="en-US" sz="1200" kern="1200" dirty="0">
                <a:solidFill>
                  <a:schemeClr val="tx1"/>
                </a:solidFill>
                <a:effectLst/>
                <a:latin typeface="+mn-lt"/>
                <a:ea typeface="+mn-ea"/>
                <a:cs typeface="+mn-cs"/>
              </a:rPr>
              <a:t>110</a:t>
            </a:r>
            <a:r>
              <a:rPr lang="en-US" dirty="0">
                <a:effectLst/>
              </a:rPr>
              <a:t>px</a:t>
            </a:r>
            <a:r>
              <a:rPr lang="en-US" dirty="0"/>
              <a:t> </a:t>
            </a:r>
            <a:r>
              <a:rPr lang="en-US" sz="1200" kern="1200" dirty="0">
                <a:solidFill>
                  <a:schemeClr val="tx1"/>
                </a:solidFill>
                <a:effectLst/>
                <a:latin typeface="+mn-lt"/>
                <a:ea typeface="+mn-ea"/>
                <a:cs typeface="+mn-cs"/>
              </a:rPr>
              <a:t>50</a:t>
            </a:r>
            <a:r>
              <a:rPr lang="en-US" dirty="0">
                <a:effectLst/>
              </a:rPr>
              <a:t>px</a:t>
            </a:r>
            <a:r>
              <a:rPr lang="en-US" dirty="0"/>
              <a:t> </a:t>
            </a:r>
            <a:r>
              <a:rPr lang="en-US" sz="1200" kern="1200" dirty="0" err="1">
                <a:solidFill>
                  <a:schemeClr val="tx1"/>
                </a:solidFill>
                <a:effectLst/>
                <a:latin typeface="+mn-lt"/>
                <a:ea typeface="+mn-ea"/>
                <a:cs typeface="+mn-cs"/>
              </a:rPr>
              <a:t>50</a:t>
            </a:r>
            <a:r>
              <a:rPr lang="en-US" dirty="0" err="1">
                <a:effectLst/>
              </a:rPr>
              <a:t>px</a:t>
            </a:r>
            <a:r>
              <a:rPr lang="en-US" dirty="0"/>
              <a:t> </a:t>
            </a:r>
            <a:r>
              <a:rPr lang="en-US" sz="1200" kern="1200" dirty="0">
                <a:solidFill>
                  <a:schemeClr val="tx1"/>
                </a:solidFill>
                <a:effectLst/>
                <a:latin typeface="+mn-lt"/>
                <a:ea typeface="+mn-ea"/>
                <a:cs typeface="+mn-cs"/>
              </a:rPr>
              <a:t>110</a:t>
            </a:r>
            <a:r>
              <a:rPr lang="en-US" dirty="0">
                <a:effectLst/>
              </a:rPr>
              <a:t>px</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63</a:t>
            </a:fld>
            <a:endParaRPr lang="en-US"/>
          </a:p>
        </p:txBody>
      </p:sp>
    </p:spTree>
    <p:extLst>
      <p:ext uri="{BB962C8B-B14F-4D97-AF65-F5344CB8AC3E}">
        <p14:creationId xmlns:p14="http://schemas.microsoft.com/office/powerpoint/2010/main" val="581588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&lt;div class="center"&gt;</a:t>
            </a:r>
            <a:r>
              <a:rPr lang="en-US" dirty="0"/>
              <a:t>This element is centered.</a:t>
            </a:r>
            <a:r>
              <a:rPr lang="en-US" sz="1200" kern="1200" dirty="0">
                <a:solidFill>
                  <a:schemeClr val="tx1"/>
                </a:solidFill>
                <a:effectLst/>
                <a:latin typeface="+mn-lt"/>
                <a:ea typeface="+mn-ea"/>
                <a:cs typeface="+mn-cs"/>
              </a:rPr>
              <a:t>&lt;/div&gt;</a:t>
            </a:r>
            <a:r>
              <a:rPr lang="en-US" dirty="0"/>
              <a:t> </a:t>
            </a:r>
            <a:r>
              <a:rPr lang="en-US" sz="1200" kern="1200" dirty="0">
                <a:solidFill>
                  <a:schemeClr val="tx1"/>
                </a:solidFill>
                <a:effectLst/>
                <a:latin typeface="+mn-lt"/>
                <a:ea typeface="+mn-ea"/>
                <a:cs typeface="+mn-cs"/>
              </a:rPr>
              <a:t>&lt;div class="outside"&gt;</a:t>
            </a:r>
            <a:r>
              <a:rPr lang="en-US" dirty="0"/>
              <a:t>This element is positioned outside of its container.</a:t>
            </a:r>
            <a:r>
              <a:rPr lang="en-US" sz="1200" kern="1200" dirty="0">
                <a:solidFill>
                  <a:schemeClr val="tx1"/>
                </a:solidFill>
                <a:effectLst/>
                <a:latin typeface="+mn-lt"/>
                <a:ea typeface="+mn-ea"/>
                <a:cs typeface="+mn-cs"/>
              </a:rPr>
              <a:t>&lt;/div&gt;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.center</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margin:</a:t>
            </a:r>
            <a:r>
              <a:rPr lang="en-US" dirty="0"/>
              <a:t> auto</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a:t>
            </a:r>
            <a:r>
              <a:rPr lang="en-US" dirty="0"/>
              <a:t> lime</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width:</a:t>
            </a:r>
            <a:r>
              <a:rPr lang="en-US" dirty="0"/>
              <a:t> </a:t>
            </a:r>
            <a:r>
              <a:rPr lang="en-US" sz="1200" kern="1200" dirty="0">
                <a:solidFill>
                  <a:schemeClr val="tx1"/>
                </a:solidFill>
                <a:effectLst/>
                <a:latin typeface="+mn-lt"/>
                <a:ea typeface="+mn-ea"/>
                <a:cs typeface="+mn-cs"/>
              </a:rPr>
              <a:t>66</a:t>
            </a:r>
            <a:r>
              <a:rPr lang="en-US" dirty="0">
                <a:effectLst/>
              </a:rPr>
              <a:t>%</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.outside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margin:</a:t>
            </a:r>
            <a:r>
              <a:rPr lang="en-US" dirty="0"/>
              <a:t> </a:t>
            </a:r>
            <a:r>
              <a:rPr lang="en-US" sz="1200" kern="1200" dirty="0">
                <a:solidFill>
                  <a:schemeClr val="tx1"/>
                </a:solidFill>
                <a:effectLst/>
                <a:latin typeface="+mn-lt"/>
                <a:ea typeface="+mn-ea"/>
                <a:cs typeface="+mn-cs"/>
              </a:rPr>
              <a:t>3</a:t>
            </a:r>
            <a:r>
              <a:rPr lang="en-US" dirty="0">
                <a:effectLst/>
              </a:rPr>
              <a:t>rem</a:t>
            </a:r>
            <a:r>
              <a:rPr lang="en-US" dirty="0"/>
              <a:t> </a:t>
            </a:r>
            <a:r>
              <a:rPr lang="en-US" sz="1200" kern="1200" dirty="0">
                <a:solidFill>
                  <a:schemeClr val="tx1"/>
                </a:solidFill>
                <a:effectLst/>
                <a:latin typeface="+mn-lt"/>
                <a:ea typeface="+mn-ea"/>
                <a:cs typeface="+mn-cs"/>
              </a:rPr>
              <a:t>0</a:t>
            </a:r>
            <a:r>
              <a:rPr lang="en-US" dirty="0"/>
              <a:t> </a:t>
            </a:r>
            <a:r>
              <a:rPr lang="en-US" sz="1200" kern="1200" dirty="0">
                <a:solidFill>
                  <a:schemeClr val="tx1"/>
                </a:solidFill>
                <a:effectLst/>
                <a:latin typeface="+mn-lt"/>
                <a:ea typeface="+mn-ea"/>
                <a:cs typeface="+mn-cs"/>
              </a:rPr>
              <a:t>0</a:t>
            </a:r>
            <a:r>
              <a:rPr lang="en-US" dirty="0"/>
              <a:t> </a:t>
            </a:r>
            <a:r>
              <a:rPr lang="en-US" sz="1200" kern="1200" dirty="0">
                <a:solidFill>
                  <a:schemeClr val="tx1"/>
                </a:solidFill>
                <a:effectLst/>
                <a:latin typeface="+mn-lt"/>
                <a:ea typeface="+mn-ea"/>
                <a:cs typeface="+mn-cs"/>
              </a:rPr>
              <a:t>-3</a:t>
            </a:r>
            <a:r>
              <a:rPr lang="en-US" dirty="0">
                <a:effectLst/>
              </a:rPr>
              <a:t>rem</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background:</a:t>
            </a:r>
            <a:r>
              <a:rPr lang="en-US" dirty="0"/>
              <a:t> cyan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width:</a:t>
            </a:r>
            <a:r>
              <a:rPr lang="en-US" dirty="0"/>
              <a:t> </a:t>
            </a:r>
            <a:r>
              <a:rPr lang="en-US" sz="1200" kern="1200" dirty="0">
                <a:solidFill>
                  <a:schemeClr val="tx1"/>
                </a:solidFill>
                <a:effectLst/>
                <a:latin typeface="+mn-lt"/>
                <a:ea typeface="+mn-ea"/>
                <a:cs typeface="+mn-cs"/>
              </a:rPr>
              <a:t>66</a:t>
            </a:r>
            <a:r>
              <a:rPr lang="en-US" dirty="0">
                <a:effectLst/>
              </a:rPr>
              <a:t>%</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65</a:t>
            </a:fld>
            <a:endParaRPr lang="en-US"/>
          </a:p>
        </p:txBody>
      </p:sp>
    </p:spTree>
    <p:extLst>
      <p:ext uri="{BB962C8B-B14F-4D97-AF65-F5344CB8AC3E}">
        <p14:creationId xmlns:p14="http://schemas.microsoft.com/office/powerpoint/2010/main" val="2523940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16</a:t>
            </a:fld>
            <a:endParaRPr lang="en-US"/>
          </a:p>
        </p:txBody>
      </p:sp>
    </p:spTree>
    <p:extLst>
      <p:ext uri="{BB962C8B-B14F-4D97-AF65-F5344CB8AC3E}">
        <p14:creationId xmlns:p14="http://schemas.microsoft.com/office/powerpoint/2010/main" val="3926687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li {</a:t>
            </a:r>
          </a:p>
          <a:p>
            <a:r>
              <a:rPr lang="en-US" sz="1200" b="1" i="0" u="none" strike="noStrike" kern="1200" baseline="0" dirty="0">
                <a:solidFill>
                  <a:schemeClr val="tx1"/>
                </a:solidFill>
                <a:latin typeface="+mn-lt"/>
                <a:ea typeface="+mn-ea"/>
                <a:cs typeface="+mn-cs"/>
              </a:rPr>
              <a:t>display: inline;</a:t>
            </a:r>
          </a:p>
          <a:p>
            <a:r>
              <a:rPr lang="en-US" sz="1200" b="1" i="0" u="none" strike="noStrike" kern="1200" baseline="0" dirty="0">
                <a:solidFill>
                  <a:schemeClr val="tx1"/>
                </a:solidFill>
                <a:latin typeface="+mn-lt"/>
                <a:ea typeface="+mn-ea"/>
                <a:cs typeface="+mn-cs"/>
              </a:rPr>
              <a:t>margin-right: 10px;}</a:t>
            </a:r>
          </a:p>
          <a:p>
            <a:r>
              <a:rPr lang="en-US" sz="1200" b="1" i="0" u="none" strike="noStrike" kern="1200" baseline="0" dirty="0" err="1">
                <a:solidFill>
                  <a:schemeClr val="tx1"/>
                </a:solidFill>
                <a:latin typeface="+mn-lt"/>
                <a:ea typeface="+mn-ea"/>
                <a:cs typeface="+mn-cs"/>
              </a:rPr>
              <a:t>li.coming</a:t>
            </a:r>
            <a:r>
              <a:rPr lang="en-US" sz="1200" b="1" i="0" u="none" strike="noStrike" kern="1200" baseline="0" dirty="0">
                <a:solidFill>
                  <a:schemeClr val="tx1"/>
                </a:solidFill>
                <a:latin typeface="+mn-lt"/>
                <a:ea typeface="+mn-ea"/>
                <a:cs typeface="+mn-cs"/>
              </a:rPr>
              <a:t>-soon {</a:t>
            </a:r>
          </a:p>
          <a:p>
            <a:r>
              <a:rPr lang="en-US" sz="1200" b="1" i="0" u="none" strike="noStrike" kern="1200" baseline="0" dirty="0">
                <a:solidFill>
                  <a:schemeClr val="tx1"/>
                </a:solidFill>
                <a:latin typeface="+mn-lt"/>
                <a:ea typeface="+mn-ea"/>
                <a:cs typeface="+mn-cs"/>
              </a:rPr>
              <a:t>display: none;}</a:t>
            </a: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Home</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Products</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 class="coming-soon"&gt;</a:t>
            </a:r>
            <a:r>
              <a:rPr lang="en-US" sz="1200" b="0" i="0" u="none" strike="noStrike" kern="1200" baseline="0" dirty="0">
                <a:solidFill>
                  <a:schemeClr val="tx1"/>
                </a:solidFill>
                <a:latin typeface="+mn-lt"/>
                <a:ea typeface="+mn-ea"/>
                <a:cs typeface="+mn-cs"/>
              </a:rPr>
              <a:t>Services</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About</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Contact</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67</a:t>
            </a:fld>
            <a:endParaRPr lang="en-US"/>
          </a:p>
        </p:txBody>
      </p:sp>
    </p:spTree>
    <p:extLst>
      <p:ext uri="{BB962C8B-B14F-4D97-AF65-F5344CB8AC3E}">
        <p14:creationId xmlns:p14="http://schemas.microsoft.com/office/powerpoint/2010/main" val="305927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&lt;head&gt;</a:t>
            </a:r>
          </a:p>
          <a:p>
            <a:r>
              <a:rPr lang="en-US" dirty="0"/>
              <a:t>&lt;style&gt;</a:t>
            </a:r>
          </a:p>
          <a:p>
            <a:r>
              <a:rPr lang="en-US" dirty="0" err="1"/>
              <a:t>span.a</a:t>
            </a:r>
            <a:r>
              <a:rPr lang="en-US" dirty="0"/>
              <a:t> {</a:t>
            </a:r>
          </a:p>
          <a:p>
            <a:r>
              <a:rPr lang="en-US" dirty="0"/>
              <a:t>  display: inline; /* the default for span */</a:t>
            </a:r>
          </a:p>
          <a:p>
            <a:r>
              <a:rPr lang="en-US" dirty="0"/>
              <a:t>  width: 100px;</a:t>
            </a:r>
          </a:p>
          <a:p>
            <a:r>
              <a:rPr lang="en-US" dirty="0"/>
              <a:t>  height: 100px;</a:t>
            </a:r>
          </a:p>
          <a:p>
            <a:r>
              <a:rPr lang="en-US" dirty="0"/>
              <a:t>  padding: 5px;</a:t>
            </a:r>
          </a:p>
          <a:p>
            <a:r>
              <a:rPr lang="en-US" dirty="0"/>
              <a:t>  border: 1px solid blue;  </a:t>
            </a:r>
          </a:p>
          <a:p>
            <a:r>
              <a:rPr lang="en-US" dirty="0"/>
              <a:t>  background-color: yellow; </a:t>
            </a:r>
          </a:p>
          <a:p>
            <a:r>
              <a:rPr lang="en-US" dirty="0"/>
              <a:t>}</a:t>
            </a:r>
          </a:p>
          <a:p>
            <a:endParaRPr lang="en-US" dirty="0"/>
          </a:p>
          <a:p>
            <a:r>
              <a:rPr lang="en-US" dirty="0" err="1"/>
              <a:t>span.b</a:t>
            </a:r>
            <a:r>
              <a:rPr lang="en-US" dirty="0"/>
              <a:t> {</a:t>
            </a:r>
          </a:p>
          <a:p>
            <a:r>
              <a:rPr lang="en-US" dirty="0"/>
              <a:t>  display: inline-block;</a:t>
            </a:r>
          </a:p>
          <a:p>
            <a:r>
              <a:rPr lang="en-US" dirty="0"/>
              <a:t>  width: 100px;</a:t>
            </a:r>
          </a:p>
          <a:p>
            <a:r>
              <a:rPr lang="en-US" dirty="0"/>
              <a:t>  height: 100px;</a:t>
            </a:r>
          </a:p>
          <a:p>
            <a:r>
              <a:rPr lang="en-US" dirty="0"/>
              <a:t>  padding: 5px;</a:t>
            </a:r>
          </a:p>
          <a:p>
            <a:r>
              <a:rPr lang="en-US" dirty="0"/>
              <a:t>  border: 1px solid blue;    </a:t>
            </a:r>
          </a:p>
          <a:p>
            <a:r>
              <a:rPr lang="en-US" dirty="0"/>
              <a:t>  background-color: yellow; </a:t>
            </a:r>
          </a:p>
          <a:p>
            <a:r>
              <a:rPr lang="en-US" dirty="0"/>
              <a:t>}</a:t>
            </a:r>
          </a:p>
          <a:p>
            <a:endParaRPr lang="en-US" dirty="0"/>
          </a:p>
          <a:p>
            <a:r>
              <a:rPr lang="en-US" dirty="0" err="1"/>
              <a:t>span.c</a:t>
            </a:r>
            <a:r>
              <a:rPr lang="en-US" dirty="0"/>
              <a:t> {</a:t>
            </a:r>
          </a:p>
          <a:p>
            <a:r>
              <a:rPr lang="en-US" dirty="0"/>
              <a:t>  display: block;</a:t>
            </a:r>
          </a:p>
          <a:p>
            <a:r>
              <a:rPr lang="en-US" dirty="0"/>
              <a:t>  width: 100px;</a:t>
            </a:r>
          </a:p>
          <a:p>
            <a:r>
              <a:rPr lang="en-US" dirty="0"/>
              <a:t>  height: 100px;</a:t>
            </a:r>
          </a:p>
          <a:p>
            <a:r>
              <a:rPr lang="en-US" dirty="0"/>
              <a:t>  padding: 5px;</a:t>
            </a:r>
          </a:p>
          <a:p>
            <a:r>
              <a:rPr lang="en-US" dirty="0"/>
              <a:t>  border: 1px solid blue;    </a:t>
            </a:r>
          </a:p>
          <a:p>
            <a:r>
              <a:rPr lang="en-US" dirty="0"/>
              <a:t>  background-color: yellow; </a:t>
            </a:r>
          </a:p>
          <a:p>
            <a:r>
              <a:rPr lang="en-US" dirty="0"/>
              <a:t>}</a:t>
            </a:r>
          </a:p>
          <a:p>
            <a:r>
              <a:rPr lang="en-US" dirty="0"/>
              <a:t>&lt;/style&gt;</a:t>
            </a:r>
          </a:p>
          <a:p>
            <a:r>
              <a:rPr lang="en-US" dirty="0"/>
              <a:t>&lt;/head&gt;</a:t>
            </a:r>
          </a:p>
          <a:p>
            <a:r>
              <a:rPr lang="en-US" dirty="0"/>
              <a:t>&lt;body&gt;</a:t>
            </a:r>
          </a:p>
          <a:p>
            <a:endParaRPr lang="en-US" dirty="0"/>
          </a:p>
          <a:p>
            <a:r>
              <a:rPr lang="en-US" dirty="0"/>
              <a:t>&lt;h1&gt;The display Property&lt;/h1&gt;</a:t>
            </a:r>
          </a:p>
          <a:p>
            <a:endParaRPr lang="en-US" dirty="0"/>
          </a:p>
          <a:p>
            <a:r>
              <a:rPr lang="en-US" dirty="0"/>
              <a:t>&lt;h2&gt;display: inline&lt;/h2&gt;</a:t>
            </a:r>
          </a:p>
          <a:p>
            <a:r>
              <a:rPr lang="en-US" dirty="0"/>
              <a:t>&lt;div&gt;Lorem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consequat</a:t>
            </a:r>
            <a:r>
              <a:rPr lang="en-US" dirty="0"/>
              <a:t> </a:t>
            </a:r>
            <a:r>
              <a:rPr lang="en-US" dirty="0" err="1"/>
              <a:t>scelerisque</a:t>
            </a:r>
            <a:r>
              <a:rPr lang="en-US" dirty="0"/>
              <a:t> </a:t>
            </a:r>
            <a:r>
              <a:rPr lang="en-US" dirty="0" err="1"/>
              <a:t>elit</a:t>
            </a:r>
            <a:r>
              <a:rPr lang="en-US" dirty="0"/>
              <a:t> sit </a:t>
            </a:r>
            <a:r>
              <a:rPr lang="en-US" dirty="0" err="1"/>
              <a:t>amet</a:t>
            </a:r>
            <a:r>
              <a:rPr lang="en-US" dirty="0"/>
              <a:t> </a:t>
            </a:r>
            <a:r>
              <a:rPr lang="en-US" dirty="0" err="1"/>
              <a:t>consequat</a:t>
            </a:r>
            <a:r>
              <a:rPr lang="en-US" dirty="0"/>
              <a:t>. </a:t>
            </a:r>
            <a:r>
              <a:rPr lang="en-US" dirty="0" err="1"/>
              <a:t>Aliquam</a:t>
            </a:r>
            <a:r>
              <a:rPr lang="en-US" dirty="0"/>
              <a:t> </a:t>
            </a:r>
            <a:r>
              <a:rPr lang="en-US" dirty="0" err="1"/>
              <a:t>erat</a:t>
            </a:r>
            <a:r>
              <a:rPr lang="en-US" dirty="0"/>
              <a:t> </a:t>
            </a:r>
            <a:r>
              <a:rPr lang="en-US" dirty="0" err="1"/>
              <a:t>volutpat</a:t>
            </a:r>
            <a:r>
              <a:rPr lang="en-US" dirty="0"/>
              <a:t>. &lt;span class="a"&gt;</a:t>
            </a:r>
            <a:r>
              <a:rPr lang="en-US" dirty="0" err="1"/>
              <a:t>Aliquam</a:t>
            </a:r>
            <a:r>
              <a:rPr lang="en-US" dirty="0"/>
              <a:t>&lt;/span&gt; &lt;span class="a"&gt;</a:t>
            </a:r>
            <a:r>
              <a:rPr lang="en-US" dirty="0" err="1"/>
              <a:t>venenatis</a:t>
            </a:r>
            <a:r>
              <a:rPr lang="en-US" dirty="0"/>
              <a:t>&lt;/span&gt; gravida </a:t>
            </a:r>
            <a:r>
              <a:rPr lang="en-US" dirty="0" err="1"/>
              <a:t>nisl</a:t>
            </a:r>
            <a:r>
              <a:rPr lang="en-US" dirty="0"/>
              <a:t> sit </a:t>
            </a:r>
            <a:r>
              <a:rPr lang="en-US" dirty="0" err="1"/>
              <a:t>amet</a:t>
            </a:r>
            <a:r>
              <a:rPr lang="en-US" dirty="0"/>
              <a:t> </a:t>
            </a:r>
            <a:r>
              <a:rPr lang="en-US" dirty="0" err="1"/>
              <a:t>facilisis</a:t>
            </a:r>
            <a:r>
              <a:rPr lang="en-US" dirty="0"/>
              <a:t>. </a:t>
            </a:r>
            <a:r>
              <a:rPr lang="en-US" dirty="0" err="1"/>
              <a:t>Nullam</a:t>
            </a:r>
            <a:r>
              <a:rPr lang="en-US" dirty="0"/>
              <a:t> cursus </a:t>
            </a:r>
            <a:r>
              <a:rPr lang="en-US" dirty="0" err="1"/>
              <a:t>fermentum</a:t>
            </a:r>
            <a:r>
              <a:rPr lang="en-US" dirty="0"/>
              <a:t> </a:t>
            </a:r>
            <a:r>
              <a:rPr lang="en-US" dirty="0" err="1"/>
              <a:t>velit</a:t>
            </a:r>
            <a:r>
              <a:rPr lang="en-US" dirty="0"/>
              <a:t> </a:t>
            </a:r>
            <a:r>
              <a:rPr lang="en-US" dirty="0" err="1"/>
              <a:t>sed</a:t>
            </a:r>
            <a:r>
              <a:rPr lang="en-US" dirty="0"/>
              <a:t> </a:t>
            </a:r>
            <a:r>
              <a:rPr lang="en-US" dirty="0" err="1"/>
              <a:t>laoreet</a:t>
            </a:r>
            <a:r>
              <a:rPr lang="en-US" dirty="0"/>
              <a:t>. &lt;/div&gt;</a:t>
            </a:r>
          </a:p>
          <a:p>
            <a:endParaRPr lang="en-US" dirty="0"/>
          </a:p>
          <a:p>
            <a:r>
              <a:rPr lang="en-US" dirty="0"/>
              <a:t>&lt;h2&gt;display: inline-block&lt;/h2&gt;</a:t>
            </a:r>
          </a:p>
          <a:p>
            <a:r>
              <a:rPr lang="en-US" dirty="0"/>
              <a:t>&lt;div&gt;Lorem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consequat</a:t>
            </a:r>
            <a:r>
              <a:rPr lang="en-US" dirty="0"/>
              <a:t> </a:t>
            </a:r>
            <a:r>
              <a:rPr lang="en-US" dirty="0" err="1"/>
              <a:t>scelerisque</a:t>
            </a:r>
            <a:r>
              <a:rPr lang="en-US" dirty="0"/>
              <a:t> </a:t>
            </a:r>
            <a:r>
              <a:rPr lang="en-US" dirty="0" err="1"/>
              <a:t>elit</a:t>
            </a:r>
            <a:r>
              <a:rPr lang="en-US" dirty="0"/>
              <a:t> sit </a:t>
            </a:r>
            <a:r>
              <a:rPr lang="en-US" dirty="0" err="1"/>
              <a:t>amet</a:t>
            </a:r>
            <a:r>
              <a:rPr lang="en-US" dirty="0"/>
              <a:t> </a:t>
            </a:r>
            <a:r>
              <a:rPr lang="en-US" dirty="0" err="1"/>
              <a:t>consequat</a:t>
            </a:r>
            <a:r>
              <a:rPr lang="en-US" dirty="0"/>
              <a:t>. </a:t>
            </a:r>
            <a:r>
              <a:rPr lang="en-US" dirty="0" err="1"/>
              <a:t>Aliquam</a:t>
            </a:r>
            <a:r>
              <a:rPr lang="en-US" dirty="0"/>
              <a:t> </a:t>
            </a:r>
            <a:r>
              <a:rPr lang="en-US" dirty="0" err="1"/>
              <a:t>erat</a:t>
            </a:r>
            <a:r>
              <a:rPr lang="en-US" dirty="0"/>
              <a:t> </a:t>
            </a:r>
            <a:r>
              <a:rPr lang="en-US" dirty="0" err="1"/>
              <a:t>volutpat</a:t>
            </a:r>
            <a:r>
              <a:rPr lang="en-US" dirty="0"/>
              <a:t>. &lt;span class="b"&gt;</a:t>
            </a:r>
            <a:r>
              <a:rPr lang="en-US" dirty="0" err="1"/>
              <a:t>Aliquam</a:t>
            </a:r>
            <a:r>
              <a:rPr lang="en-US" dirty="0"/>
              <a:t>&lt;/span&gt; &lt;span class="b"&gt;</a:t>
            </a:r>
            <a:r>
              <a:rPr lang="en-US" dirty="0" err="1"/>
              <a:t>venenatis</a:t>
            </a:r>
            <a:r>
              <a:rPr lang="en-US" dirty="0"/>
              <a:t>&lt;/span&gt; gravida </a:t>
            </a:r>
            <a:r>
              <a:rPr lang="en-US" dirty="0" err="1"/>
              <a:t>nisl</a:t>
            </a:r>
            <a:r>
              <a:rPr lang="en-US" dirty="0"/>
              <a:t> sit </a:t>
            </a:r>
            <a:r>
              <a:rPr lang="en-US" dirty="0" err="1"/>
              <a:t>amet</a:t>
            </a:r>
            <a:r>
              <a:rPr lang="en-US" dirty="0"/>
              <a:t> </a:t>
            </a:r>
            <a:r>
              <a:rPr lang="en-US" dirty="0" err="1"/>
              <a:t>facilisis</a:t>
            </a:r>
            <a:r>
              <a:rPr lang="en-US" dirty="0"/>
              <a:t>. </a:t>
            </a:r>
            <a:r>
              <a:rPr lang="en-US" dirty="0" err="1"/>
              <a:t>Nullam</a:t>
            </a:r>
            <a:r>
              <a:rPr lang="en-US" dirty="0"/>
              <a:t> cursus </a:t>
            </a:r>
            <a:r>
              <a:rPr lang="en-US" dirty="0" err="1"/>
              <a:t>fermentum</a:t>
            </a:r>
            <a:r>
              <a:rPr lang="en-US" dirty="0"/>
              <a:t> </a:t>
            </a:r>
            <a:r>
              <a:rPr lang="en-US" dirty="0" err="1"/>
              <a:t>velit</a:t>
            </a:r>
            <a:r>
              <a:rPr lang="en-US" dirty="0"/>
              <a:t> </a:t>
            </a:r>
            <a:r>
              <a:rPr lang="en-US" dirty="0" err="1"/>
              <a:t>sed</a:t>
            </a:r>
            <a:r>
              <a:rPr lang="en-US" dirty="0"/>
              <a:t> </a:t>
            </a:r>
            <a:r>
              <a:rPr lang="en-US" dirty="0" err="1"/>
              <a:t>laoreet</a:t>
            </a:r>
            <a:r>
              <a:rPr lang="en-US" dirty="0"/>
              <a:t>. &lt;/div&gt;</a:t>
            </a:r>
          </a:p>
          <a:p>
            <a:endParaRPr lang="en-US" dirty="0"/>
          </a:p>
          <a:p>
            <a:r>
              <a:rPr lang="en-US" dirty="0"/>
              <a:t>&lt;h2&gt;display: block&lt;/h2&gt;</a:t>
            </a:r>
          </a:p>
          <a:p>
            <a:r>
              <a:rPr lang="en-US" dirty="0"/>
              <a:t>&lt;div&gt;Lorem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consequat</a:t>
            </a:r>
            <a:r>
              <a:rPr lang="en-US" dirty="0"/>
              <a:t> </a:t>
            </a:r>
            <a:r>
              <a:rPr lang="en-US" dirty="0" err="1"/>
              <a:t>scelerisque</a:t>
            </a:r>
            <a:r>
              <a:rPr lang="en-US" dirty="0"/>
              <a:t> </a:t>
            </a:r>
            <a:r>
              <a:rPr lang="en-US" dirty="0" err="1"/>
              <a:t>elit</a:t>
            </a:r>
            <a:r>
              <a:rPr lang="en-US" dirty="0"/>
              <a:t> sit </a:t>
            </a:r>
            <a:r>
              <a:rPr lang="en-US" dirty="0" err="1"/>
              <a:t>amet</a:t>
            </a:r>
            <a:r>
              <a:rPr lang="en-US" dirty="0"/>
              <a:t> </a:t>
            </a:r>
            <a:r>
              <a:rPr lang="en-US" dirty="0" err="1"/>
              <a:t>consequat</a:t>
            </a:r>
            <a:r>
              <a:rPr lang="en-US" dirty="0"/>
              <a:t>. </a:t>
            </a:r>
            <a:r>
              <a:rPr lang="en-US" dirty="0" err="1"/>
              <a:t>Aliquam</a:t>
            </a:r>
            <a:r>
              <a:rPr lang="en-US" dirty="0"/>
              <a:t> </a:t>
            </a:r>
            <a:r>
              <a:rPr lang="en-US" dirty="0" err="1"/>
              <a:t>erat</a:t>
            </a:r>
            <a:r>
              <a:rPr lang="en-US" dirty="0"/>
              <a:t> </a:t>
            </a:r>
            <a:r>
              <a:rPr lang="en-US" dirty="0" err="1"/>
              <a:t>volutpat</a:t>
            </a:r>
            <a:r>
              <a:rPr lang="en-US" dirty="0"/>
              <a:t>. &lt;span class="c"&gt;</a:t>
            </a:r>
            <a:r>
              <a:rPr lang="en-US" dirty="0" err="1"/>
              <a:t>Aliquam</a:t>
            </a:r>
            <a:r>
              <a:rPr lang="en-US" dirty="0"/>
              <a:t>&lt;/span&gt; &lt;span class="c"&gt;</a:t>
            </a:r>
            <a:r>
              <a:rPr lang="en-US" dirty="0" err="1"/>
              <a:t>venenatis</a:t>
            </a:r>
            <a:r>
              <a:rPr lang="en-US" dirty="0"/>
              <a:t>&lt;/span&gt; gravida </a:t>
            </a:r>
            <a:r>
              <a:rPr lang="en-US" dirty="0" err="1"/>
              <a:t>nisl</a:t>
            </a:r>
            <a:r>
              <a:rPr lang="en-US" dirty="0"/>
              <a:t> sit </a:t>
            </a:r>
            <a:r>
              <a:rPr lang="en-US" dirty="0" err="1"/>
              <a:t>amet</a:t>
            </a:r>
            <a:r>
              <a:rPr lang="en-US" dirty="0"/>
              <a:t> </a:t>
            </a:r>
            <a:r>
              <a:rPr lang="en-US" dirty="0" err="1"/>
              <a:t>facilisis</a:t>
            </a:r>
            <a:r>
              <a:rPr lang="en-US" dirty="0"/>
              <a:t>. </a:t>
            </a:r>
            <a:r>
              <a:rPr lang="en-US" dirty="0" err="1"/>
              <a:t>Nullam</a:t>
            </a:r>
            <a:r>
              <a:rPr lang="en-US" dirty="0"/>
              <a:t> cursus </a:t>
            </a:r>
            <a:r>
              <a:rPr lang="en-US" dirty="0" err="1"/>
              <a:t>fermentum</a:t>
            </a:r>
            <a:r>
              <a:rPr lang="en-US" dirty="0"/>
              <a:t> </a:t>
            </a:r>
            <a:r>
              <a:rPr lang="en-US" dirty="0" err="1"/>
              <a:t>velit</a:t>
            </a:r>
            <a:r>
              <a:rPr lang="en-US" dirty="0"/>
              <a:t> </a:t>
            </a:r>
            <a:r>
              <a:rPr lang="en-US" dirty="0" err="1"/>
              <a:t>sed</a:t>
            </a:r>
            <a:r>
              <a:rPr lang="en-US" dirty="0"/>
              <a:t> </a:t>
            </a:r>
            <a:r>
              <a:rPr lang="en-US" dirty="0" err="1"/>
              <a:t>laoreet</a:t>
            </a:r>
            <a:r>
              <a:rPr lang="en-US" dirty="0"/>
              <a:t>. &lt;/div&gt;</a:t>
            </a:r>
          </a:p>
          <a:p>
            <a:endParaRPr lang="en-US" dirty="0"/>
          </a:p>
          <a:p>
            <a:r>
              <a:rPr lang="en-US" dirty="0"/>
              <a:t>&lt;/body&gt;</a:t>
            </a:r>
          </a:p>
          <a:p>
            <a:r>
              <a:rPr lang="en-US" dirty="0"/>
              <a:t>&lt;/html&gt;</a:t>
            </a:r>
          </a:p>
        </p:txBody>
      </p:sp>
      <p:sp>
        <p:nvSpPr>
          <p:cNvPr id="4" name="Slide Number Placeholder 3"/>
          <p:cNvSpPr>
            <a:spLocks noGrp="1"/>
          </p:cNvSpPr>
          <p:nvPr>
            <p:ph type="sldNum" sz="quarter" idx="10"/>
          </p:nvPr>
        </p:nvSpPr>
        <p:spPr/>
        <p:txBody>
          <a:bodyPr/>
          <a:lstStyle/>
          <a:p>
            <a:fld id="{E512A55C-0109-4089-BFBE-18C3BDFA7400}" type="slidenum">
              <a:rPr lang="en-US" smtClean="0"/>
              <a:t>70</a:t>
            </a:fld>
            <a:endParaRPr lang="en-US"/>
          </a:p>
        </p:txBody>
      </p:sp>
    </p:spTree>
    <p:extLst>
      <p:ext uri="{BB962C8B-B14F-4D97-AF65-F5344CB8AC3E}">
        <p14:creationId xmlns:p14="http://schemas.microsoft.com/office/powerpoint/2010/main" val="2750719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 {</a:t>
            </a:r>
          </a:p>
          <a:p>
            <a:r>
              <a:rPr lang="en-US" dirty="0"/>
              <a:t>  background-color: #</a:t>
            </a:r>
            <a:r>
              <a:rPr lang="en-US" dirty="0" err="1"/>
              <a:t>eee</a:t>
            </a:r>
            <a:r>
              <a:rPr lang="en-US" dirty="0"/>
              <a:t>;</a:t>
            </a:r>
          </a:p>
          <a:p>
            <a:r>
              <a:rPr lang="en-US" dirty="0"/>
              <a:t>  width: 200px;</a:t>
            </a:r>
          </a:p>
          <a:p>
            <a:r>
              <a:rPr lang="en-US" dirty="0"/>
              <a:t>  height: 100px;</a:t>
            </a:r>
          </a:p>
          <a:p>
            <a:r>
              <a:rPr lang="en-US" dirty="0"/>
              <a:t>  border: 1px dotted black;</a:t>
            </a:r>
          </a:p>
          <a:p>
            <a:r>
              <a:rPr lang="en-US" dirty="0"/>
              <a:t>  overflow: scroll;</a:t>
            </a:r>
          </a:p>
          <a:p>
            <a:r>
              <a:rPr lang="en-US" dirty="0"/>
              <a:t>}</a:t>
            </a:r>
          </a:p>
          <a:p>
            <a:r>
              <a:rPr lang="en-US" dirty="0"/>
              <a:t>&lt;div&gt;You can use the overflow property when you want to have better control of the layout. The overflow property specifies what happens if content overflows an element's box.&lt;/div&gt;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73</a:t>
            </a:fld>
            <a:endParaRPr lang="en-US"/>
          </a:p>
        </p:txBody>
      </p:sp>
    </p:spTree>
    <p:extLst>
      <p:ext uri="{BB962C8B-B14F-4D97-AF65-F5344CB8AC3E}">
        <p14:creationId xmlns:p14="http://schemas.microsoft.com/office/powerpoint/2010/main" val="4187007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div.a</a:t>
            </a:r>
            <a:r>
              <a:rPr lang="en-US" dirty="0"/>
              <a:t> {</a:t>
            </a:r>
          </a:p>
          <a:p>
            <a:r>
              <a:rPr lang="en-US" dirty="0"/>
              <a:t>  white-space: </a:t>
            </a:r>
            <a:r>
              <a:rPr lang="en-US" dirty="0" err="1"/>
              <a:t>nowrap</a:t>
            </a:r>
            <a:r>
              <a:rPr lang="en-US" dirty="0"/>
              <a:t>; </a:t>
            </a:r>
          </a:p>
          <a:p>
            <a:r>
              <a:rPr lang="en-US" dirty="0"/>
              <a:t>  width: 50px; </a:t>
            </a:r>
          </a:p>
          <a:p>
            <a:r>
              <a:rPr lang="en-US" dirty="0"/>
              <a:t>  overflow: hidden;</a:t>
            </a:r>
          </a:p>
          <a:p>
            <a:r>
              <a:rPr lang="en-US" dirty="0"/>
              <a:t>  text-overflow: clip; </a:t>
            </a:r>
          </a:p>
          <a:p>
            <a:r>
              <a:rPr lang="en-US" dirty="0"/>
              <a:t>  border: 1px solid #000000;</a:t>
            </a:r>
          </a:p>
          <a:p>
            <a:r>
              <a:rPr lang="en-US" dirty="0"/>
              <a:t>}</a:t>
            </a:r>
          </a:p>
          <a:p>
            <a:endParaRPr lang="en-US" dirty="0"/>
          </a:p>
          <a:p>
            <a:r>
              <a:rPr lang="en-US" dirty="0" err="1"/>
              <a:t>div.b</a:t>
            </a:r>
            <a:r>
              <a:rPr lang="en-US" dirty="0"/>
              <a:t> {</a:t>
            </a:r>
          </a:p>
          <a:p>
            <a:r>
              <a:rPr lang="en-US" dirty="0"/>
              <a:t>  white-space: </a:t>
            </a:r>
            <a:r>
              <a:rPr lang="en-US" dirty="0" err="1"/>
              <a:t>nowrap</a:t>
            </a:r>
            <a:r>
              <a:rPr lang="en-US" dirty="0"/>
              <a:t>; </a:t>
            </a:r>
          </a:p>
          <a:p>
            <a:r>
              <a:rPr lang="en-US" dirty="0"/>
              <a:t>  width: 50px; </a:t>
            </a:r>
          </a:p>
          <a:p>
            <a:r>
              <a:rPr lang="en-US" dirty="0"/>
              <a:t>  overflow: hidden;</a:t>
            </a:r>
          </a:p>
          <a:p>
            <a:r>
              <a:rPr lang="en-US" dirty="0"/>
              <a:t>  text-overflow: ellipsis; </a:t>
            </a:r>
          </a:p>
          <a:p>
            <a:r>
              <a:rPr lang="en-US" dirty="0"/>
              <a:t>  border: 1px solid #000000;</a:t>
            </a:r>
          </a:p>
          <a:p>
            <a:r>
              <a:rPr lang="en-US" dirty="0"/>
              <a:t>}</a:t>
            </a:r>
          </a:p>
          <a:p>
            <a:endParaRPr lang="en-US" dirty="0"/>
          </a:p>
          <a:p>
            <a:r>
              <a:rPr lang="en-US" dirty="0" err="1"/>
              <a:t>div.c</a:t>
            </a:r>
            <a:r>
              <a:rPr lang="en-US" dirty="0"/>
              <a:t> {</a:t>
            </a:r>
          </a:p>
          <a:p>
            <a:r>
              <a:rPr lang="en-US" dirty="0"/>
              <a:t>  white-space: </a:t>
            </a:r>
            <a:r>
              <a:rPr lang="en-US" dirty="0" err="1"/>
              <a:t>nowrap</a:t>
            </a:r>
            <a:r>
              <a:rPr lang="en-US" dirty="0"/>
              <a:t>; </a:t>
            </a:r>
          </a:p>
          <a:p>
            <a:r>
              <a:rPr lang="en-US" dirty="0"/>
              <a:t>  width: 50px; </a:t>
            </a:r>
          </a:p>
          <a:p>
            <a:r>
              <a:rPr lang="en-US" dirty="0"/>
              <a:t>  overflow: hidden;</a:t>
            </a:r>
          </a:p>
          <a:p>
            <a:r>
              <a:rPr lang="en-US" dirty="0"/>
              <a:t>  text-overflow: "----"; </a:t>
            </a:r>
          </a:p>
          <a:p>
            <a:r>
              <a:rPr lang="en-US" dirty="0"/>
              <a:t>  border: 1px solid #000000;</a:t>
            </a:r>
          </a:p>
          <a:p>
            <a:r>
              <a:rPr lang="en-US" dirty="0"/>
              <a:t>}</a:t>
            </a:r>
          </a:p>
          <a:p>
            <a:endParaRPr lang="en-US" dirty="0"/>
          </a:p>
          <a:p>
            <a:r>
              <a:rPr lang="en-US" dirty="0"/>
              <a:t>&lt;h2&gt;text-overflow: clip (default):&lt;/h2&gt;</a:t>
            </a:r>
          </a:p>
          <a:p>
            <a:r>
              <a:rPr lang="en-US" dirty="0"/>
              <a:t>&lt;div class="a"&gt;Hello world!&lt;/div&gt;</a:t>
            </a:r>
          </a:p>
          <a:p>
            <a:endParaRPr lang="en-US" dirty="0"/>
          </a:p>
          <a:p>
            <a:r>
              <a:rPr lang="en-US" dirty="0"/>
              <a:t>&lt;h2&gt;text-overflow: ellipsis:&lt;/h2&gt;</a:t>
            </a:r>
          </a:p>
          <a:p>
            <a:r>
              <a:rPr lang="en-US" dirty="0"/>
              <a:t>&lt;div class="b"&gt;Hello world!&lt;/div&gt;</a:t>
            </a:r>
          </a:p>
          <a:p>
            <a:endParaRPr lang="en-US" dirty="0"/>
          </a:p>
          <a:p>
            <a:r>
              <a:rPr lang="en-US" dirty="0"/>
              <a:t>&lt;h2&gt;text-overflow: "----" (user defined string):&lt;/h2&gt;</a:t>
            </a:r>
          </a:p>
          <a:p>
            <a:r>
              <a:rPr lang="en-US" dirty="0"/>
              <a:t>&lt;div class="c"&gt;Hello world!&lt;/div&gt;</a:t>
            </a:r>
          </a:p>
          <a:p>
            <a:endParaRPr lang="en-US" dirty="0"/>
          </a:p>
          <a:p>
            <a:r>
              <a:rPr lang="en-US" dirty="0"/>
              <a:t>&lt;p&gt;&lt;strong&gt;Note:&lt;/strong&gt; The text-overflow: "&lt;</a:t>
            </a:r>
            <a:r>
              <a:rPr lang="en-US" dirty="0" err="1"/>
              <a:t>em</a:t>
            </a:r>
            <a:r>
              <a:rPr lang="en-US" dirty="0"/>
              <a:t>&gt;string&lt;/</a:t>
            </a:r>
            <a:r>
              <a:rPr lang="en-US" dirty="0" err="1"/>
              <a:t>em</a:t>
            </a:r>
            <a:r>
              <a:rPr lang="en-US" dirty="0"/>
              <a:t>&gt;" only works in </a:t>
            </a:r>
          </a:p>
          <a:p>
            <a:r>
              <a:rPr lang="en-US" dirty="0"/>
              <a:t>Firefox.&lt;/p&gt;</a:t>
            </a:r>
          </a:p>
          <a:p>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74</a:t>
            </a:fld>
            <a:endParaRPr lang="en-US"/>
          </a:p>
        </p:txBody>
      </p:sp>
    </p:spTree>
    <p:extLst>
      <p:ext uri="{BB962C8B-B14F-4D97-AF65-F5344CB8AC3E}">
        <p14:creationId xmlns:p14="http://schemas.microsoft.com/office/powerpoint/2010/main" val="3082549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img</a:t>
            </a:r>
            <a:r>
              <a:rPr lang="en-US" dirty="0"/>
              <a:t> {</a:t>
            </a:r>
          </a:p>
          <a:p>
            <a:r>
              <a:rPr lang="en-US" dirty="0"/>
              <a:t>  float: right;</a:t>
            </a:r>
          </a:p>
          <a:p>
            <a:r>
              <a:rPr lang="en-US" dirty="0"/>
              <a:t>}</a:t>
            </a:r>
          </a:p>
          <a:p>
            <a:endParaRPr lang="en-US" dirty="0"/>
          </a:p>
          <a:p>
            <a:endParaRPr lang="en-US" dirty="0"/>
          </a:p>
          <a:p>
            <a:r>
              <a:rPr lang="en-US" dirty="0"/>
              <a:t>&lt;p&gt;&lt;</a:t>
            </a:r>
            <a:r>
              <a:rPr lang="en-US" dirty="0" err="1"/>
              <a:t>img</a:t>
            </a:r>
            <a:r>
              <a:rPr lang="en-US" dirty="0"/>
              <a:t> </a:t>
            </a:r>
            <a:r>
              <a:rPr lang="en-US" dirty="0" err="1"/>
              <a:t>src</a:t>
            </a:r>
            <a:r>
              <a:rPr lang="en-US" dirty="0"/>
              <a:t>="pineapple.jpg" alt="Pineapple" style="width:170px;height:170px;margin-left:15px;"&gt;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t>
            </a:r>
            <a:r>
              <a:rPr lang="en-US" dirty="0" err="1"/>
              <a:t>imperdiet</a:t>
            </a:r>
            <a:r>
              <a:rPr lang="en-US" dirty="0"/>
              <a:t>, </a:t>
            </a:r>
            <a:r>
              <a:rPr lang="en-US" dirty="0" err="1"/>
              <a:t>nulla</a:t>
            </a:r>
            <a:r>
              <a:rPr lang="en-US" dirty="0"/>
              <a:t> et dictum </a:t>
            </a:r>
            <a:r>
              <a:rPr lang="en-US" dirty="0" err="1"/>
              <a:t>interdum</a:t>
            </a:r>
            <a:r>
              <a:rPr lang="en-US" dirty="0"/>
              <a:t>, nisi lorem </a:t>
            </a:r>
            <a:r>
              <a:rPr lang="en-US" dirty="0" err="1"/>
              <a:t>egestas</a:t>
            </a:r>
            <a:r>
              <a:rPr lang="en-US" dirty="0"/>
              <a:t> </a:t>
            </a:r>
            <a:r>
              <a:rPr lang="en-US" dirty="0" err="1"/>
              <a:t>odio</a:t>
            </a:r>
            <a:r>
              <a:rPr lang="en-US" dirty="0"/>
              <a:t>, vitae </a:t>
            </a:r>
            <a:r>
              <a:rPr lang="en-US" dirty="0" err="1"/>
              <a:t>scelerisque</a:t>
            </a:r>
            <a:r>
              <a:rPr lang="en-US" dirty="0"/>
              <a:t> </a:t>
            </a:r>
            <a:r>
              <a:rPr lang="en-US" dirty="0" err="1"/>
              <a:t>enim</a:t>
            </a:r>
            <a:r>
              <a:rPr lang="en-US" dirty="0"/>
              <a:t> ligula </a:t>
            </a:r>
            <a:r>
              <a:rPr lang="en-US" dirty="0" err="1"/>
              <a:t>venenatis</a:t>
            </a:r>
            <a:r>
              <a:rPr lang="en-US" dirty="0"/>
              <a:t> dolor. Maecenas </a:t>
            </a:r>
            <a:r>
              <a:rPr lang="en-US" dirty="0" err="1"/>
              <a:t>nisl</a:t>
            </a:r>
            <a:r>
              <a:rPr lang="en-US" dirty="0"/>
              <a:t> </a:t>
            </a:r>
            <a:r>
              <a:rPr lang="en-US" dirty="0" err="1"/>
              <a:t>est</a:t>
            </a:r>
            <a:r>
              <a:rPr lang="en-US" dirty="0"/>
              <a:t>, </a:t>
            </a:r>
            <a:r>
              <a:rPr lang="en-US" dirty="0" err="1"/>
              <a:t>ultrices</a:t>
            </a:r>
            <a:r>
              <a:rPr lang="en-US" dirty="0"/>
              <a:t> </a:t>
            </a:r>
            <a:r>
              <a:rPr lang="en-US" dirty="0" err="1"/>
              <a:t>nec</a:t>
            </a:r>
            <a:r>
              <a:rPr lang="en-US" dirty="0"/>
              <a:t> </a:t>
            </a:r>
            <a:r>
              <a:rPr lang="en-US" dirty="0" err="1"/>
              <a:t>congue</a:t>
            </a:r>
            <a:r>
              <a:rPr lang="en-US" dirty="0"/>
              <a:t> </a:t>
            </a:r>
            <a:r>
              <a:rPr lang="en-US" dirty="0" err="1"/>
              <a:t>eget</a:t>
            </a:r>
            <a:r>
              <a:rPr lang="en-US" dirty="0"/>
              <a:t>, </a:t>
            </a:r>
            <a:r>
              <a:rPr lang="en-US" dirty="0" err="1"/>
              <a:t>auctor</a:t>
            </a:r>
            <a:r>
              <a:rPr lang="en-US" dirty="0"/>
              <a:t> vitae </a:t>
            </a:r>
            <a:r>
              <a:rPr lang="en-US" dirty="0" err="1"/>
              <a:t>massa</a:t>
            </a:r>
            <a:r>
              <a:rPr lang="en-US" dirty="0"/>
              <a:t>. </a:t>
            </a:r>
            <a:r>
              <a:rPr lang="en-US" dirty="0" err="1"/>
              <a:t>Fusce</a:t>
            </a:r>
            <a:r>
              <a:rPr lang="en-US" dirty="0"/>
              <a:t> </a:t>
            </a:r>
            <a:r>
              <a:rPr lang="en-US" dirty="0" err="1"/>
              <a:t>luctus</a:t>
            </a:r>
            <a:r>
              <a:rPr lang="en-US" dirty="0"/>
              <a:t> </a:t>
            </a:r>
            <a:r>
              <a:rPr lang="en-US" dirty="0" err="1"/>
              <a:t>vestibulum</a:t>
            </a:r>
            <a:r>
              <a:rPr lang="en-US" dirty="0"/>
              <a:t> </a:t>
            </a:r>
            <a:r>
              <a:rPr lang="en-US" dirty="0" err="1"/>
              <a:t>augue</a:t>
            </a:r>
            <a:r>
              <a:rPr lang="en-US" dirty="0"/>
              <a:t> </a:t>
            </a:r>
            <a:r>
              <a:rPr lang="en-US" dirty="0" err="1"/>
              <a:t>ut</a:t>
            </a:r>
            <a:r>
              <a:rPr lang="en-US" dirty="0"/>
              <a:t> </a:t>
            </a:r>
            <a:r>
              <a:rPr lang="en-US" dirty="0" err="1"/>
              <a:t>aliquet</a:t>
            </a:r>
            <a:r>
              <a:rPr lang="en-US" dirty="0"/>
              <a:t>. </a:t>
            </a:r>
            <a:r>
              <a:rPr lang="en-US" dirty="0" err="1"/>
              <a:t>Mauris</a:t>
            </a:r>
            <a:r>
              <a:rPr lang="en-US" dirty="0"/>
              <a:t> ante ligula, </a:t>
            </a:r>
            <a:r>
              <a:rPr lang="en-US" dirty="0" err="1"/>
              <a:t>facilisis</a:t>
            </a:r>
            <a:r>
              <a:rPr lang="en-US" dirty="0"/>
              <a:t> </a:t>
            </a:r>
            <a:r>
              <a:rPr lang="en-US" dirty="0" err="1"/>
              <a:t>sed</a:t>
            </a:r>
            <a:r>
              <a:rPr lang="en-US" dirty="0"/>
              <a:t> </a:t>
            </a:r>
            <a:r>
              <a:rPr lang="en-US" dirty="0" err="1"/>
              <a:t>ornare</a:t>
            </a:r>
            <a:r>
              <a:rPr lang="en-US" dirty="0"/>
              <a:t> </a:t>
            </a:r>
            <a:r>
              <a:rPr lang="en-US" dirty="0" err="1"/>
              <a:t>eu</a:t>
            </a:r>
            <a:r>
              <a:rPr lang="en-US" dirty="0"/>
              <a:t>, </a:t>
            </a:r>
            <a:r>
              <a:rPr lang="en-US" dirty="0" err="1"/>
              <a:t>lobortis</a:t>
            </a:r>
            <a:r>
              <a:rPr lang="en-US" dirty="0"/>
              <a:t> in </a:t>
            </a:r>
            <a:r>
              <a:rPr lang="en-US" dirty="0" err="1"/>
              <a:t>odio</a:t>
            </a:r>
            <a:r>
              <a:rPr lang="en-US" dirty="0"/>
              <a:t>. </a:t>
            </a:r>
            <a:r>
              <a:rPr lang="en-US" dirty="0" err="1"/>
              <a:t>Praesent</a:t>
            </a:r>
            <a:r>
              <a:rPr lang="en-US" dirty="0"/>
              <a:t> convallis </a:t>
            </a:r>
            <a:r>
              <a:rPr lang="en-US" dirty="0" err="1"/>
              <a:t>urna</a:t>
            </a:r>
            <a:r>
              <a:rPr lang="en-US" dirty="0"/>
              <a:t> a lacus </a:t>
            </a:r>
            <a:r>
              <a:rPr lang="en-US" dirty="0" err="1"/>
              <a:t>interdum</a:t>
            </a:r>
            <a:r>
              <a:rPr lang="en-US" dirty="0"/>
              <a:t> </a:t>
            </a:r>
            <a:r>
              <a:rPr lang="en-US" dirty="0" err="1"/>
              <a:t>ut</a:t>
            </a:r>
            <a:r>
              <a:rPr lang="en-US" dirty="0"/>
              <a:t> </a:t>
            </a:r>
            <a:r>
              <a:rPr lang="en-US" dirty="0" err="1"/>
              <a:t>hendrerit</a:t>
            </a:r>
            <a:r>
              <a:rPr lang="en-US" dirty="0"/>
              <a:t> </a:t>
            </a:r>
            <a:r>
              <a:rPr lang="en-US" dirty="0" err="1"/>
              <a:t>risus</a:t>
            </a:r>
            <a:r>
              <a:rPr lang="en-US" dirty="0"/>
              <a:t> </a:t>
            </a:r>
            <a:r>
              <a:rPr lang="en-US" dirty="0" err="1"/>
              <a:t>congue</a:t>
            </a:r>
            <a:r>
              <a:rPr lang="en-US" dirty="0"/>
              <a:t>. Nunc </a:t>
            </a:r>
            <a:r>
              <a:rPr lang="en-US" dirty="0" err="1"/>
              <a:t>sagittis</a:t>
            </a:r>
            <a:r>
              <a:rPr lang="en-US" dirty="0"/>
              <a:t> dictum nisi, </a:t>
            </a:r>
            <a:r>
              <a:rPr lang="en-US" dirty="0" err="1"/>
              <a:t>sed</a:t>
            </a:r>
            <a:r>
              <a:rPr lang="en-US" dirty="0"/>
              <a:t> </a:t>
            </a:r>
            <a:r>
              <a:rPr lang="en-US" dirty="0" err="1"/>
              <a:t>ullamcorper</a:t>
            </a:r>
            <a:r>
              <a:rPr lang="en-US" dirty="0"/>
              <a:t> ipsum </a:t>
            </a:r>
            <a:r>
              <a:rPr lang="en-US" dirty="0" err="1"/>
              <a:t>dignissim</a:t>
            </a:r>
            <a:r>
              <a:rPr lang="en-US" dirty="0"/>
              <a:t> ac. In at libero </a:t>
            </a:r>
            <a:r>
              <a:rPr lang="en-US" dirty="0" err="1"/>
              <a:t>sed</a:t>
            </a:r>
            <a:r>
              <a:rPr lang="en-US" dirty="0"/>
              <a:t> </a:t>
            </a:r>
            <a:r>
              <a:rPr lang="en-US" dirty="0" err="1"/>
              <a:t>nunc</a:t>
            </a:r>
            <a:r>
              <a:rPr lang="en-US" dirty="0"/>
              <a:t> </a:t>
            </a:r>
            <a:r>
              <a:rPr lang="en-US" dirty="0" err="1"/>
              <a:t>venenatis</a:t>
            </a:r>
            <a:r>
              <a:rPr lang="en-US" dirty="0"/>
              <a:t> </a:t>
            </a:r>
            <a:r>
              <a:rPr lang="en-US" dirty="0" err="1"/>
              <a:t>imperdiet</a:t>
            </a:r>
            <a:r>
              <a:rPr lang="en-US" dirty="0"/>
              <a:t> </a:t>
            </a:r>
            <a:r>
              <a:rPr lang="en-US" dirty="0" err="1"/>
              <a:t>sed</a:t>
            </a:r>
            <a:r>
              <a:rPr lang="en-US" dirty="0"/>
              <a:t> </a:t>
            </a:r>
            <a:r>
              <a:rPr lang="en-US" dirty="0" err="1"/>
              <a:t>ornare</a:t>
            </a:r>
            <a:r>
              <a:rPr lang="en-US" dirty="0"/>
              <a:t> </a:t>
            </a:r>
            <a:r>
              <a:rPr lang="en-US" dirty="0" err="1"/>
              <a:t>turpis</a:t>
            </a:r>
            <a:r>
              <a:rPr lang="en-US" dirty="0"/>
              <a:t>. </a:t>
            </a:r>
            <a:r>
              <a:rPr lang="en-US" dirty="0" err="1"/>
              <a:t>Donec</a:t>
            </a:r>
            <a:r>
              <a:rPr lang="en-US" dirty="0"/>
              <a:t> vitae dui </a:t>
            </a:r>
            <a:r>
              <a:rPr lang="en-US" dirty="0" err="1"/>
              <a:t>eget</a:t>
            </a:r>
            <a:r>
              <a:rPr lang="en-US" dirty="0"/>
              <a:t> </a:t>
            </a:r>
            <a:r>
              <a:rPr lang="en-US" dirty="0" err="1"/>
              <a:t>tellus</a:t>
            </a:r>
            <a:r>
              <a:rPr lang="en-US" dirty="0"/>
              <a:t> gravida </a:t>
            </a:r>
            <a:r>
              <a:rPr lang="en-US" dirty="0" err="1"/>
              <a:t>venenatis</a:t>
            </a:r>
            <a:r>
              <a:rPr lang="en-US" dirty="0"/>
              <a:t>. Integer </a:t>
            </a:r>
            <a:r>
              <a:rPr lang="en-US" dirty="0" err="1"/>
              <a:t>fringilla</a:t>
            </a:r>
            <a:r>
              <a:rPr lang="en-US" dirty="0"/>
              <a:t> </a:t>
            </a:r>
            <a:r>
              <a:rPr lang="en-US" dirty="0" err="1"/>
              <a:t>congue</a:t>
            </a:r>
            <a:r>
              <a:rPr lang="en-US" dirty="0"/>
              <a:t> </a:t>
            </a:r>
            <a:r>
              <a:rPr lang="en-US" dirty="0" err="1"/>
              <a:t>eros</a:t>
            </a:r>
            <a:r>
              <a:rPr lang="en-US" dirty="0"/>
              <a:t> non </a:t>
            </a:r>
            <a:r>
              <a:rPr lang="en-US" dirty="0" err="1"/>
              <a:t>fermentum</a:t>
            </a:r>
            <a:r>
              <a:rPr lang="en-US" dirty="0"/>
              <a:t>. </a:t>
            </a:r>
            <a:r>
              <a:rPr lang="en-US" dirty="0" err="1"/>
              <a:t>Sed</a:t>
            </a:r>
            <a:r>
              <a:rPr lang="en-US" dirty="0"/>
              <a:t> </a:t>
            </a:r>
            <a:r>
              <a:rPr lang="en-US" dirty="0" err="1"/>
              <a:t>dapibus</a:t>
            </a:r>
            <a:r>
              <a:rPr lang="en-US" dirty="0"/>
              <a:t> </a:t>
            </a:r>
            <a:r>
              <a:rPr lang="en-US" dirty="0" err="1"/>
              <a:t>pulvinar</a:t>
            </a:r>
            <a:r>
              <a:rPr lang="en-US" dirty="0"/>
              <a:t> </a:t>
            </a:r>
            <a:r>
              <a:rPr lang="en-US" dirty="0" err="1"/>
              <a:t>nibh</a:t>
            </a:r>
            <a:r>
              <a:rPr lang="en-US" dirty="0"/>
              <a:t> </a:t>
            </a:r>
            <a:r>
              <a:rPr lang="en-US" dirty="0" err="1"/>
              <a:t>tempor</a:t>
            </a:r>
            <a:r>
              <a:rPr lang="en-US" dirty="0"/>
              <a:t> porta. </a:t>
            </a:r>
            <a:r>
              <a:rPr lang="en-US" dirty="0" err="1"/>
              <a:t>Cras</a:t>
            </a:r>
            <a:r>
              <a:rPr lang="en-US" dirty="0"/>
              <a:t> ac </a:t>
            </a:r>
            <a:r>
              <a:rPr lang="en-US" dirty="0" err="1"/>
              <a:t>leo</a:t>
            </a:r>
            <a:r>
              <a:rPr lang="en-US" dirty="0"/>
              <a:t> </a:t>
            </a:r>
            <a:r>
              <a:rPr lang="en-US" dirty="0" err="1"/>
              <a:t>purus</a:t>
            </a:r>
            <a:r>
              <a:rPr lang="en-US" dirty="0"/>
              <a:t>. </a:t>
            </a:r>
            <a:r>
              <a:rPr lang="en-US" dirty="0" err="1"/>
              <a:t>Mauris</a:t>
            </a:r>
            <a:r>
              <a:rPr lang="en-US" dirty="0"/>
              <a:t> </a:t>
            </a:r>
            <a:r>
              <a:rPr lang="en-US" dirty="0" err="1"/>
              <a:t>quis</a:t>
            </a:r>
            <a:r>
              <a:rPr lang="en-US" dirty="0"/>
              <a:t> </a:t>
            </a:r>
            <a:r>
              <a:rPr lang="en-US" dirty="0" err="1"/>
              <a:t>diam</a:t>
            </a:r>
            <a:r>
              <a:rPr lang="en-US" dirty="0"/>
              <a:t> </a:t>
            </a:r>
            <a:r>
              <a:rPr lang="en-US" dirty="0" err="1"/>
              <a:t>velit</a:t>
            </a:r>
            <a:r>
              <a:rPr lang="en-US" dirty="0"/>
              <a:t>.&lt;/p&gt;</a:t>
            </a:r>
          </a:p>
        </p:txBody>
      </p:sp>
      <p:sp>
        <p:nvSpPr>
          <p:cNvPr id="4" name="Slide Number Placeholder 3"/>
          <p:cNvSpPr>
            <a:spLocks noGrp="1"/>
          </p:cNvSpPr>
          <p:nvPr>
            <p:ph type="sldNum" sz="quarter" idx="10"/>
          </p:nvPr>
        </p:nvSpPr>
        <p:spPr/>
        <p:txBody>
          <a:bodyPr/>
          <a:lstStyle/>
          <a:p>
            <a:fld id="{E512A55C-0109-4089-BFBE-18C3BDFA7400}" type="slidenum">
              <a:rPr lang="en-US" smtClean="0"/>
              <a:t>75</a:t>
            </a:fld>
            <a:endParaRPr lang="en-US"/>
          </a:p>
        </p:txBody>
      </p:sp>
    </p:spTree>
    <p:extLst>
      <p:ext uri="{BB962C8B-B14F-4D97-AF65-F5344CB8AC3E}">
        <p14:creationId xmlns:p14="http://schemas.microsoft.com/office/powerpoint/2010/main" val="2915045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div.static</a:t>
            </a:r>
            <a:r>
              <a:rPr lang="en-US" dirty="0"/>
              <a:t> {</a:t>
            </a:r>
          </a:p>
          <a:p>
            <a:r>
              <a:rPr lang="en-US" dirty="0"/>
              <a:t>  position: static;</a:t>
            </a:r>
          </a:p>
          <a:p>
            <a:r>
              <a:rPr lang="en-US" dirty="0"/>
              <a:t>  border: 3px solid #73AD21;</a:t>
            </a:r>
          </a:p>
          <a:p>
            <a:r>
              <a:rPr lang="en-US" dirty="0"/>
              <a:t>  top:20px;</a:t>
            </a:r>
          </a:p>
          <a:p>
            <a:r>
              <a:rPr lang="en-US" dirty="0"/>
              <a:t>}</a:t>
            </a:r>
          </a:p>
          <a:p>
            <a:endParaRPr lang="en-US" dirty="0"/>
          </a:p>
          <a:p>
            <a:r>
              <a:rPr lang="en-US" dirty="0"/>
              <a:t>&lt;p&gt;An element with position: static; is not positioned in any special way; it is </a:t>
            </a:r>
          </a:p>
          <a:p>
            <a:r>
              <a:rPr lang="en-US" dirty="0"/>
              <a:t>always positioned according to the normal flow of the page:&lt;/p&gt;</a:t>
            </a:r>
          </a:p>
          <a:p>
            <a:endParaRPr lang="en-US" dirty="0"/>
          </a:p>
          <a:p>
            <a:r>
              <a:rPr lang="en-US" dirty="0"/>
              <a:t>&lt;div class="static"&gt;</a:t>
            </a:r>
          </a:p>
          <a:p>
            <a:r>
              <a:rPr lang="en-US" dirty="0"/>
              <a:t>  This div element has position: static;</a:t>
            </a:r>
          </a:p>
          <a:p>
            <a:r>
              <a:rPr lang="en-US" dirty="0"/>
              <a:t>&lt;/div&gt;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77</a:t>
            </a:fld>
            <a:endParaRPr lang="en-US"/>
          </a:p>
        </p:txBody>
      </p:sp>
    </p:spTree>
    <p:extLst>
      <p:ext uri="{BB962C8B-B14F-4D97-AF65-F5344CB8AC3E}">
        <p14:creationId xmlns:p14="http://schemas.microsoft.com/office/powerpoint/2010/main" val="2248214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div.relative</a:t>
            </a:r>
            <a:r>
              <a:rPr lang="en-US" dirty="0"/>
              <a:t> {</a:t>
            </a:r>
          </a:p>
          <a:p>
            <a:r>
              <a:rPr lang="en-US" dirty="0"/>
              <a:t>  position: relative;</a:t>
            </a:r>
          </a:p>
          <a:p>
            <a:r>
              <a:rPr lang="en-US" dirty="0"/>
              <a:t>  left: 30px;</a:t>
            </a:r>
          </a:p>
          <a:p>
            <a:r>
              <a:rPr lang="en-US" dirty="0"/>
              <a:t>  border: 3px solid #73AD21;</a:t>
            </a:r>
          </a:p>
          <a:p>
            <a:r>
              <a:rPr lang="en-US" dirty="0"/>
              <a:t>}</a:t>
            </a:r>
          </a:p>
          <a:p>
            <a:endParaRPr lang="en-US" dirty="0"/>
          </a:p>
          <a:p>
            <a:r>
              <a:rPr lang="en-US" dirty="0"/>
              <a:t>&lt;p&gt;An element with position: relative; is positioned relative to its normal position:&lt;/p&gt;</a:t>
            </a:r>
          </a:p>
          <a:p>
            <a:endParaRPr lang="en-US" dirty="0"/>
          </a:p>
          <a:p>
            <a:r>
              <a:rPr lang="en-US" dirty="0"/>
              <a:t>&lt;div class="relative"&gt;</a:t>
            </a:r>
          </a:p>
          <a:p>
            <a:r>
              <a:rPr lang="en-US" dirty="0"/>
              <a:t>This div element has position: relative;</a:t>
            </a:r>
          </a:p>
          <a:p>
            <a:r>
              <a:rPr lang="en-US" dirty="0"/>
              <a:t>&lt;/div&gt;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78</a:t>
            </a:fld>
            <a:endParaRPr lang="en-US"/>
          </a:p>
        </p:txBody>
      </p:sp>
    </p:spTree>
    <p:extLst>
      <p:ext uri="{BB962C8B-B14F-4D97-AF65-F5344CB8AC3E}">
        <p14:creationId xmlns:p14="http://schemas.microsoft.com/office/powerpoint/2010/main" val="3145044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 </a:t>
            </a:r>
          </a:p>
          <a:p>
            <a:endParaRPr lang="en-US" dirty="0"/>
          </a:p>
          <a:p>
            <a:r>
              <a:rPr lang="en-US" dirty="0" err="1"/>
              <a:t>div.absolute</a:t>
            </a:r>
            <a:r>
              <a:rPr lang="en-US" dirty="0"/>
              <a:t> {</a:t>
            </a:r>
          </a:p>
          <a:p>
            <a:r>
              <a:rPr lang="en-US" dirty="0"/>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a:p>
            <a:endParaRPr lang="en-US" dirty="0"/>
          </a:p>
          <a:p>
            <a:endParaRPr lang="en-US" dirty="0"/>
          </a:p>
          <a:p>
            <a:r>
              <a:rPr lang="en-US" dirty="0"/>
              <a:t>&lt;p&gt;An element with position: absolute; is positioned relative to the nearest positioned ancestor (instead of positioned relative to the viewport, like fixed):&lt;/p&gt;</a:t>
            </a:r>
          </a:p>
          <a:p>
            <a:endParaRPr lang="en-US" dirty="0"/>
          </a:p>
          <a:p>
            <a:r>
              <a:rPr lang="en-US" dirty="0"/>
              <a:t>&lt;div class="relative"&gt;This div element has position: relative;</a:t>
            </a:r>
          </a:p>
          <a:p>
            <a:r>
              <a:rPr lang="en-US" dirty="0"/>
              <a:t>  &lt;div class="absolute"&gt;This div element has position: absolute;&lt;/div&gt;</a:t>
            </a:r>
          </a:p>
          <a:p>
            <a:r>
              <a:rPr lang="en-US" dirty="0"/>
              <a:t>&lt;/div&gt;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79</a:t>
            </a:fld>
            <a:endParaRPr lang="en-US"/>
          </a:p>
        </p:txBody>
      </p:sp>
    </p:spTree>
    <p:extLst>
      <p:ext uri="{BB962C8B-B14F-4D97-AF65-F5344CB8AC3E}">
        <p14:creationId xmlns:p14="http://schemas.microsoft.com/office/powerpoint/2010/main" val="24375732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div.fixed</a:t>
            </a:r>
            <a:r>
              <a:rPr lang="en-US" dirty="0"/>
              <a:t> {</a:t>
            </a:r>
          </a:p>
          <a:p>
            <a:r>
              <a:rPr lang="en-US" dirty="0"/>
              <a:t>  position: fixed;</a:t>
            </a:r>
          </a:p>
          <a:p>
            <a:r>
              <a:rPr lang="en-US" dirty="0"/>
              <a:t>  bottom: 0;</a:t>
            </a:r>
          </a:p>
          <a:p>
            <a:r>
              <a:rPr lang="en-US" dirty="0"/>
              <a:t>  right: 0;</a:t>
            </a:r>
          </a:p>
          <a:p>
            <a:r>
              <a:rPr lang="en-US" dirty="0"/>
              <a:t>  width: 300px;</a:t>
            </a:r>
          </a:p>
          <a:p>
            <a:r>
              <a:rPr lang="en-US" dirty="0"/>
              <a:t>  border: 3px solid #73AD21;</a:t>
            </a:r>
          </a:p>
          <a:p>
            <a:r>
              <a:rPr lang="en-US" dirty="0"/>
              <a:t>}</a:t>
            </a:r>
          </a:p>
          <a:p>
            <a:endParaRPr lang="en-US" dirty="0"/>
          </a:p>
          <a:p>
            <a:r>
              <a:rPr lang="en-US" dirty="0"/>
              <a:t>&lt;p&gt;An element with position: fixed; is positioned relative to the viewport, which means it always stays in the same place even if the page is scrolled:&lt;/p&gt;</a:t>
            </a:r>
          </a:p>
          <a:p>
            <a:endParaRPr lang="en-US" dirty="0"/>
          </a:p>
          <a:p>
            <a:r>
              <a:rPr lang="en-US" dirty="0"/>
              <a:t>&lt;div class="fixed"&gt;</a:t>
            </a:r>
          </a:p>
          <a:p>
            <a:r>
              <a:rPr lang="en-US" dirty="0"/>
              <a:t>This div element has position: fixed;</a:t>
            </a:r>
          </a:p>
          <a:p>
            <a:r>
              <a:rPr lang="en-US" dirty="0"/>
              <a:t>&lt;/div&gt;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80</a:t>
            </a:fld>
            <a:endParaRPr lang="en-US"/>
          </a:p>
        </p:txBody>
      </p:sp>
    </p:spTree>
    <p:extLst>
      <p:ext uri="{BB962C8B-B14F-4D97-AF65-F5344CB8AC3E}">
        <p14:creationId xmlns:p14="http://schemas.microsoft.com/office/powerpoint/2010/main" val="1456510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div.sticky</a:t>
            </a:r>
            <a:r>
              <a:rPr lang="en-US" dirty="0"/>
              <a:t> {</a:t>
            </a:r>
          </a:p>
          <a:p>
            <a:r>
              <a:rPr lang="en-US" dirty="0"/>
              <a:t>  position: -</a:t>
            </a:r>
            <a:r>
              <a:rPr lang="en-US" dirty="0" err="1"/>
              <a:t>webkit</a:t>
            </a:r>
            <a:r>
              <a:rPr lang="en-US" dirty="0"/>
              <a:t>-sticky;</a:t>
            </a:r>
          </a:p>
          <a:p>
            <a:r>
              <a:rPr lang="en-US" dirty="0"/>
              <a:t>  position: sticky;</a:t>
            </a:r>
          </a:p>
          <a:p>
            <a:r>
              <a:rPr lang="en-US" dirty="0"/>
              <a:t>  top: 0;</a:t>
            </a:r>
          </a:p>
          <a:p>
            <a:r>
              <a:rPr lang="en-US" dirty="0"/>
              <a:t>  padding: 5px;</a:t>
            </a:r>
          </a:p>
          <a:p>
            <a:r>
              <a:rPr lang="en-US" dirty="0"/>
              <a:t>  background-color: #cae8ca;</a:t>
            </a:r>
          </a:p>
          <a:p>
            <a:r>
              <a:rPr lang="en-US" dirty="0"/>
              <a:t>  border: 2px solid #4CAF50;</a:t>
            </a:r>
          </a:p>
          <a:p>
            <a:r>
              <a:rPr lang="en-US" dirty="0"/>
              <a:t>}</a:t>
            </a:r>
          </a:p>
          <a:p>
            <a:endParaRPr lang="en-US" dirty="0"/>
          </a:p>
          <a:p>
            <a:endParaRPr lang="en-US" dirty="0"/>
          </a:p>
          <a:p>
            <a:r>
              <a:rPr lang="en-US" dirty="0"/>
              <a:t>&lt;p&gt;Try to &lt;b&gt;scroll&lt;/b&gt; inside this frame to understand how sticky positioning works.&lt;/p&gt;</a:t>
            </a:r>
          </a:p>
          <a:p>
            <a:r>
              <a:rPr lang="en-US" dirty="0"/>
              <a:t>&lt;p&gt;Note: IE/Edge 15 and earlier versions do not support sticky position.&lt;/p&gt;</a:t>
            </a:r>
          </a:p>
          <a:p>
            <a:endParaRPr lang="en-US" dirty="0"/>
          </a:p>
          <a:p>
            <a:r>
              <a:rPr lang="en-US" dirty="0"/>
              <a:t>&lt;div class="sticky"&gt;I am sticky!&lt;/div&gt;</a:t>
            </a:r>
          </a:p>
          <a:p>
            <a:endParaRPr lang="en-US" dirty="0"/>
          </a:p>
          <a:p>
            <a:r>
              <a:rPr lang="en-US" dirty="0"/>
              <a:t>&lt;div style="padding-bottom:2000px"&gt;</a:t>
            </a:r>
          </a:p>
          <a:p>
            <a:r>
              <a:rPr lang="en-US" dirty="0"/>
              <a:t>  &lt;p&gt;In this example, the sticky element sticks to the top of the page (top: 0), when you reach its scroll position.&lt;/p&gt;</a:t>
            </a:r>
          </a:p>
          <a:p>
            <a:r>
              <a:rPr lang="en-US" dirty="0"/>
              <a:t>  &lt;p&gt;Scroll back up to remove the </a:t>
            </a:r>
            <a:r>
              <a:rPr lang="en-US" dirty="0" err="1"/>
              <a:t>stickyness</a:t>
            </a:r>
            <a:r>
              <a:rPr lang="en-US" dirty="0"/>
              <a:t>.&lt;/p&gt;</a:t>
            </a:r>
          </a:p>
          <a:p>
            <a:r>
              <a:rPr lang="en-US" dirty="0"/>
              <a:t>  &lt;p&gt;Some text to enable scrolling.. Lorem ipsum dolor sit </a:t>
            </a:r>
            <a:r>
              <a:rPr lang="en-US" dirty="0" err="1"/>
              <a:t>amet</a:t>
            </a:r>
            <a:r>
              <a:rPr lang="en-US" dirty="0"/>
              <a:t>, </a:t>
            </a:r>
            <a:r>
              <a:rPr lang="en-US" dirty="0" err="1"/>
              <a:t>illum</a:t>
            </a:r>
            <a:r>
              <a:rPr lang="en-US" dirty="0"/>
              <a:t> </a:t>
            </a:r>
            <a:r>
              <a:rPr lang="en-US" dirty="0" err="1"/>
              <a:t>definitiones</a:t>
            </a:r>
            <a:r>
              <a:rPr lang="en-US" dirty="0"/>
              <a:t> no quo, </a:t>
            </a:r>
            <a:r>
              <a:rPr lang="en-US" dirty="0" err="1"/>
              <a:t>maluisset</a:t>
            </a:r>
            <a:r>
              <a:rPr lang="en-US" dirty="0"/>
              <a:t> </a:t>
            </a:r>
            <a:r>
              <a:rPr lang="en-US" dirty="0" err="1"/>
              <a:t>concludaturque</a:t>
            </a:r>
            <a:r>
              <a:rPr lang="en-US" dirty="0"/>
              <a:t> et </a:t>
            </a:r>
            <a:r>
              <a:rPr lang="en-US" dirty="0" err="1"/>
              <a:t>eum</a:t>
            </a:r>
            <a:r>
              <a:rPr lang="en-US" dirty="0"/>
              <a:t>, </a:t>
            </a:r>
            <a:r>
              <a:rPr lang="en-US" dirty="0" err="1"/>
              <a:t>altera</a:t>
            </a:r>
            <a:r>
              <a:rPr lang="en-US" dirty="0"/>
              <a:t> </a:t>
            </a:r>
            <a:r>
              <a:rPr lang="en-US" dirty="0" err="1"/>
              <a:t>fabulas</a:t>
            </a:r>
            <a:r>
              <a:rPr lang="en-US" dirty="0"/>
              <a:t> </a:t>
            </a:r>
            <a:r>
              <a:rPr lang="en-US" dirty="0" err="1"/>
              <a:t>ut</a:t>
            </a:r>
            <a:r>
              <a:rPr lang="en-US" dirty="0"/>
              <a:t> quo. </a:t>
            </a:r>
            <a:r>
              <a:rPr lang="en-US" dirty="0" err="1"/>
              <a:t>Atqui</a:t>
            </a:r>
            <a:r>
              <a:rPr lang="en-US" dirty="0"/>
              <a:t> </a:t>
            </a:r>
            <a:r>
              <a:rPr lang="en-US" dirty="0" err="1"/>
              <a:t>causae</a:t>
            </a:r>
            <a:r>
              <a:rPr lang="en-US" dirty="0"/>
              <a:t> </a:t>
            </a:r>
            <a:r>
              <a:rPr lang="en-US" dirty="0" err="1"/>
              <a:t>gloriatur</a:t>
            </a:r>
            <a:r>
              <a:rPr lang="en-US" dirty="0"/>
              <a:t> </a:t>
            </a:r>
            <a:r>
              <a:rPr lang="en-US" dirty="0" err="1"/>
              <a:t>ius</a:t>
            </a:r>
            <a:r>
              <a:rPr lang="en-US" dirty="0"/>
              <a:t> </a:t>
            </a:r>
            <a:r>
              <a:rPr lang="en-US" dirty="0" err="1"/>
              <a:t>te</a:t>
            </a:r>
            <a:r>
              <a:rPr lang="en-US" dirty="0"/>
              <a:t>, id </a:t>
            </a:r>
            <a:r>
              <a:rPr lang="en-US" dirty="0" err="1"/>
              <a:t>agam</a:t>
            </a:r>
            <a:r>
              <a:rPr lang="en-US" dirty="0"/>
              <a:t> </a:t>
            </a:r>
            <a:r>
              <a:rPr lang="en-US" dirty="0" err="1"/>
              <a:t>omnis</a:t>
            </a:r>
            <a:r>
              <a:rPr lang="en-US" dirty="0"/>
              <a:t> </a:t>
            </a:r>
            <a:r>
              <a:rPr lang="en-US" dirty="0" err="1"/>
              <a:t>evertitur</a:t>
            </a:r>
            <a:r>
              <a:rPr lang="en-US" dirty="0"/>
              <a:t> </a:t>
            </a:r>
            <a:r>
              <a:rPr lang="en-US" dirty="0" err="1"/>
              <a:t>eum</a:t>
            </a:r>
            <a:r>
              <a:rPr lang="en-US" dirty="0"/>
              <a:t>. </a:t>
            </a:r>
            <a:r>
              <a:rPr lang="en-US" dirty="0" err="1"/>
              <a:t>Affert</a:t>
            </a:r>
            <a:r>
              <a:rPr lang="en-US" dirty="0"/>
              <a:t> </a:t>
            </a:r>
            <a:r>
              <a:rPr lang="en-US" dirty="0" err="1"/>
              <a:t>laboramus</a:t>
            </a:r>
            <a:r>
              <a:rPr lang="en-US" dirty="0"/>
              <a:t> </a:t>
            </a:r>
            <a:r>
              <a:rPr lang="en-US" dirty="0" err="1"/>
              <a:t>repudiandae</a:t>
            </a:r>
            <a:r>
              <a:rPr lang="en-US" dirty="0"/>
              <a:t> </a:t>
            </a:r>
            <a:r>
              <a:rPr lang="en-US" dirty="0" err="1"/>
              <a:t>nec</a:t>
            </a:r>
            <a:r>
              <a:rPr lang="en-US" dirty="0"/>
              <a:t> et. </a:t>
            </a:r>
            <a:r>
              <a:rPr lang="en-US" dirty="0" err="1"/>
              <a:t>Inciderint</a:t>
            </a:r>
            <a:r>
              <a:rPr lang="en-US" dirty="0"/>
              <a:t> </a:t>
            </a:r>
            <a:r>
              <a:rPr lang="en-US" dirty="0" err="1"/>
              <a:t>efficiantur</a:t>
            </a:r>
            <a:r>
              <a:rPr lang="en-US" dirty="0"/>
              <a:t> his ad. </a:t>
            </a:r>
            <a:r>
              <a:rPr lang="en-US" dirty="0" err="1"/>
              <a:t>Eum</a:t>
            </a:r>
            <a:r>
              <a:rPr lang="en-US" dirty="0"/>
              <a:t> no </a:t>
            </a:r>
            <a:r>
              <a:rPr lang="en-US" dirty="0" err="1"/>
              <a:t>molestiae</a:t>
            </a:r>
            <a:r>
              <a:rPr lang="en-US" dirty="0"/>
              <a:t> </a:t>
            </a:r>
            <a:r>
              <a:rPr lang="en-US" dirty="0" err="1"/>
              <a:t>voluptatibus</a:t>
            </a:r>
            <a:r>
              <a:rPr lang="en-US" dirty="0"/>
              <a:t>.&lt;/p&gt;</a:t>
            </a:r>
          </a:p>
          <a:p>
            <a:r>
              <a:rPr lang="en-US" dirty="0"/>
              <a:t>  &lt;p&gt;Some text to enable scrolling.. Lorem ipsum dolor sit </a:t>
            </a:r>
            <a:r>
              <a:rPr lang="en-US" dirty="0" err="1"/>
              <a:t>amet</a:t>
            </a:r>
            <a:r>
              <a:rPr lang="en-US" dirty="0"/>
              <a:t>, </a:t>
            </a:r>
            <a:r>
              <a:rPr lang="en-US" dirty="0" err="1"/>
              <a:t>illum</a:t>
            </a:r>
            <a:r>
              <a:rPr lang="en-US" dirty="0"/>
              <a:t> </a:t>
            </a:r>
            <a:r>
              <a:rPr lang="en-US" dirty="0" err="1"/>
              <a:t>definitiones</a:t>
            </a:r>
            <a:r>
              <a:rPr lang="en-US" dirty="0"/>
              <a:t> no quo, </a:t>
            </a:r>
            <a:r>
              <a:rPr lang="en-US" dirty="0" err="1"/>
              <a:t>maluisset</a:t>
            </a:r>
            <a:r>
              <a:rPr lang="en-US" dirty="0"/>
              <a:t> </a:t>
            </a:r>
            <a:r>
              <a:rPr lang="en-US" dirty="0" err="1"/>
              <a:t>concludaturque</a:t>
            </a:r>
            <a:r>
              <a:rPr lang="en-US" dirty="0"/>
              <a:t> et </a:t>
            </a:r>
            <a:r>
              <a:rPr lang="en-US" dirty="0" err="1"/>
              <a:t>eum</a:t>
            </a:r>
            <a:r>
              <a:rPr lang="en-US" dirty="0"/>
              <a:t>, </a:t>
            </a:r>
            <a:r>
              <a:rPr lang="en-US" dirty="0" err="1"/>
              <a:t>altera</a:t>
            </a:r>
            <a:r>
              <a:rPr lang="en-US" dirty="0"/>
              <a:t> </a:t>
            </a:r>
            <a:r>
              <a:rPr lang="en-US" dirty="0" err="1"/>
              <a:t>fabulas</a:t>
            </a:r>
            <a:r>
              <a:rPr lang="en-US" dirty="0"/>
              <a:t> </a:t>
            </a:r>
            <a:r>
              <a:rPr lang="en-US" dirty="0" err="1"/>
              <a:t>ut</a:t>
            </a:r>
            <a:r>
              <a:rPr lang="en-US" dirty="0"/>
              <a:t> quo. </a:t>
            </a:r>
            <a:r>
              <a:rPr lang="en-US" dirty="0" err="1"/>
              <a:t>Atqui</a:t>
            </a:r>
            <a:r>
              <a:rPr lang="en-US" dirty="0"/>
              <a:t> </a:t>
            </a:r>
            <a:r>
              <a:rPr lang="en-US" dirty="0" err="1"/>
              <a:t>causae</a:t>
            </a:r>
            <a:r>
              <a:rPr lang="en-US" dirty="0"/>
              <a:t> </a:t>
            </a:r>
            <a:r>
              <a:rPr lang="en-US" dirty="0" err="1"/>
              <a:t>gloriatur</a:t>
            </a:r>
            <a:r>
              <a:rPr lang="en-US" dirty="0"/>
              <a:t> </a:t>
            </a:r>
            <a:r>
              <a:rPr lang="en-US" dirty="0" err="1"/>
              <a:t>ius</a:t>
            </a:r>
            <a:r>
              <a:rPr lang="en-US" dirty="0"/>
              <a:t> </a:t>
            </a:r>
            <a:r>
              <a:rPr lang="en-US" dirty="0" err="1"/>
              <a:t>te</a:t>
            </a:r>
            <a:r>
              <a:rPr lang="en-US" dirty="0"/>
              <a:t>, id </a:t>
            </a:r>
            <a:r>
              <a:rPr lang="en-US" dirty="0" err="1"/>
              <a:t>agam</a:t>
            </a:r>
            <a:r>
              <a:rPr lang="en-US" dirty="0"/>
              <a:t> </a:t>
            </a:r>
            <a:r>
              <a:rPr lang="en-US" dirty="0" err="1"/>
              <a:t>omnis</a:t>
            </a:r>
            <a:r>
              <a:rPr lang="en-US" dirty="0"/>
              <a:t> </a:t>
            </a:r>
            <a:r>
              <a:rPr lang="en-US" dirty="0" err="1"/>
              <a:t>evertitur</a:t>
            </a:r>
            <a:r>
              <a:rPr lang="en-US" dirty="0"/>
              <a:t> </a:t>
            </a:r>
            <a:r>
              <a:rPr lang="en-US" dirty="0" err="1"/>
              <a:t>eum</a:t>
            </a:r>
            <a:r>
              <a:rPr lang="en-US" dirty="0"/>
              <a:t>. </a:t>
            </a:r>
            <a:r>
              <a:rPr lang="en-US" dirty="0" err="1"/>
              <a:t>Affert</a:t>
            </a:r>
            <a:r>
              <a:rPr lang="en-US" dirty="0"/>
              <a:t> </a:t>
            </a:r>
            <a:r>
              <a:rPr lang="en-US" dirty="0" err="1"/>
              <a:t>laboramus</a:t>
            </a:r>
            <a:r>
              <a:rPr lang="en-US" dirty="0"/>
              <a:t> </a:t>
            </a:r>
            <a:r>
              <a:rPr lang="en-US" dirty="0" err="1"/>
              <a:t>repudiandae</a:t>
            </a:r>
            <a:r>
              <a:rPr lang="en-US" dirty="0"/>
              <a:t> </a:t>
            </a:r>
            <a:r>
              <a:rPr lang="en-US" dirty="0" err="1"/>
              <a:t>nec</a:t>
            </a:r>
            <a:r>
              <a:rPr lang="en-US" dirty="0"/>
              <a:t> et. </a:t>
            </a:r>
            <a:r>
              <a:rPr lang="en-US" dirty="0" err="1"/>
              <a:t>Inciderint</a:t>
            </a:r>
            <a:r>
              <a:rPr lang="en-US" dirty="0"/>
              <a:t> </a:t>
            </a:r>
            <a:r>
              <a:rPr lang="en-US" dirty="0" err="1"/>
              <a:t>efficiantur</a:t>
            </a:r>
            <a:r>
              <a:rPr lang="en-US" dirty="0"/>
              <a:t> his ad. </a:t>
            </a:r>
            <a:r>
              <a:rPr lang="en-US" dirty="0" err="1"/>
              <a:t>Eum</a:t>
            </a:r>
            <a:r>
              <a:rPr lang="en-US" dirty="0"/>
              <a:t> no </a:t>
            </a:r>
            <a:r>
              <a:rPr lang="en-US" dirty="0" err="1"/>
              <a:t>molestiae</a:t>
            </a:r>
            <a:r>
              <a:rPr lang="en-US" dirty="0"/>
              <a:t> </a:t>
            </a:r>
            <a:r>
              <a:rPr lang="en-US" dirty="0" err="1"/>
              <a:t>voluptatibus</a:t>
            </a:r>
            <a:r>
              <a:rPr lang="en-US" dirty="0"/>
              <a:t>.&lt;/p&gt;</a:t>
            </a:r>
          </a:p>
          <a:p>
            <a:r>
              <a:rPr lang="en-US" dirty="0"/>
              <a:t>&lt;/div&gt;</a:t>
            </a:r>
          </a:p>
        </p:txBody>
      </p:sp>
      <p:sp>
        <p:nvSpPr>
          <p:cNvPr id="4" name="Slide Number Placeholder 3"/>
          <p:cNvSpPr>
            <a:spLocks noGrp="1"/>
          </p:cNvSpPr>
          <p:nvPr>
            <p:ph type="sldNum" sz="quarter" idx="10"/>
          </p:nvPr>
        </p:nvSpPr>
        <p:spPr/>
        <p:txBody>
          <a:bodyPr/>
          <a:lstStyle/>
          <a:p>
            <a:fld id="{E512A55C-0109-4089-BFBE-18C3BDFA7400}" type="slidenum">
              <a:rPr lang="en-US" smtClean="0"/>
              <a:t>81</a:t>
            </a:fld>
            <a:endParaRPr lang="en-US"/>
          </a:p>
        </p:txBody>
      </p:sp>
    </p:spTree>
    <p:extLst>
      <p:ext uri="{BB962C8B-B14F-4D97-AF65-F5344CB8AC3E}">
        <p14:creationId xmlns:p14="http://schemas.microsoft.com/office/powerpoint/2010/main" val="131286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font-size: xx-small;</a:t>
            </a:r>
          </a:p>
          <a:p>
            <a:r>
              <a:rPr lang="en-US" dirty="0"/>
              <a:t>font-size: x-small;</a:t>
            </a:r>
          </a:p>
          <a:p>
            <a:r>
              <a:rPr lang="en-US" dirty="0"/>
              <a:t>font-size: small;</a:t>
            </a:r>
          </a:p>
          <a:p>
            <a:r>
              <a:rPr lang="en-US" dirty="0"/>
              <a:t>font-size: medium;</a:t>
            </a:r>
          </a:p>
          <a:p>
            <a:r>
              <a:rPr lang="en-US" dirty="0"/>
              <a:t>font-size: large;</a:t>
            </a:r>
          </a:p>
        </p:txBody>
      </p:sp>
      <p:sp>
        <p:nvSpPr>
          <p:cNvPr id="4" name="Slide Number Placeholder 3"/>
          <p:cNvSpPr>
            <a:spLocks noGrp="1"/>
          </p:cNvSpPr>
          <p:nvPr>
            <p:ph type="sldNum" sz="quarter" idx="10"/>
          </p:nvPr>
        </p:nvSpPr>
        <p:spPr/>
        <p:txBody>
          <a:bodyPr/>
          <a:lstStyle/>
          <a:p>
            <a:fld id="{E512A55C-0109-4089-BFBE-18C3BDFA7400}" type="slidenum">
              <a:rPr lang="en-US" smtClean="0"/>
              <a:t>17</a:t>
            </a:fld>
            <a:endParaRPr lang="en-US"/>
          </a:p>
        </p:txBody>
      </p:sp>
    </p:spTree>
    <p:extLst>
      <p:ext uri="{BB962C8B-B14F-4D97-AF65-F5344CB8AC3E}">
        <p14:creationId xmlns:p14="http://schemas.microsoft.com/office/powerpoint/2010/main" val="2877060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&lt;h1&gt;</a:t>
            </a:r>
            <a:r>
              <a:rPr lang="en-US" sz="1200" b="0" i="0" u="none" strike="noStrike" kern="1200" baseline="0" dirty="0">
                <a:solidFill>
                  <a:schemeClr val="tx1"/>
                </a:solidFill>
                <a:latin typeface="+mn-lt"/>
                <a:ea typeface="+mn-ea"/>
                <a:cs typeface="+mn-cs"/>
              </a:rPr>
              <a:t>The Complete Poems</a:t>
            </a:r>
            <a:r>
              <a:rPr lang="en-US" sz="1200" b="1" i="0" u="none" strike="noStrike" kern="1200" baseline="0" dirty="0">
                <a:solidFill>
                  <a:schemeClr val="tx1"/>
                </a:solidFill>
                <a:latin typeface="+mn-lt"/>
                <a:ea typeface="+mn-ea"/>
                <a:cs typeface="+mn-cs"/>
              </a:rPr>
              <a:t>&lt;/h1&gt;</a:t>
            </a:r>
          </a:p>
          <a:p>
            <a:r>
              <a:rPr lang="en-US" sz="1200" b="1" i="0" u="none" strike="noStrike" kern="1200" baseline="0" dirty="0">
                <a:solidFill>
                  <a:schemeClr val="tx1"/>
                </a:solidFill>
                <a:latin typeface="+mn-lt"/>
                <a:ea typeface="+mn-ea"/>
                <a:cs typeface="+mn-cs"/>
              </a:rPr>
              <a:t>&lt;h2&gt;</a:t>
            </a:r>
            <a:r>
              <a:rPr lang="en-US" sz="1200" b="0" i="0" u="none" strike="noStrike" kern="1200" baseline="0" dirty="0">
                <a:solidFill>
                  <a:schemeClr val="tx1"/>
                </a:solidFill>
                <a:latin typeface="+mn-lt"/>
                <a:ea typeface="+mn-ea"/>
                <a:cs typeface="+mn-cs"/>
              </a:rPr>
              <a:t>Emily Dickinson</a:t>
            </a:r>
            <a:r>
              <a:rPr lang="en-US" sz="1200" b="1" i="0" u="none" strike="noStrike" kern="1200" baseline="0" dirty="0">
                <a:solidFill>
                  <a:schemeClr val="tx1"/>
                </a:solidFill>
                <a:latin typeface="+mn-lt"/>
                <a:ea typeface="+mn-ea"/>
                <a:cs typeface="+mn-cs"/>
              </a:rPr>
              <a:t>&lt;/h2&gt;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ol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Life</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Nature</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Love</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Time and Eternity</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The Single Hound</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ol</a:t>
            </a:r>
            <a:r>
              <a:rPr lang="en-US" sz="1200" b="1" i="0" u="none" strike="noStrike" kern="1200" baseline="0" dirty="0">
                <a:solidFill>
                  <a:schemeClr val="tx1"/>
                </a:solidFill>
                <a:latin typeface="+mn-lt"/>
                <a:ea typeface="+mn-ea"/>
                <a:cs typeface="+mn-cs"/>
              </a:rPr>
              <a:t>&gt;</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err="1">
                <a:solidFill>
                  <a:schemeClr val="tx1"/>
                </a:solidFill>
                <a:latin typeface="+mn-lt"/>
                <a:ea typeface="+mn-ea"/>
                <a:cs typeface="+mn-cs"/>
              </a:rPr>
              <a:t>ol</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list-style-type: lower-roman;</a:t>
            </a:r>
          </a:p>
          <a:p>
            <a:r>
              <a:rPr lang="en-US" dirty="0"/>
              <a:t>list-style-type: "\1F44D";</a:t>
            </a:r>
            <a:r>
              <a:rPr lang="en-US" sz="1200" b="1"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83</a:t>
            </a:fld>
            <a:endParaRPr lang="en-US"/>
          </a:p>
        </p:txBody>
      </p:sp>
    </p:spTree>
    <p:extLst>
      <p:ext uri="{BB962C8B-B14F-4D97-AF65-F5344CB8AC3E}">
        <p14:creationId xmlns:p14="http://schemas.microsoft.com/office/powerpoint/2010/main" val="831197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 class="illuminations"&gt;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That idol, black eyes and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Gracious son of Pan!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When the world is reduced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 class="season"&gt;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Once, if my memory serves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Hadn't I once a youth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Autumn already! ...</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width: 150px;}</a:t>
            </a:r>
          </a:p>
          <a:p>
            <a:r>
              <a:rPr lang="en-US" sz="1200" b="1" i="0" u="none" strike="noStrike" kern="1200" baseline="0" dirty="0">
                <a:solidFill>
                  <a:schemeClr val="tx1"/>
                </a:solidFill>
                <a:latin typeface="+mn-lt"/>
                <a:ea typeface="+mn-ea"/>
                <a:cs typeface="+mn-cs"/>
              </a:rPr>
              <a:t>li {</a:t>
            </a:r>
          </a:p>
          <a:p>
            <a:r>
              <a:rPr lang="en-US" sz="1200" b="1" i="0" u="none" strike="noStrike" kern="1200" baseline="0" dirty="0">
                <a:solidFill>
                  <a:schemeClr val="tx1"/>
                </a:solidFill>
                <a:latin typeface="+mn-lt"/>
                <a:ea typeface="+mn-ea"/>
                <a:cs typeface="+mn-cs"/>
              </a:rPr>
              <a:t>margin: 10px;}</a:t>
            </a:r>
          </a:p>
          <a:p>
            <a:r>
              <a:rPr lang="en-US" sz="1200" b="1" i="0" u="none" strike="noStrike" kern="1200" baseline="0" dirty="0" err="1">
                <a:solidFill>
                  <a:schemeClr val="tx1"/>
                </a:solidFill>
                <a:latin typeface="+mn-lt"/>
                <a:ea typeface="+mn-ea"/>
                <a:cs typeface="+mn-cs"/>
              </a:rPr>
              <a:t>ul.illuminations</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list-style-position: outside;}</a:t>
            </a:r>
          </a:p>
          <a:p>
            <a:r>
              <a:rPr lang="en-US" sz="1200" b="1" i="0" u="none" strike="noStrike" kern="1200" baseline="0" dirty="0" err="1">
                <a:solidFill>
                  <a:schemeClr val="tx1"/>
                </a:solidFill>
                <a:latin typeface="+mn-lt"/>
                <a:ea typeface="+mn-ea"/>
                <a:cs typeface="+mn-cs"/>
              </a:rPr>
              <a:t>ul.season</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list-style-position: inside;}</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84</a:t>
            </a:fld>
            <a:endParaRPr lang="en-US"/>
          </a:p>
        </p:txBody>
      </p:sp>
    </p:spTree>
    <p:extLst>
      <p:ext uri="{BB962C8B-B14F-4D97-AF65-F5344CB8AC3E}">
        <p14:creationId xmlns:p14="http://schemas.microsoft.com/office/powerpoint/2010/main" val="37346563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&lt;input type="text" name="" id="web"&gt;</a:t>
            </a:r>
          </a:p>
          <a:p>
            <a:r>
              <a:rPr lang="en-US" sz="1200" b="0" kern="1200" dirty="0">
                <a:solidFill>
                  <a:schemeClr val="tx1"/>
                </a:solidFill>
                <a:effectLst/>
                <a:latin typeface="+mn-lt"/>
                <a:ea typeface="+mn-ea"/>
                <a:cs typeface="+mn-cs"/>
              </a:rPr>
              <a:t>&lt;input type="</a:t>
            </a:r>
            <a:r>
              <a:rPr lang="en-US" sz="1200" b="0" kern="1200" dirty="0" err="1">
                <a:solidFill>
                  <a:schemeClr val="tx1"/>
                </a:solidFill>
                <a:effectLst/>
                <a:latin typeface="+mn-lt"/>
                <a:ea typeface="+mn-ea"/>
                <a:cs typeface="+mn-cs"/>
              </a:rPr>
              <a:t>url</a:t>
            </a:r>
            <a:r>
              <a:rPr lang="en-US" sz="1200" b="0" kern="1200" dirty="0">
                <a:solidFill>
                  <a:schemeClr val="tx1"/>
                </a:solidFill>
                <a:effectLst/>
                <a:latin typeface="+mn-lt"/>
                <a:ea typeface="+mn-ea"/>
                <a:cs typeface="+mn-cs"/>
              </a:rPr>
              <a:t>" name="" id="twitter"&gt;</a:t>
            </a:r>
          </a:p>
          <a:p>
            <a:r>
              <a:rPr lang="en-US" sz="1200" b="0" kern="1200" dirty="0">
                <a:solidFill>
                  <a:schemeClr val="tx1"/>
                </a:solidFill>
                <a:effectLst/>
                <a:latin typeface="+mn-lt"/>
                <a:ea typeface="+mn-ea"/>
                <a:cs typeface="+mn-cs"/>
              </a:rPr>
              <a:t>&lt;input type="email" name="" id="email"&gt;</a:t>
            </a: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input {</a:t>
            </a:r>
          </a:p>
          <a:p>
            <a:r>
              <a:rPr lang="en-US" sz="1200" b="1" i="0" u="none" strike="noStrike" kern="1200" baseline="0" dirty="0">
                <a:solidFill>
                  <a:schemeClr val="tx1"/>
                </a:solidFill>
                <a:latin typeface="+mn-lt"/>
                <a:ea typeface="+mn-ea"/>
                <a:cs typeface="+mn-cs"/>
              </a:rPr>
              <a:t>font-size: 120%;</a:t>
            </a:r>
          </a:p>
          <a:p>
            <a:r>
              <a:rPr lang="en-US" sz="1200" b="1" i="0" u="none" strike="noStrike" kern="1200" baseline="0" dirty="0">
                <a:solidFill>
                  <a:schemeClr val="tx1"/>
                </a:solidFill>
                <a:latin typeface="+mn-lt"/>
                <a:ea typeface="+mn-ea"/>
                <a:cs typeface="+mn-cs"/>
              </a:rPr>
              <a:t>color: #5a5854;</a:t>
            </a:r>
          </a:p>
          <a:p>
            <a:r>
              <a:rPr lang="en-US" sz="1200" b="1" i="0" u="none" strike="noStrike" kern="1200" baseline="0" dirty="0">
                <a:solidFill>
                  <a:schemeClr val="tx1"/>
                </a:solidFill>
                <a:latin typeface="+mn-lt"/>
                <a:ea typeface="+mn-ea"/>
                <a:cs typeface="+mn-cs"/>
              </a:rPr>
              <a:t>background-color: #f2f2f2;</a:t>
            </a:r>
          </a:p>
          <a:p>
            <a:r>
              <a:rPr lang="en-US" sz="1200" b="1" i="0" u="none" strike="noStrike" kern="1200" baseline="0" dirty="0">
                <a:solidFill>
                  <a:schemeClr val="tx1"/>
                </a:solidFill>
                <a:latin typeface="+mn-lt"/>
                <a:ea typeface="+mn-ea"/>
                <a:cs typeface="+mn-cs"/>
              </a:rPr>
              <a:t>border: 1px solid #</a:t>
            </a:r>
            <a:r>
              <a:rPr lang="en-US" sz="1200" b="1" i="0" u="none" strike="noStrike" kern="1200" baseline="0" dirty="0" err="1">
                <a:solidFill>
                  <a:schemeClr val="tx1"/>
                </a:solidFill>
                <a:latin typeface="+mn-lt"/>
                <a:ea typeface="+mn-ea"/>
                <a:cs typeface="+mn-cs"/>
              </a:rPr>
              <a:t>bdbdbd</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border-radius: 5px;</a:t>
            </a:r>
          </a:p>
          <a:p>
            <a:r>
              <a:rPr lang="en-US" sz="1200" b="1" i="0" u="none" strike="noStrike" kern="1200" baseline="0" dirty="0">
                <a:solidFill>
                  <a:schemeClr val="tx1"/>
                </a:solidFill>
                <a:latin typeface="+mn-lt"/>
                <a:ea typeface="+mn-ea"/>
                <a:cs typeface="+mn-cs"/>
              </a:rPr>
              <a:t>padding: 5px </a:t>
            </a:r>
            <a:r>
              <a:rPr lang="en-US" sz="1200" b="1" i="0" u="none" strike="noStrike" kern="1200" baseline="0" dirty="0" err="1">
                <a:solidFill>
                  <a:schemeClr val="tx1"/>
                </a:solidFill>
                <a:latin typeface="+mn-lt"/>
                <a:ea typeface="+mn-ea"/>
                <a:cs typeface="+mn-cs"/>
              </a:rPr>
              <a:t>5px</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5px</a:t>
            </a:r>
            <a:r>
              <a:rPr lang="en-US" sz="1200" b="1" i="0" u="none" strike="noStrike" kern="1200" baseline="0" dirty="0">
                <a:solidFill>
                  <a:schemeClr val="tx1"/>
                </a:solidFill>
                <a:latin typeface="+mn-lt"/>
                <a:ea typeface="+mn-ea"/>
                <a:cs typeface="+mn-cs"/>
              </a:rPr>
              <a:t> 30px;</a:t>
            </a:r>
          </a:p>
          <a:p>
            <a:r>
              <a:rPr lang="en-US" sz="1200" b="1" i="0" u="none" strike="noStrike" kern="1200" baseline="0" dirty="0">
                <a:solidFill>
                  <a:schemeClr val="tx1"/>
                </a:solidFill>
                <a:latin typeface="+mn-lt"/>
                <a:ea typeface="+mn-ea"/>
                <a:cs typeface="+mn-cs"/>
              </a:rPr>
              <a:t>background-repeat: no-repeat;</a:t>
            </a:r>
          </a:p>
          <a:p>
            <a:r>
              <a:rPr lang="en-US" sz="1200" b="1" i="0" u="none" strike="noStrike" kern="1200" baseline="0" dirty="0">
                <a:solidFill>
                  <a:schemeClr val="tx1"/>
                </a:solidFill>
                <a:latin typeface="+mn-lt"/>
                <a:ea typeface="+mn-ea"/>
                <a:cs typeface="+mn-cs"/>
              </a:rPr>
              <a:t>background-position: 8px 9px;</a:t>
            </a:r>
          </a:p>
          <a:p>
            <a:r>
              <a:rPr lang="en-US" sz="1200" b="1" i="0" u="none" strike="noStrike" kern="1200" baseline="0" dirty="0">
                <a:solidFill>
                  <a:schemeClr val="tx1"/>
                </a:solidFill>
                <a:latin typeface="+mn-lt"/>
                <a:ea typeface="+mn-ea"/>
                <a:cs typeface="+mn-cs"/>
              </a:rPr>
              <a:t>display: block;</a:t>
            </a:r>
          </a:p>
          <a:p>
            <a:r>
              <a:rPr lang="en-US" sz="1200" b="1" i="0" u="none" strike="noStrike" kern="1200" baseline="0" dirty="0">
                <a:solidFill>
                  <a:schemeClr val="tx1"/>
                </a:solidFill>
                <a:latin typeface="+mn-lt"/>
                <a:ea typeface="+mn-ea"/>
                <a:cs typeface="+mn-cs"/>
              </a:rPr>
              <a:t>margin-bottom: 10px;}</a:t>
            </a:r>
          </a:p>
          <a:p>
            <a:r>
              <a:rPr lang="en-US" sz="1200" b="1" i="0" u="none" strike="noStrike" kern="1200" baseline="0" dirty="0" err="1">
                <a:solidFill>
                  <a:schemeClr val="tx1"/>
                </a:solidFill>
                <a:latin typeface="+mn-lt"/>
                <a:ea typeface="+mn-ea"/>
                <a:cs typeface="+mn-cs"/>
              </a:rPr>
              <a:t>input:focus</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ffffff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 1px solid #b1e1e4;}</a:t>
            </a:r>
          </a:p>
          <a:p>
            <a:r>
              <a:rPr lang="en-US" sz="1200" b="1" i="0" u="none" strike="noStrike" kern="1200" baseline="0" dirty="0" err="1">
                <a:solidFill>
                  <a:schemeClr val="tx1"/>
                </a:solidFill>
                <a:latin typeface="+mn-lt"/>
                <a:ea typeface="+mn-ea"/>
                <a:cs typeface="+mn-cs"/>
              </a:rPr>
              <a:t>input#email</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background-image: </a:t>
            </a:r>
            <a:r>
              <a:rPr lang="en-US" sz="1200" b="1" i="0" u="none" strike="noStrike" kern="1200" baseline="0" dirty="0" err="1">
                <a:solidFill>
                  <a:schemeClr val="tx1"/>
                </a:solidFill>
                <a:latin typeface="+mn-lt"/>
                <a:ea typeface="+mn-ea"/>
                <a:cs typeface="+mn-cs"/>
              </a:rPr>
              <a:t>url</a:t>
            </a:r>
            <a:r>
              <a:rPr lang="en-US" sz="1200" b="1" i="0" u="none" strike="noStrike" kern="1200" baseline="0" dirty="0">
                <a:solidFill>
                  <a:schemeClr val="tx1"/>
                </a:solidFill>
                <a:latin typeface="+mn-lt"/>
                <a:ea typeface="+mn-ea"/>
                <a:cs typeface="+mn-cs"/>
              </a:rPr>
              <a:t>("images/email.png");}</a:t>
            </a:r>
          </a:p>
          <a:p>
            <a:r>
              <a:rPr lang="en-US" sz="1200" b="1" i="0" u="none" strike="noStrike" kern="1200" baseline="0" dirty="0" err="1">
                <a:solidFill>
                  <a:schemeClr val="tx1"/>
                </a:solidFill>
                <a:latin typeface="+mn-lt"/>
                <a:ea typeface="+mn-ea"/>
                <a:cs typeface="+mn-cs"/>
              </a:rPr>
              <a:t>input#twitter</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background-image: </a:t>
            </a:r>
            <a:r>
              <a:rPr lang="en-US" sz="1200" b="1" i="0" u="none" strike="noStrike" kern="1200" baseline="0" dirty="0" err="1">
                <a:solidFill>
                  <a:schemeClr val="tx1"/>
                </a:solidFill>
                <a:latin typeface="+mn-lt"/>
                <a:ea typeface="+mn-ea"/>
                <a:cs typeface="+mn-cs"/>
              </a:rPr>
              <a:t>url</a:t>
            </a:r>
            <a:r>
              <a:rPr lang="en-US" sz="1200" b="1" i="0" u="none" strike="noStrike" kern="1200" baseline="0" dirty="0">
                <a:solidFill>
                  <a:schemeClr val="tx1"/>
                </a:solidFill>
                <a:latin typeface="+mn-lt"/>
                <a:ea typeface="+mn-ea"/>
                <a:cs typeface="+mn-cs"/>
              </a:rPr>
              <a:t>("images/twitter.png");}</a:t>
            </a:r>
          </a:p>
          <a:p>
            <a:r>
              <a:rPr lang="en-US" sz="1200" b="1" i="0" u="none" strike="noStrike" kern="1200" baseline="0" dirty="0" err="1">
                <a:solidFill>
                  <a:schemeClr val="tx1"/>
                </a:solidFill>
                <a:latin typeface="+mn-lt"/>
                <a:ea typeface="+mn-ea"/>
                <a:cs typeface="+mn-cs"/>
              </a:rPr>
              <a:t>input#web</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background-image: </a:t>
            </a:r>
            <a:r>
              <a:rPr lang="en-US" sz="1200" b="1" i="0" u="none" strike="noStrike" kern="1200" baseline="0" dirty="0" err="1">
                <a:solidFill>
                  <a:schemeClr val="tx1"/>
                </a:solidFill>
                <a:latin typeface="+mn-lt"/>
                <a:ea typeface="+mn-ea"/>
                <a:cs typeface="+mn-cs"/>
              </a:rPr>
              <a:t>url</a:t>
            </a:r>
            <a:r>
              <a:rPr lang="en-US" sz="1200" b="1" i="0" u="none" strike="noStrike" kern="1200" baseline="0" dirty="0">
                <a:solidFill>
                  <a:schemeClr val="tx1"/>
                </a:solidFill>
                <a:latin typeface="+mn-lt"/>
                <a:ea typeface="+mn-ea"/>
                <a:cs typeface="+mn-cs"/>
              </a:rPr>
              <a:t>("images/web.png");}</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85</a:t>
            </a:fld>
            <a:endParaRPr lang="en-US"/>
          </a:p>
        </p:txBody>
      </p:sp>
    </p:spTree>
    <p:extLst>
      <p:ext uri="{BB962C8B-B14F-4D97-AF65-F5344CB8AC3E}">
        <p14:creationId xmlns:p14="http://schemas.microsoft.com/office/powerpoint/2010/main" val="639703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a:solidFill>
                  <a:schemeClr val="tx1"/>
                </a:solidFill>
                <a:latin typeface="+mn-lt"/>
                <a:ea typeface="+mn-ea"/>
                <a:cs typeface="+mn-cs"/>
              </a:rPr>
              <a:t>input#submit</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color: #444444;</a:t>
            </a:r>
          </a:p>
          <a:p>
            <a:r>
              <a:rPr lang="en-US" sz="1200" b="1" i="0" u="none" strike="noStrike" kern="1200" baseline="0" dirty="0">
                <a:solidFill>
                  <a:schemeClr val="tx1"/>
                </a:solidFill>
                <a:latin typeface="+mn-lt"/>
                <a:ea typeface="+mn-ea"/>
                <a:cs typeface="+mn-cs"/>
              </a:rPr>
              <a:t>text-shadow: 0px 1px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ffffff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border-bottom: 2px solid #b2b2b2;</a:t>
            </a:r>
          </a:p>
          <a:p>
            <a:r>
              <a:rPr lang="en-US" sz="1200" b="1" i="0" u="none" strike="noStrike" kern="1200" baseline="0" dirty="0">
                <a:solidFill>
                  <a:schemeClr val="tx1"/>
                </a:solidFill>
                <a:latin typeface="+mn-lt"/>
                <a:ea typeface="+mn-ea"/>
                <a:cs typeface="+mn-cs"/>
              </a:rPr>
              <a:t>background-color: #b9e4e3;</a:t>
            </a:r>
          </a:p>
          <a:p>
            <a:r>
              <a:rPr lang="en-US" sz="1200" b="1" i="0" u="none" strike="noStrike" kern="1200" baseline="0" dirty="0">
                <a:solidFill>
                  <a:schemeClr val="tx1"/>
                </a:solidFill>
                <a:latin typeface="+mn-lt"/>
                <a:ea typeface="+mn-ea"/>
                <a:cs typeface="+mn-cs"/>
              </a:rPr>
              <a:t>background: -</a:t>
            </a:r>
            <a:r>
              <a:rPr lang="en-US" sz="1200" b="1" i="0" u="none" strike="noStrike" kern="1200" baseline="0" dirty="0" err="1">
                <a:solidFill>
                  <a:schemeClr val="tx1"/>
                </a:solidFill>
                <a:latin typeface="+mn-lt"/>
                <a:ea typeface="+mn-ea"/>
                <a:cs typeface="+mn-cs"/>
              </a:rPr>
              <a:t>webkit</a:t>
            </a:r>
            <a:r>
              <a:rPr lang="en-US" sz="1200" b="1" i="0" u="none" strike="noStrike" kern="1200" baseline="0" dirty="0">
                <a:solidFill>
                  <a:schemeClr val="tx1"/>
                </a:solidFill>
                <a:latin typeface="+mn-lt"/>
                <a:ea typeface="+mn-ea"/>
                <a:cs typeface="+mn-cs"/>
              </a:rPr>
              <a:t>-gradient(linear, left top,</a:t>
            </a:r>
          </a:p>
          <a:p>
            <a:r>
              <a:rPr lang="en-US" sz="1200" b="1" i="0" u="none" strike="noStrike" kern="1200" baseline="0" dirty="0">
                <a:solidFill>
                  <a:schemeClr val="tx1"/>
                </a:solidFill>
                <a:latin typeface="+mn-lt"/>
                <a:ea typeface="+mn-ea"/>
                <a:cs typeface="+mn-cs"/>
              </a:rPr>
              <a:t>left bottom, from(#beeae9), to(#a8cfce));</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moz</a:t>
            </a:r>
            <a:r>
              <a:rPr lang="en-US" sz="1200" b="1" i="0" u="none" strike="noStrike" kern="1200" baseline="0" dirty="0">
                <a:solidFill>
                  <a:schemeClr val="tx1"/>
                </a:solidFill>
                <a:latin typeface="+mn-lt"/>
                <a:ea typeface="+mn-ea"/>
                <a:cs typeface="+mn-cs"/>
              </a:rPr>
              <a:t>-linear-gradient(top, #beeae9, #a8cfce);</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-o-linear-gradient(top, #beeae9, #a8cfce);</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ms</a:t>
            </a:r>
            <a:r>
              <a:rPr lang="en-US" sz="1200" b="1" i="0" u="none" strike="noStrike" kern="1200" baseline="0" dirty="0">
                <a:solidFill>
                  <a:schemeClr val="tx1"/>
                </a:solidFill>
                <a:latin typeface="+mn-lt"/>
                <a:ea typeface="+mn-ea"/>
                <a:cs typeface="+mn-cs"/>
              </a:rPr>
              <a:t>-linear-gradient(top, #beeae9, #a8cfce);}</a:t>
            </a:r>
          </a:p>
          <a:p>
            <a:r>
              <a:rPr lang="en-US" sz="1200" b="1" i="0" u="none" strike="noStrike" kern="1200" baseline="0" dirty="0" err="1">
                <a:solidFill>
                  <a:schemeClr val="tx1"/>
                </a:solidFill>
                <a:latin typeface="+mn-lt"/>
                <a:ea typeface="+mn-ea"/>
                <a:cs typeface="+mn-cs"/>
              </a:rPr>
              <a:t>input#submit:hover</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color: #333333;</a:t>
            </a:r>
          </a:p>
          <a:p>
            <a:r>
              <a:rPr lang="en-US" sz="1200" b="1" i="0" u="none" strike="noStrike" kern="1200" baseline="0" dirty="0">
                <a:solidFill>
                  <a:schemeClr val="tx1"/>
                </a:solidFill>
                <a:latin typeface="+mn-lt"/>
                <a:ea typeface="+mn-ea"/>
                <a:cs typeface="+mn-cs"/>
              </a:rPr>
              <a:t>border: 1px solid #a4a4a4;</a:t>
            </a:r>
          </a:p>
          <a:p>
            <a:r>
              <a:rPr lang="en-US" sz="1200" b="1" i="0" u="none" strike="noStrike" kern="1200" baseline="0" dirty="0">
                <a:solidFill>
                  <a:schemeClr val="tx1"/>
                </a:solidFill>
                <a:latin typeface="+mn-lt"/>
                <a:ea typeface="+mn-ea"/>
                <a:cs typeface="+mn-cs"/>
              </a:rPr>
              <a:t>border-top: 2px solid #b2b2b2;</a:t>
            </a:r>
          </a:p>
          <a:p>
            <a:r>
              <a:rPr lang="en-US" sz="1200" b="1" i="0" u="none" strike="noStrike" kern="1200" baseline="0" dirty="0">
                <a:solidFill>
                  <a:schemeClr val="tx1"/>
                </a:solidFill>
                <a:latin typeface="+mn-lt"/>
                <a:ea typeface="+mn-ea"/>
                <a:cs typeface="+mn-cs"/>
              </a:rPr>
              <a:t>background-color: #a0dbc4;</a:t>
            </a:r>
          </a:p>
          <a:p>
            <a:r>
              <a:rPr lang="en-US" sz="1200" b="1" i="0" u="none" strike="noStrike" kern="1200" baseline="0" dirty="0">
                <a:solidFill>
                  <a:schemeClr val="tx1"/>
                </a:solidFill>
                <a:latin typeface="+mn-lt"/>
                <a:ea typeface="+mn-ea"/>
                <a:cs typeface="+mn-cs"/>
              </a:rPr>
              <a:t>background: -</a:t>
            </a:r>
            <a:r>
              <a:rPr lang="en-US" sz="1200" b="1" i="0" u="none" strike="noStrike" kern="1200" baseline="0" dirty="0" err="1">
                <a:solidFill>
                  <a:schemeClr val="tx1"/>
                </a:solidFill>
                <a:latin typeface="+mn-lt"/>
                <a:ea typeface="+mn-ea"/>
                <a:cs typeface="+mn-cs"/>
              </a:rPr>
              <a:t>webkit</a:t>
            </a:r>
            <a:r>
              <a:rPr lang="en-US" sz="1200" b="1" i="0" u="none" strike="noStrike" kern="1200" baseline="0" dirty="0">
                <a:solidFill>
                  <a:schemeClr val="tx1"/>
                </a:solidFill>
                <a:latin typeface="+mn-lt"/>
                <a:ea typeface="+mn-ea"/>
                <a:cs typeface="+mn-cs"/>
              </a:rPr>
              <a:t>-gradient(linear, left top,</a:t>
            </a:r>
          </a:p>
          <a:p>
            <a:r>
              <a:rPr lang="en-US" sz="1200" b="1" i="0" u="none" strike="noStrike" kern="1200" baseline="0" dirty="0">
                <a:solidFill>
                  <a:schemeClr val="tx1"/>
                </a:solidFill>
                <a:latin typeface="+mn-lt"/>
                <a:ea typeface="+mn-ea"/>
                <a:cs typeface="+mn-cs"/>
              </a:rPr>
              <a:t>left bottom, from(#a8cfce), to(#beeae9));</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moz</a:t>
            </a:r>
            <a:r>
              <a:rPr lang="en-US" sz="1200" b="1" i="0" u="none" strike="noStrike" kern="1200" baseline="0" dirty="0">
                <a:solidFill>
                  <a:schemeClr val="tx1"/>
                </a:solidFill>
                <a:latin typeface="+mn-lt"/>
                <a:ea typeface="+mn-ea"/>
                <a:cs typeface="+mn-cs"/>
              </a:rPr>
              <a:t>-linear-gradient(top, #a8cfce, #beeae9);</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-o-linear-gradient(top, #a8cfce, #beeae9);</a:t>
            </a:r>
          </a:p>
          <a:p>
            <a:r>
              <a:rPr lang="en-US" sz="1200" b="1" i="0" u="none" strike="noStrike" kern="1200" baseline="0" dirty="0">
                <a:solidFill>
                  <a:schemeClr val="tx1"/>
                </a:solidFill>
                <a:latin typeface="+mn-lt"/>
                <a:ea typeface="+mn-ea"/>
                <a:cs typeface="+mn-cs"/>
              </a:rPr>
              <a:t>background:</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ms</a:t>
            </a:r>
            <a:r>
              <a:rPr lang="en-US" sz="1200" b="1" i="0" u="none" strike="noStrike" kern="1200" baseline="0" dirty="0">
                <a:solidFill>
                  <a:schemeClr val="tx1"/>
                </a:solidFill>
                <a:latin typeface="+mn-lt"/>
                <a:ea typeface="+mn-ea"/>
                <a:cs typeface="+mn-cs"/>
              </a:rPr>
              <a:t>-linear-gradient(top, #a8cfce, #beeae9);}</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86</a:t>
            </a:fld>
            <a:endParaRPr lang="en-US"/>
          </a:p>
        </p:txBody>
      </p:sp>
    </p:spTree>
    <p:extLst>
      <p:ext uri="{BB962C8B-B14F-4D97-AF65-F5344CB8AC3E}">
        <p14:creationId xmlns:p14="http://schemas.microsoft.com/office/powerpoint/2010/main" val="1115754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a:solidFill>
                  <a:schemeClr val="tx1"/>
                </a:solidFill>
                <a:latin typeface="+mn-lt"/>
                <a:ea typeface="+mn-ea"/>
                <a:cs typeface="+mn-cs"/>
              </a:rPr>
              <a:t>fieldset</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width: 350px;</a:t>
            </a:r>
          </a:p>
          <a:p>
            <a:r>
              <a:rPr lang="en-US" sz="1200" b="1" i="0" u="none" strike="noStrike" kern="1200" baseline="0" dirty="0">
                <a:solidFill>
                  <a:schemeClr val="tx1"/>
                </a:solidFill>
                <a:latin typeface="+mn-lt"/>
                <a:ea typeface="+mn-ea"/>
                <a:cs typeface="+mn-cs"/>
              </a:rPr>
              <a:t>border: 1px solid #</a:t>
            </a:r>
            <a:r>
              <a:rPr lang="en-US" sz="1200" b="1" i="0" u="none" strike="noStrike" kern="1200" baseline="0" dirty="0" err="1">
                <a:solidFill>
                  <a:schemeClr val="tx1"/>
                </a:solidFill>
                <a:latin typeface="+mn-lt"/>
                <a:ea typeface="+mn-ea"/>
                <a:cs typeface="+mn-cs"/>
              </a:rPr>
              <a:t>dcdcdc</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border-radius: 10px;</a:t>
            </a:r>
          </a:p>
          <a:p>
            <a:r>
              <a:rPr lang="en-US" sz="1200" b="1" i="0" u="none" strike="noStrike" kern="1200" baseline="0" dirty="0">
                <a:solidFill>
                  <a:schemeClr val="tx1"/>
                </a:solidFill>
                <a:latin typeface="+mn-lt"/>
                <a:ea typeface="+mn-ea"/>
                <a:cs typeface="+mn-cs"/>
              </a:rPr>
              <a:t>padding: 20px;</a:t>
            </a:r>
          </a:p>
          <a:p>
            <a:r>
              <a:rPr lang="en-US" sz="1200" b="1" i="0" u="none" strike="noStrike" kern="1200" baseline="0" dirty="0">
                <a:solidFill>
                  <a:schemeClr val="tx1"/>
                </a:solidFill>
                <a:latin typeface="+mn-lt"/>
                <a:ea typeface="+mn-ea"/>
                <a:cs typeface="+mn-cs"/>
              </a:rPr>
              <a:t>text-align: right;}</a:t>
            </a:r>
          </a:p>
          <a:p>
            <a:r>
              <a:rPr lang="en-US" sz="1200" b="1" i="0" u="none" strike="noStrike" kern="1200" baseline="0" dirty="0">
                <a:solidFill>
                  <a:schemeClr val="tx1"/>
                </a:solidFill>
                <a:latin typeface="+mn-lt"/>
                <a:ea typeface="+mn-ea"/>
                <a:cs typeface="+mn-cs"/>
              </a:rPr>
              <a:t>legend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efefef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 1px solid #</a:t>
            </a:r>
            <a:r>
              <a:rPr lang="en-US" sz="1200" b="1" i="0" u="none" strike="noStrike" kern="1200" baseline="0" dirty="0" err="1">
                <a:solidFill>
                  <a:schemeClr val="tx1"/>
                </a:solidFill>
                <a:latin typeface="+mn-lt"/>
                <a:ea typeface="+mn-ea"/>
                <a:cs typeface="+mn-cs"/>
              </a:rPr>
              <a:t>dcdcdc</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border-radius: 10px;</a:t>
            </a:r>
          </a:p>
          <a:p>
            <a:r>
              <a:rPr lang="en-US" sz="1200" b="1" i="0" u="none" strike="noStrike" kern="1200" baseline="0" dirty="0">
                <a:solidFill>
                  <a:schemeClr val="tx1"/>
                </a:solidFill>
                <a:latin typeface="+mn-lt"/>
                <a:ea typeface="+mn-ea"/>
                <a:cs typeface="+mn-cs"/>
              </a:rPr>
              <a:t>padding: 10px 20px;</a:t>
            </a:r>
          </a:p>
          <a:p>
            <a:r>
              <a:rPr lang="en-US" sz="1200" b="1" i="0" u="none" strike="noStrike" kern="1200" baseline="0" dirty="0">
                <a:solidFill>
                  <a:schemeClr val="tx1"/>
                </a:solidFill>
                <a:latin typeface="+mn-lt"/>
                <a:ea typeface="+mn-ea"/>
                <a:cs typeface="+mn-cs"/>
              </a:rPr>
              <a:t>text-align: left;</a:t>
            </a:r>
          </a:p>
          <a:p>
            <a:r>
              <a:rPr lang="en-US" sz="1200" b="1" i="0" u="none" strike="noStrike" kern="1200" baseline="0" dirty="0">
                <a:solidFill>
                  <a:schemeClr val="tx1"/>
                </a:solidFill>
                <a:latin typeface="+mn-lt"/>
                <a:ea typeface="+mn-ea"/>
                <a:cs typeface="+mn-cs"/>
              </a:rPr>
              <a:t>text-transform: uppercase;}</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87</a:t>
            </a:fld>
            <a:endParaRPr lang="en-US"/>
          </a:p>
        </p:txBody>
      </p:sp>
    </p:spTree>
    <p:extLst>
      <p:ext uri="{BB962C8B-B14F-4D97-AF65-F5344CB8AC3E}">
        <p14:creationId xmlns:p14="http://schemas.microsoft.com/office/powerpoint/2010/main" val="3411816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&lt;!DOCTYPE html&gt;</a:t>
            </a:r>
          </a:p>
          <a:p>
            <a:r>
              <a:rPr lang="en-US" sz="1200" b="1" i="0" u="none" strike="noStrike" kern="1200" baseline="0" dirty="0">
                <a:solidFill>
                  <a:schemeClr val="tx1"/>
                </a:solidFill>
                <a:latin typeface="+mn-lt"/>
                <a:ea typeface="+mn-ea"/>
                <a:cs typeface="+mn-cs"/>
              </a:rPr>
              <a:t>&lt;html&gt;</a:t>
            </a:r>
          </a:p>
          <a:p>
            <a:r>
              <a:rPr lang="en-US" sz="1200" b="1" i="0" u="none" strike="noStrike" kern="1200" baseline="0" dirty="0">
                <a:solidFill>
                  <a:schemeClr val="tx1"/>
                </a:solidFill>
                <a:latin typeface="+mn-lt"/>
                <a:ea typeface="+mn-ea"/>
                <a:cs typeface="+mn-cs"/>
              </a:rPr>
              <a:t>&lt;head&gt;</a:t>
            </a:r>
          </a:p>
          <a:p>
            <a:r>
              <a:rPr lang="en-US" sz="1200" b="1" i="0" u="none" strike="noStrike" kern="1200" baseline="0" dirty="0">
                <a:solidFill>
                  <a:schemeClr val="tx1"/>
                </a:solidFill>
                <a:latin typeface="+mn-lt"/>
                <a:ea typeface="+mn-ea"/>
                <a:cs typeface="+mn-cs"/>
              </a:rPr>
              <a:t>&lt;title&gt;</a:t>
            </a:r>
            <a:r>
              <a:rPr lang="en-US" sz="1200" b="0" i="0" u="none" strike="noStrike" kern="1200" baseline="0" dirty="0">
                <a:solidFill>
                  <a:schemeClr val="tx1"/>
                </a:solidFill>
                <a:latin typeface="+mn-lt"/>
                <a:ea typeface="+mn-ea"/>
                <a:cs typeface="+mn-cs"/>
              </a:rPr>
              <a:t>Lists, Tables and Forms</a:t>
            </a:r>
            <a:r>
              <a:rPr lang="en-US" sz="1200" b="1" i="0" u="none" strike="noStrike" kern="1200" baseline="0" dirty="0">
                <a:solidFill>
                  <a:schemeClr val="tx1"/>
                </a:solidFill>
                <a:latin typeface="+mn-lt"/>
                <a:ea typeface="+mn-ea"/>
                <a:cs typeface="+mn-cs"/>
              </a:rPr>
              <a:t>&lt;/title&gt;</a:t>
            </a:r>
          </a:p>
          <a:p>
            <a:r>
              <a:rPr lang="en-US" sz="1200" b="1" i="0" u="none" strike="noStrike" kern="1200" baseline="0" dirty="0">
                <a:solidFill>
                  <a:schemeClr val="tx1"/>
                </a:solidFill>
                <a:latin typeface="+mn-lt"/>
                <a:ea typeface="+mn-ea"/>
                <a:cs typeface="+mn-cs"/>
              </a:rPr>
              <a:t>&lt;style type="text/</a:t>
            </a:r>
            <a:r>
              <a:rPr lang="en-US" sz="1200" b="1" i="0" u="none" strike="noStrike" kern="1200" baseline="0" dirty="0" err="1">
                <a:solidFill>
                  <a:schemeClr val="tx1"/>
                </a:solidFill>
                <a:latin typeface="+mn-lt"/>
                <a:ea typeface="+mn-ea"/>
                <a:cs typeface="+mn-cs"/>
              </a:rPr>
              <a:t>css</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body {</a:t>
            </a:r>
          </a:p>
          <a:p>
            <a:r>
              <a:rPr lang="en-US" sz="1200" b="1" i="0" u="none" strike="noStrike" kern="1200" baseline="0" dirty="0">
                <a:solidFill>
                  <a:schemeClr val="tx1"/>
                </a:solidFill>
                <a:latin typeface="+mn-lt"/>
                <a:ea typeface="+mn-ea"/>
                <a:cs typeface="+mn-cs"/>
              </a:rPr>
              <a:t>font-family: Arial, Verdana, sans-serif;</a:t>
            </a:r>
          </a:p>
          <a:p>
            <a:r>
              <a:rPr lang="en-US" sz="1200" b="1" i="0" u="none" strike="noStrike" kern="1200" baseline="0" dirty="0">
                <a:solidFill>
                  <a:schemeClr val="tx1"/>
                </a:solidFill>
                <a:latin typeface="+mn-lt"/>
                <a:ea typeface="+mn-ea"/>
                <a:cs typeface="+mn-cs"/>
              </a:rPr>
              <a:t>font-size: 90%;</a:t>
            </a:r>
          </a:p>
          <a:p>
            <a:r>
              <a:rPr lang="en-US" sz="1200" b="1" i="0" u="none" strike="noStrike" kern="1200" baseline="0" dirty="0">
                <a:solidFill>
                  <a:schemeClr val="tx1"/>
                </a:solidFill>
                <a:latin typeface="+mn-lt"/>
                <a:ea typeface="+mn-ea"/>
                <a:cs typeface="+mn-cs"/>
              </a:rPr>
              <a:t>color: #666;</a:t>
            </a:r>
          </a:p>
          <a:p>
            <a:r>
              <a:rPr lang="en-US" sz="1200" b="1" i="0" u="none" strike="noStrike" kern="1200" baseline="0" dirty="0">
                <a:solidFill>
                  <a:schemeClr val="tx1"/>
                </a:solidFill>
                <a:latin typeface="+mn-lt"/>
                <a:ea typeface="+mn-ea"/>
                <a:cs typeface="+mn-cs"/>
              </a:rPr>
              <a:t>background-color: #f8f8f8;}</a:t>
            </a:r>
          </a:p>
          <a:p>
            <a:r>
              <a:rPr lang="en-US" sz="1200" b="1" i="0" u="none" strike="noStrike" kern="1200" baseline="0" dirty="0">
                <a:solidFill>
                  <a:schemeClr val="tx1"/>
                </a:solidFill>
                <a:latin typeface="+mn-lt"/>
                <a:ea typeface="+mn-ea"/>
                <a:cs typeface="+mn-cs"/>
              </a:rPr>
              <a:t>li {</a:t>
            </a:r>
          </a:p>
          <a:p>
            <a:r>
              <a:rPr lang="en-US" sz="1200" b="1" i="0" u="none" strike="noStrike" kern="1200" baseline="0" dirty="0">
                <a:solidFill>
                  <a:schemeClr val="tx1"/>
                </a:solidFill>
                <a:latin typeface="+mn-lt"/>
                <a:ea typeface="+mn-ea"/>
                <a:cs typeface="+mn-cs"/>
              </a:rPr>
              <a:t>list-style-image: </a:t>
            </a:r>
            <a:r>
              <a:rPr lang="en-US" sz="1200" b="1" i="0" u="none" strike="noStrike" kern="1200" baseline="0" dirty="0" err="1">
                <a:solidFill>
                  <a:schemeClr val="tx1"/>
                </a:solidFill>
                <a:latin typeface="+mn-lt"/>
                <a:ea typeface="+mn-ea"/>
                <a:cs typeface="+mn-cs"/>
              </a:rPr>
              <a:t>url</a:t>
            </a:r>
            <a:r>
              <a:rPr lang="en-US" sz="1200" b="1" i="0" u="none" strike="noStrike" kern="1200" baseline="0" dirty="0">
                <a:solidFill>
                  <a:schemeClr val="tx1"/>
                </a:solidFill>
                <a:latin typeface="+mn-lt"/>
                <a:ea typeface="+mn-ea"/>
                <a:cs typeface="+mn-cs"/>
              </a:rPr>
              <a:t>("images/icon-plus.png");</a:t>
            </a:r>
          </a:p>
          <a:p>
            <a:r>
              <a:rPr lang="en-US" sz="1200" b="1" i="0" u="none" strike="noStrike" kern="1200" baseline="0" dirty="0">
                <a:solidFill>
                  <a:schemeClr val="tx1"/>
                </a:solidFill>
                <a:latin typeface="+mn-lt"/>
                <a:ea typeface="+mn-ea"/>
                <a:cs typeface="+mn-cs"/>
              </a:rPr>
              <a:t>line-height: 1.6em;}</a:t>
            </a:r>
          </a:p>
          <a:p>
            <a:r>
              <a:rPr lang="en-US" sz="1200" b="1" i="0" u="none" strike="noStrike" kern="1200" baseline="0" dirty="0">
                <a:solidFill>
                  <a:schemeClr val="tx1"/>
                </a:solidFill>
                <a:latin typeface="+mn-lt"/>
                <a:ea typeface="+mn-ea"/>
                <a:cs typeface="+mn-cs"/>
              </a:rPr>
              <a:t>table {</a:t>
            </a:r>
          </a:p>
          <a:p>
            <a:r>
              <a:rPr lang="en-US" sz="1200" b="1" i="0" u="none" strike="noStrike" kern="1200" baseline="0" dirty="0">
                <a:solidFill>
                  <a:schemeClr val="tx1"/>
                </a:solidFill>
                <a:latin typeface="+mn-lt"/>
                <a:ea typeface="+mn-ea"/>
                <a:cs typeface="+mn-cs"/>
              </a:rPr>
              <a:t>border-spacing: 0px;}</a:t>
            </a:r>
          </a:p>
          <a:p>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 td {</a:t>
            </a:r>
          </a:p>
          <a:p>
            <a:r>
              <a:rPr lang="en-US" sz="1200" b="1" i="0" u="none" strike="noStrike" kern="1200" baseline="0" dirty="0">
                <a:solidFill>
                  <a:schemeClr val="tx1"/>
                </a:solidFill>
                <a:latin typeface="+mn-lt"/>
                <a:ea typeface="+mn-ea"/>
                <a:cs typeface="+mn-cs"/>
              </a:rPr>
              <a:t>padding: 5px 30px 5px 10px;</a:t>
            </a:r>
          </a:p>
          <a:p>
            <a:r>
              <a:rPr lang="en-US" sz="1200" b="1" i="0" u="none" strike="noStrike" kern="1200" baseline="0" dirty="0">
                <a:solidFill>
                  <a:schemeClr val="tx1"/>
                </a:solidFill>
                <a:latin typeface="+mn-lt"/>
                <a:ea typeface="+mn-ea"/>
                <a:cs typeface="+mn-cs"/>
              </a:rPr>
              <a:t>border-spacing: 0px;</a:t>
            </a:r>
          </a:p>
          <a:p>
            <a:r>
              <a:rPr lang="en-US" sz="1200" b="1" i="0" u="none" strike="noStrike" kern="1200" baseline="0" dirty="0">
                <a:solidFill>
                  <a:schemeClr val="tx1"/>
                </a:solidFill>
                <a:latin typeface="+mn-lt"/>
                <a:ea typeface="+mn-ea"/>
                <a:cs typeface="+mn-cs"/>
              </a:rPr>
              <a:t>font-size: 90%;</a:t>
            </a:r>
          </a:p>
          <a:p>
            <a:r>
              <a:rPr lang="en-US" sz="1200" b="1" i="0" u="none" strike="noStrike" kern="1200" baseline="0" dirty="0">
                <a:solidFill>
                  <a:schemeClr val="tx1"/>
                </a:solidFill>
                <a:latin typeface="+mn-lt"/>
                <a:ea typeface="+mn-ea"/>
                <a:cs typeface="+mn-cs"/>
              </a:rPr>
              <a:t>margin: 0px;}</a:t>
            </a:r>
          </a:p>
          <a:p>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 td {</a:t>
            </a:r>
          </a:p>
          <a:p>
            <a:r>
              <a:rPr lang="en-US" sz="1200" b="1" i="0" u="none" strike="noStrike" kern="1200" baseline="0" dirty="0">
                <a:solidFill>
                  <a:schemeClr val="tx1"/>
                </a:solidFill>
                <a:latin typeface="+mn-lt"/>
                <a:ea typeface="+mn-ea"/>
                <a:cs typeface="+mn-cs"/>
              </a:rPr>
              <a:t>text-align: left;</a:t>
            </a:r>
          </a:p>
          <a:p>
            <a:r>
              <a:rPr lang="en-US" sz="1200" b="1" i="0" u="none" strike="noStrike" kern="1200" baseline="0" dirty="0">
                <a:solidFill>
                  <a:schemeClr val="tx1"/>
                </a:solidFill>
                <a:latin typeface="+mn-lt"/>
                <a:ea typeface="+mn-ea"/>
                <a:cs typeface="+mn-cs"/>
              </a:rPr>
              <a:t>background-color: #e0e9f0;</a:t>
            </a:r>
          </a:p>
          <a:p>
            <a:r>
              <a:rPr lang="en-US" sz="1200" b="1" i="0" u="none" strike="noStrike" kern="1200" baseline="0" dirty="0">
                <a:solidFill>
                  <a:schemeClr val="tx1"/>
                </a:solidFill>
                <a:latin typeface="+mn-lt"/>
                <a:ea typeface="+mn-ea"/>
                <a:cs typeface="+mn-cs"/>
              </a:rPr>
              <a:t>border-top: 1px solid #f1f8fe;</a:t>
            </a:r>
          </a:p>
          <a:p>
            <a:r>
              <a:rPr lang="en-US" sz="1200" b="1" i="0" u="none" strike="noStrike" kern="1200" baseline="0" dirty="0">
                <a:solidFill>
                  <a:schemeClr val="tx1"/>
                </a:solidFill>
                <a:latin typeface="+mn-lt"/>
                <a:ea typeface="+mn-ea"/>
                <a:cs typeface="+mn-cs"/>
              </a:rPr>
              <a:t>border-bottom: 1px solid #cbd2d8;</a:t>
            </a:r>
          </a:p>
          <a:p>
            <a:r>
              <a:rPr lang="en-US" sz="1200" b="1" i="0" u="none" strike="noStrike" kern="1200" baseline="0" dirty="0">
                <a:solidFill>
                  <a:schemeClr val="tx1"/>
                </a:solidFill>
                <a:latin typeface="+mn-lt"/>
                <a:ea typeface="+mn-ea"/>
                <a:cs typeface="+mn-cs"/>
              </a:rPr>
              <a:t>border-right: 1px solid #cbd2d8;}</a:t>
            </a:r>
          </a:p>
          <a:p>
            <a:r>
              <a:rPr lang="en-US" sz="1200" b="1" i="0" u="none" strike="noStrike" kern="1200" baseline="0" dirty="0" err="1">
                <a:solidFill>
                  <a:schemeClr val="tx1"/>
                </a:solidFill>
                <a:latin typeface="+mn-lt"/>
                <a:ea typeface="+mn-ea"/>
                <a:cs typeface="+mn-cs"/>
              </a:rPr>
              <a:t>tr.head</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color: #</a:t>
            </a:r>
            <a:r>
              <a:rPr lang="en-US" sz="1200" b="1" i="0" u="none" strike="noStrike" kern="1200" baseline="0" dirty="0" err="1">
                <a:solidFill>
                  <a:schemeClr val="tx1"/>
                </a:solidFill>
                <a:latin typeface="+mn-lt"/>
                <a:ea typeface="+mn-ea"/>
                <a:cs typeface="+mn-cs"/>
              </a:rPr>
              <a:t>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background-color: #90b4d6;</a:t>
            </a:r>
          </a:p>
          <a:p>
            <a:r>
              <a:rPr lang="en-US" sz="1200" b="1" i="0" u="none" strike="noStrike" kern="1200" baseline="0" dirty="0">
                <a:solidFill>
                  <a:schemeClr val="tx1"/>
                </a:solidFill>
                <a:latin typeface="+mn-lt"/>
                <a:ea typeface="+mn-ea"/>
                <a:cs typeface="+mn-cs"/>
              </a:rPr>
              <a:t>border-bottom: 2px solid #547ca0;</a:t>
            </a:r>
          </a:p>
          <a:p>
            <a:r>
              <a:rPr lang="en-US" sz="1200" b="1" i="0" u="none" strike="noStrike" kern="1200" baseline="0" dirty="0">
                <a:solidFill>
                  <a:schemeClr val="tx1"/>
                </a:solidFill>
                <a:latin typeface="+mn-lt"/>
                <a:ea typeface="+mn-ea"/>
                <a:cs typeface="+mn-cs"/>
              </a:rPr>
              <a:t>border-right: 1px solid #749abe;</a:t>
            </a:r>
          </a:p>
          <a:p>
            <a:r>
              <a:rPr lang="en-US" sz="1200" b="1" i="0" u="none" strike="noStrike" kern="1200" baseline="0" dirty="0">
                <a:solidFill>
                  <a:schemeClr val="tx1"/>
                </a:solidFill>
                <a:latin typeface="+mn-lt"/>
                <a:ea typeface="+mn-ea"/>
                <a:cs typeface="+mn-cs"/>
              </a:rPr>
              <a:t>border-top: 1px solid #90b4d6;</a:t>
            </a:r>
          </a:p>
          <a:p>
            <a:r>
              <a:rPr lang="en-US" sz="1200" b="1" i="0" u="none" strike="noStrike" kern="1200" baseline="0" dirty="0">
                <a:solidFill>
                  <a:schemeClr val="tx1"/>
                </a:solidFill>
                <a:latin typeface="+mn-lt"/>
                <a:ea typeface="+mn-ea"/>
                <a:cs typeface="+mn-cs"/>
              </a:rPr>
              <a:t>text-align: center;</a:t>
            </a:r>
          </a:p>
          <a:p>
            <a:r>
              <a:rPr lang="en-US" sz="1200" b="1" i="0" u="none" strike="noStrike" kern="1200" baseline="0" dirty="0">
                <a:solidFill>
                  <a:schemeClr val="tx1"/>
                </a:solidFill>
                <a:latin typeface="+mn-lt"/>
                <a:ea typeface="+mn-ea"/>
                <a:cs typeface="+mn-cs"/>
              </a:rPr>
              <a:t>text-shadow: -1px -1px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#666;</a:t>
            </a:r>
          </a:p>
          <a:p>
            <a:r>
              <a:rPr lang="en-US" sz="1200" b="1" i="0" u="none" strike="noStrike" kern="1200" baseline="0" dirty="0">
                <a:solidFill>
                  <a:schemeClr val="tx1"/>
                </a:solidFill>
                <a:latin typeface="+mn-lt"/>
                <a:ea typeface="+mn-ea"/>
                <a:cs typeface="+mn-cs"/>
              </a:rPr>
              <a:t>letter-spacing: 0.15em;}</a:t>
            </a:r>
          </a:p>
          <a:p>
            <a:r>
              <a:rPr lang="en-US" sz="1200" b="1" i="0" u="none" strike="noStrike" kern="1200" baseline="0" dirty="0">
                <a:solidFill>
                  <a:schemeClr val="tx1"/>
                </a:solidFill>
                <a:latin typeface="+mn-lt"/>
                <a:ea typeface="+mn-ea"/>
                <a:cs typeface="+mn-cs"/>
              </a:rPr>
              <a:t>td {</a:t>
            </a:r>
          </a:p>
          <a:p>
            <a:r>
              <a:rPr lang="en-US" sz="1200" b="1" i="0" u="none" strike="noStrike" kern="1200" baseline="0" dirty="0">
                <a:solidFill>
                  <a:schemeClr val="tx1"/>
                </a:solidFill>
                <a:latin typeface="+mn-lt"/>
                <a:ea typeface="+mn-ea"/>
                <a:cs typeface="+mn-cs"/>
              </a:rPr>
              <a:t>text-shadow: 1px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1px</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fff</a:t>
            </a:r>
            <a:r>
              <a:rPr lang="en-US" sz="1200" b="1" i="0" u="none" strike="noStrike" kern="1200" baseline="0" dirty="0">
                <a:solidFill>
                  <a:schemeClr val="tx1"/>
                </a:solidFill>
                <a:latin typeface="+mn-lt"/>
                <a:ea typeface="+mn-ea"/>
                <a:cs typeface="+mn-cs"/>
              </a:rPr>
              <a:t>;}</a:t>
            </a:r>
          </a:p>
          <a:p>
            <a:r>
              <a:rPr lang="en-US" sz="1200" b="1" i="0" u="none" strike="noStrike" kern="1200" baseline="0" dirty="0" err="1">
                <a:solidFill>
                  <a:schemeClr val="tx1"/>
                </a:solidFill>
                <a:latin typeface="+mn-lt"/>
                <a:ea typeface="+mn-ea"/>
                <a:cs typeface="+mn-cs"/>
              </a:rPr>
              <a:t>tr.even</a:t>
            </a:r>
            <a:r>
              <a:rPr lang="en-US" sz="1200" b="1" i="0" u="none" strike="noStrike" kern="1200" baseline="0" dirty="0">
                <a:solidFill>
                  <a:schemeClr val="tx1"/>
                </a:solidFill>
                <a:latin typeface="+mn-lt"/>
                <a:ea typeface="+mn-ea"/>
                <a:cs typeface="+mn-cs"/>
              </a:rPr>
              <a:t> td, </a:t>
            </a:r>
            <a:r>
              <a:rPr lang="en-US" sz="1200" b="1" i="0" u="none" strike="noStrike" kern="1200" baseline="0" dirty="0" err="1">
                <a:solidFill>
                  <a:schemeClr val="tx1"/>
                </a:solidFill>
                <a:latin typeface="+mn-lt"/>
                <a:ea typeface="+mn-ea"/>
                <a:cs typeface="+mn-cs"/>
              </a:rPr>
              <a:t>tr.even</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background-color: #e8eff5;}</a:t>
            </a:r>
          </a:p>
          <a:p>
            <a:r>
              <a:rPr lang="en-US" sz="1200" b="1" i="0" u="none" strike="noStrike" kern="1200" baseline="0" dirty="0" err="1">
                <a:solidFill>
                  <a:schemeClr val="tx1"/>
                </a:solidFill>
                <a:latin typeface="+mn-lt"/>
                <a:ea typeface="+mn-ea"/>
                <a:cs typeface="+mn-cs"/>
              </a:rPr>
              <a:t>tr.head</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th:first-child</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webkit</a:t>
            </a:r>
            <a:r>
              <a:rPr lang="en-US" sz="1200" b="1" i="0" u="none" strike="noStrike" kern="1200" baseline="0" dirty="0">
                <a:solidFill>
                  <a:schemeClr val="tx1"/>
                </a:solidFill>
                <a:latin typeface="+mn-lt"/>
                <a:ea typeface="+mn-ea"/>
                <a:cs typeface="+mn-cs"/>
              </a:rPr>
              <a:t>-border-top-left-radius: 5px;</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moz</a:t>
            </a:r>
            <a:r>
              <a:rPr lang="en-US" sz="1200" b="1" i="0" u="none" strike="noStrike" kern="1200" baseline="0" dirty="0">
                <a:solidFill>
                  <a:schemeClr val="tx1"/>
                </a:solidFill>
                <a:latin typeface="+mn-lt"/>
                <a:ea typeface="+mn-ea"/>
                <a:cs typeface="+mn-cs"/>
              </a:rPr>
              <a:t>-border-radius-</a:t>
            </a:r>
            <a:r>
              <a:rPr lang="en-US" sz="1200" b="1" i="0" u="none" strike="noStrike" kern="1200" baseline="0" dirty="0" err="1">
                <a:solidFill>
                  <a:schemeClr val="tx1"/>
                </a:solidFill>
                <a:latin typeface="+mn-lt"/>
                <a:ea typeface="+mn-ea"/>
                <a:cs typeface="+mn-cs"/>
              </a:rPr>
              <a:t>topleft</a:t>
            </a:r>
            <a:r>
              <a:rPr lang="en-US" sz="1200" b="1" i="0" u="none" strike="noStrike" kern="1200" baseline="0" dirty="0">
                <a:solidFill>
                  <a:schemeClr val="tx1"/>
                </a:solidFill>
                <a:latin typeface="+mn-lt"/>
                <a:ea typeface="+mn-ea"/>
                <a:cs typeface="+mn-cs"/>
              </a:rPr>
              <a:t>: 5px;</a:t>
            </a:r>
          </a:p>
          <a:p>
            <a:r>
              <a:rPr lang="en-US" sz="1200" b="1" i="0" u="none" strike="noStrike" kern="1200" baseline="0" dirty="0">
                <a:solidFill>
                  <a:schemeClr val="tx1"/>
                </a:solidFill>
                <a:latin typeface="+mn-lt"/>
                <a:ea typeface="+mn-ea"/>
                <a:cs typeface="+mn-cs"/>
              </a:rPr>
              <a:t>border-top-left-radius: 5px;}</a:t>
            </a:r>
          </a:p>
          <a:p>
            <a:r>
              <a:rPr lang="en-US" sz="1200" b="1" i="0" u="none" strike="noStrike" kern="1200" baseline="0" dirty="0" err="1">
                <a:solidFill>
                  <a:schemeClr val="tx1"/>
                </a:solidFill>
                <a:latin typeface="+mn-lt"/>
                <a:ea typeface="+mn-ea"/>
                <a:cs typeface="+mn-cs"/>
              </a:rPr>
              <a:t>tr.head</a:t>
            </a:r>
            <a:r>
              <a:rPr lang="en-US" sz="1200" b="1" i="0" u="none" strike="noStrike" kern="1200" baseline="0" dirty="0">
                <a:solidFill>
                  <a:schemeClr val="tx1"/>
                </a:solidFill>
                <a:latin typeface="+mn-lt"/>
                <a:ea typeface="+mn-ea"/>
                <a:cs typeface="+mn-cs"/>
              </a:rPr>
              <a:t> </a:t>
            </a:r>
            <a:r>
              <a:rPr lang="en-US" sz="1200" b="1" i="0" u="none" strike="noStrike" kern="1200" baseline="0" dirty="0" err="1">
                <a:solidFill>
                  <a:schemeClr val="tx1"/>
                </a:solidFill>
                <a:latin typeface="+mn-lt"/>
                <a:ea typeface="+mn-ea"/>
                <a:cs typeface="+mn-cs"/>
              </a:rPr>
              <a:t>th:last-child</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webkit</a:t>
            </a:r>
            <a:r>
              <a:rPr lang="en-US" sz="1200" b="1" i="0" u="none" strike="noStrike" kern="1200" baseline="0" dirty="0">
                <a:solidFill>
                  <a:schemeClr val="tx1"/>
                </a:solidFill>
                <a:latin typeface="+mn-lt"/>
                <a:ea typeface="+mn-ea"/>
                <a:cs typeface="+mn-cs"/>
              </a:rPr>
              <a:t>-border-top-right-radius: 5px;</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moz</a:t>
            </a:r>
            <a:r>
              <a:rPr lang="en-US" sz="1200" b="1" i="0" u="none" strike="noStrike" kern="1200" baseline="0" dirty="0">
                <a:solidFill>
                  <a:schemeClr val="tx1"/>
                </a:solidFill>
                <a:latin typeface="+mn-lt"/>
                <a:ea typeface="+mn-ea"/>
                <a:cs typeface="+mn-cs"/>
              </a:rPr>
              <a:t>-border-radius-</a:t>
            </a:r>
            <a:r>
              <a:rPr lang="en-US" sz="1200" b="1" i="0" u="none" strike="noStrike" kern="1200" baseline="0" dirty="0" err="1">
                <a:solidFill>
                  <a:schemeClr val="tx1"/>
                </a:solidFill>
                <a:latin typeface="+mn-lt"/>
                <a:ea typeface="+mn-ea"/>
                <a:cs typeface="+mn-cs"/>
              </a:rPr>
              <a:t>topright</a:t>
            </a:r>
            <a:r>
              <a:rPr lang="en-US" sz="1200" b="1" i="0" u="none" strike="noStrike" kern="1200" baseline="0" dirty="0">
                <a:solidFill>
                  <a:schemeClr val="tx1"/>
                </a:solidFill>
                <a:latin typeface="+mn-lt"/>
                <a:ea typeface="+mn-ea"/>
                <a:cs typeface="+mn-cs"/>
              </a:rPr>
              <a:t>: 5px;</a:t>
            </a:r>
          </a:p>
          <a:p>
            <a:r>
              <a:rPr lang="en-US" sz="1200" b="1" i="0" u="none" strike="noStrike" kern="1200" baseline="0" dirty="0">
                <a:solidFill>
                  <a:schemeClr val="tx1"/>
                </a:solidFill>
                <a:latin typeface="+mn-lt"/>
                <a:ea typeface="+mn-ea"/>
                <a:cs typeface="+mn-cs"/>
              </a:rPr>
              <a:t>border-top-right-radius: 5px;}</a:t>
            </a:r>
          </a:p>
          <a:p>
            <a:r>
              <a:rPr lang="en-US" sz="1200" b="1" i="0" u="none" strike="noStrike" kern="1200" baseline="0" dirty="0" err="1">
                <a:solidFill>
                  <a:schemeClr val="tx1"/>
                </a:solidFill>
                <a:latin typeface="+mn-lt"/>
                <a:ea typeface="+mn-ea"/>
                <a:cs typeface="+mn-cs"/>
              </a:rPr>
              <a:t>fieldset</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width: 310px;</a:t>
            </a:r>
          </a:p>
          <a:p>
            <a:r>
              <a:rPr lang="en-US" sz="1200" b="1" i="0" u="none" strike="noStrike" kern="1200" baseline="0" dirty="0">
                <a:solidFill>
                  <a:schemeClr val="tx1"/>
                </a:solidFill>
                <a:latin typeface="+mn-lt"/>
                <a:ea typeface="+mn-ea"/>
                <a:cs typeface="+mn-cs"/>
              </a:rPr>
              <a:t>margin-top: 20px;</a:t>
            </a:r>
          </a:p>
          <a:p>
            <a:r>
              <a:rPr lang="en-US" sz="1200" b="1" i="0" u="none" strike="noStrike" kern="1200" baseline="0" dirty="0">
                <a:solidFill>
                  <a:schemeClr val="tx1"/>
                </a:solidFill>
                <a:latin typeface="+mn-lt"/>
                <a:ea typeface="+mn-ea"/>
                <a:cs typeface="+mn-cs"/>
              </a:rPr>
              <a:t>border: 1px solid #d6d6d6;</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ffffff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line-height: 1.6em;}</a:t>
            </a:r>
          </a:p>
          <a:p>
            <a:r>
              <a:rPr lang="en-US" sz="1200" b="1" i="0" u="none" strike="noStrike" kern="1200" baseline="0" dirty="0">
                <a:solidFill>
                  <a:schemeClr val="tx1"/>
                </a:solidFill>
                <a:latin typeface="+mn-lt"/>
                <a:ea typeface="+mn-ea"/>
                <a:cs typeface="+mn-cs"/>
              </a:rPr>
              <a:t>legend {</a:t>
            </a:r>
          </a:p>
          <a:p>
            <a:r>
              <a:rPr lang="en-US" sz="1200" b="1" i="0" u="none" strike="noStrike" kern="1200" baseline="0" dirty="0" err="1">
                <a:solidFill>
                  <a:schemeClr val="tx1"/>
                </a:solidFill>
                <a:latin typeface="+mn-lt"/>
                <a:ea typeface="+mn-ea"/>
                <a:cs typeface="+mn-cs"/>
              </a:rPr>
              <a:t>font-style:italic</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color:#666666;}</a:t>
            </a:r>
          </a:p>
          <a:p>
            <a:r>
              <a:rPr lang="en-US" sz="1200" b="1" i="0" u="none" strike="noStrike" kern="1200" baseline="0" dirty="0">
                <a:solidFill>
                  <a:schemeClr val="tx1"/>
                </a:solidFill>
                <a:latin typeface="+mn-lt"/>
                <a:ea typeface="+mn-ea"/>
                <a:cs typeface="+mn-cs"/>
              </a:rPr>
              <a:t>input[type="text"] {</a:t>
            </a:r>
          </a:p>
          <a:p>
            <a:r>
              <a:rPr lang="en-US" sz="1200" b="1" i="0" u="none" strike="noStrike" kern="1200" baseline="0" dirty="0">
                <a:solidFill>
                  <a:schemeClr val="tx1"/>
                </a:solidFill>
                <a:latin typeface="+mn-lt"/>
                <a:ea typeface="+mn-ea"/>
                <a:cs typeface="+mn-cs"/>
              </a:rPr>
              <a:t>width: 120px;</a:t>
            </a:r>
          </a:p>
          <a:p>
            <a:r>
              <a:rPr lang="en-US" sz="1200" b="1" i="0" u="none" strike="noStrike" kern="1200" baseline="0" dirty="0">
                <a:solidFill>
                  <a:schemeClr val="tx1"/>
                </a:solidFill>
                <a:latin typeface="+mn-lt"/>
                <a:ea typeface="+mn-ea"/>
                <a:cs typeface="+mn-cs"/>
              </a:rPr>
              <a:t>border: 1px solid #d6d6d6;</a:t>
            </a:r>
          </a:p>
          <a:p>
            <a:r>
              <a:rPr lang="en-US" sz="1200" b="1" i="0" u="none" strike="noStrike" kern="1200" baseline="0" dirty="0">
                <a:solidFill>
                  <a:schemeClr val="tx1"/>
                </a:solidFill>
                <a:latin typeface="+mn-lt"/>
                <a:ea typeface="+mn-ea"/>
                <a:cs typeface="+mn-cs"/>
              </a:rPr>
              <a:t>padding: 2px;</a:t>
            </a:r>
          </a:p>
          <a:p>
            <a:r>
              <a:rPr lang="en-US" sz="1200" b="1" i="0" u="none" strike="noStrike" kern="1200" baseline="0" dirty="0">
                <a:solidFill>
                  <a:schemeClr val="tx1"/>
                </a:solidFill>
                <a:latin typeface="+mn-lt"/>
                <a:ea typeface="+mn-ea"/>
                <a:cs typeface="+mn-cs"/>
              </a:rPr>
              <a:t>outline: none;}</a:t>
            </a:r>
          </a:p>
          <a:p>
            <a:r>
              <a:rPr lang="en-US" sz="1200" b="1" i="0" u="none" strike="noStrike" kern="1200" baseline="0" dirty="0">
                <a:solidFill>
                  <a:schemeClr val="tx1"/>
                </a:solidFill>
                <a:latin typeface="+mn-lt"/>
                <a:ea typeface="+mn-ea"/>
                <a:cs typeface="+mn-cs"/>
              </a:rPr>
              <a:t>input[type="text"]:focus,</a:t>
            </a:r>
          </a:p>
          <a:p>
            <a:r>
              <a:rPr lang="en-US" sz="1200" b="1" i="0" u="none" strike="noStrike" kern="1200" baseline="0" dirty="0">
                <a:solidFill>
                  <a:schemeClr val="tx1"/>
                </a:solidFill>
                <a:latin typeface="+mn-lt"/>
                <a:ea typeface="+mn-ea"/>
                <a:cs typeface="+mn-cs"/>
              </a:rPr>
              <a:t>input[type="text"]:hover {</a:t>
            </a:r>
          </a:p>
          <a:p>
            <a:r>
              <a:rPr lang="en-US" sz="1200" b="1" i="0" u="none" strike="noStrike" kern="1200" baseline="0" dirty="0">
                <a:solidFill>
                  <a:schemeClr val="tx1"/>
                </a:solidFill>
                <a:latin typeface="+mn-lt"/>
                <a:ea typeface="+mn-ea"/>
                <a:cs typeface="+mn-cs"/>
              </a:rPr>
              <a:t>background-color: #d0e2f0;</a:t>
            </a:r>
          </a:p>
          <a:p>
            <a:r>
              <a:rPr lang="en-US" sz="1200" b="1" i="0" u="none" strike="noStrike" kern="1200" baseline="0" dirty="0">
                <a:solidFill>
                  <a:schemeClr val="tx1"/>
                </a:solidFill>
                <a:latin typeface="+mn-lt"/>
                <a:ea typeface="+mn-ea"/>
                <a:cs typeface="+mn-cs"/>
              </a:rPr>
              <a:t>border: 1px solid #999;}</a:t>
            </a:r>
          </a:p>
          <a:p>
            <a:r>
              <a:rPr lang="en-US" sz="1200" b="1" i="0" u="none" strike="noStrike" kern="1200" baseline="0" dirty="0">
                <a:solidFill>
                  <a:schemeClr val="tx1"/>
                </a:solidFill>
                <a:latin typeface="+mn-lt"/>
                <a:ea typeface="+mn-ea"/>
                <a:cs typeface="+mn-cs"/>
              </a:rPr>
              <a:t>input[type="submit"] {</a:t>
            </a:r>
          </a:p>
          <a:p>
            <a:r>
              <a:rPr lang="en-US" sz="1200" b="1" i="0" u="none" strike="noStrike" kern="1200" baseline="0" dirty="0">
                <a:solidFill>
                  <a:schemeClr val="tx1"/>
                </a:solidFill>
                <a:latin typeface="+mn-lt"/>
                <a:ea typeface="+mn-ea"/>
                <a:cs typeface="+mn-cs"/>
              </a:rPr>
              <a:t>border: 1px solid #006633;</a:t>
            </a:r>
          </a:p>
          <a:p>
            <a:r>
              <a:rPr lang="en-US" sz="1200" b="1" i="0" u="none" strike="noStrike" kern="1200" baseline="0" dirty="0">
                <a:solidFill>
                  <a:schemeClr val="tx1"/>
                </a:solidFill>
                <a:latin typeface="+mn-lt"/>
                <a:ea typeface="+mn-ea"/>
                <a:cs typeface="+mn-cs"/>
              </a:rPr>
              <a:t>background-color: #009966;</a:t>
            </a:r>
          </a:p>
          <a:p>
            <a:r>
              <a:rPr lang="en-US" sz="1200" b="1" i="0" u="none" strike="noStrike" kern="1200" baseline="0" dirty="0">
                <a:solidFill>
                  <a:schemeClr val="tx1"/>
                </a:solidFill>
                <a:latin typeface="+mn-lt"/>
                <a:ea typeface="+mn-ea"/>
                <a:cs typeface="+mn-cs"/>
              </a:rPr>
              <a:t>color: #FFFFFF;</a:t>
            </a:r>
          </a:p>
          <a:p>
            <a:r>
              <a:rPr lang="en-US" sz="1200" b="1" i="0" u="none" strike="noStrike" kern="1200" baseline="0" dirty="0">
                <a:solidFill>
                  <a:schemeClr val="tx1"/>
                </a:solidFill>
                <a:latin typeface="+mn-lt"/>
                <a:ea typeface="+mn-ea"/>
                <a:cs typeface="+mn-cs"/>
              </a:rPr>
              <a:t>border-radius: 5px;</a:t>
            </a:r>
          </a:p>
          <a:p>
            <a:r>
              <a:rPr lang="en-US" sz="1200" b="1" i="0" u="none" strike="noStrike" kern="1200" baseline="0" dirty="0">
                <a:solidFill>
                  <a:schemeClr val="tx1"/>
                </a:solidFill>
                <a:latin typeface="+mn-lt"/>
                <a:ea typeface="+mn-ea"/>
                <a:cs typeface="+mn-cs"/>
              </a:rPr>
              <a:t>padding: 5px;</a:t>
            </a:r>
          </a:p>
          <a:p>
            <a:r>
              <a:rPr lang="en-US" sz="1200" b="1" i="0" u="none" strike="noStrike" kern="1200" baseline="0" dirty="0">
                <a:solidFill>
                  <a:schemeClr val="tx1"/>
                </a:solidFill>
                <a:latin typeface="+mn-lt"/>
                <a:ea typeface="+mn-ea"/>
                <a:cs typeface="+mn-cs"/>
              </a:rPr>
              <a:t>margin-top: 10px;}</a:t>
            </a:r>
          </a:p>
          <a:p>
            <a:r>
              <a:rPr lang="en-US" sz="1200" b="1" i="0" u="none" strike="noStrike" kern="1200" baseline="0" dirty="0">
                <a:solidFill>
                  <a:schemeClr val="tx1"/>
                </a:solidFill>
                <a:latin typeface="+mn-lt"/>
                <a:ea typeface="+mn-ea"/>
                <a:cs typeface="+mn-cs"/>
              </a:rPr>
              <a:t>input[type="submit"]:hover {</a:t>
            </a:r>
          </a:p>
          <a:p>
            <a:r>
              <a:rPr lang="en-US" sz="1200" b="1" i="0" u="none" strike="noStrike" kern="1200" baseline="0" dirty="0">
                <a:solidFill>
                  <a:schemeClr val="tx1"/>
                </a:solidFill>
                <a:latin typeface="+mn-lt"/>
                <a:ea typeface="+mn-ea"/>
                <a:cs typeface="+mn-cs"/>
              </a:rPr>
              <a:t>border: 1px solid #006633;</a:t>
            </a:r>
          </a:p>
          <a:p>
            <a:r>
              <a:rPr lang="en-US" sz="1200" b="1" i="0" u="none" strike="noStrike" kern="1200" baseline="0" dirty="0">
                <a:solidFill>
                  <a:schemeClr val="tx1"/>
                </a:solidFill>
                <a:latin typeface="+mn-lt"/>
                <a:ea typeface="+mn-ea"/>
                <a:cs typeface="+mn-cs"/>
              </a:rPr>
              <a:t>background-color: #00CC33;</a:t>
            </a:r>
          </a:p>
          <a:p>
            <a:r>
              <a:rPr lang="en-US" sz="1200" b="1" i="0" u="none" strike="noStrike" kern="1200" baseline="0" dirty="0">
                <a:solidFill>
                  <a:schemeClr val="tx1"/>
                </a:solidFill>
                <a:latin typeface="+mn-lt"/>
                <a:ea typeface="+mn-ea"/>
                <a:cs typeface="+mn-cs"/>
              </a:rPr>
              <a:t>color: #FFFFFF;</a:t>
            </a:r>
          </a:p>
          <a:p>
            <a:r>
              <a:rPr lang="en-US" sz="1200" b="1" i="0" u="none" strike="noStrike" kern="1200" baseline="0" dirty="0">
                <a:solidFill>
                  <a:schemeClr val="tx1"/>
                </a:solidFill>
                <a:latin typeface="+mn-lt"/>
                <a:ea typeface="+mn-ea"/>
                <a:cs typeface="+mn-cs"/>
              </a:rPr>
              <a:t>cursor: pointer;}</a:t>
            </a:r>
          </a:p>
          <a:p>
            <a:r>
              <a:rPr lang="en-US" sz="1200" b="1" i="0" u="none" strike="noStrike" kern="1200" baseline="0" dirty="0">
                <a:solidFill>
                  <a:schemeClr val="tx1"/>
                </a:solidFill>
                <a:latin typeface="+mn-lt"/>
                <a:ea typeface="+mn-ea"/>
                <a:cs typeface="+mn-cs"/>
              </a:rPr>
              <a:t>.title {</a:t>
            </a:r>
          </a:p>
          <a:p>
            <a:r>
              <a:rPr lang="en-US" sz="1200" b="1" i="0" u="none" strike="noStrike" kern="1200" baseline="0" dirty="0">
                <a:solidFill>
                  <a:schemeClr val="tx1"/>
                </a:solidFill>
                <a:latin typeface="+mn-lt"/>
                <a:ea typeface="+mn-ea"/>
                <a:cs typeface="+mn-cs"/>
              </a:rPr>
              <a:t>float: left;</a:t>
            </a:r>
          </a:p>
          <a:p>
            <a:r>
              <a:rPr lang="en-US" sz="1200" b="1" i="0" u="none" strike="noStrike" kern="1200" baseline="0" dirty="0">
                <a:solidFill>
                  <a:schemeClr val="tx1"/>
                </a:solidFill>
                <a:latin typeface="+mn-lt"/>
                <a:ea typeface="+mn-ea"/>
                <a:cs typeface="+mn-cs"/>
              </a:rPr>
              <a:t>width: 160px;</a:t>
            </a:r>
          </a:p>
          <a:p>
            <a:r>
              <a:rPr lang="en-US" sz="1200" b="1" i="0" u="none" strike="noStrike" kern="1200" baseline="0" dirty="0">
                <a:solidFill>
                  <a:schemeClr val="tx1"/>
                </a:solidFill>
                <a:latin typeface="+mn-lt"/>
                <a:ea typeface="+mn-ea"/>
                <a:cs typeface="+mn-cs"/>
              </a:rPr>
              <a:t>clear: left;}</a:t>
            </a:r>
          </a:p>
          <a:p>
            <a:r>
              <a:rPr lang="en-US" sz="1200" b="1" i="0" u="none" strike="noStrike" kern="1200" baseline="0" dirty="0">
                <a:solidFill>
                  <a:schemeClr val="tx1"/>
                </a:solidFill>
                <a:latin typeface="+mn-lt"/>
                <a:ea typeface="+mn-ea"/>
                <a:cs typeface="+mn-cs"/>
              </a:rPr>
              <a:t>.submit {</a:t>
            </a:r>
          </a:p>
          <a:p>
            <a:r>
              <a:rPr lang="en-US" sz="1200" b="1" i="0" u="none" strike="noStrike" kern="1200" baseline="0" dirty="0">
                <a:solidFill>
                  <a:schemeClr val="tx1"/>
                </a:solidFill>
                <a:latin typeface="+mn-lt"/>
                <a:ea typeface="+mn-ea"/>
                <a:cs typeface="+mn-cs"/>
              </a:rPr>
              <a:t>width: 310px;</a:t>
            </a:r>
          </a:p>
          <a:p>
            <a:r>
              <a:rPr lang="en-US" sz="1200" b="1" i="0" u="none" strike="noStrike" kern="1200" baseline="0" dirty="0">
                <a:solidFill>
                  <a:schemeClr val="tx1"/>
                </a:solidFill>
                <a:latin typeface="+mn-lt"/>
                <a:ea typeface="+mn-ea"/>
                <a:cs typeface="+mn-cs"/>
              </a:rPr>
              <a:t>text-align: right;}</a:t>
            </a:r>
          </a:p>
          <a:p>
            <a:r>
              <a:rPr lang="en-US" sz="1200" b="1" i="0" u="none" strike="noStrike" kern="1200" baseline="0" dirty="0">
                <a:solidFill>
                  <a:schemeClr val="tx1"/>
                </a:solidFill>
                <a:latin typeface="+mn-lt"/>
                <a:ea typeface="+mn-ea"/>
                <a:cs typeface="+mn-cs"/>
              </a:rPr>
              <a:t>&lt;/style&gt;</a:t>
            </a:r>
          </a:p>
          <a:p>
            <a:r>
              <a:rPr lang="en-US" sz="1200" b="1" i="0" u="none" strike="noStrike" kern="1200" baseline="0" dirty="0">
                <a:solidFill>
                  <a:schemeClr val="tx1"/>
                </a:solidFill>
                <a:latin typeface="+mn-lt"/>
                <a:ea typeface="+mn-ea"/>
                <a:cs typeface="+mn-cs"/>
              </a:rPr>
              <a:t>&lt;/head&gt;</a:t>
            </a:r>
          </a:p>
          <a:p>
            <a:r>
              <a:rPr lang="en-US" sz="1200" b="1" i="0" u="none" strike="noStrike" kern="1200" baseline="0" dirty="0">
                <a:solidFill>
                  <a:schemeClr val="tx1"/>
                </a:solidFill>
                <a:latin typeface="+mn-lt"/>
                <a:ea typeface="+mn-ea"/>
                <a:cs typeface="+mn-cs"/>
              </a:rPr>
              <a:t>&lt;body&gt;</a:t>
            </a:r>
          </a:p>
          <a:p>
            <a:r>
              <a:rPr lang="en-US" sz="1200" b="1" i="0" u="none" strike="noStrike" kern="1200" baseline="0" dirty="0">
                <a:solidFill>
                  <a:schemeClr val="tx1"/>
                </a:solidFill>
                <a:latin typeface="+mn-lt"/>
                <a:ea typeface="+mn-ea"/>
                <a:cs typeface="+mn-cs"/>
              </a:rPr>
              <a:t>&lt;h1&gt;</a:t>
            </a:r>
            <a:r>
              <a:rPr lang="en-US" sz="1200" b="0" i="0" u="none" strike="noStrike" kern="1200" baseline="0" dirty="0">
                <a:solidFill>
                  <a:schemeClr val="tx1"/>
                </a:solidFill>
                <a:latin typeface="+mn-lt"/>
                <a:ea typeface="+mn-ea"/>
                <a:cs typeface="+mn-cs"/>
              </a:rPr>
              <a:t>Poetry Workshops</a:t>
            </a:r>
            <a:r>
              <a:rPr lang="en-US" sz="1200" b="1" i="0" u="none" strike="noStrike" kern="1200" baseline="0" dirty="0">
                <a:solidFill>
                  <a:schemeClr val="tx1"/>
                </a:solidFill>
                <a:latin typeface="+mn-lt"/>
                <a:ea typeface="+mn-ea"/>
                <a:cs typeface="+mn-cs"/>
              </a:rPr>
              <a:t>&lt;/h1&gt;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We will be conducting a number of poetry workshops</a:t>
            </a:r>
          </a:p>
          <a:p>
            <a:r>
              <a:rPr lang="en-US" sz="1200" b="0" i="0" u="none" strike="noStrike" kern="1200" baseline="0" dirty="0">
                <a:solidFill>
                  <a:schemeClr val="tx1"/>
                </a:solidFill>
                <a:latin typeface="+mn-lt"/>
                <a:ea typeface="+mn-ea"/>
                <a:cs typeface="+mn-cs"/>
              </a:rPr>
              <a:t>and symposiums throughout the year.</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Please note that the following events are free to</a:t>
            </a:r>
          </a:p>
          <a:p>
            <a:r>
              <a:rPr lang="en-US" sz="1200" b="0" i="0" u="none" strike="noStrike" kern="1200" baseline="0" dirty="0">
                <a:solidFill>
                  <a:schemeClr val="tx1"/>
                </a:solidFill>
                <a:latin typeface="+mn-lt"/>
                <a:ea typeface="+mn-ea"/>
                <a:cs typeface="+mn-cs"/>
              </a:rPr>
              <a:t>members:</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A Poetic Perspective</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Walt Whitman at War</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&lt;li&gt;</a:t>
            </a:r>
            <a:r>
              <a:rPr lang="en-US" sz="1200" b="0" i="0" u="none" strike="noStrike" kern="1200" baseline="0" dirty="0">
                <a:solidFill>
                  <a:schemeClr val="tx1"/>
                </a:solidFill>
                <a:latin typeface="+mn-lt"/>
                <a:ea typeface="+mn-ea"/>
                <a:cs typeface="+mn-cs"/>
              </a:rPr>
              <a:t>Found Poems and Outsider Poetry</a:t>
            </a:r>
            <a:r>
              <a:rPr lang="en-US" sz="1200" b="1" i="0" u="none" strike="noStrike" kern="1200" baseline="0" dirty="0">
                <a:solidFill>
                  <a:schemeClr val="tx1"/>
                </a:solidFill>
                <a:latin typeface="+mn-lt"/>
                <a:ea typeface="+mn-ea"/>
                <a:cs typeface="+mn-cs"/>
              </a:rPr>
              <a: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&lt;table&gt;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 class="head"&gt;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New York</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Chicago</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San Francisco</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A Poetic Perspective</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4 Feb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- 2pm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3 Mar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- 2pm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17 Mar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- 2pm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 class="even"&gt;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Walt Whitman at War</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da-DK" sz="1200" b="1" i="0" u="none" strike="noStrike" kern="1200" baseline="0" dirty="0">
                <a:solidFill>
                  <a:schemeClr val="tx1"/>
                </a:solidFill>
                <a:latin typeface="+mn-lt"/>
                <a:ea typeface="+mn-ea"/>
                <a:cs typeface="+mn-cs"/>
              </a:rPr>
              <a:t>&lt;td&gt;</a:t>
            </a:r>
            <a:r>
              <a:rPr lang="da-DK" sz="1200" b="0" i="0" u="none" strike="noStrike" kern="1200" baseline="0" dirty="0">
                <a:solidFill>
                  <a:schemeClr val="tx1"/>
                </a:solidFill>
                <a:latin typeface="+mn-lt"/>
                <a:ea typeface="+mn-ea"/>
                <a:cs typeface="+mn-cs"/>
              </a:rPr>
              <a:t>Sat, 7 Apr 2012</a:t>
            </a:r>
            <a:r>
              <a:rPr lang="da-DK" sz="1200" b="1" i="0" u="none" strike="noStrike" kern="1200" baseline="0" dirty="0">
                <a:solidFill>
                  <a:schemeClr val="tx1"/>
                </a:solidFill>
                <a:latin typeface="+mn-lt"/>
                <a:ea typeface="+mn-ea"/>
                <a:cs typeface="+mn-cs"/>
              </a:rPr>
              <a:t>&lt;br /&gt;</a:t>
            </a:r>
            <a:r>
              <a:rPr lang="da-DK" sz="1200" b="0" i="0" u="none" strike="noStrike" kern="1200" baseline="0" dirty="0">
                <a:solidFill>
                  <a:schemeClr val="tx1"/>
                </a:solidFill>
                <a:latin typeface="+mn-lt"/>
                <a:ea typeface="+mn-ea"/>
                <a:cs typeface="+mn-cs"/>
              </a:rPr>
              <a:t>11am - 1pm</a:t>
            </a:r>
            <a:r>
              <a:rPr lang="da-DK"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5 May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- 1pm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19 May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- 1pm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Found Poems &amp;amp; Outsider Poetry</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da-DK" sz="1200" b="1" i="0" u="none" strike="noStrike" kern="1200" baseline="0" dirty="0">
                <a:solidFill>
                  <a:schemeClr val="tx1"/>
                </a:solidFill>
                <a:latin typeface="+mn-lt"/>
                <a:ea typeface="+mn-ea"/>
                <a:cs typeface="+mn-cs"/>
              </a:rPr>
              <a:t>&lt;td&gt;</a:t>
            </a:r>
            <a:r>
              <a:rPr lang="da-DK" sz="1200" b="0" i="0" u="none" strike="noStrike" kern="1200" baseline="0" dirty="0">
                <a:solidFill>
                  <a:schemeClr val="tx1"/>
                </a:solidFill>
                <a:latin typeface="+mn-lt"/>
                <a:ea typeface="+mn-ea"/>
                <a:cs typeface="+mn-cs"/>
              </a:rPr>
              <a:t>Sat, 9 Jun 2012</a:t>
            </a:r>
            <a:r>
              <a:rPr lang="da-DK" sz="1200" b="1" i="0" u="none" strike="noStrike" kern="1200" baseline="0" dirty="0">
                <a:solidFill>
                  <a:schemeClr val="tx1"/>
                </a:solidFill>
                <a:latin typeface="+mn-lt"/>
                <a:ea typeface="+mn-ea"/>
                <a:cs typeface="+mn-cs"/>
              </a:rPr>
              <a:t>&lt;br /&gt;</a:t>
            </a:r>
            <a:r>
              <a:rPr lang="da-DK" sz="1200" b="0" i="0" u="none" strike="noStrike" kern="1200" baseline="0" dirty="0">
                <a:solidFill>
                  <a:schemeClr val="tx1"/>
                </a:solidFill>
                <a:latin typeface="+mn-lt"/>
                <a:ea typeface="+mn-ea"/>
                <a:cs typeface="+mn-cs"/>
              </a:rPr>
              <a:t>11am - 2pm</a:t>
            </a:r>
            <a:r>
              <a:rPr lang="da-DK" sz="1200" b="1" i="0" u="none" strike="noStrike" kern="1200" baseline="0" dirty="0">
                <a:solidFill>
                  <a:schemeClr val="tx1"/>
                </a:solidFill>
                <a:latin typeface="+mn-lt"/>
                <a:ea typeface="+mn-ea"/>
                <a:cs typeface="+mn-cs"/>
              </a:rPr>
              <a:t>&lt;/td&gt;</a:t>
            </a:r>
          </a:p>
          <a:p>
            <a:r>
              <a:rPr lang="da-DK" sz="1200" b="1" i="0" u="none" strike="noStrike" kern="1200" baseline="0" dirty="0">
                <a:solidFill>
                  <a:schemeClr val="tx1"/>
                </a:solidFill>
                <a:latin typeface="+mn-lt"/>
                <a:ea typeface="+mn-ea"/>
                <a:cs typeface="+mn-cs"/>
              </a:rPr>
              <a:t>&lt;td&gt;</a:t>
            </a:r>
            <a:r>
              <a:rPr lang="da-DK" sz="1200" b="0" i="0" u="none" strike="noStrike" kern="1200" baseline="0" dirty="0">
                <a:solidFill>
                  <a:schemeClr val="tx1"/>
                </a:solidFill>
                <a:latin typeface="+mn-lt"/>
                <a:ea typeface="+mn-ea"/>
                <a:cs typeface="+mn-cs"/>
              </a:rPr>
              <a:t>Sat, 7 Jul 2012</a:t>
            </a:r>
            <a:r>
              <a:rPr lang="da-DK" sz="1200" b="1" i="0" u="none" strike="noStrike" kern="1200" baseline="0" dirty="0">
                <a:solidFill>
                  <a:schemeClr val="tx1"/>
                </a:solidFill>
                <a:latin typeface="+mn-lt"/>
                <a:ea typeface="+mn-ea"/>
                <a:cs typeface="+mn-cs"/>
              </a:rPr>
              <a:t>&lt;br /&gt;</a:t>
            </a:r>
            <a:r>
              <a:rPr lang="da-DK" sz="1200" b="0" i="0" u="none" strike="noStrike" kern="1200" baseline="0" dirty="0">
                <a:solidFill>
                  <a:schemeClr val="tx1"/>
                </a:solidFill>
                <a:latin typeface="+mn-lt"/>
                <a:ea typeface="+mn-ea"/>
                <a:cs typeface="+mn-cs"/>
              </a:rPr>
              <a:t>11am - 2pm</a:t>
            </a:r>
            <a:r>
              <a:rPr lang="da-DK" sz="1200" b="1" i="0" u="none" strike="noStrike" kern="1200" baseline="0" dirty="0">
                <a:solidFill>
                  <a:schemeClr val="tx1"/>
                </a:solidFill>
                <a:latin typeface="+mn-lt"/>
                <a:ea typeface="+mn-ea"/>
                <a:cs typeface="+mn-cs"/>
              </a:rPr>
              <a:t>&lt;/td&gt;</a:t>
            </a:r>
          </a:p>
          <a:p>
            <a:r>
              <a:rPr lang="da-DK" sz="1200" b="1" i="0" u="none" strike="noStrike" kern="1200" baseline="0" dirty="0">
                <a:solidFill>
                  <a:schemeClr val="tx1"/>
                </a:solidFill>
                <a:latin typeface="+mn-lt"/>
                <a:ea typeface="+mn-ea"/>
                <a:cs typeface="+mn-cs"/>
              </a:rPr>
              <a:t>&lt;td&gt;</a:t>
            </a:r>
            <a:r>
              <a:rPr lang="da-DK" sz="1200" b="0" i="0" u="none" strike="noStrike" kern="1200" baseline="0" dirty="0">
                <a:solidFill>
                  <a:schemeClr val="tx1"/>
                </a:solidFill>
                <a:latin typeface="+mn-lt"/>
                <a:ea typeface="+mn-ea"/>
                <a:cs typeface="+mn-cs"/>
              </a:rPr>
              <a:t>Sat, 21 Jul 2012</a:t>
            </a:r>
            <a:r>
              <a:rPr lang="da-DK" sz="1200" b="1" i="0" u="none" strike="noStrike" kern="1200" baseline="0" dirty="0">
                <a:solidFill>
                  <a:schemeClr val="tx1"/>
                </a:solidFill>
                <a:latin typeface="+mn-lt"/>
                <a:ea typeface="+mn-ea"/>
                <a:cs typeface="+mn-cs"/>
              </a:rPr>
              <a:t>&lt;br /&gt;</a:t>
            </a:r>
            <a:r>
              <a:rPr lang="da-DK" sz="1200" b="0" i="0" u="none" strike="noStrike" kern="1200" baseline="0" dirty="0">
                <a:solidFill>
                  <a:schemeClr val="tx1"/>
                </a:solidFill>
                <a:latin typeface="+mn-lt"/>
                <a:ea typeface="+mn-ea"/>
                <a:cs typeface="+mn-cs"/>
              </a:rPr>
              <a:t>11am - 2pm</a:t>
            </a:r>
            <a:r>
              <a:rPr lang="da-DK"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 class="even"&gt;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Natural Death: An Exploration</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th</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4 Aug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- 4pm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8 Sep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- 4pm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&lt;td&gt;</a:t>
            </a:r>
            <a:r>
              <a:rPr lang="en-US" sz="1200" b="0" i="0" u="none" strike="noStrike" kern="1200" baseline="0" dirty="0">
                <a:solidFill>
                  <a:schemeClr val="tx1"/>
                </a:solidFill>
                <a:latin typeface="+mn-lt"/>
                <a:ea typeface="+mn-ea"/>
                <a:cs typeface="+mn-cs"/>
              </a:rPr>
              <a:t>Sat, 15 Sep 2012</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r>
              <a:rPr lang="en-US" sz="1200" b="0" i="0" u="none" strike="noStrike" kern="1200" baseline="0" dirty="0">
                <a:solidFill>
                  <a:schemeClr val="tx1"/>
                </a:solidFill>
                <a:latin typeface="+mn-lt"/>
                <a:ea typeface="+mn-ea"/>
                <a:cs typeface="+mn-cs"/>
              </a:rPr>
              <a:t>11am - 4pm</a:t>
            </a:r>
            <a:r>
              <a:rPr lang="en-US" sz="1200" b="1" i="0" u="none" strike="noStrike" kern="1200" baseline="0" dirty="0">
                <a:solidFill>
                  <a:schemeClr val="tx1"/>
                </a:solidFill>
                <a:latin typeface="+mn-lt"/>
                <a:ea typeface="+mn-ea"/>
                <a:cs typeface="+mn-cs"/>
              </a:rPr>
              <a:t>&lt;/td&gt;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tr</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&lt;/table&gt;</a:t>
            </a:r>
          </a:p>
          <a:p>
            <a:r>
              <a:rPr lang="en-US" sz="1200" b="1" i="0" u="none" strike="noStrike" kern="1200" baseline="0" dirty="0">
                <a:solidFill>
                  <a:schemeClr val="tx1"/>
                </a:solidFill>
                <a:latin typeface="+mn-lt"/>
                <a:ea typeface="+mn-ea"/>
                <a:cs typeface="+mn-cs"/>
              </a:rPr>
              <a:t>&lt;form action="http://www.example.com/form.php" method="get"&gt;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fieldset</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&lt;legend&gt;</a:t>
            </a:r>
            <a:r>
              <a:rPr lang="en-US" sz="1200" b="0" i="0" u="none" strike="noStrike" kern="1200" baseline="0" dirty="0">
                <a:solidFill>
                  <a:schemeClr val="tx1"/>
                </a:solidFill>
                <a:latin typeface="+mn-lt"/>
                <a:ea typeface="+mn-ea"/>
                <a:cs typeface="+mn-cs"/>
              </a:rPr>
              <a:t>Register your interest</a:t>
            </a:r>
            <a:r>
              <a:rPr lang="en-US" sz="1200" b="1" i="0" u="none" strike="noStrike" kern="1200" baseline="0" dirty="0">
                <a:solidFill>
                  <a:schemeClr val="tx1"/>
                </a:solidFill>
                <a:latin typeface="+mn-lt"/>
                <a:ea typeface="+mn-ea"/>
                <a:cs typeface="+mn-cs"/>
              </a:rPr>
              <a:t>&lt;/legend&gt;</a:t>
            </a:r>
          </a:p>
          <a:p>
            <a:r>
              <a:rPr lang="en-US" sz="1200" b="1" i="0" u="none" strike="noStrike" kern="1200" baseline="0" dirty="0">
                <a:solidFill>
                  <a:schemeClr val="tx1"/>
                </a:solidFill>
                <a:latin typeface="+mn-lt"/>
                <a:ea typeface="+mn-ea"/>
                <a:cs typeface="+mn-cs"/>
              </a:rPr>
              <a:t>&lt;p&gt;&lt;label class="title" for="name"&gt;</a:t>
            </a:r>
            <a:r>
              <a:rPr lang="en-US" sz="1200" b="0" i="0" u="none" strike="noStrike" kern="1200" baseline="0" dirty="0">
                <a:solidFill>
                  <a:schemeClr val="tx1"/>
                </a:solidFill>
                <a:latin typeface="+mn-lt"/>
                <a:ea typeface="+mn-ea"/>
                <a:cs typeface="+mn-cs"/>
              </a:rPr>
              <a:t>Your name:</a:t>
            </a:r>
            <a:r>
              <a:rPr lang="en-US" sz="1200" b="1" i="0" u="none" strike="noStrike" kern="1200" baseline="0" dirty="0">
                <a:solidFill>
                  <a:schemeClr val="tx1"/>
                </a:solidFill>
                <a:latin typeface="+mn-lt"/>
                <a:ea typeface="+mn-ea"/>
                <a:cs typeface="+mn-cs"/>
              </a:rPr>
              <a:t>&lt;/label&gt;</a:t>
            </a:r>
          </a:p>
          <a:p>
            <a:r>
              <a:rPr lang="en-US" sz="1200" b="1" i="0" u="none" strike="noStrike" kern="1200" baseline="0" dirty="0">
                <a:solidFill>
                  <a:schemeClr val="tx1"/>
                </a:solidFill>
                <a:latin typeface="+mn-lt"/>
                <a:ea typeface="+mn-ea"/>
                <a:cs typeface="+mn-cs"/>
              </a:rPr>
              <a:t>&lt;input type="text" name="name" id="name"&gt;&lt;</a:t>
            </a:r>
            <a:r>
              <a:rPr lang="en-US" sz="1200" b="1" i="0" u="none" strike="noStrike" kern="1200" baseline="0" dirty="0" err="1">
                <a:solidFill>
                  <a:schemeClr val="tx1"/>
                </a:solidFill>
                <a:latin typeface="+mn-lt"/>
                <a:ea typeface="+mn-ea"/>
                <a:cs typeface="+mn-cs"/>
              </a:rPr>
              <a:t>br</a:t>
            </a:r>
            <a:r>
              <a:rPr lang="en-US" sz="1200" b="1" i="0" u="none" strike="noStrike" kern="1200" baseline="0" dirty="0">
                <a:solidFill>
                  <a:schemeClr val="tx1"/>
                </a:solidFill>
                <a:latin typeface="+mn-lt"/>
                <a:ea typeface="+mn-ea"/>
                <a:cs typeface="+mn-cs"/>
              </a:rPr>
              <a:t> /&gt;</a:t>
            </a:r>
          </a:p>
          <a:p>
            <a:r>
              <a:rPr lang="en-US" sz="1200" b="1" i="0" u="none" strike="noStrike" kern="1200" baseline="0" dirty="0">
                <a:solidFill>
                  <a:schemeClr val="tx1"/>
                </a:solidFill>
                <a:latin typeface="+mn-lt"/>
                <a:ea typeface="+mn-ea"/>
                <a:cs typeface="+mn-cs"/>
              </a:rPr>
              <a:t>&lt;label class="title" for="email"&gt;</a:t>
            </a:r>
            <a:r>
              <a:rPr lang="en-US" sz="1200" b="0" i="0" u="none" strike="noStrike" kern="1200" baseline="0" dirty="0">
                <a:solidFill>
                  <a:schemeClr val="tx1"/>
                </a:solidFill>
                <a:latin typeface="+mn-lt"/>
                <a:ea typeface="+mn-ea"/>
                <a:cs typeface="+mn-cs"/>
              </a:rPr>
              <a:t>Your email:</a:t>
            </a:r>
            <a:r>
              <a:rPr lang="en-US" sz="1200" b="1" i="0" u="none" strike="noStrike" kern="1200" baseline="0" dirty="0">
                <a:solidFill>
                  <a:schemeClr val="tx1"/>
                </a:solidFill>
                <a:latin typeface="+mn-lt"/>
                <a:ea typeface="+mn-ea"/>
                <a:cs typeface="+mn-cs"/>
              </a:rPr>
              <a:t>&lt;/label&gt;</a:t>
            </a:r>
          </a:p>
          <a:p>
            <a:r>
              <a:rPr lang="en-US" sz="1200" b="1" i="0" u="none" strike="noStrike" kern="1200" baseline="0" dirty="0">
                <a:solidFill>
                  <a:schemeClr val="tx1"/>
                </a:solidFill>
                <a:latin typeface="+mn-lt"/>
                <a:ea typeface="+mn-ea"/>
                <a:cs typeface="+mn-cs"/>
              </a:rPr>
              <a:t>&lt;input type="text" name="email" id="email"&gt;&lt;/p&gt;</a:t>
            </a:r>
          </a:p>
          <a:p>
            <a:r>
              <a:rPr lang="en-US" sz="1200" b="1" i="0" u="none" strike="noStrike" kern="1200" baseline="0" dirty="0">
                <a:solidFill>
                  <a:schemeClr val="tx1"/>
                </a:solidFill>
                <a:latin typeface="+mn-lt"/>
                <a:ea typeface="+mn-ea"/>
                <a:cs typeface="+mn-cs"/>
              </a:rPr>
              <a:t>&lt;p&gt;&lt;label for="location" class="title"&gt;</a:t>
            </a:r>
            <a:r>
              <a:rPr lang="en-US" sz="1200" b="0" i="0" u="none" strike="noStrike" kern="1200" baseline="0" dirty="0">
                <a:solidFill>
                  <a:schemeClr val="tx1"/>
                </a:solidFill>
                <a:latin typeface="+mn-lt"/>
                <a:ea typeface="+mn-ea"/>
                <a:cs typeface="+mn-cs"/>
              </a:rPr>
              <a:t>Your closest center:</a:t>
            </a:r>
            <a:r>
              <a:rPr lang="en-US" sz="1200" b="1" i="0" u="none" strike="noStrike" kern="1200" baseline="0" dirty="0">
                <a:solidFill>
                  <a:schemeClr val="tx1"/>
                </a:solidFill>
                <a:latin typeface="+mn-lt"/>
                <a:ea typeface="+mn-ea"/>
                <a:cs typeface="+mn-cs"/>
              </a:rPr>
              <a:t>&lt;/label&gt;</a:t>
            </a:r>
          </a:p>
          <a:p>
            <a:r>
              <a:rPr lang="en-US" sz="1200" b="1" i="0" u="none" strike="noStrike" kern="1200" baseline="0" dirty="0">
                <a:solidFill>
                  <a:schemeClr val="tx1"/>
                </a:solidFill>
                <a:latin typeface="+mn-lt"/>
                <a:ea typeface="+mn-ea"/>
                <a:cs typeface="+mn-cs"/>
              </a:rPr>
              <a:t>&lt;select name="location" id="location"&gt;</a:t>
            </a:r>
          </a:p>
          <a:p>
            <a:r>
              <a:rPr lang="en-US" sz="1200" b="1" i="0" u="none" strike="noStrike" kern="1200" baseline="0" dirty="0">
                <a:solidFill>
                  <a:schemeClr val="tx1"/>
                </a:solidFill>
                <a:latin typeface="+mn-lt"/>
                <a:ea typeface="+mn-ea"/>
                <a:cs typeface="+mn-cs"/>
              </a:rPr>
              <a:t>&lt;option value="</a:t>
            </a:r>
            <a:r>
              <a:rPr lang="en-US" sz="1200" b="1" i="0" u="none" strike="noStrike" kern="1200" baseline="0" dirty="0" err="1">
                <a:solidFill>
                  <a:schemeClr val="tx1"/>
                </a:solidFill>
                <a:latin typeface="+mn-lt"/>
                <a:ea typeface="+mn-ea"/>
                <a:cs typeface="+mn-cs"/>
              </a:rPr>
              <a:t>ny</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New York</a:t>
            </a:r>
            <a:r>
              <a:rPr lang="en-US" sz="1200" b="1" i="0" u="none" strike="noStrike" kern="1200" baseline="0" dirty="0">
                <a:solidFill>
                  <a:schemeClr val="tx1"/>
                </a:solidFill>
                <a:latin typeface="+mn-lt"/>
                <a:ea typeface="+mn-ea"/>
                <a:cs typeface="+mn-cs"/>
              </a:rPr>
              <a:t>&lt;/option&gt;</a:t>
            </a:r>
          </a:p>
          <a:p>
            <a:r>
              <a:rPr lang="en-US" sz="1200" b="1" i="0" u="none" strike="noStrike" kern="1200" baseline="0" dirty="0">
                <a:solidFill>
                  <a:schemeClr val="tx1"/>
                </a:solidFill>
                <a:latin typeface="+mn-lt"/>
                <a:ea typeface="+mn-ea"/>
                <a:cs typeface="+mn-cs"/>
              </a:rPr>
              <a:t>&lt;option value="</a:t>
            </a:r>
            <a:r>
              <a:rPr lang="en-US" sz="1200" b="1" i="0" u="none" strike="noStrike" kern="1200" baseline="0" dirty="0" err="1">
                <a:solidFill>
                  <a:schemeClr val="tx1"/>
                </a:solidFill>
                <a:latin typeface="+mn-lt"/>
                <a:ea typeface="+mn-ea"/>
                <a:cs typeface="+mn-cs"/>
              </a:rPr>
              <a:t>il</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Chicago</a:t>
            </a:r>
            <a:r>
              <a:rPr lang="en-US" sz="1200" b="1" i="0" u="none" strike="noStrike" kern="1200" baseline="0" dirty="0">
                <a:solidFill>
                  <a:schemeClr val="tx1"/>
                </a:solidFill>
                <a:latin typeface="+mn-lt"/>
                <a:ea typeface="+mn-ea"/>
                <a:cs typeface="+mn-cs"/>
              </a:rPr>
              <a:t>&lt;/option&gt;</a:t>
            </a:r>
          </a:p>
          <a:p>
            <a:r>
              <a:rPr lang="en-US" sz="1200" b="1" i="0" u="none" strike="noStrike" kern="1200" baseline="0" dirty="0">
                <a:solidFill>
                  <a:schemeClr val="tx1"/>
                </a:solidFill>
                <a:latin typeface="+mn-lt"/>
                <a:ea typeface="+mn-ea"/>
                <a:cs typeface="+mn-cs"/>
              </a:rPr>
              <a:t>&lt;option value="ca"&gt;</a:t>
            </a:r>
            <a:r>
              <a:rPr lang="en-US" sz="1200" b="0" i="0" u="none" strike="noStrike" kern="1200" baseline="0" dirty="0">
                <a:solidFill>
                  <a:schemeClr val="tx1"/>
                </a:solidFill>
                <a:latin typeface="+mn-lt"/>
                <a:ea typeface="+mn-ea"/>
                <a:cs typeface="+mn-cs"/>
              </a:rPr>
              <a:t>San Francisco</a:t>
            </a:r>
            <a:r>
              <a:rPr lang="en-US" sz="1200" b="1" i="0" u="none" strike="noStrike" kern="1200" baseline="0" dirty="0">
                <a:solidFill>
                  <a:schemeClr val="tx1"/>
                </a:solidFill>
                <a:latin typeface="+mn-lt"/>
                <a:ea typeface="+mn-ea"/>
                <a:cs typeface="+mn-cs"/>
              </a:rPr>
              <a:t>&lt;/option&gt;</a:t>
            </a:r>
          </a:p>
          <a:p>
            <a:r>
              <a:rPr lang="en-US" sz="1200" b="1" i="0" u="none" strike="noStrike" kern="1200" baseline="0" dirty="0">
                <a:solidFill>
                  <a:schemeClr val="tx1"/>
                </a:solidFill>
                <a:latin typeface="+mn-lt"/>
                <a:ea typeface="+mn-ea"/>
                <a:cs typeface="+mn-cs"/>
              </a:rPr>
              <a:t>&lt;/select&gt;&lt;/p&gt;</a:t>
            </a:r>
          </a:p>
          <a:p>
            <a:r>
              <a:rPr lang="en-US" sz="1200" b="1" i="0" u="none" strike="noStrike" kern="1200" baseline="0" dirty="0">
                <a:solidFill>
                  <a:schemeClr val="tx1"/>
                </a:solidFill>
                <a:latin typeface="+mn-lt"/>
                <a:ea typeface="+mn-ea"/>
                <a:cs typeface="+mn-cs"/>
              </a:rPr>
              <a:t>&lt;span class="title"&gt;</a:t>
            </a:r>
            <a:r>
              <a:rPr lang="en-US" sz="1200" b="0" i="0" u="none" strike="noStrike" kern="1200" baseline="0" dirty="0">
                <a:solidFill>
                  <a:schemeClr val="tx1"/>
                </a:solidFill>
                <a:latin typeface="+mn-lt"/>
                <a:ea typeface="+mn-ea"/>
                <a:cs typeface="+mn-cs"/>
              </a:rPr>
              <a:t>Are you a member?</a:t>
            </a:r>
            <a:r>
              <a:rPr lang="en-US" sz="1200" b="1" i="0" u="none" strike="noStrike" kern="1200" baseline="0" dirty="0">
                <a:solidFill>
                  <a:schemeClr val="tx1"/>
                </a:solidFill>
                <a:latin typeface="+mn-lt"/>
                <a:ea typeface="+mn-ea"/>
                <a:cs typeface="+mn-cs"/>
              </a:rPr>
              <a:t>&lt;/span&gt;</a:t>
            </a:r>
          </a:p>
          <a:p>
            <a:r>
              <a:rPr lang="en-US" sz="1200" b="1" i="0" u="none" strike="noStrike" kern="1200" baseline="0" dirty="0">
                <a:solidFill>
                  <a:schemeClr val="tx1"/>
                </a:solidFill>
                <a:latin typeface="+mn-lt"/>
                <a:ea typeface="+mn-ea"/>
                <a:cs typeface="+mn-cs"/>
              </a:rPr>
              <a:t>&lt;label&gt;&lt;input type="radio" name="member" value="yes" /&gt; </a:t>
            </a:r>
            <a:r>
              <a:rPr lang="en-US" sz="1200" b="0" i="0" u="none" strike="noStrike" kern="1200" baseline="0" dirty="0">
                <a:solidFill>
                  <a:schemeClr val="tx1"/>
                </a:solidFill>
                <a:latin typeface="+mn-lt"/>
                <a:ea typeface="+mn-ea"/>
                <a:cs typeface="+mn-cs"/>
              </a:rPr>
              <a:t>Yes</a:t>
            </a:r>
            <a:r>
              <a:rPr lang="en-US" sz="1200" b="1" i="0" u="none" strike="noStrike" kern="1200" baseline="0" dirty="0">
                <a:solidFill>
                  <a:schemeClr val="tx1"/>
                </a:solidFill>
                <a:latin typeface="+mn-lt"/>
                <a:ea typeface="+mn-ea"/>
                <a:cs typeface="+mn-cs"/>
              </a:rPr>
              <a:t>&lt;/label&gt;</a:t>
            </a:r>
          </a:p>
          <a:p>
            <a:r>
              <a:rPr lang="en-US" sz="1200" b="1" i="0" u="none" strike="noStrike" kern="1200" baseline="0" dirty="0">
                <a:solidFill>
                  <a:schemeClr val="tx1"/>
                </a:solidFill>
                <a:latin typeface="+mn-lt"/>
                <a:ea typeface="+mn-ea"/>
                <a:cs typeface="+mn-cs"/>
              </a:rPr>
              <a:t>&lt;label&gt;&lt;input type="radio" name="member" value="no" /&gt; </a:t>
            </a:r>
            <a:r>
              <a:rPr lang="en-US" sz="1200" b="0" i="0" u="none" strike="noStrike" kern="1200" baseline="0" dirty="0">
                <a:solidFill>
                  <a:schemeClr val="tx1"/>
                </a:solidFill>
                <a:latin typeface="+mn-lt"/>
                <a:ea typeface="+mn-ea"/>
                <a:cs typeface="+mn-cs"/>
              </a:rPr>
              <a:t>No</a:t>
            </a:r>
            <a:r>
              <a:rPr lang="en-US" sz="1200" b="1" i="0" u="none" strike="noStrike" kern="1200" baseline="0" dirty="0">
                <a:solidFill>
                  <a:schemeClr val="tx1"/>
                </a:solidFill>
                <a:latin typeface="+mn-lt"/>
                <a:ea typeface="+mn-ea"/>
                <a:cs typeface="+mn-cs"/>
              </a:rPr>
              <a:t>&lt;/label&gt;&lt;/p&gt;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fieldset</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&lt;div class="submit"&gt;&lt;input type="submit" value="Register" /&gt;&lt;/div&gt;</a:t>
            </a:r>
          </a:p>
          <a:p>
            <a:r>
              <a:rPr lang="en-US" sz="1200" b="1" i="0" u="none" strike="noStrike" kern="1200" baseline="0" dirty="0">
                <a:solidFill>
                  <a:schemeClr val="tx1"/>
                </a:solidFill>
                <a:latin typeface="+mn-lt"/>
                <a:ea typeface="+mn-ea"/>
                <a:cs typeface="+mn-cs"/>
              </a:rPr>
              <a:t>&lt;/form&gt;</a:t>
            </a:r>
          </a:p>
          <a:p>
            <a:r>
              <a:rPr lang="en-US" sz="1200" b="1" i="0" u="none" strike="noStrike" kern="1200" baseline="0" dirty="0">
                <a:solidFill>
                  <a:schemeClr val="tx1"/>
                </a:solidFill>
                <a:latin typeface="+mn-lt"/>
                <a:ea typeface="+mn-ea"/>
                <a:cs typeface="+mn-cs"/>
              </a:rPr>
              <a:t>&lt;/body&gt;</a:t>
            </a:r>
          </a:p>
          <a:p>
            <a:r>
              <a:rPr lang="en-US" sz="1200" b="1" i="0" u="none" strike="noStrike" kern="1200" baseline="0" dirty="0">
                <a:solidFill>
                  <a:schemeClr val="tx1"/>
                </a:solidFill>
                <a:latin typeface="+mn-lt"/>
                <a:ea typeface="+mn-ea"/>
                <a:cs typeface="+mn-cs"/>
              </a:rPr>
              <a:t>&lt;/html&gt;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89</a:t>
            </a:fld>
            <a:endParaRPr lang="en-US"/>
          </a:p>
        </p:txBody>
      </p:sp>
    </p:spTree>
    <p:extLst>
      <p:ext uri="{BB962C8B-B14F-4D97-AF65-F5344CB8AC3E}">
        <p14:creationId xmlns:p14="http://schemas.microsoft.com/office/powerpoint/2010/main" val="269645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&lt;body&gt;</a:t>
            </a:r>
          </a:p>
          <a:p>
            <a:r>
              <a:rPr lang="en-US" sz="1200" b="1" i="0" u="none" strike="noStrike" kern="1200" baseline="0" dirty="0">
                <a:solidFill>
                  <a:schemeClr val="tx1"/>
                </a:solidFill>
                <a:latin typeface="+mn-lt"/>
                <a:ea typeface="+mn-ea"/>
                <a:cs typeface="+mn-cs"/>
              </a:rPr>
              <a:t>&lt;div id="header"&gt;</a:t>
            </a:r>
          </a:p>
          <a:p>
            <a:r>
              <a:rPr lang="en-US" sz="1200" b="1" i="0" u="none" strike="noStrike" kern="1200" baseline="0" dirty="0">
                <a:solidFill>
                  <a:schemeClr val="tx1"/>
                </a:solidFill>
                <a:latin typeface="+mn-lt"/>
                <a:ea typeface="+mn-ea"/>
                <a:cs typeface="+mn-cs"/>
              </a:rPr>
              <a:t>&lt;h1&gt;</a:t>
            </a:r>
            <a:r>
              <a:rPr lang="en-US" sz="1200" b="0" i="0" u="none" strike="noStrike" kern="1200" baseline="0" dirty="0">
                <a:solidFill>
                  <a:schemeClr val="tx1"/>
                </a:solidFill>
                <a:latin typeface="+mn-lt"/>
                <a:ea typeface="+mn-ea"/>
                <a:cs typeface="+mn-cs"/>
              </a:rPr>
              <a:t>Logo</a:t>
            </a:r>
            <a:r>
              <a:rPr lang="en-US" sz="1200" b="1" i="0" u="none" strike="noStrike" kern="1200" baseline="0" dirty="0">
                <a:solidFill>
                  <a:schemeClr val="tx1"/>
                </a:solidFill>
                <a:latin typeface="+mn-lt"/>
                <a:ea typeface="+mn-ea"/>
                <a:cs typeface="+mn-cs"/>
              </a:rPr>
              <a:t>&lt;/h1&gt;</a:t>
            </a:r>
          </a:p>
          <a:p>
            <a:r>
              <a:rPr lang="en-US" sz="1200" b="1" i="0" u="none" strike="noStrike" kern="1200" baseline="0" dirty="0">
                <a:solidFill>
                  <a:schemeClr val="tx1"/>
                </a:solidFill>
                <a:latin typeface="+mn-lt"/>
                <a:ea typeface="+mn-ea"/>
                <a:cs typeface="+mn-cs"/>
              </a:rPr>
              <a:t>&lt;div id="</a:t>
            </a:r>
            <a:r>
              <a:rPr lang="en-US" sz="1200" b="1" i="0" u="none" strike="noStrike" kern="1200" baseline="0" dirty="0" err="1">
                <a:solidFill>
                  <a:schemeClr val="tx1"/>
                </a:solidFill>
                <a:latin typeface="+mn-lt"/>
                <a:ea typeface="+mn-ea"/>
                <a:cs typeface="+mn-cs"/>
              </a:rPr>
              <a:t>nav</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it-IT" sz="1200" b="1" i="0" u="none" strike="noStrike" kern="1200" baseline="0" dirty="0">
                <a:solidFill>
                  <a:schemeClr val="tx1"/>
                </a:solidFill>
                <a:latin typeface="+mn-lt"/>
                <a:ea typeface="+mn-ea"/>
                <a:cs typeface="+mn-cs"/>
              </a:rPr>
              <a:t>&lt;li&gt;&lt;a href=""&gt;</a:t>
            </a:r>
            <a:r>
              <a:rPr lang="it-IT" sz="1200" b="0" i="0" u="none" strike="noStrike" kern="1200" baseline="0" dirty="0">
                <a:solidFill>
                  <a:schemeClr val="tx1"/>
                </a:solidFill>
                <a:latin typeface="+mn-lt"/>
                <a:ea typeface="+mn-ea"/>
                <a:cs typeface="+mn-cs"/>
              </a:rPr>
              <a:t>Home</a:t>
            </a:r>
            <a:r>
              <a:rPr lang="it-IT" sz="1200" b="1" i="0" u="none" strike="noStrike" kern="1200" baseline="0" dirty="0">
                <a:solidFill>
                  <a:schemeClr val="tx1"/>
                </a:solidFill>
                <a:latin typeface="+mn-lt"/>
                <a:ea typeface="+mn-ea"/>
                <a:cs typeface="+mn-cs"/>
              </a:rPr>
              <a:t>&lt;/a&gt;&lt;/li&gt;</a:t>
            </a:r>
          </a:p>
          <a:p>
            <a:r>
              <a:rPr lang="it-IT" sz="1200" b="1" i="0" u="none" strike="noStrike" kern="1200" baseline="0" dirty="0">
                <a:solidFill>
                  <a:schemeClr val="tx1"/>
                </a:solidFill>
                <a:latin typeface="+mn-lt"/>
                <a:ea typeface="+mn-ea"/>
                <a:cs typeface="+mn-cs"/>
              </a:rPr>
              <a:t>&lt;li&gt;&lt;a href=""&gt;</a:t>
            </a:r>
            <a:r>
              <a:rPr lang="it-IT" sz="1200" b="0" i="0" u="none" strike="noStrike" kern="1200" baseline="0" dirty="0">
                <a:solidFill>
                  <a:schemeClr val="tx1"/>
                </a:solidFill>
                <a:latin typeface="+mn-lt"/>
                <a:ea typeface="+mn-ea"/>
                <a:cs typeface="+mn-cs"/>
              </a:rPr>
              <a:t>Products</a:t>
            </a:r>
            <a:r>
              <a:rPr lang="it-IT" sz="1200" b="1" i="0" u="none" strike="noStrike" kern="1200" baseline="0" dirty="0">
                <a:solidFill>
                  <a:schemeClr val="tx1"/>
                </a:solidFill>
                <a:latin typeface="+mn-lt"/>
                <a:ea typeface="+mn-ea"/>
                <a:cs typeface="+mn-cs"/>
              </a:rPr>
              <a:t>&lt;/a&gt;&lt;/li&gt;</a:t>
            </a:r>
          </a:p>
          <a:p>
            <a:r>
              <a:rPr lang="it-IT" sz="1200" b="1" i="0" u="none" strike="noStrike" kern="1200" baseline="0" dirty="0">
                <a:solidFill>
                  <a:schemeClr val="tx1"/>
                </a:solidFill>
                <a:latin typeface="+mn-lt"/>
                <a:ea typeface="+mn-ea"/>
                <a:cs typeface="+mn-cs"/>
              </a:rPr>
              <a:t>&lt;li&gt;&lt;a href=""&gt;</a:t>
            </a:r>
            <a:r>
              <a:rPr lang="it-IT" sz="1200" b="0" i="0" u="none" strike="noStrike" kern="1200" baseline="0" dirty="0">
                <a:solidFill>
                  <a:schemeClr val="tx1"/>
                </a:solidFill>
                <a:latin typeface="+mn-lt"/>
                <a:ea typeface="+mn-ea"/>
                <a:cs typeface="+mn-cs"/>
              </a:rPr>
              <a:t>Services</a:t>
            </a:r>
            <a:r>
              <a:rPr lang="it-IT" sz="1200" b="1" i="0" u="none" strike="noStrike" kern="1200" baseline="0" dirty="0">
                <a:solidFill>
                  <a:schemeClr val="tx1"/>
                </a:solidFill>
                <a:latin typeface="+mn-lt"/>
                <a:ea typeface="+mn-ea"/>
                <a:cs typeface="+mn-cs"/>
              </a:rPr>
              <a:t>&lt;/a&gt;&lt;/li&gt;</a:t>
            </a:r>
          </a:p>
          <a:p>
            <a:r>
              <a:rPr lang="it-IT" sz="1200" b="1" i="0" u="none" strike="noStrike" kern="1200" baseline="0" dirty="0">
                <a:solidFill>
                  <a:schemeClr val="tx1"/>
                </a:solidFill>
                <a:latin typeface="+mn-lt"/>
                <a:ea typeface="+mn-ea"/>
                <a:cs typeface="+mn-cs"/>
              </a:rPr>
              <a:t>&lt;li&gt;&lt;a href=""&gt;</a:t>
            </a:r>
            <a:r>
              <a:rPr lang="it-IT" sz="1200" b="0" i="0" u="none" strike="noStrike" kern="1200" baseline="0" dirty="0">
                <a:solidFill>
                  <a:schemeClr val="tx1"/>
                </a:solidFill>
                <a:latin typeface="+mn-lt"/>
                <a:ea typeface="+mn-ea"/>
                <a:cs typeface="+mn-cs"/>
              </a:rPr>
              <a:t>About</a:t>
            </a:r>
            <a:r>
              <a:rPr lang="it-IT" sz="1200" b="1" i="0" u="none" strike="noStrike" kern="1200" baseline="0" dirty="0">
                <a:solidFill>
                  <a:schemeClr val="tx1"/>
                </a:solidFill>
                <a:latin typeface="+mn-lt"/>
                <a:ea typeface="+mn-ea"/>
                <a:cs typeface="+mn-cs"/>
              </a:rPr>
              <a:t>&lt;/a&gt;&lt;/li&gt;</a:t>
            </a:r>
          </a:p>
          <a:p>
            <a:r>
              <a:rPr lang="it-IT" sz="1200" b="1" i="0" u="none" strike="noStrike" kern="1200" baseline="0" dirty="0">
                <a:solidFill>
                  <a:schemeClr val="tx1"/>
                </a:solidFill>
                <a:latin typeface="+mn-lt"/>
                <a:ea typeface="+mn-ea"/>
                <a:cs typeface="+mn-cs"/>
              </a:rPr>
              <a:t>&lt;li&gt;&lt;a href=""&gt;</a:t>
            </a:r>
            <a:r>
              <a:rPr lang="it-IT" sz="1200" b="0" i="0" u="none" strike="noStrike" kern="1200" baseline="0" dirty="0">
                <a:solidFill>
                  <a:schemeClr val="tx1"/>
                </a:solidFill>
                <a:latin typeface="+mn-lt"/>
                <a:ea typeface="+mn-ea"/>
                <a:cs typeface="+mn-cs"/>
              </a:rPr>
              <a:t>Contact</a:t>
            </a:r>
            <a:r>
              <a:rPr lang="it-IT"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 id="content"&gt;</a:t>
            </a:r>
          </a:p>
          <a:p>
            <a:r>
              <a:rPr lang="en-US" sz="1200" b="1" i="0" u="none" strike="noStrike" kern="1200" baseline="0" dirty="0">
                <a:solidFill>
                  <a:schemeClr val="tx1"/>
                </a:solidFill>
                <a:latin typeface="+mn-lt"/>
                <a:ea typeface="+mn-ea"/>
                <a:cs typeface="+mn-cs"/>
              </a:rPr>
              <a:t>&lt;div id="feature"&gt;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Feature</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 class="article column1"&gt;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Column One</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 class="article column2"&gt;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Column Two</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 class="article column3"&gt;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Column Three</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&lt;div id="footer"&gt;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&amp;copy; Copyright 2011</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&lt;/div&gt;</a:t>
            </a:r>
          </a:p>
          <a:p>
            <a:r>
              <a:rPr lang="en-US" sz="1200" b="1" i="0" u="none" strike="noStrike" kern="1200" baseline="0" dirty="0">
                <a:solidFill>
                  <a:schemeClr val="tx1"/>
                </a:solidFill>
                <a:latin typeface="+mn-lt"/>
                <a:ea typeface="+mn-ea"/>
                <a:cs typeface="+mn-cs"/>
              </a:rPr>
              <a:t>&lt;/body&gt;</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body {</a:t>
            </a:r>
          </a:p>
          <a:p>
            <a:r>
              <a:rPr lang="en-US" sz="1200" b="1" i="0" u="none" strike="noStrike" kern="1200" baseline="0" dirty="0">
                <a:solidFill>
                  <a:schemeClr val="tx1"/>
                </a:solidFill>
                <a:latin typeface="+mn-lt"/>
                <a:ea typeface="+mn-ea"/>
                <a:cs typeface="+mn-cs"/>
              </a:rPr>
              <a:t>width: 90%;</a:t>
            </a:r>
          </a:p>
          <a:p>
            <a:r>
              <a:rPr lang="en-US" sz="1200" b="1" i="0" u="none" strike="noStrike" kern="1200" baseline="0" dirty="0">
                <a:solidFill>
                  <a:schemeClr val="tx1"/>
                </a:solidFill>
                <a:latin typeface="+mn-lt"/>
                <a:ea typeface="+mn-ea"/>
                <a:cs typeface="+mn-cs"/>
              </a:rPr>
              <a:t>margin: 0 auto;}</a:t>
            </a:r>
          </a:p>
          <a:p>
            <a:r>
              <a:rPr lang="en-US" sz="1200" b="1" i="0" u="none" strike="noStrike" kern="1200" baseline="0" dirty="0">
                <a:solidFill>
                  <a:schemeClr val="tx1"/>
                </a:solidFill>
                <a:latin typeface="+mn-lt"/>
                <a:ea typeface="+mn-ea"/>
                <a:cs typeface="+mn-cs"/>
              </a:rPr>
              <a:t>#content {overflow: auto;}</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nav</a:t>
            </a:r>
            <a:r>
              <a:rPr lang="en-US" sz="1200" b="1" i="0" u="none" strike="noStrike" kern="1200" baseline="0" dirty="0">
                <a:solidFill>
                  <a:schemeClr val="tx1"/>
                </a:solidFill>
                <a:latin typeface="+mn-lt"/>
                <a:ea typeface="+mn-ea"/>
                <a:cs typeface="+mn-cs"/>
              </a:rPr>
              <a:t>, #feature, #footer {</a:t>
            </a:r>
          </a:p>
          <a:p>
            <a:r>
              <a:rPr lang="en-US" sz="1200" b="1" i="0" u="none" strike="noStrike" kern="1200" baseline="0" dirty="0">
                <a:solidFill>
                  <a:schemeClr val="tx1"/>
                </a:solidFill>
                <a:latin typeface="+mn-lt"/>
                <a:ea typeface="+mn-ea"/>
                <a:cs typeface="+mn-cs"/>
              </a:rPr>
              <a:t>margin: 1%;}</a:t>
            </a:r>
          </a:p>
          <a:p>
            <a:r>
              <a:rPr lang="en-US" sz="1200" b="1" i="0" u="none" strike="noStrike" kern="1200" baseline="0" dirty="0">
                <a:solidFill>
                  <a:schemeClr val="tx1"/>
                </a:solidFill>
                <a:latin typeface="+mn-lt"/>
                <a:ea typeface="+mn-ea"/>
                <a:cs typeface="+mn-cs"/>
              </a:rPr>
              <a:t>.column1, .column2, .column3 {</a:t>
            </a:r>
          </a:p>
          <a:p>
            <a:r>
              <a:rPr lang="en-US" sz="1200" b="1" i="0" u="none" strike="noStrike" kern="1200" baseline="0" dirty="0">
                <a:solidFill>
                  <a:schemeClr val="tx1"/>
                </a:solidFill>
                <a:latin typeface="+mn-lt"/>
                <a:ea typeface="+mn-ea"/>
                <a:cs typeface="+mn-cs"/>
              </a:rPr>
              <a:t>width: 31.3%;</a:t>
            </a:r>
          </a:p>
          <a:p>
            <a:r>
              <a:rPr lang="en-US" sz="1200" b="1" i="0" u="none" strike="noStrike" kern="1200" baseline="0" dirty="0">
                <a:solidFill>
                  <a:schemeClr val="tx1"/>
                </a:solidFill>
                <a:latin typeface="+mn-lt"/>
                <a:ea typeface="+mn-ea"/>
                <a:cs typeface="+mn-cs"/>
              </a:rPr>
              <a:t>float: left;</a:t>
            </a:r>
          </a:p>
          <a:p>
            <a:r>
              <a:rPr lang="en-US" sz="1200" b="1" i="0" u="none" strike="noStrike" kern="1200" baseline="0" dirty="0">
                <a:solidFill>
                  <a:schemeClr val="tx1"/>
                </a:solidFill>
                <a:latin typeface="+mn-lt"/>
                <a:ea typeface="+mn-ea"/>
                <a:cs typeface="+mn-cs"/>
              </a:rPr>
              <a:t>margin: 1%;}</a:t>
            </a:r>
          </a:p>
          <a:p>
            <a:r>
              <a:rPr lang="en-US" sz="1200" b="1" i="0" u="none" strike="noStrike" kern="1200" baseline="0" dirty="0">
                <a:solidFill>
                  <a:schemeClr val="tx1"/>
                </a:solidFill>
                <a:latin typeface="+mn-lt"/>
                <a:ea typeface="+mn-ea"/>
                <a:cs typeface="+mn-cs"/>
              </a:rPr>
              <a:t>.column3 {margin-right: 0%;}</a:t>
            </a:r>
          </a:p>
          <a:p>
            <a:r>
              <a:rPr lang="en-US" sz="1200" b="1" i="0" u="none" strike="noStrike" kern="1200" baseline="0" dirty="0">
                <a:solidFill>
                  <a:schemeClr val="tx1"/>
                </a:solidFill>
                <a:latin typeface="+mn-lt"/>
                <a:ea typeface="+mn-ea"/>
                <a:cs typeface="+mn-cs"/>
              </a:rPr>
              <a:t>li {</a:t>
            </a:r>
          </a:p>
          <a:p>
            <a:r>
              <a:rPr lang="en-US" sz="1200" b="1" i="0" u="none" strike="noStrike" kern="1200" baseline="0" dirty="0">
                <a:solidFill>
                  <a:schemeClr val="tx1"/>
                </a:solidFill>
                <a:latin typeface="+mn-lt"/>
                <a:ea typeface="+mn-ea"/>
                <a:cs typeface="+mn-cs"/>
              </a:rPr>
              <a:t>display: inline;</a:t>
            </a:r>
          </a:p>
          <a:p>
            <a:r>
              <a:rPr lang="en-US" sz="1200" b="1" i="0" u="none" strike="noStrike" kern="1200" baseline="0" dirty="0">
                <a:solidFill>
                  <a:schemeClr val="tx1"/>
                </a:solidFill>
                <a:latin typeface="+mn-lt"/>
                <a:ea typeface="+mn-ea"/>
                <a:cs typeface="+mn-cs"/>
              </a:rPr>
              <a:t>padding: 0.5em;}</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nav</a:t>
            </a:r>
            <a:r>
              <a:rPr lang="en-US" sz="1200" b="1" i="0" u="none" strike="noStrike" kern="1200" baseline="0" dirty="0">
                <a:solidFill>
                  <a:schemeClr val="tx1"/>
                </a:solidFill>
                <a:latin typeface="+mn-lt"/>
                <a:ea typeface="+mn-ea"/>
                <a:cs typeface="+mn-cs"/>
              </a:rPr>
              <a:t>, #footer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efefef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padding: 0.5em 0;}</a:t>
            </a:r>
          </a:p>
          <a:p>
            <a:r>
              <a:rPr lang="en-US" sz="1200" b="1" i="0" u="none" strike="noStrike" kern="1200" baseline="0" dirty="0">
                <a:solidFill>
                  <a:schemeClr val="tx1"/>
                </a:solidFill>
                <a:latin typeface="+mn-lt"/>
                <a:ea typeface="+mn-ea"/>
                <a:cs typeface="+mn-cs"/>
              </a:rPr>
              <a:t>#feature, .article {</a:t>
            </a:r>
          </a:p>
          <a:p>
            <a:r>
              <a:rPr lang="en-US" sz="1200" b="1" i="0" u="none" strike="noStrike" kern="1200" baseline="0" dirty="0">
                <a:solidFill>
                  <a:schemeClr val="tx1"/>
                </a:solidFill>
                <a:latin typeface="+mn-lt"/>
                <a:ea typeface="+mn-ea"/>
                <a:cs typeface="+mn-cs"/>
              </a:rPr>
              <a:t>height: 10em;</a:t>
            </a:r>
          </a:p>
          <a:p>
            <a:r>
              <a:rPr lang="en-US" sz="1200" b="1" i="0" u="none" strike="noStrike" kern="1200" baseline="0" dirty="0">
                <a:solidFill>
                  <a:schemeClr val="tx1"/>
                </a:solidFill>
                <a:latin typeface="+mn-lt"/>
                <a:ea typeface="+mn-ea"/>
                <a:cs typeface="+mn-cs"/>
              </a:rPr>
              <a:t>margin-bottom: 1em;</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efefef</a:t>
            </a:r>
            <a:r>
              <a:rPr lang="en-US" sz="1200" b="1" i="0" u="none" strike="noStrike" kern="1200" baseline="0" dirty="0">
                <a:solidFill>
                  <a:schemeClr val="tx1"/>
                </a:solidFill>
                <a:latin typeface="+mn-lt"/>
                <a:ea typeface="+mn-ea"/>
                <a:cs typeface="+mn-cs"/>
              </a:rPr>
              <a:t>;}</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body {</a:t>
            </a:r>
          </a:p>
          <a:p>
            <a:r>
              <a:rPr lang="en-US" sz="1200" b="1" i="0" u="none" strike="noStrike" kern="1200" baseline="0" dirty="0">
                <a:solidFill>
                  <a:schemeClr val="tx1"/>
                </a:solidFill>
                <a:latin typeface="+mn-lt"/>
                <a:ea typeface="+mn-ea"/>
                <a:cs typeface="+mn-cs"/>
              </a:rPr>
              <a:t>width: 960px;</a:t>
            </a:r>
          </a:p>
          <a:p>
            <a:r>
              <a:rPr lang="en-US" sz="1200" b="1" i="0" u="none" strike="noStrike" kern="1200" baseline="0" dirty="0">
                <a:solidFill>
                  <a:schemeClr val="tx1"/>
                </a:solidFill>
                <a:latin typeface="+mn-lt"/>
                <a:ea typeface="+mn-ea"/>
                <a:cs typeface="+mn-cs"/>
              </a:rPr>
              <a:t>margin: 0 auto;}</a:t>
            </a:r>
          </a:p>
          <a:p>
            <a:r>
              <a:rPr lang="en-US" sz="1200" b="1" i="0" u="none" strike="noStrike" kern="1200" baseline="0" dirty="0">
                <a:solidFill>
                  <a:schemeClr val="tx1"/>
                </a:solidFill>
                <a:latin typeface="+mn-lt"/>
                <a:ea typeface="+mn-ea"/>
                <a:cs typeface="+mn-cs"/>
              </a:rPr>
              <a:t>#content {</a:t>
            </a:r>
          </a:p>
          <a:p>
            <a:r>
              <a:rPr lang="en-US" sz="1200" b="1" i="0" u="none" strike="noStrike" kern="1200" baseline="0" dirty="0">
                <a:solidFill>
                  <a:schemeClr val="tx1"/>
                </a:solidFill>
                <a:latin typeface="+mn-lt"/>
                <a:ea typeface="+mn-ea"/>
                <a:cs typeface="+mn-cs"/>
              </a:rPr>
              <a:t>overflow: auto;</a:t>
            </a:r>
          </a:p>
          <a:p>
            <a:r>
              <a:rPr lang="en-US" sz="1200" b="1" i="0" u="none" strike="noStrike" kern="1200" baseline="0" dirty="0">
                <a:solidFill>
                  <a:schemeClr val="tx1"/>
                </a:solidFill>
                <a:latin typeface="+mn-lt"/>
                <a:ea typeface="+mn-ea"/>
                <a:cs typeface="+mn-cs"/>
              </a:rPr>
              <a:t>height: 100%;}</a:t>
            </a:r>
          </a:p>
          <a:p>
            <a:r>
              <a:rPr lang="en-US" sz="1200" b="1" i="0" u="none" strike="noStrike" kern="1200" baseline="0" dirty="0">
                <a:solidFill>
                  <a:schemeClr val="tx1"/>
                </a:solidFill>
                <a:latin typeface="+mn-lt"/>
                <a:ea typeface="+mn-ea"/>
                <a:cs typeface="+mn-cs"/>
              </a:rPr>
              <a:t>#</a:t>
            </a:r>
            <a:r>
              <a:rPr lang="en-US" sz="1200" b="1" i="0" u="none" strike="noStrike" kern="1200" baseline="0" dirty="0" err="1">
                <a:solidFill>
                  <a:schemeClr val="tx1"/>
                </a:solidFill>
                <a:latin typeface="+mn-lt"/>
                <a:ea typeface="+mn-ea"/>
                <a:cs typeface="+mn-cs"/>
              </a:rPr>
              <a:t>nav</a:t>
            </a:r>
            <a:r>
              <a:rPr lang="en-US" sz="1200" b="1" i="0" u="none" strike="noStrike" kern="1200" baseline="0" dirty="0">
                <a:solidFill>
                  <a:schemeClr val="tx1"/>
                </a:solidFill>
                <a:latin typeface="+mn-lt"/>
                <a:ea typeface="+mn-ea"/>
                <a:cs typeface="+mn-cs"/>
              </a:rPr>
              <a:t>, #feature, #footer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efefef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padding: 10px;</a:t>
            </a:r>
          </a:p>
          <a:p>
            <a:r>
              <a:rPr lang="en-US" sz="1200" b="1" i="0" u="none" strike="noStrike" kern="1200" baseline="0" dirty="0">
                <a:solidFill>
                  <a:schemeClr val="tx1"/>
                </a:solidFill>
                <a:latin typeface="+mn-lt"/>
                <a:ea typeface="+mn-ea"/>
                <a:cs typeface="+mn-cs"/>
              </a:rPr>
              <a:t>margin: 10px;}</a:t>
            </a:r>
          </a:p>
          <a:p>
            <a:r>
              <a:rPr lang="en-US" sz="1200" b="1" i="0" u="none" strike="noStrike" kern="1200" baseline="0" dirty="0">
                <a:solidFill>
                  <a:schemeClr val="tx1"/>
                </a:solidFill>
                <a:latin typeface="+mn-lt"/>
                <a:ea typeface="+mn-ea"/>
                <a:cs typeface="+mn-cs"/>
              </a:rPr>
              <a:t>.column1, .column2, .column3 {</a:t>
            </a:r>
          </a:p>
          <a:p>
            <a:r>
              <a:rPr lang="en-US" sz="1200" b="1" i="0" u="none" strike="noStrike" kern="1200" baseline="0" dirty="0">
                <a:solidFill>
                  <a:schemeClr val="tx1"/>
                </a:solidFill>
                <a:latin typeface="+mn-lt"/>
                <a:ea typeface="+mn-ea"/>
                <a:cs typeface="+mn-cs"/>
              </a:rPr>
              <a:t>background-color: #</a:t>
            </a:r>
            <a:r>
              <a:rPr lang="en-US" sz="1200" b="1" i="0" u="none" strike="noStrike" kern="1200" baseline="0" dirty="0" err="1">
                <a:solidFill>
                  <a:schemeClr val="tx1"/>
                </a:solidFill>
                <a:latin typeface="+mn-lt"/>
                <a:ea typeface="+mn-ea"/>
                <a:cs typeface="+mn-cs"/>
              </a:rPr>
              <a:t>efefef</a:t>
            </a:r>
            <a:r>
              <a:rPr lang="en-US" sz="1200" b="1"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width: 300px;</a:t>
            </a:r>
          </a:p>
          <a:p>
            <a:r>
              <a:rPr lang="en-US" sz="1200" b="1" i="0" u="none" strike="noStrike" kern="1200" baseline="0" dirty="0">
                <a:solidFill>
                  <a:schemeClr val="tx1"/>
                </a:solidFill>
                <a:latin typeface="+mn-lt"/>
                <a:ea typeface="+mn-ea"/>
                <a:cs typeface="+mn-cs"/>
              </a:rPr>
              <a:t>float: left;</a:t>
            </a:r>
          </a:p>
          <a:p>
            <a:r>
              <a:rPr lang="en-US" sz="1200" b="1" i="0" u="none" strike="noStrike" kern="1200" baseline="0" dirty="0">
                <a:solidFill>
                  <a:schemeClr val="tx1"/>
                </a:solidFill>
                <a:latin typeface="+mn-lt"/>
                <a:ea typeface="+mn-ea"/>
                <a:cs typeface="+mn-cs"/>
              </a:rPr>
              <a:t>margin: 10px;}</a:t>
            </a:r>
          </a:p>
          <a:p>
            <a:r>
              <a:rPr lang="en-US" sz="1200" b="1" i="0" u="none" strike="noStrike" kern="1200" baseline="0" dirty="0">
                <a:solidFill>
                  <a:schemeClr val="tx1"/>
                </a:solidFill>
                <a:latin typeface="+mn-lt"/>
                <a:ea typeface="+mn-ea"/>
                <a:cs typeface="+mn-cs"/>
              </a:rPr>
              <a:t>li {</a:t>
            </a:r>
          </a:p>
          <a:p>
            <a:r>
              <a:rPr lang="en-US" sz="1200" b="1" i="0" u="none" strike="noStrike" kern="1200" baseline="0" dirty="0">
                <a:solidFill>
                  <a:schemeClr val="tx1"/>
                </a:solidFill>
                <a:latin typeface="+mn-lt"/>
                <a:ea typeface="+mn-ea"/>
                <a:cs typeface="+mn-cs"/>
              </a:rPr>
              <a:t>display: inline;</a:t>
            </a:r>
          </a:p>
          <a:p>
            <a:r>
              <a:rPr lang="en-US" sz="1200" b="1" i="0" u="none" strike="noStrike" kern="1200" baseline="0" dirty="0">
                <a:solidFill>
                  <a:schemeClr val="tx1"/>
                </a:solidFill>
                <a:latin typeface="+mn-lt"/>
                <a:ea typeface="+mn-ea"/>
                <a:cs typeface="+mn-cs"/>
              </a:rPr>
              <a:t>padding: 5px;}</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92</a:t>
            </a:fld>
            <a:endParaRPr lang="en-US"/>
          </a:p>
        </p:txBody>
      </p:sp>
    </p:spTree>
    <p:extLst>
      <p:ext uri="{BB962C8B-B14F-4D97-AF65-F5344CB8AC3E}">
        <p14:creationId xmlns:p14="http://schemas.microsoft.com/office/powerpoint/2010/main" val="112726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font-size: 12px;</a:t>
            </a:r>
          </a:p>
          <a:p>
            <a:r>
              <a:rPr lang="en-US" dirty="0"/>
              <a:t>font-size: 0.8em;</a:t>
            </a:r>
          </a:p>
          <a:p>
            <a:r>
              <a:rPr lang="en-US" sz="1200" kern="1200" dirty="0">
                <a:solidFill>
                  <a:schemeClr val="tx1"/>
                </a:solidFill>
                <a:effectLst/>
                <a:latin typeface="+mn-lt"/>
                <a:ea typeface="+mn-ea"/>
                <a:cs typeface="+mn-cs"/>
              </a:rPr>
              <a:t>p { line-height: 1.2; } /* = 1.2em = 1.2*font-size = 120% of font-size */</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18</a:t>
            </a:fld>
            <a:endParaRPr lang="en-US"/>
          </a:p>
        </p:txBody>
      </p:sp>
    </p:spTree>
    <p:extLst>
      <p:ext uri="{BB962C8B-B14F-4D97-AF65-F5344CB8AC3E}">
        <p14:creationId xmlns:p14="http://schemas.microsoft.com/office/powerpoint/2010/main" val="1069972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font-weight: normal; </a:t>
            </a:r>
          </a:p>
          <a:p>
            <a:r>
              <a:rPr lang="en-US" dirty="0"/>
              <a:t>font-weight: bold;</a:t>
            </a:r>
          </a:p>
          <a:p>
            <a:r>
              <a:rPr lang="en-US" dirty="0"/>
              <a:t>font-weight: 100;</a:t>
            </a:r>
          </a:p>
          <a:p>
            <a:r>
              <a:rPr lang="en-US" dirty="0"/>
              <a:t>font-weight: 200;</a:t>
            </a:r>
          </a:p>
          <a:p>
            <a:r>
              <a:rPr lang="en-US" dirty="0"/>
              <a:t>font-weight: 300;</a:t>
            </a:r>
          </a:p>
          <a:p>
            <a:r>
              <a:rPr lang="en-US" dirty="0"/>
              <a:t>font-weight: 400;// normal</a:t>
            </a:r>
          </a:p>
          <a:p>
            <a:r>
              <a:rPr lang="en-US" dirty="0"/>
              <a:t>font-weight: 500;</a:t>
            </a:r>
          </a:p>
          <a:p>
            <a:r>
              <a:rPr lang="en-US" dirty="0"/>
              <a:t>font-weight: 600;</a:t>
            </a:r>
          </a:p>
          <a:p>
            <a:r>
              <a:rPr lang="en-US" dirty="0"/>
              <a:t>font-weight: 700;// bold</a:t>
            </a:r>
          </a:p>
          <a:p>
            <a:r>
              <a:rPr lang="en-US" dirty="0"/>
              <a:t>font-weight: 800;</a:t>
            </a:r>
          </a:p>
          <a:p>
            <a:r>
              <a:rPr lang="en-US" dirty="0"/>
              <a:t>font-weight: 900;</a:t>
            </a:r>
          </a:p>
        </p:txBody>
      </p:sp>
      <p:sp>
        <p:nvSpPr>
          <p:cNvPr id="4" name="Slide Number Placeholder 3"/>
          <p:cNvSpPr>
            <a:spLocks noGrp="1"/>
          </p:cNvSpPr>
          <p:nvPr>
            <p:ph type="sldNum" sz="quarter" idx="10"/>
          </p:nvPr>
        </p:nvSpPr>
        <p:spPr/>
        <p:txBody>
          <a:bodyPr/>
          <a:lstStyle/>
          <a:p>
            <a:fld id="{E512A55C-0109-4089-BFBE-18C3BDFA7400}" type="slidenum">
              <a:rPr lang="en-US" smtClean="0"/>
              <a:t>21</a:t>
            </a:fld>
            <a:endParaRPr lang="en-US"/>
          </a:p>
        </p:txBody>
      </p:sp>
    </p:spTree>
    <p:extLst>
      <p:ext uri="{BB962C8B-B14F-4D97-AF65-F5344CB8AC3E}">
        <p14:creationId xmlns:p14="http://schemas.microsoft.com/office/powerpoint/2010/main" val="297450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font: italic small-caps bold 16px/2 cursive;</a:t>
            </a:r>
          </a:p>
          <a:p>
            <a:r>
              <a:rPr lang="fr-FR" dirty="0"/>
              <a:t>font: </a:t>
            </a:r>
            <a:r>
              <a:rPr lang="fr-FR" dirty="0" err="1"/>
              <a:t>italic</a:t>
            </a:r>
            <a:r>
              <a:rPr lang="fr-FR" dirty="0"/>
              <a:t> 1.2em "</a:t>
            </a:r>
            <a:r>
              <a:rPr lang="fr-FR" dirty="0" err="1"/>
              <a:t>Fira</a:t>
            </a:r>
            <a:r>
              <a:rPr lang="fr-FR" dirty="0"/>
              <a:t> Sans", </a:t>
            </a:r>
            <a:r>
              <a:rPr lang="fr-FR" dirty="0" err="1"/>
              <a:t>serif</a:t>
            </a:r>
            <a:r>
              <a:rPr lang="fr-FR" dirty="0"/>
              <a:t>;</a:t>
            </a:r>
          </a:p>
          <a:p>
            <a:endParaRPr lang="fr-FR" dirty="0"/>
          </a:p>
          <a:p>
            <a:r>
              <a:rPr lang="en-US" dirty="0"/>
              <a:t>@font-face {</a:t>
            </a:r>
          </a:p>
          <a:p>
            <a:r>
              <a:rPr lang="en-US" dirty="0"/>
              <a:t>  font-family: "Open Sans";</a:t>
            </a:r>
          </a:p>
          <a:p>
            <a:r>
              <a:rPr lang="en-US" dirty="0"/>
              <a:t>  </a:t>
            </a:r>
            <a:r>
              <a:rPr lang="en-US" dirty="0" err="1"/>
              <a:t>src</a:t>
            </a:r>
            <a:r>
              <a:rPr lang="en-US" dirty="0"/>
              <a:t>: </a:t>
            </a:r>
            <a:r>
              <a:rPr lang="en-US" dirty="0" err="1"/>
              <a:t>url</a:t>
            </a:r>
            <a:r>
              <a:rPr lang="en-US" dirty="0"/>
              <a:t>("/fonts/OpenSans-Regular-webfont.woff2") format("woff2"),</a:t>
            </a:r>
          </a:p>
          <a:p>
            <a:r>
              <a:rPr lang="en-US" dirty="0"/>
              <a:t>       </a:t>
            </a:r>
            <a:r>
              <a:rPr lang="en-US" dirty="0" err="1"/>
              <a:t>url</a:t>
            </a:r>
            <a:r>
              <a:rPr lang="en-US" dirty="0"/>
              <a:t>("/fonts/</a:t>
            </a:r>
            <a:r>
              <a:rPr lang="en-US" dirty="0" err="1"/>
              <a:t>OpenSans</a:t>
            </a:r>
            <a:r>
              <a:rPr lang="en-US" dirty="0"/>
              <a:t>-Regular-</a:t>
            </a:r>
            <a:r>
              <a:rPr lang="en-US" dirty="0" err="1"/>
              <a:t>webfont.woff</a:t>
            </a:r>
            <a:r>
              <a:rPr lang="en-US" dirty="0"/>
              <a:t>") format("</a:t>
            </a:r>
            <a:r>
              <a:rPr lang="en-US" dirty="0" err="1"/>
              <a:t>woff</a:t>
            </a:r>
            <a:r>
              <a:rPr lang="en-US" dirty="0"/>
              <a:t>");</a:t>
            </a:r>
          </a:p>
          <a:p>
            <a:r>
              <a:rPr lang="en-US" dirty="0"/>
              <a:t>}</a:t>
            </a:r>
          </a:p>
        </p:txBody>
      </p:sp>
      <p:sp>
        <p:nvSpPr>
          <p:cNvPr id="4" name="Slide Number Placeholder 3"/>
          <p:cNvSpPr>
            <a:spLocks noGrp="1"/>
          </p:cNvSpPr>
          <p:nvPr>
            <p:ph type="sldNum" sz="quarter" idx="10"/>
          </p:nvPr>
        </p:nvSpPr>
        <p:spPr/>
        <p:txBody>
          <a:bodyPr/>
          <a:lstStyle/>
          <a:p>
            <a:fld id="{E512A55C-0109-4089-BFBE-18C3BDFA7400}" type="slidenum">
              <a:rPr lang="en-US" smtClean="0"/>
              <a:t>22</a:t>
            </a:fld>
            <a:endParaRPr lang="en-US"/>
          </a:p>
        </p:txBody>
      </p:sp>
    </p:spTree>
    <p:extLst>
      <p:ext uri="{BB962C8B-B14F-4D97-AF65-F5344CB8AC3E}">
        <p14:creationId xmlns:p14="http://schemas.microsoft.com/office/powerpoint/2010/main" val="2669545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&lt;!DOCTYPE html&gt;</a:t>
            </a:r>
          </a:p>
          <a:p>
            <a:r>
              <a:rPr lang="en-US" sz="1200" b="1" i="0" u="none" strike="noStrike" kern="1200" baseline="0" dirty="0">
                <a:solidFill>
                  <a:schemeClr val="tx1"/>
                </a:solidFill>
                <a:latin typeface="+mn-lt"/>
                <a:ea typeface="+mn-ea"/>
                <a:cs typeface="+mn-cs"/>
              </a:rPr>
              <a:t>&lt;html&gt;</a:t>
            </a:r>
          </a:p>
          <a:p>
            <a:r>
              <a:rPr lang="en-US" sz="1200" b="1" i="0" u="none" strike="noStrike" kern="1200" baseline="0" dirty="0">
                <a:solidFill>
                  <a:schemeClr val="tx1"/>
                </a:solidFill>
                <a:latin typeface="+mn-lt"/>
                <a:ea typeface="+mn-ea"/>
                <a:cs typeface="+mn-cs"/>
              </a:rPr>
              <a:t>&lt;head&gt;</a:t>
            </a:r>
          </a:p>
          <a:p>
            <a:r>
              <a:rPr lang="en-US" sz="1200" b="1" i="0" u="none" strike="noStrike" kern="1200" baseline="0" dirty="0">
                <a:solidFill>
                  <a:schemeClr val="tx1"/>
                </a:solidFill>
                <a:latin typeface="+mn-lt"/>
                <a:ea typeface="+mn-ea"/>
                <a:cs typeface="+mn-cs"/>
              </a:rPr>
              <a:t>&lt;title&gt;</a:t>
            </a:r>
            <a:r>
              <a:rPr lang="en-US" sz="1200" b="0" i="0" u="none" strike="noStrike" kern="1200" baseline="0" dirty="0">
                <a:solidFill>
                  <a:schemeClr val="tx1"/>
                </a:solidFill>
                <a:latin typeface="+mn-lt"/>
                <a:ea typeface="+mn-ea"/>
                <a:cs typeface="+mn-cs"/>
              </a:rPr>
              <a:t>CSS Selectors</a:t>
            </a:r>
            <a:r>
              <a:rPr lang="en-US" sz="1200" b="1" i="0" u="none" strike="noStrike" kern="1200" baseline="0" dirty="0">
                <a:solidFill>
                  <a:schemeClr val="tx1"/>
                </a:solidFill>
                <a:latin typeface="+mn-lt"/>
                <a:ea typeface="+mn-ea"/>
                <a:cs typeface="+mn-cs"/>
              </a:rPr>
              <a:t>&lt;/title&gt;</a:t>
            </a:r>
          </a:p>
          <a:p>
            <a:r>
              <a:rPr lang="en-US" sz="1200" b="1" i="0" u="none" strike="noStrike" kern="1200" baseline="0" dirty="0">
                <a:solidFill>
                  <a:schemeClr val="tx1"/>
                </a:solidFill>
                <a:latin typeface="+mn-lt"/>
                <a:ea typeface="+mn-ea"/>
                <a:cs typeface="+mn-cs"/>
              </a:rPr>
              <a:t>&lt;/head&gt;</a:t>
            </a:r>
          </a:p>
          <a:p>
            <a:r>
              <a:rPr lang="en-US" sz="1200" b="1" i="0" u="none" strike="noStrike" kern="1200" baseline="0" dirty="0">
                <a:solidFill>
                  <a:schemeClr val="tx1"/>
                </a:solidFill>
                <a:latin typeface="+mn-lt"/>
                <a:ea typeface="+mn-ea"/>
                <a:cs typeface="+mn-cs"/>
              </a:rPr>
              <a:t>&lt;body&gt;</a:t>
            </a:r>
          </a:p>
          <a:p>
            <a:r>
              <a:rPr lang="en-US" sz="1200" b="1" i="0" u="none" strike="noStrike" kern="1200" baseline="0" dirty="0">
                <a:solidFill>
                  <a:schemeClr val="tx1"/>
                </a:solidFill>
                <a:latin typeface="+mn-lt"/>
                <a:ea typeface="+mn-ea"/>
                <a:cs typeface="+mn-cs"/>
              </a:rPr>
              <a:t>&lt;h1 id="top"&gt;</a:t>
            </a:r>
            <a:r>
              <a:rPr lang="en-US" sz="1200" b="0" i="0" u="none" strike="noStrike" kern="1200" baseline="0" dirty="0">
                <a:solidFill>
                  <a:schemeClr val="tx1"/>
                </a:solidFill>
                <a:latin typeface="+mn-lt"/>
                <a:ea typeface="+mn-ea"/>
                <a:cs typeface="+mn-cs"/>
              </a:rPr>
              <a:t>Kitchen Garden Calendar</a:t>
            </a:r>
            <a:r>
              <a:rPr lang="en-US" sz="1200" b="1" i="0" u="none" strike="noStrike" kern="1200" baseline="0" dirty="0">
                <a:solidFill>
                  <a:schemeClr val="tx1"/>
                </a:solidFill>
                <a:latin typeface="+mn-lt"/>
                <a:ea typeface="+mn-ea"/>
                <a:cs typeface="+mn-cs"/>
              </a:rPr>
              <a:t>&lt;/h1&gt;</a:t>
            </a:r>
          </a:p>
          <a:p>
            <a:r>
              <a:rPr lang="en-US" sz="1200" b="1" i="0" u="none" strike="noStrike" kern="1200" baseline="0" dirty="0">
                <a:solidFill>
                  <a:schemeClr val="tx1"/>
                </a:solidFill>
                <a:latin typeface="+mn-lt"/>
                <a:ea typeface="+mn-ea"/>
                <a:cs typeface="+mn-cs"/>
              </a:rPr>
              <a:t>&lt;p id="introduction"&gt;</a:t>
            </a:r>
            <a:r>
              <a:rPr lang="en-US" sz="1200" b="0" i="0" u="none" strike="noStrike" kern="1200" baseline="0" dirty="0">
                <a:solidFill>
                  <a:schemeClr val="tx1"/>
                </a:solidFill>
                <a:latin typeface="+mn-lt"/>
                <a:ea typeface="+mn-ea"/>
                <a:cs typeface="+mn-cs"/>
              </a:rPr>
              <a:t>Here you can read our</a:t>
            </a:r>
          </a:p>
          <a:p>
            <a:r>
              <a:rPr lang="en-US" sz="1200" b="0" i="0" u="none" strike="noStrike" kern="1200" baseline="0" dirty="0">
                <a:solidFill>
                  <a:schemeClr val="tx1"/>
                </a:solidFill>
                <a:latin typeface="+mn-lt"/>
                <a:ea typeface="+mn-ea"/>
                <a:cs typeface="+mn-cs"/>
              </a:rPr>
              <a:t>handy guide about what to do when.</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&lt;h2&gt;</a:t>
            </a:r>
            <a:r>
              <a:rPr lang="en-US" sz="1200" b="0" i="0" u="none" strike="noStrike" kern="1200" baseline="0" dirty="0">
                <a:solidFill>
                  <a:schemeClr val="tx1"/>
                </a:solidFill>
                <a:latin typeface="+mn-lt"/>
                <a:ea typeface="+mn-ea"/>
                <a:cs typeface="+mn-cs"/>
              </a:rPr>
              <a:t>Spring</a:t>
            </a:r>
            <a:r>
              <a:rPr lang="en-US" sz="1200" b="1" i="0" u="none" strike="noStrike" kern="1200" baseline="0" dirty="0">
                <a:solidFill>
                  <a:schemeClr val="tx1"/>
                </a:solidFill>
                <a:latin typeface="+mn-lt"/>
                <a:ea typeface="+mn-ea"/>
                <a:cs typeface="+mn-cs"/>
              </a:rPr>
              <a:t>&lt;/h2&gt;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="mulch.html"&gt;</a:t>
            </a:r>
          </a:p>
          <a:p>
            <a:r>
              <a:rPr lang="en-US" sz="1200" b="0" i="0" u="none" strike="noStrike" kern="1200" baseline="0" dirty="0">
                <a:solidFill>
                  <a:schemeClr val="tx1"/>
                </a:solidFill>
                <a:latin typeface="+mn-lt"/>
                <a:ea typeface="+mn-ea"/>
                <a:cs typeface="+mn-cs"/>
              </a:rPr>
              <a:t>Spring mulch vegetable beds</a:t>
            </a:r>
            <a:r>
              <a:rPr lang="en-US"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="potato.html"&gt;</a:t>
            </a:r>
          </a:p>
          <a:p>
            <a:r>
              <a:rPr lang="en-US" sz="1200" b="0" i="0" u="none" strike="noStrike" kern="1200" baseline="0" dirty="0">
                <a:solidFill>
                  <a:schemeClr val="tx1"/>
                </a:solidFill>
                <a:latin typeface="+mn-lt"/>
                <a:ea typeface="+mn-ea"/>
                <a:cs typeface="+mn-cs"/>
              </a:rPr>
              <a:t>Plant out early potatoes</a:t>
            </a:r>
            <a:r>
              <a:rPr lang="en-US"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="tomato.html"&gt;</a:t>
            </a:r>
          </a:p>
          <a:p>
            <a:r>
              <a:rPr lang="en-US" sz="1200" b="0" i="0" u="none" strike="noStrike" kern="1200" baseline="0" dirty="0">
                <a:solidFill>
                  <a:schemeClr val="tx1"/>
                </a:solidFill>
                <a:latin typeface="+mn-lt"/>
                <a:ea typeface="+mn-ea"/>
                <a:cs typeface="+mn-cs"/>
              </a:rPr>
              <a:t>Sow tomato seeds</a:t>
            </a:r>
            <a:r>
              <a:rPr lang="en-US"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="beet.html"&gt;</a:t>
            </a:r>
          </a:p>
          <a:p>
            <a:r>
              <a:rPr lang="en-US" sz="1200" b="0" i="0" u="none" strike="noStrike" kern="1200" baseline="0" dirty="0">
                <a:solidFill>
                  <a:schemeClr val="tx1"/>
                </a:solidFill>
                <a:latin typeface="+mn-lt"/>
                <a:ea typeface="+mn-ea"/>
                <a:cs typeface="+mn-cs"/>
              </a:rPr>
              <a:t>Sow beet seeds</a:t>
            </a:r>
            <a:r>
              <a:rPr lang="en-US"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="zucchini.html"&gt;</a:t>
            </a:r>
          </a:p>
          <a:p>
            <a:r>
              <a:rPr lang="it-IT" sz="1200" b="0" i="0" u="none" strike="noStrike" kern="1200" baseline="0" dirty="0">
                <a:solidFill>
                  <a:schemeClr val="tx1"/>
                </a:solidFill>
                <a:latin typeface="+mn-lt"/>
                <a:ea typeface="+mn-ea"/>
                <a:cs typeface="+mn-cs"/>
              </a:rPr>
              <a:t>Sow zucchini seeds</a:t>
            </a:r>
            <a:r>
              <a:rPr lang="it-IT"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&lt;li&gt;&lt;a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="rhubarb.html"&gt;</a:t>
            </a:r>
          </a:p>
          <a:p>
            <a:r>
              <a:rPr lang="en-US" sz="1200" b="0" i="0" u="none" strike="noStrike" kern="1200" baseline="0" dirty="0">
                <a:solidFill>
                  <a:schemeClr val="tx1"/>
                </a:solidFill>
                <a:latin typeface="+mn-lt"/>
                <a:ea typeface="+mn-ea"/>
                <a:cs typeface="+mn-cs"/>
              </a:rPr>
              <a:t>Deadhead rhubarb flowers</a:t>
            </a:r>
            <a:r>
              <a:rPr lang="en-US" sz="1200" b="1" i="0" u="none" strike="noStrike" kern="1200" baseline="0" dirty="0">
                <a:solidFill>
                  <a:schemeClr val="tx1"/>
                </a:solidFill>
                <a:latin typeface="+mn-lt"/>
                <a:ea typeface="+mn-ea"/>
                <a:cs typeface="+mn-cs"/>
              </a:rPr>
              <a:t>&lt;/a&gt;&lt;/li&gt;</a:t>
            </a:r>
          </a:p>
          <a:p>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ul</a:t>
            </a:r>
            <a:r>
              <a:rPr lang="en-US" sz="1200" b="1" i="0" u="none" strike="noStrike" kern="1200" baseline="0" dirty="0">
                <a:solidFill>
                  <a:schemeClr val="tx1"/>
                </a:solidFill>
                <a:latin typeface="+mn-lt"/>
                <a:ea typeface="+mn-ea"/>
                <a:cs typeface="+mn-cs"/>
              </a:rPr>
              <a:t>&gt;</a:t>
            </a:r>
          </a:p>
          <a:p>
            <a:r>
              <a:rPr lang="en-US" sz="1200" b="1" i="0" u="none" strike="noStrike" kern="1200" baseline="0" dirty="0">
                <a:solidFill>
                  <a:schemeClr val="tx1"/>
                </a:solidFill>
                <a:latin typeface="+mn-lt"/>
                <a:ea typeface="+mn-ea"/>
                <a:cs typeface="+mn-cs"/>
              </a:rPr>
              <a:t>&lt;p class="note"&gt;</a:t>
            </a:r>
          </a:p>
          <a:p>
            <a:r>
              <a:rPr lang="en-US" sz="1200" b="0" i="0" u="none" strike="noStrike" kern="1200" baseline="0" dirty="0">
                <a:solidFill>
                  <a:schemeClr val="tx1"/>
                </a:solidFill>
                <a:latin typeface="+mn-lt"/>
                <a:ea typeface="+mn-ea"/>
                <a:cs typeface="+mn-cs"/>
              </a:rPr>
              <a:t>This page was written by</a:t>
            </a:r>
          </a:p>
          <a:p>
            <a:r>
              <a:rPr lang="en-US" sz="1200" b="1" i="0" u="none" strike="noStrike" kern="1200" baseline="0" dirty="0">
                <a:solidFill>
                  <a:schemeClr val="tx1"/>
                </a:solidFill>
                <a:latin typeface="+mn-lt"/>
                <a:ea typeface="+mn-ea"/>
                <a:cs typeface="+mn-cs"/>
              </a:rPr>
              <a: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="mailto:ivy@example.org"&gt;</a:t>
            </a:r>
          </a:p>
          <a:p>
            <a:r>
              <a:rPr lang="en-US" sz="1200" b="0" i="0" u="none" strike="noStrike" kern="1200" baseline="0" dirty="0">
                <a:solidFill>
                  <a:schemeClr val="tx1"/>
                </a:solidFill>
                <a:latin typeface="+mn-lt"/>
                <a:ea typeface="+mn-ea"/>
                <a:cs typeface="+mn-cs"/>
              </a:rPr>
              <a:t>ivy@example.org</a:t>
            </a:r>
            <a:r>
              <a:rPr lang="en-US" sz="1200" b="1" i="0" u="none" strike="noStrike" kern="1200" baseline="0" dirty="0">
                <a:solidFill>
                  <a:schemeClr val="tx1"/>
                </a:solidFill>
                <a:latin typeface="+mn-lt"/>
                <a:ea typeface="+mn-ea"/>
                <a:cs typeface="+mn-cs"/>
              </a:rPr>
              <a:t>&lt;/a&gt; </a:t>
            </a:r>
            <a:r>
              <a:rPr lang="en-US" sz="1200" b="0" i="0" u="none" strike="noStrike" kern="1200" baseline="0" dirty="0">
                <a:solidFill>
                  <a:schemeClr val="tx1"/>
                </a:solidFill>
                <a:latin typeface="+mn-lt"/>
                <a:ea typeface="+mn-ea"/>
                <a:cs typeface="+mn-cs"/>
              </a:rPr>
              <a:t>for</a:t>
            </a:r>
          </a:p>
          <a:p>
            <a:r>
              <a:rPr lang="pt-BR" sz="1200" b="1" i="0" u="none" strike="noStrike" kern="1200" baseline="0" dirty="0">
                <a:solidFill>
                  <a:schemeClr val="tx1"/>
                </a:solidFill>
                <a:latin typeface="+mn-lt"/>
                <a:ea typeface="+mn-ea"/>
                <a:cs typeface="+mn-cs"/>
              </a:rPr>
              <a:t>&lt;a href="http://www.example.org"&gt;</a:t>
            </a:r>
            <a:r>
              <a:rPr lang="pt-BR" sz="1200" b="0" i="0" u="none" strike="noStrike" kern="1200" baseline="0" dirty="0">
                <a:solidFill>
                  <a:schemeClr val="tx1"/>
                </a:solidFill>
                <a:latin typeface="+mn-lt"/>
                <a:ea typeface="+mn-ea"/>
                <a:cs typeface="+mn-cs"/>
              </a:rPr>
              <a:t>Example</a:t>
            </a:r>
            <a:r>
              <a:rPr lang="pt-BR" sz="1200" b="1" i="0" u="none" strike="noStrike" kern="1200" baseline="0" dirty="0">
                <a:solidFill>
                  <a:schemeClr val="tx1"/>
                </a:solidFill>
                <a:latin typeface="+mn-lt"/>
                <a:ea typeface="+mn-ea"/>
                <a:cs typeface="+mn-cs"/>
              </a:rPr>
              <a:t>&lt;/a&gt;</a:t>
            </a:r>
            <a:r>
              <a:rPr lang="pt-BR" sz="1200" b="0" i="0" u="none" strike="noStrike" kern="1200" baseline="0" dirty="0">
                <a:solidFill>
                  <a:schemeClr val="tx1"/>
                </a:solidFill>
                <a:latin typeface="+mn-lt"/>
                <a:ea typeface="+mn-ea"/>
                <a:cs typeface="+mn-cs"/>
              </a:rPr>
              <a:t>.</a:t>
            </a:r>
          </a:p>
          <a:p>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&lt;a </a:t>
            </a:r>
            <a:r>
              <a:rPr lang="en-US" sz="1200" b="1" i="0" u="none" strike="noStrike" kern="1200" baseline="0" dirty="0" err="1">
                <a:solidFill>
                  <a:schemeClr val="tx1"/>
                </a:solidFill>
                <a:latin typeface="+mn-lt"/>
                <a:ea typeface="+mn-ea"/>
                <a:cs typeface="+mn-cs"/>
              </a:rPr>
              <a:t>href</a:t>
            </a:r>
            <a:r>
              <a:rPr lang="en-US" sz="1200" b="1" i="0" u="none" strike="noStrike" kern="1200" baseline="0" dirty="0">
                <a:solidFill>
                  <a:schemeClr val="tx1"/>
                </a:solidFill>
                <a:latin typeface="+mn-lt"/>
                <a:ea typeface="+mn-ea"/>
                <a:cs typeface="+mn-cs"/>
              </a:rPr>
              <a:t>="#top"&gt;</a:t>
            </a:r>
            <a:r>
              <a:rPr lang="en-US" sz="1200" b="0" i="0" u="none" strike="noStrike" kern="1200" baseline="0" dirty="0">
                <a:solidFill>
                  <a:schemeClr val="tx1"/>
                </a:solidFill>
                <a:latin typeface="+mn-lt"/>
                <a:ea typeface="+mn-ea"/>
                <a:cs typeface="+mn-cs"/>
              </a:rPr>
              <a:t>Top of page</a:t>
            </a:r>
            <a:r>
              <a:rPr lang="en-US" sz="1200" b="1" i="0" u="none" strike="noStrike" kern="1200" baseline="0" dirty="0">
                <a:solidFill>
                  <a:schemeClr val="tx1"/>
                </a:solidFill>
                <a:latin typeface="+mn-lt"/>
                <a:ea typeface="+mn-ea"/>
                <a:cs typeface="+mn-cs"/>
              </a:rPr>
              <a:t>&lt;/a&gt;</a:t>
            </a:r>
          </a:p>
          <a:p>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&lt;/body&gt;</a:t>
            </a:r>
          </a:p>
          <a:p>
            <a:r>
              <a:rPr lang="en-US" sz="1200" b="1" i="0" u="none" strike="noStrike" kern="1200" baseline="0" dirty="0">
                <a:solidFill>
                  <a:schemeClr val="tx1"/>
                </a:solidFill>
                <a:latin typeface="+mn-lt"/>
                <a:ea typeface="+mn-ea"/>
                <a:cs typeface="+mn-cs"/>
              </a:rPr>
              <a:t>&lt;/html&gt;</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23</a:t>
            </a:fld>
            <a:endParaRPr lang="en-US"/>
          </a:p>
        </p:txBody>
      </p:sp>
    </p:spTree>
    <p:extLst>
      <p:ext uri="{BB962C8B-B14F-4D97-AF65-F5344CB8AC3E}">
        <p14:creationId xmlns:p14="http://schemas.microsoft.com/office/powerpoint/2010/main" val="301877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&lt;h1&gt;</a:t>
            </a:r>
            <a:r>
              <a:rPr lang="en-US" sz="1200" b="0" i="0" u="none" strike="noStrike" kern="1200" baseline="0" dirty="0">
                <a:solidFill>
                  <a:schemeClr val="tx1"/>
                </a:solidFill>
                <a:latin typeface="+mn-lt"/>
                <a:ea typeface="+mn-ea"/>
                <a:cs typeface="+mn-cs"/>
              </a:rPr>
              <a:t>Potatoes</a:t>
            </a:r>
            <a:r>
              <a:rPr lang="en-US" sz="1200" b="1" i="0" u="none" strike="noStrike" kern="1200" baseline="0" dirty="0">
                <a:solidFill>
                  <a:schemeClr val="tx1"/>
                </a:solidFill>
                <a:latin typeface="+mn-lt"/>
                <a:ea typeface="+mn-ea"/>
                <a:cs typeface="+mn-cs"/>
              </a:rPr>
              <a:t>&lt;/h1&gt;</a:t>
            </a:r>
          </a:p>
          <a:p>
            <a:r>
              <a:rPr lang="en-US" sz="1200" b="1" i="0" u="none" strike="noStrike" kern="1200" baseline="0" dirty="0">
                <a:solidFill>
                  <a:schemeClr val="tx1"/>
                </a:solidFill>
                <a:latin typeface="+mn-lt"/>
                <a:ea typeface="+mn-ea"/>
                <a:cs typeface="+mn-cs"/>
              </a:rPr>
              <a:t>&lt;p id="intro"&gt;</a:t>
            </a:r>
            <a:r>
              <a:rPr lang="en-US" sz="1200" b="0" i="0" u="none" strike="noStrike" kern="1200" baseline="0" dirty="0">
                <a:solidFill>
                  <a:schemeClr val="tx1"/>
                </a:solidFill>
                <a:latin typeface="+mn-lt"/>
                <a:ea typeface="+mn-ea"/>
                <a:cs typeface="+mn-cs"/>
              </a:rPr>
              <a:t>There are </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i</a:t>
            </a:r>
            <a:r>
              <a:rPr lang="en-US" sz="1200" b="1" i="0" u="none" strike="noStrike" kern="1200" baseline="0" dirty="0">
                <a:solidFill>
                  <a:schemeClr val="tx1"/>
                </a:solidFill>
                <a:latin typeface="+mn-lt"/>
                <a:ea typeface="+mn-ea"/>
                <a:cs typeface="+mn-cs"/>
              </a:rPr>
              <a:t>&gt;</a:t>
            </a:r>
            <a:r>
              <a:rPr lang="en-US" sz="1200" b="0" i="0" u="none" strike="noStrike" kern="1200" baseline="0" dirty="0">
                <a:solidFill>
                  <a:schemeClr val="tx1"/>
                </a:solidFill>
                <a:latin typeface="+mn-lt"/>
                <a:ea typeface="+mn-ea"/>
                <a:cs typeface="+mn-cs"/>
              </a:rPr>
              <a:t>dozens</a:t>
            </a:r>
            <a:r>
              <a:rPr lang="en-US" sz="1200" b="1" i="0" u="none" strike="noStrike" kern="1200" baseline="0" dirty="0">
                <a:solidFill>
                  <a:schemeClr val="tx1"/>
                </a:solidFill>
                <a:latin typeface="+mn-lt"/>
                <a:ea typeface="+mn-ea"/>
                <a:cs typeface="+mn-cs"/>
              </a:rPr>
              <a:t>&lt;/</a:t>
            </a:r>
            <a:r>
              <a:rPr lang="en-US" sz="1200" b="1" i="0" u="none" strike="noStrike" kern="1200" baseline="0" dirty="0" err="1">
                <a:solidFill>
                  <a:schemeClr val="tx1"/>
                </a:solidFill>
                <a:latin typeface="+mn-lt"/>
                <a:ea typeface="+mn-ea"/>
                <a:cs typeface="+mn-cs"/>
              </a:rPr>
              <a:t>i</a:t>
            </a:r>
            <a:r>
              <a:rPr lang="en-US" sz="1200" b="1" i="0" u="none" strike="noStrike" kern="1200" baseline="0" dirty="0">
                <a:solidFill>
                  <a:schemeClr val="tx1"/>
                </a:solidFill>
                <a:latin typeface="+mn-lt"/>
                <a:ea typeface="+mn-ea"/>
                <a:cs typeface="+mn-cs"/>
              </a:rPr>
              <a:t>&gt; </a:t>
            </a:r>
            <a:r>
              <a:rPr lang="en-US" sz="1200" b="0" i="0" u="none" strike="noStrike" kern="1200" baseline="0" dirty="0">
                <a:solidFill>
                  <a:schemeClr val="tx1"/>
                </a:solidFill>
                <a:latin typeface="+mn-lt"/>
                <a:ea typeface="+mn-ea"/>
                <a:cs typeface="+mn-cs"/>
              </a:rPr>
              <a:t>of different</a:t>
            </a:r>
          </a:p>
          <a:p>
            <a:r>
              <a:rPr lang="en-US" sz="1200" b="1" i="0" u="none" strike="noStrike" kern="1200" baseline="0" dirty="0">
                <a:solidFill>
                  <a:schemeClr val="tx1"/>
                </a:solidFill>
                <a:latin typeface="+mn-lt"/>
                <a:ea typeface="+mn-ea"/>
                <a:cs typeface="+mn-cs"/>
              </a:rPr>
              <a:t>&lt;b&gt;</a:t>
            </a:r>
            <a:r>
              <a:rPr lang="en-US" sz="1200" b="0" i="0" u="none" strike="noStrike" kern="1200" baseline="0" dirty="0">
                <a:solidFill>
                  <a:schemeClr val="tx1"/>
                </a:solidFill>
                <a:latin typeface="+mn-lt"/>
                <a:ea typeface="+mn-ea"/>
                <a:cs typeface="+mn-cs"/>
              </a:rPr>
              <a:t>potato</a:t>
            </a:r>
            <a:r>
              <a:rPr lang="en-US" sz="1200" b="1" i="0" u="none" strike="noStrike" kern="1200" baseline="0" dirty="0">
                <a:solidFill>
                  <a:schemeClr val="tx1"/>
                </a:solidFill>
                <a:latin typeface="+mn-lt"/>
                <a:ea typeface="+mn-ea"/>
                <a:cs typeface="+mn-cs"/>
              </a:rPr>
              <a:t>&lt;/b&gt; </a:t>
            </a:r>
            <a:r>
              <a:rPr lang="en-US" sz="1200" b="0" i="0" u="none" strike="noStrike" kern="1200" baseline="0" dirty="0">
                <a:solidFill>
                  <a:schemeClr val="tx1"/>
                </a:solidFill>
                <a:latin typeface="+mn-lt"/>
                <a:ea typeface="+mn-ea"/>
                <a:cs typeface="+mn-cs"/>
              </a:rPr>
              <a:t>varieties.</a:t>
            </a:r>
            <a:r>
              <a:rPr lang="en-US" sz="1200" b="1" i="0" u="none" strike="noStrike" kern="1200" baseline="0" dirty="0">
                <a:solidFill>
                  <a:schemeClr val="tx1"/>
                </a:solidFill>
                <a:latin typeface="+mn-lt"/>
                <a:ea typeface="+mn-ea"/>
                <a:cs typeface="+mn-cs"/>
              </a:rPr>
              <a:t>&lt;/p&gt;</a:t>
            </a:r>
          </a:p>
          <a:p>
            <a:r>
              <a:rPr lang="en-US" sz="1200" b="1" i="0" u="none" strike="noStrike" kern="1200" baseline="0" dirty="0">
                <a:solidFill>
                  <a:schemeClr val="tx1"/>
                </a:solidFill>
                <a:latin typeface="+mn-lt"/>
                <a:ea typeface="+mn-ea"/>
                <a:cs typeface="+mn-cs"/>
              </a:rPr>
              <a:t>&lt;p&gt;</a:t>
            </a:r>
            <a:r>
              <a:rPr lang="en-US" sz="1200" b="0" i="0" u="none" strike="noStrike" kern="1200" baseline="0" dirty="0">
                <a:solidFill>
                  <a:schemeClr val="tx1"/>
                </a:solidFill>
                <a:latin typeface="+mn-lt"/>
                <a:ea typeface="+mn-ea"/>
                <a:cs typeface="+mn-cs"/>
              </a:rPr>
              <a:t>They are usually described as early, second early</a:t>
            </a:r>
          </a:p>
          <a:p>
            <a:r>
              <a:rPr lang="en-US" sz="1200" b="0" i="0" u="none" strike="noStrike" kern="1200" baseline="0" dirty="0">
                <a:solidFill>
                  <a:schemeClr val="tx1"/>
                </a:solidFill>
                <a:latin typeface="+mn-lt"/>
                <a:ea typeface="+mn-ea"/>
                <a:cs typeface="+mn-cs"/>
              </a:rPr>
              <a:t>and </a:t>
            </a:r>
            <a:r>
              <a:rPr lang="en-US" sz="1200" b="0" i="0" u="none" strike="noStrike" kern="1200" baseline="0" dirty="0" err="1">
                <a:solidFill>
                  <a:schemeClr val="tx1"/>
                </a:solidFill>
                <a:latin typeface="+mn-lt"/>
                <a:ea typeface="+mn-ea"/>
                <a:cs typeface="+mn-cs"/>
              </a:rPr>
              <a:t>maincrop</a:t>
            </a:r>
            <a:r>
              <a:rPr lang="en-US" sz="1200" b="0" i="0" u="none" strike="noStrike" kern="1200" baseline="0" dirty="0">
                <a:solidFill>
                  <a:schemeClr val="tx1"/>
                </a:solidFill>
                <a:latin typeface="+mn-lt"/>
                <a:ea typeface="+mn-ea"/>
                <a:cs typeface="+mn-cs"/>
              </a:rPr>
              <a:t> potatoes.</a:t>
            </a:r>
            <a:r>
              <a:rPr lang="en-US" sz="1200" b="1" i="0" u="none" strike="noStrike" kern="1200" baseline="0" dirty="0">
                <a:solidFill>
                  <a:schemeClr val="tx1"/>
                </a:solidFill>
                <a:latin typeface="+mn-lt"/>
                <a:ea typeface="+mn-ea"/>
                <a:cs typeface="+mn-cs"/>
              </a:rPr>
              <a:t>&lt;/p&gt;</a:t>
            </a:r>
          </a:p>
          <a:p>
            <a:endParaRPr lang="en-US" sz="1200" b="1" i="0" u="none" strike="noStrike" kern="1200" baseline="0" dirty="0">
              <a:solidFill>
                <a:schemeClr val="tx1"/>
              </a:solidFill>
              <a:latin typeface="+mn-lt"/>
              <a:ea typeface="+mn-ea"/>
              <a:cs typeface="+mn-cs"/>
            </a:endParaRP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font-family: Arial, Verdana, sans-serif;}</a:t>
            </a:r>
          </a:p>
          <a:p>
            <a:r>
              <a:rPr lang="en-US" sz="1200" b="1" i="0" u="none" strike="noStrike" kern="1200" baseline="0" dirty="0">
                <a:solidFill>
                  <a:schemeClr val="tx1"/>
                </a:solidFill>
                <a:latin typeface="+mn-lt"/>
                <a:ea typeface="+mn-ea"/>
                <a:cs typeface="+mn-cs"/>
              </a:rPr>
              <a:t>h1 {</a:t>
            </a:r>
          </a:p>
          <a:p>
            <a:r>
              <a:rPr lang="en-US" sz="1200" b="1" i="0" u="none" strike="noStrike" kern="1200" baseline="0" dirty="0">
                <a:solidFill>
                  <a:schemeClr val="tx1"/>
                </a:solidFill>
                <a:latin typeface="+mn-lt"/>
                <a:ea typeface="+mn-ea"/>
                <a:cs typeface="+mn-cs"/>
              </a:rPr>
              <a:t>font-family: "Courier New", monospace;}</a:t>
            </a:r>
          </a:p>
          <a:p>
            <a:r>
              <a:rPr lang="en-US" sz="1200" b="1" i="0" u="none" strike="noStrike" kern="1200" baseline="0" dirty="0" err="1">
                <a:solidFill>
                  <a:schemeClr val="tx1"/>
                </a:solidFill>
                <a:latin typeface="+mn-lt"/>
                <a:ea typeface="+mn-ea"/>
                <a:cs typeface="+mn-cs"/>
              </a:rPr>
              <a:t>i</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color: green;}</a:t>
            </a:r>
          </a:p>
          <a:p>
            <a:r>
              <a:rPr lang="en-US" sz="1200" b="1" i="0" u="none" strike="noStrike" kern="1200" baseline="0" dirty="0" err="1">
                <a:solidFill>
                  <a:schemeClr val="tx1"/>
                </a:solidFill>
                <a:latin typeface="+mn-lt"/>
                <a:ea typeface="+mn-ea"/>
                <a:cs typeface="+mn-cs"/>
              </a:rPr>
              <a:t>i</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color: red;}</a:t>
            </a:r>
          </a:p>
          <a:p>
            <a:r>
              <a:rPr lang="en-US" sz="1200" b="1" i="0" u="none" strike="noStrike" kern="1200" baseline="0" dirty="0">
                <a:solidFill>
                  <a:schemeClr val="tx1"/>
                </a:solidFill>
                <a:latin typeface="+mn-lt"/>
                <a:ea typeface="+mn-ea"/>
                <a:cs typeface="+mn-cs"/>
              </a:rPr>
              <a:t>b {</a:t>
            </a:r>
          </a:p>
          <a:p>
            <a:r>
              <a:rPr lang="en-US" sz="1200" b="1" i="0" u="none" strike="noStrike" kern="1200" baseline="0" dirty="0">
                <a:solidFill>
                  <a:schemeClr val="tx1"/>
                </a:solidFill>
                <a:latin typeface="+mn-lt"/>
                <a:ea typeface="+mn-ea"/>
                <a:cs typeface="+mn-cs"/>
              </a:rPr>
              <a:t>color: pink;}</a:t>
            </a:r>
          </a:p>
          <a:p>
            <a:r>
              <a:rPr lang="en-US" sz="1200" b="1" i="0" u="none" strike="noStrike" kern="1200" baseline="0" dirty="0">
                <a:solidFill>
                  <a:schemeClr val="tx1"/>
                </a:solidFill>
                <a:latin typeface="+mn-lt"/>
                <a:ea typeface="+mn-ea"/>
                <a:cs typeface="+mn-cs"/>
              </a:rPr>
              <a:t>p b {</a:t>
            </a:r>
          </a:p>
          <a:p>
            <a:r>
              <a:rPr lang="en-US" sz="1200" b="1" i="0" u="none" strike="noStrike" kern="1200" baseline="0" dirty="0">
                <a:solidFill>
                  <a:schemeClr val="tx1"/>
                </a:solidFill>
                <a:latin typeface="+mn-lt"/>
                <a:ea typeface="+mn-ea"/>
                <a:cs typeface="+mn-cs"/>
              </a:rPr>
              <a:t>color: blue !important;}</a:t>
            </a:r>
          </a:p>
          <a:p>
            <a:r>
              <a:rPr lang="en-US" sz="1200" b="1" i="0" u="none" strike="noStrike" kern="1200" baseline="0" dirty="0">
                <a:solidFill>
                  <a:schemeClr val="tx1"/>
                </a:solidFill>
                <a:latin typeface="+mn-lt"/>
                <a:ea typeface="+mn-ea"/>
                <a:cs typeface="+mn-cs"/>
              </a:rPr>
              <a:t>p b {</a:t>
            </a:r>
          </a:p>
          <a:p>
            <a:r>
              <a:rPr lang="en-US" sz="1200" b="1" i="0" u="none" strike="noStrike" kern="1200" baseline="0" dirty="0">
                <a:solidFill>
                  <a:schemeClr val="tx1"/>
                </a:solidFill>
                <a:latin typeface="+mn-lt"/>
                <a:ea typeface="+mn-ea"/>
                <a:cs typeface="+mn-cs"/>
              </a:rPr>
              <a:t>color: violet;}</a:t>
            </a:r>
          </a:p>
          <a:p>
            <a:r>
              <a:rPr lang="en-US" sz="1200" b="1" i="0" u="none" strike="noStrike" kern="1200" baseline="0" dirty="0" err="1">
                <a:solidFill>
                  <a:schemeClr val="tx1"/>
                </a:solidFill>
                <a:latin typeface="+mn-lt"/>
                <a:ea typeface="+mn-ea"/>
                <a:cs typeface="+mn-cs"/>
              </a:rPr>
              <a:t>p#intro</a:t>
            </a:r>
            <a:r>
              <a:rPr lang="en-US" sz="1200" b="1"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font-size: 100%;}</a:t>
            </a:r>
          </a:p>
          <a:p>
            <a:r>
              <a:rPr lang="en-US" sz="1200" b="1" i="0" u="none" strike="noStrike" kern="1200" baseline="0" dirty="0">
                <a:solidFill>
                  <a:schemeClr val="tx1"/>
                </a:solidFill>
                <a:latin typeface="+mn-lt"/>
                <a:ea typeface="+mn-ea"/>
                <a:cs typeface="+mn-cs"/>
              </a:rPr>
              <a:t>p {</a:t>
            </a:r>
          </a:p>
          <a:p>
            <a:r>
              <a:rPr lang="en-US" sz="1200" b="1" i="0" u="none" strike="noStrike" kern="1200" baseline="0" dirty="0">
                <a:solidFill>
                  <a:schemeClr val="tx1"/>
                </a:solidFill>
                <a:latin typeface="+mn-lt"/>
                <a:ea typeface="+mn-ea"/>
                <a:cs typeface="+mn-cs"/>
              </a:rPr>
              <a:t>font-size: 75%;}</a:t>
            </a:r>
            <a:endParaRPr lang="en-US" dirty="0"/>
          </a:p>
        </p:txBody>
      </p:sp>
      <p:sp>
        <p:nvSpPr>
          <p:cNvPr id="4" name="Slide Number Placeholder 3"/>
          <p:cNvSpPr>
            <a:spLocks noGrp="1"/>
          </p:cNvSpPr>
          <p:nvPr>
            <p:ph type="sldNum" sz="quarter" idx="10"/>
          </p:nvPr>
        </p:nvSpPr>
        <p:spPr/>
        <p:txBody>
          <a:bodyPr/>
          <a:lstStyle/>
          <a:p>
            <a:fld id="{E512A55C-0109-4089-BFBE-18C3BDFA7400}" type="slidenum">
              <a:rPr lang="en-US" smtClean="0"/>
              <a:t>28</a:t>
            </a:fld>
            <a:endParaRPr lang="en-US"/>
          </a:p>
        </p:txBody>
      </p:sp>
    </p:spTree>
    <p:extLst>
      <p:ext uri="{BB962C8B-B14F-4D97-AF65-F5344CB8AC3E}">
        <p14:creationId xmlns:p14="http://schemas.microsoft.com/office/powerpoint/2010/main" val="274602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D8BD707-D9CF-40AE-B4C6-C98DA3205C09}" type="datetimeFigureOut">
              <a:rPr lang="en-US" smtClean="0"/>
              <a:pPr/>
              <a:t>9/9/2023</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p:txBody>
          <a:bodyPr/>
          <a:lstStyle/>
          <a:p>
            <a:pPr algn="ctr"/>
            <a:r>
              <a:rPr lang="en-US" b="0" dirty="0"/>
              <a:t>Introducing</a:t>
            </a:r>
            <a:br>
              <a:rPr lang="en-US" b="0" dirty="0"/>
            </a:br>
            <a:r>
              <a:rPr lang="en-US" b="0" dirty="0"/>
              <a:t>CSS</a:t>
            </a:r>
            <a:endParaRPr lang="en-US" dirty="0"/>
          </a:p>
        </p:txBody>
      </p:sp>
    </p:spTree>
    <p:extLst>
      <p:ext uri="{BB962C8B-B14F-4D97-AF65-F5344CB8AC3E}">
        <p14:creationId xmlns:p14="http://schemas.microsoft.com/office/powerpoint/2010/main" val="371453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Cascade order</a:t>
            </a:r>
          </a:p>
        </p:txBody>
      </p:sp>
      <p:sp>
        <p:nvSpPr>
          <p:cNvPr id="3" name="Content Placeholder 2"/>
          <p:cNvSpPr>
            <a:spLocks noGrp="1"/>
          </p:cNvSpPr>
          <p:nvPr>
            <p:ph sz="quarter" idx="13"/>
          </p:nvPr>
        </p:nvSpPr>
        <p:spPr/>
        <p:txBody>
          <a:bodyPr>
            <a:normAutofit lnSpcReduction="10000"/>
          </a:bodyPr>
          <a:lstStyle/>
          <a:p>
            <a:r>
              <a:rPr lang="en-US" dirty="0"/>
              <a:t>What style will be used when there is more than one style specified for an HTML element?</a:t>
            </a:r>
          </a:p>
          <a:p>
            <a:r>
              <a:rPr lang="en-US" dirty="0"/>
              <a:t>All the styles will "cascade" into a new "virtual“ style sheet by the following rules, where</a:t>
            </a:r>
          </a:p>
          <a:p>
            <a:r>
              <a:rPr lang="en-US" dirty="0"/>
              <a:t>number one has the highest priority:</a:t>
            </a:r>
          </a:p>
          <a:p>
            <a:pPr lvl="1"/>
            <a:r>
              <a:rPr lang="en-US" dirty="0"/>
              <a:t> </a:t>
            </a:r>
            <a:r>
              <a:rPr lang="en-US" dirty="0">
                <a:solidFill>
                  <a:srgbClr val="FF0000"/>
                </a:solidFill>
              </a:rPr>
              <a:t>Inline style </a:t>
            </a:r>
            <a:r>
              <a:rPr lang="en-US" dirty="0"/>
              <a:t>(inside an HTML element)</a:t>
            </a:r>
          </a:p>
          <a:p>
            <a:pPr lvl="1"/>
            <a:r>
              <a:rPr lang="en-US" dirty="0"/>
              <a:t> </a:t>
            </a:r>
            <a:r>
              <a:rPr lang="en-US" dirty="0">
                <a:solidFill>
                  <a:srgbClr val="FF0000"/>
                </a:solidFill>
              </a:rPr>
              <a:t>External and internal </a:t>
            </a:r>
            <a:r>
              <a:rPr lang="en-US" dirty="0"/>
              <a:t>style sheets (in the head section)</a:t>
            </a:r>
          </a:p>
          <a:p>
            <a:pPr lvl="1"/>
            <a:r>
              <a:rPr lang="en-US" dirty="0"/>
              <a:t> </a:t>
            </a:r>
            <a:r>
              <a:rPr lang="en-US" dirty="0">
                <a:solidFill>
                  <a:srgbClr val="FF0000"/>
                </a:solidFill>
              </a:rPr>
              <a:t>Browser default</a:t>
            </a:r>
          </a:p>
        </p:txBody>
      </p:sp>
    </p:spTree>
    <p:extLst>
      <p:ext uri="{BB962C8B-B14F-4D97-AF65-F5344CB8AC3E}">
        <p14:creationId xmlns:p14="http://schemas.microsoft.com/office/powerpoint/2010/main" val="421511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a:t>
            </a:r>
          </a:p>
        </p:txBody>
      </p:sp>
      <p:sp>
        <p:nvSpPr>
          <p:cNvPr id="3" name="Content Placeholder 2"/>
          <p:cNvSpPr>
            <a:spLocks noGrp="1"/>
          </p:cNvSpPr>
          <p:nvPr>
            <p:ph sz="quarter" idx="13"/>
          </p:nvPr>
        </p:nvSpPr>
        <p:spPr>
          <a:xfrm>
            <a:off x="1143000" y="731520"/>
            <a:ext cx="6934200" cy="3474720"/>
          </a:xfrm>
        </p:spPr>
        <p:txBody>
          <a:bodyPr/>
          <a:lstStyle/>
          <a:p>
            <a:r>
              <a:rPr lang="en-US" dirty="0"/>
              <a:t>Comments are used to explain the code, and may help when you edit the source code at a later date.</a:t>
            </a:r>
          </a:p>
          <a:p>
            <a:r>
              <a:rPr lang="en-US" dirty="0"/>
              <a:t>Comments are ignored by browsers.</a:t>
            </a:r>
          </a:p>
          <a:p>
            <a:r>
              <a:rPr lang="en-US" dirty="0"/>
              <a:t> A CSS comment starts with </a:t>
            </a:r>
            <a:r>
              <a:rPr lang="en-US" dirty="0">
                <a:solidFill>
                  <a:srgbClr val="FF0000"/>
                </a:solidFill>
              </a:rPr>
              <a:t>/*</a:t>
            </a:r>
            <a:r>
              <a:rPr lang="en-US" dirty="0"/>
              <a:t> and ends with </a:t>
            </a:r>
            <a:r>
              <a:rPr lang="en-US" dirty="0">
                <a:solidFill>
                  <a:srgbClr val="FF0000"/>
                </a:solidFill>
              </a:rPr>
              <a:t>*/</a:t>
            </a:r>
            <a:r>
              <a:rPr lang="en-US" dirty="0"/>
              <a:t>. </a:t>
            </a:r>
          </a:p>
          <a:p>
            <a:r>
              <a:rPr lang="en-US" dirty="0"/>
              <a:t>Comments can also span multiple lines</a:t>
            </a:r>
          </a:p>
        </p:txBody>
      </p:sp>
    </p:spTree>
    <p:extLst>
      <p:ext uri="{BB962C8B-B14F-4D97-AF65-F5344CB8AC3E}">
        <p14:creationId xmlns:p14="http://schemas.microsoft.com/office/powerpoint/2010/main" val="391345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a:t>
            </a:r>
          </a:p>
        </p:txBody>
      </p:sp>
      <p:sp>
        <p:nvSpPr>
          <p:cNvPr id="3" name="Content Placeholder 2"/>
          <p:cNvSpPr>
            <a:spLocks noGrp="1"/>
          </p:cNvSpPr>
          <p:nvPr>
            <p:ph sz="quarter" idx="13"/>
          </p:nvPr>
        </p:nvSpPr>
        <p:spPr/>
        <p:txBody>
          <a:bodyPr>
            <a:normAutofit lnSpcReduction="10000"/>
          </a:bodyPr>
          <a:lstStyle/>
          <a:p>
            <a:r>
              <a:rPr lang="en-US" dirty="0"/>
              <a:t>Allows you to set various styles for fonts likes font family, size and boldness, variant, etc. of a text.</a:t>
            </a:r>
          </a:p>
          <a:p>
            <a:r>
              <a:rPr lang="en-US" dirty="0"/>
              <a:t>Several properties for styling fonts of the text content</a:t>
            </a:r>
          </a:p>
          <a:p>
            <a:pPr lvl="1"/>
            <a:r>
              <a:rPr lang="en-US" dirty="0"/>
              <a:t> </a:t>
            </a:r>
            <a:r>
              <a:rPr lang="en-US" dirty="0">
                <a:solidFill>
                  <a:srgbClr val="FF0000"/>
                </a:solidFill>
              </a:rPr>
              <a:t>font-family</a:t>
            </a:r>
            <a:r>
              <a:rPr lang="en-US" dirty="0"/>
              <a:t>,</a:t>
            </a:r>
          </a:p>
          <a:p>
            <a:pPr lvl="1"/>
            <a:r>
              <a:rPr lang="en-US" dirty="0"/>
              <a:t> </a:t>
            </a:r>
            <a:r>
              <a:rPr lang="en-US" dirty="0">
                <a:solidFill>
                  <a:srgbClr val="FF0000"/>
                </a:solidFill>
              </a:rPr>
              <a:t>font-style</a:t>
            </a:r>
            <a:r>
              <a:rPr lang="en-US" dirty="0"/>
              <a:t>,</a:t>
            </a:r>
          </a:p>
          <a:p>
            <a:pPr lvl="1"/>
            <a:r>
              <a:rPr lang="en-US" dirty="0">
                <a:solidFill>
                  <a:srgbClr val="FF0000"/>
                </a:solidFill>
              </a:rPr>
              <a:t>font-weight</a:t>
            </a:r>
            <a:r>
              <a:rPr lang="en-US" dirty="0"/>
              <a:t> </a:t>
            </a:r>
          </a:p>
          <a:p>
            <a:pPr lvl="1"/>
            <a:r>
              <a:rPr lang="en-US" dirty="0">
                <a:solidFill>
                  <a:srgbClr val="FF0000"/>
                </a:solidFill>
              </a:rPr>
              <a:t>font-size</a:t>
            </a:r>
          </a:p>
        </p:txBody>
      </p:sp>
    </p:spTree>
    <p:extLst>
      <p:ext uri="{BB962C8B-B14F-4D97-AF65-F5344CB8AC3E}">
        <p14:creationId xmlns:p14="http://schemas.microsoft.com/office/powerpoint/2010/main" val="133839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Font-Family</a:t>
            </a:r>
          </a:p>
        </p:txBody>
      </p:sp>
      <p:sp>
        <p:nvSpPr>
          <p:cNvPr id="3" name="Content Placeholder 2"/>
          <p:cNvSpPr>
            <a:spLocks noGrp="1"/>
          </p:cNvSpPr>
          <p:nvPr>
            <p:ph sz="quarter" idx="13"/>
          </p:nvPr>
        </p:nvSpPr>
        <p:spPr/>
        <p:txBody>
          <a:bodyPr/>
          <a:lstStyle/>
          <a:p>
            <a:r>
              <a:rPr lang="en-US" dirty="0"/>
              <a:t>To set a different font on your text, you use the font-family property — this allows you to specify a font (or list of fonts) for the browser to apply to the selected elements. The browser will only apply a font if it is </a:t>
            </a:r>
            <a:r>
              <a:rPr lang="en-US" dirty="0">
                <a:solidFill>
                  <a:srgbClr val="FF0000"/>
                </a:solidFill>
              </a:rPr>
              <a:t>available on the machine</a:t>
            </a:r>
            <a:r>
              <a:rPr lang="en-US" dirty="0"/>
              <a:t> the website is being accessed on; if not, it will just use a </a:t>
            </a:r>
            <a:r>
              <a:rPr lang="en-US" dirty="0">
                <a:solidFill>
                  <a:srgbClr val="FF0000"/>
                </a:solidFill>
              </a:rPr>
              <a:t>browser default font</a:t>
            </a:r>
            <a:r>
              <a:rPr lang="en-US" dirty="0"/>
              <a:t>. </a:t>
            </a:r>
          </a:p>
        </p:txBody>
      </p:sp>
    </p:spTree>
    <p:extLst>
      <p:ext uri="{BB962C8B-B14F-4D97-AF65-F5344CB8AC3E}">
        <p14:creationId xmlns:p14="http://schemas.microsoft.com/office/powerpoint/2010/main" val="106107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491037"/>
            <a:ext cx="4150311" cy="1143000"/>
          </a:xfrm>
        </p:spPr>
        <p:txBody>
          <a:bodyPr/>
          <a:lstStyle/>
          <a:p>
            <a:r>
              <a:rPr lang="en-US" dirty="0"/>
              <a:t>Font-Family</a:t>
            </a:r>
          </a:p>
        </p:txBody>
      </p:sp>
      <p:sp>
        <p:nvSpPr>
          <p:cNvPr id="3" name="Content Placeholder 2"/>
          <p:cNvSpPr>
            <a:spLocks noGrp="1"/>
          </p:cNvSpPr>
          <p:nvPr>
            <p:ph sz="quarter" idx="13"/>
          </p:nvPr>
        </p:nvSpPr>
        <p:spPr/>
        <p:txBody>
          <a:bodyPr>
            <a:normAutofit/>
          </a:bodyPr>
          <a:lstStyle/>
          <a:p>
            <a:r>
              <a:rPr lang="en-US" dirty="0"/>
              <a:t>Two types of font family names:</a:t>
            </a:r>
          </a:p>
          <a:p>
            <a:r>
              <a:rPr lang="en-US" dirty="0"/>
              <a:t> generic family - a group of font families with a similar look (like "</a:t>
            </a:r>
            <a:r>
              <a:rPr lang="en-US" dirty="0">
                <a:solidFill>
                  <a:srgbClr val="FF0000"/>
                </a:solidFill>
              </a:rPr>
              <a:t>Serif</a:t>
            </a:r>
            <a:r>
              <a:rPr lang="en-US" dirty="0"/>
              <a:t>" or "</a:t>
            </a:r>
            <a:r>
              <a:rPr lang="en-US" dirty="0">
                <a:solidFill>
                  <a:srgbClr val="FF0000"/>
                </a:solidFill>
              </a:rPr>
              <a:t>Monospace</a:t>
            </a:r>
            <a:r>
              <a:rPr lang="en-US" dirty="0"/>
              <a:t>")</a:t>
            </a:r>
          </a:p>
          <a:p>
            <a:r>
              <a:rPr lang="en-US" dirty="0"/>
              <a:t>font family - a specific font family (like "</a:t>
            </a:r>
            <a:r>
              <a:rPr lang="en-US" dirty="0">
                <a:solidFill>
                  <a:srgbClr val="FF0000"/>
                </a:solidFill>
              </a:rPr>
              <a:t>Times New Roman</a:t>
            </a:r>
            <a:r>
              <a:rPr lang="en-US" dirty="0"/>
              <a:t>" or "</a:t>
            </a:r>
            <a:r>
              <a:rPr lang="en-US" dirty="0">
                <a:solidFill>
                  <a:srgbClr val="FF0000"/>
                </a:solidFill>
              </a:rPr>
              <a:t>Arial</a:t>
            </a:r>
            <a:r>
              <a:rPr lang="en-US" dirty="0"/>
              <a:t>")</a:t>
            </a:r>
          </a:p>
          <a:p>
            <a:r>
              <a:rPr lang="en-US" dirty="0"/>
              <a:t>Allows you to set a prioritized list of font family name and/or generic family name for the text content of a selected element.</a:t>
            </a:r>
          </a:p>
          <a:p>
            <a:endParaRPr lang="en-US" dirty="0"/>
          </a:p>
        </p:txBody>
      </p:sp>
      <p:pic>
        <p:nvPicPr>
          <p:cNvPr id="4" name="Picture 3"/>
          <p:cNvPicPr>
            <a:picLocks noChangeAspect="1"/>
          </p:cNvPicPr>
          <p:nvPr/>
        </p:nvPicPr>
        <p:blipFill>
          <a:blip r:embed="rId3"/>
          <a:stretch>
            <a:fillRect/>
          </a:stretch>
        </p:blipFill>
        <p:spPr>
          <a:xfrm>
            <a:off x="5562600" y="3809999"/>
            <a:ext cx="2124075" cy="2505075"/>
          </a:xfrm>
          <a:prstGeom prst="rect">
            <a:avLst/>
          </a:prstGeom>
        </p:spPr>
      </p:pic>
    </p:spTree>
    <p:extLst>
      <p:ext uri="{BB962C8B-B14F-4D97-AF65-F5344CB8AC3E}">
        <p14:creationId xmlns:p14="http://schemas.microsoft.com/office/powerpoint/2010/main" val="332660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Font-style</a:t>
            </a:r>
          </a:p>
        </p:txBody>
      </p:sp>
      <p:sp>
        <p:nvSpPr>
          <p:cNvPr id="3" name="Content Placeholder 2"/>
          <p:cNvSpPr>
            <a:spLocks noGrp="1"/>
          </p:cNvSpPr>
          <p:nvPr>
            <p:ph sz="quarter" idx="13"/>
          </p:nvPr>
        </p:nvSpPr>
        <p:spPr/>
        <p:txBody>
          <a:bodyPr/>
          <a:lstStyle/>
          <a:p>
            <a:r>
              <a:rPr lang="en-US" dirty="0"/>
              <a:t>Sets the font style for the text content of an element.</a:t>
            </a:r>
          </a:p>
          <a:p>
            <a:r>
              <a:rPr lang="en-US" dirty="0"/>
              <a:t> The possible values for this property are:</a:t>
            </a:r>
          </a:p>
          <a:p>
            <a:pPr lvl="1"/>
            <a:r>
              <a:rPr lang="en-US" dirty="0">
                <a:solidFill>
                  <a:srgbClr val="FF0000"/>
                </a:solidFill>
              </a:rPr>
              <a:t>Normal</a:t>
            </a:r>
            <a:r>
              <a:rPr lang="en-US" dirty="0"/>
              <a:t> – shown normally</a:t>
            </a:r>
          </a:p>
          <a:p>
            <a:pPr lvl="1"/>
            <a:r>
              <a:rPr lang="en-US" dirty="0">
                <a:solidFill>
                  <a:srgbClr val="FF0000"/>
                </a:solidFill>
              </a:rPr>
              <a:t>italic</a:t>
            </a:r>
            <a:r>
              <a:rPr lang="en-US" dirty="0"/>
              <a:t> – shown in italic</a:t>
            </a:r>
          </a:p>
        </p:txBody>
      </p:sp>
    </p:spTree>
    <p:extLst>
      <p:ext uri="{BB962C8B-B14F-4D97-AF65-F5344CB8AC3E}">
        <p14:creationId xmlns:p14="http://schemas.microsoft.com/office/powerpoint/2010/main" val="357623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Size</a:t>
            </a:r>
          </a:p>
        </p:txBody>
      </p:sp>
      <p:sp>
        <p:nvSpPr>
          <p:cNvPr id="3" name="Content Placeholder 2"/>
          <p:cNvSpPr>
            <a:spLocks noGrp="1"/>
          </p:cNvSpPr>
          <p:nvPr>
            <p:ph sz="quarter" idx="13"/>
          </p:nvPr>
        </p:nvSpPr>
        <p:spPr>
          <a:xfrm>
            <a:off x="1143000" y="731520"/>
            <a:ext cx="6858000" cy="3474720"/>
          </a:xfrm>
        </p:spPr>
        <p:txBody>
          <a:bodyPr>
            <a:normAutofit fontScale="92500" lnSpcReduction="20000"/>
          </a:bodyPr>
          <a:lstStyle/>
          <a:p>
            <a:r>
              <a:rPr lang="en-US" dirty="0"/>
              <a:t>Sets the size of the text.</a:t>
            </a:r>
          </a:p>
          <a:p>
            <a:r>
              <a:rPr lang="en-US" dirty="0"/>
              <a:t>The font-size value can be an absolute, or relative size.</a:t>
            </a:r>
          </a:p>
          <a:p>
            <a:pPr lvl="1"/>
            <a:r>
              <a:rPr lang="en-US" dirty="0"/>
              <a:t> </a:t>
            </a:r>
            <a:r>
              <a:rPr lang="en-US" dirty="0">
                <a:solidFill>
                  <a:srgbClr val="FF0000"/>
                </a:solidFill>
              </a:rPr>
              <a:t>Absolute size</a:t>
            </a:r>
            <a:r>
              <a:rPr lang="en-US" dirty="0"/>
              <a:t>:</a:t>
            </a:r>
          </a:p>
          <a:p>
            <a:pPr lvl="2"/>
            <a:r>
              <a:rPr lang="en-US" dirty="0"/>
              <a:t> Sets the text to a specified size</a:t>
            </a:r>
          </a:p>
          <a:p>
            <a:pPr lvl="2"/>
            <a:r>
              <a:rPr lang="en-US" dirty="0"/>
              <a:t> Does not allow a user to change the text size in all browsers (bad for accessibility reasons)</a:t>
            </a:r>
          </a:p>
          <a:p>
            <a:pPr lvl="2"/>
            <a:r>
              <a:rPr lang="en-US" dirty="0"/>
              <a:t>Absolute size is useful when the physical size of the output is known</a:t>
            </a:r>
          </a:p>
          <a:p>
            <a:pPr lvl="1"/>
            <a:r>
              <a:rPr lang="en-US" dirty="0"/>
              <a:t> </a:t>
            </a:r>
            <a:r>
              <a:rPr lang="en-US" dirty="0">
                <a:solidFill>
                  <a:srgbClr val="FF0000"/>
                </a:solidFill>
              </a:rPr>
              <a:t>Relative size</a:t>
            </a:r>
            <a:r>
              <a:rPr lang="en-US" dirty="0"/>
              <a:t>:</a:t>
            </a:r>
          </a:p>
          <a:p>
            <a:pPr lvl="2"/>
            <a:r>
              <a:rPr lang="en-US" dirty="0"/>
              <a:t>Sets the size relative to surrounding elements</a:t>
            </a:r>
          </a:p>
          <a:p>
            <a:pPr lvl="2"/>
            <a:r>
              <a:rPr lang="en-US" dirty="0"/>
              <a:t>Allows a user to change the text size in browsers</a:t>
            </a:r>
          </a:p>
        </p:txBody>
      </p:sp>
    </p:spTree>
    <p:extLst>
      <p:ext uri="{BB962C8B-B14F-4D97-AF65-F5344CB8AC3E}">
        <p14:creationId xmlns:p14="http://schemas.microsoft.com/office/powerpoint/2010/main" val="96430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Font-size</a:t>
            </a:r>
          </a:p>
        </p:txBody>
      </p:sp>
      <p:sp>
        <p:nvSpPr>
          <p:cNvPr id="3" name="Content Placeholder 2"/>
          <p:cNvSpPr>
            <a:spLocks noGrp="1"/>
          </p:cNvSpPr>
          <p:nvPr>
            <p:ph sz="quarter" idx="13"/>
          </p:nvPr>
        </p:nvSpPr>
        <p:spPr/>
        <p:txBody>
          <a:bodyPr>
            <a:normAutofit fontScale="92500" lnSpcReduction="10000"/>
          </a:bodyPr>
          <a:lstStyle/>
          <a:p>
            <a:r>
              <a:rPr lang="en-US" dirty="0"/>
              <a:t>Absolute size is specified using one of the</a:t>
            </a:r>
          </a:p>
          <a:p>
            <a:r>
              <a:rPr lang="en-US" dirty="0"/>
              <a:t>following keywords:</a:t>
            </a:r>
          </a:p>
          <a:p>
            <a:pPr lvl="1"/>
            <a:r>
              <a:rPr lang="en-US" dirty="0"/>
              <a:t> </a:t>
            </a:r>
            <a:r>
              <a:rPr lang="en-US" dirty="0">
                <a:solidFill>
                  <a:srgbClr val="FF0000"/>
                </a:solidFill>
              </a:rPr>
              <a:t>xx-small,</a:t>
            </a:r>
          </a:p>
          <a:p>
            <a:pPr lvl="1"/>
            <a:r>
              <a:rPr lang="en-US" dirty="0">
                <a:solidFill>
                  <a:srgbClr val="FF0000"/>
                </a:solidFill>
              </a:rPr>
              <a:t> x-small,</a:t>
            </a:r>
          </a:p>
          <a:p>
            <a:pPr lvl="1"/>
            <a:r>
              <a:rPr lang="en-US" dirty="0">
                <a:solidFill>
                  <a:srgbClr val="FF0000"/>
                </a:solidFill>
              </a:rPr>
              <a:t> small,</a:t>
            </a:r>
          </a:p>
          <a:p>
            <a:pPr lvl="1"/>
            <a:r>
              <a:rPr lang="en-US" dirty="0">
                <a:solidFill>
                  <a:srgbClr val="FF0000"/>
                </a:solidFill>
              </a:rPr>
              <a:t> medium,</a:t>
            </a:r>
          </a:p>
          <a:p>
            <a:pPr lvl="1"/>
            <a:r>
              <a:rPr lang="en-US" dirty="0">
                <a:solidFill>
                  <a:srgbClr val="FF0000"/>
                </a:solidFill>
              </a:rPr>
              <a:t> large,</a:t>
            </a:r>
          </a:p>
          <a:p>
            <a:pPr lvl="1"/>
            <a:r>
              <a:rPr lang="en-US" dirty="0">
                <a:solidFill>
                  <a:srgbClr val="FF0000"/>
                </a:solidFill>
              </a:rPr>
              <a:t> x-large,</a:t>
            </a:r>
          </a:p>
          <a:p>
            <a:pPr lvl="1"/>
            <a:r>
              <a:rPr lang="en-US" dirty="0">
                <a:solidFill>
                  <a:srgbClr val="FF0000"/>
                </a:solidFill>
              </a:rPr>
              <a:t> xx-large</a:t>
            </a:r>
            <a:r>
              <a:rPr lang="en-US" dirty="0"/>
              <a:t>.</a:t>
            </a:r>
          </a:p>
        </p:txBody>
      </p:sp>
    </p:spTree>
    <p:extLst>
      <p:ext uri="{BB962C8B-B14F-4D97-AF65-F5344CB8AC3E}">
        <p14:creationId xmlns:p14="http://schemas.microsoft.com/office/powerpoint/2010/main" val="1114452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Font-size</a:t>
            </a:r>
          </a:p>
        </p:txBody>
      </p:sp>
      <p:sp>
        <p:nvSpPr>
          <p:cNvPr id="3" name="Content Placeholder 2"/>
          <p:cNvSpPr>
            <a:spLocks noGrp="1"/>
          </p:cNvSpPr>
          <p:nvPr>
            <p:ph sz="quarter" idx="13"/>
          </p:nvPr>
        </p:nvSpPr>
        <p:spPr>
          <a:xfrm>
            <a:off x="609600" y="731520"/>
            <a:ext cx="8229600" cy="3474720"/>
          </a:xfrm>
        </p:spPr>
        <p:txBody>
          <a:bodyPr>
            <a:normAutofit fontScale="92500"/>
          </a:bodyPr>
          <a:lstStyle/>
          <a:p>
            <a:r>
              <a:rPr lang="en-US" dirty="0"/>
              <a:t>Generally font size can be specified with</a:t>
            </a:r>
          </a:p>
          <a:p>
            <a:pPr lvl="1"/>
            <a:r>
              <a:rPr lang="en-US" dirty="0"/>
              <a:t> </a:t>
            </a:r>
            <a:r>
              <a:rPr lang="en-US" dirty="0">
                <a:solidFill>
                  <a:srgbClr val="FF0000"/>
                </a:solidFill>
              </a:rPr>
              <a:t>Pixels</a:t>
            </a:r>
            <a:r>
              <a:rPr lang="en-US" dirty="0"/>
              <a:t>  use pixel units in web documents in order to produce a pixel perfect representation of their site as it is rendered in the browser</a:t>
            </a:r>
          </a:p>
          <a:p>
            <a:pPr lvl="1"/>
            <a:r>
              <a:rPr lang="en-US" dirty="0" err="1">
                <a:solidFill>
                  <a:srgbClr val="FF0000"/>
                </a:solidFill>
              </a:rPr>
              <a:t>Em</a:t>
            </a:r>
            <a:r>
              <a:rPr lang="en-US" dirty="0"/>
              <a:t> is a scalable unit that is used in web document media. An </a:t>
            </a:r>
            <a:r>
              <a:rPr lang="en-US" dirty="0" err="1"/>
              <a:t>em</a:t>
            </a:r>
            <a:r>
              <a:rPr lang="en-US" dirty="0"/>
              <a:t> is equal to the current font-size.</a:t>
            </a:r>
          </a:p>
          <a:p>
            <a:pPr lvl="1"/>
            <a:r>
              <a:rPr lang="en-US" dirty="0">
                <a:solidFill>
                  <a:srgbClr val="FF0000"/>
                </a:solidFill>
              </a:rPr>
              <a:t>Percentages</a:t>
            </a:r>
            <a:r>
              <a:rPr lang="en-US" dirty="0"/>
              <a:t>  The percent unit is much like the “</a:t>
            </a:r>
            <a:r>
              <a:rPr lang="en-US" dirty="0" err="1"/>
              <a:t>em</a:t>
            </a:r>
            <a:r>
              <a:rPr lang="en-US" dirty="0"/>
              <a:t>” unit, save for a few fundamental differences. First and foremost, the current </a:t>
            </a:r>
            <a:r>
              <a:rPr lang="en-US" dirty="0" err="1"/>
              <a:t>fontsize</a:t>
            </a:r>
            <a:r>
              <a:rPr lang="en-US" dirty="0"/>
              <a:t> is equal to 100% (i.e. 12pt = 100%).</a:t>
            </a:r>
          </a:p>
          <a:p>
            <a:pPr lvl="1"/>
            <a:r>
              <a:rPr lang="en-US" dirty="0"/>
              <a:t> </a:t>
            </a:r>
            <a:r>
              <a:rPr lang="en-US" dirty="0">
                <a:solidFill>
                  <a:srgbClr val="FF0000"/>
                </a:solidFill>
              </a:rPr>
              <a:t>Points</a:t>
            </a:r>
            <a:r>
              <a:rPr lang="en-US" dirty="0"/>
              <a:t> are traditionally used in print media (anything that is to be printed on paper, etc.)</a:t>
            </a:r>
          </a:p>
        </p:txBody>
      </p:sp>
    </p:spTree>
    <p:extLst>
      <p:ext uri="{BB962C8B-B14F-4D97-AF65-F5344CB8AC3E}">
        <p14:creationId xmlns:p14="http://schemas.microsoft.com/office/powerpoint/2010/main" val="515188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6" name="Picture 2" descr="A deep study on CSS Un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5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a:t>
            </a:r>
          </a:p>
        </p:txBody>
      </p:sp>
      <p:sp>
        <p:nvSpPr>
          <p:cNvPr id="3" name="Content Placeholder 2"/>
          <p:cNvSpPr>
            <a:spLocks noGrp="1"/>
          </p:cNvSpPr>
          <p:nvPr>
            <p:ph sz="quarter" idx="13"/>
          </p:nvPr>
        </p:nvSpPr>
        <p:spPr/>
        <p:txBody>
          <a:bodyPr/>
          <a:lstStyle/>
          <a:p>
            <a:r>
              <a:rPr lang="en-US" dirty="0"/>
              <a:t>What CSS does</a:t>
            </a:r>
          </a:p>
          <a:p>
            <a:r>
              <a:rPr lang="en-US" dirty="0"/>
              <a:t>How CSS works</a:t>
            </a:r>
          </a:p>
          <a:p>
            <a:r>
              <a:rPr lang="en-US" dirty="0"/>
              <a:t>Rules, properties, and values</a:t>
            </a:r>
          </a:p>
        </p:txBody>
      </p:sp>
    </p:spTree>
    <p:extLst>
      <p:ext uri="{BB962C8B-B14F-4D97-AF65-F5344CB8AC3E}">
        <p14:creationId xmlns:p14="http://schemas.microsoft.com/office/powerpoint/2010/main" val="86998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3074" name="Picture 2" descr="https://user.oc-static.com/upload/2018/04/30/15251064835155_fontsiz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5" y="0"/>
            <a:ext cx="915976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61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73126"/>
            <a:ext cx="4610686" cy="1143000"/>
          </a:xfrm>
        </p:spPr>
        <p:txBody>
          <a:bodyPr/>
          <a:lstStyle/>
          <a:p>
            <a:r>
              <a:rPr lang="en-US" dirty="0"/>
              <a:t>Font Weight</a:t>
            </a:r>
          </a:p>
        </p:txBody>
      </p:sp>
      <p:sp>
        <p:nvSpPr>
          <p:cNvPr id="3" name="Content Placeholder 2"/>
          <p:cNvSpPr>
            <a:spLocks noGrp="1"/>
          </p:cNvSpPr>
          <p:nvPr>
            <p:ph sz="quarter" idx="13"/>
          </p:nvPr>
        </p:nvSpPr>
        <p:spPr>
          <a:xfrm>
            <a:off x="1216025" y="900076"/>
            <a:ext cx="6400800" cy="3474720"/>
          </a:xfrm>
        </p:spPr>
        <p:txBody>
          <a:bodyPr>
            <a:normAutofit/>
          </a:bodyPr>
          <a:lstStyle/>
          <a:p>
            <a:r>
              <a:rPr lang="en-US" dirty="0"/>
              <a:t>Specifies the weight or boldness of the font.</a:t>
            </a:r>
          </a:p>
          <a:p>
            <a:r>
              <a:rPr lang="en-US" dirty="0"/>
              <a:t> Font-weight property are</a:t>
            </a:r>
          </a:p>
          <a:p>
            <a:pPr lvl="1"/>
            <a:r>
              <a:rPr lang="en-US" dirty="0">
                <a:solidFill>
                  <a:srgbClr val="FF0000"/>
                </a:solidFill>
              </a:rPr>
              <a:t> normal,</a:t>
            </a:r>
          </a:p>
          <a:p>
            <a:pPr lvl="1"/>
            <a:r>
              <a:rPr lang="en-US" dirty="0">
                <a:solidFill>
                  <a:srgbClr val="FF0000"/>
                </a:solidFill>
              </a:rPr>
              <a:t> bold,</a:t>
            </a:r>
          </a:p>
          <a:p>
            <a:pPr lvl="1"/>
            <a:r>
              <a:rPr lang="en-US" dirty="0">
                <a:solidFill>
                  <a:srgbClr val="FF0000"/>
                </a:solidFill>
              </a:rPr>
              <a:t>bolder,</a:t>
            </a:r>
          </a:p>
          <a:p>
            <a:pPr lvl="1"/>
            <a:r>
              <a:rPr lang="en-US" dirty="0">
                <a:solidFill>
                  <a:srgbClr val="FF0000"/>
                </a:solidFill>
              </a:rPr>
              <a:t> lighter,</a:t>
            </a:r>
          </a:p>
          <a:p>
            <a:pPr lvl="1"/>
            <a:r>
              <a:rPr lang="en-US" dirty="0">
                <a:solidFill>
                  <a:srgbClr val="FF0000"/>
                </a:solidFill>
              </a:rPr>
              <a:t>100 - 900</a:t>
            </a:r>
          </a:p>
        </p:txBody>
      </p:sp>
      <p:pic>
        <p:nvPicPr>
          <p:cNvPr id="1026" name="Picture 2" descr="A Smarter Way to Learn Professional HTML &amp;amp;amp; CSS | Expert font-weight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925" y="1806000"/>
            <a:ext cx="45339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48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nvPr>
        </p:nvGraphicFramePr>
        <p:xfrm>
          <a:off x="685800" y="838200"/>
          <a:ext cx="7127929" cy="4197286"/>
        </p:xfrm>
        <a:graphic>
          <a:graphicData uri="http://schemas.openxmlformats.org/drawingml/2006/table">
            <a:tbl>
              <a:tblPr/>
              <a:tblGrid>
                <a:gridCol w="2209032">
                  <a:extLst>
                    <a:ext uri="{9D8B030D-6E8A-4147-A177-3AD203B41FA5}">
                      <a16:colId xmlns:a16="http://schemas.microsoft.com/office/drawing/2014/main" val="1183566427"/>
                    </a:ext>
                  </a:extLst>
                </a:gridCol>
                <a:gridCol w="4918897">
                  <a:extLst>
                    <a:ext uri="{9D8B030D-6E8A-4147-A177-3AD203B41FA5}">
                      <a16:colId xmlns:a16="http://schemas.microsoft.com/office/drawing/2014/main" val="3192319361"/>
                    </a:ext>
                  </a:extLst>
                </a:gridCol>
              </a:tblGrid>
              <a:tr h="413288">
                <a:tc>
                  <a:txBody>
                    <a:bodyPr/>
                    <a:lstStyle/>
                    <a:p>
                      <a:r>
                        <a:rPr lang="en-US" sz="2400" b="0" i="0" dirty="0">
                          <a:solidFill>
                            <a:srgbClr val="000000"/>
                          </a:solidFill>
                          <a:effectLst/>
                          <a:latin typeface="BookAntiqua"/>
                        </a:rPr>
                        <a:t>Property </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Description</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8373974"/>
                  </a:ext>
                </a:extLst>
              </a:tr>
              <a:tr h="723254">
                <a:tc>
                  <a:txBody>
                    <a:bodyPr/>
                    <a:lstStyle/>
                    <a:p>
                      <a:r>
                        <a:rPr lang="en-US" sz="2400" b="0" i="0">
                          <a:solidFill>
                            <a:srgbClr val="410082"/>
                          </a:solidFill>
                          <a:effectLst/>
                          <a:latin typeface="BookAntiqua"/>
                        </a:rPr>
                        <a:t>font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Sets all the font properties in one declaration</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825346"/>
                  </a:ext>
                </a:extLst>
              </a:tr>
              <a:tr h="413288">
                <a:tc>
                  <a:txBody>
                    <a:bodyPr/>
                    <a:lstStyle/>
                    <a:p>
                      <a:r>
                        <a:rPr lang="en-US" sz="2400" b="0" i="0">
                          <a:solidFill>
                            <a:srgbClr val="410082"/>
                          </a:solidFill>
                          <a:effectLst/>
                          <a:latin typeface="BookAntiqua"/>
                        </a:rPr>
                        <a:t>font-family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Specifies the font family for text</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8818616"/>
                  </a:ext>
                </a:extLst>
              </a:tr>
              <a:tr h="413288">
                <a:tc>
                  <a:txBody>
                    <a:bodyPr/>
                    <a:lstStyle/>
                    <a:p>
                      <a:r>
                        <a:rPr lang="en-US" sz="2400" b="0" i="0">
                          <a:solidFill>
                            <a:srgbClr val="410082"/>
                          </a:solidFill>
                          <a:effectLst/>
                          <a:latin typeface="BookAntiqua"/>
                        </a:rPr>
                        <a:t>font-size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Specifies the font size of text</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276484"/>
                  </a:ext>
                </a:extLst>
              </a:tr>
              <a:tr h="413288">
                <a:tc>
                  <a:txBody>
                    <a:bodyPr/>
                    <a:lstStyle/>
                    <a:p>
                      <a:r>
                        <a:rPr lang="en-US" sz="2400" b="0" i="0">
                          <a:solidFill>
                            <a:srgbClr val="410082"/>
                          </a:solidFill>
                          <a:effectLst/>
                          <a:latin typeface="BookAntiqua"/>
                        </a:rPr>
                        <a:t>font-style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Specifies the font style for text</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4483916"/>
                  </a:ext>
                </a:extLst>
              </a:tr>
              <a:tr h="1033220">
                <a:tc>
                  <a:txBody>
                    <a:bodyPr/>
                    <a:lstStyle/>
                    <a:p>
                      <a:r>
                        <a:rPr lang="en-US" sz="2400" b="0" i="0" dirty="0">
                          <a:solidFill>
                            <a:srgbClr val="410082"/>
                          </a:solidFill>
                          <a:effectLst/>
                          <a:latin typeface="BookAntiqua"/>
                        </a:rPr>
                        <a:t>font-variant </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BookAntiqua"/>
                        </a:rPr>
                        <a:t>Specifies whether or not a text should be displayed in a</a:t>
                      </a:r>
                      <a:br>
                        <a:rPr lang="en-US" sz="2400" b="0" i="0" dirty="0">
                          <a:solidFill>
                            <a:srgbClr val="000000"/>
                          </a:solidFill>
                          <a:effectLst/>
                          <a:latin typeface="BookAntiqua"/>
                        </a:rPr>
                      </a:br>
                      <a:r>
                        <a:rPr lang="en-US" sz="2400" b="0" i="0" dirty="0">
                          <a:solidFill>
                            <a:srgbClr val="000000"/>
                          </a:solidFill>
                          <a:effectLst/>
                          <a:latin typeface="BookAntiqua"/>
                        </a:rPr>
                        <a:t>small-caps font</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0534"/>
                  </a:ext>
                </a:extLst>
              </a:tr>
              <a:tr h="413288">
                <a:tc>
                  <a:txBody>
                    <a:bodyPr/>
                    <a:lstStyle/>
                    <a:p>
                      <a:r>
                        <a:rPr lang="en-US" sz="2400" b="0" i="0" dirty="0">
                          <a:solidFill>
                            <a:srgbClr val="410082"/>
                          </a:solidFill>
                          <a:effectLst/>
                          <a:latin typeface="BookAntiqua"/>
                        </a:rPr>
                        <a:t>font-weight </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BookAntiqua"/>
                        </a:rPr>
                        <a:t>Specifies the weight of a font</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7019232"/>
                  </a:ext>
                </a:extLst>
              </a:tr>
            </a:tbl>
          </a:graphicData>
        </a:graphic>
      </p:graphicFrame>
      <p:sp>
        <p:nvSpPr>
          <p:cNvPr id="8" name="Rectangle 1"/>
          <p:cNvSpPr>
            <a:spLocks noChangeArrowheads="1"/>
          </p:cNvSpPr>
          <p:nvPr/>
        </p:nvSpPr>
        <p:spPr bwMode="auto">
          <a:xfrm>
            <a:off x="-1" y="-323165"/>
            <a:ext cx="102325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693683" y="5410200"/>
            <a:ext cx="7120046" cy="990600"/>
          </a:xfrm>
          <a:prstGeom prst="rect">
            <a:avLst/>
          </a:prstGeom>
        </p:spPr>
      </p:pic>
    </p:spTree>
    <p:extLst>
      <p:ext uri="{BB962C8B-B14F-4D97-AF65-F5344CB8AC3E}">
        <p14:creationId xmlns:p14="http://schemas.microsoft.com/office/powerpoint/2010/main" val="276460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Selectors</a:t>
            </a:r>
            <a:endParaRPr lang="en-US" dirty="0"/>
          </a:p>
        </p:txBody>
      </p:sp>
      <p:sp>
        <p:nvSpPr>
          <p:cNvPr id="4" name="Content Placeholder 3"/>
          <p:cNvSpPr>
            <a:spLocks noGrp="1"/>
          </p:cNvSpPr>
          <p:nvPr>
            <p:ph sz="quarter" idx="13"/>
          </p:nvPr>
        </p:nvSpPr>
        <p:spPr/>
        <p:txBody>
          <a:bodyPr/>
          <a:lstStyle/>
          <a:p>
            <a:endParaRPr lang="en-US"/>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8001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83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Selectors</a:t>
            </a:r>
            <a:endParaRPr lang="en-US" dirty="0"/>
          </a:p>
        </p:txBody>
      </p:sp>
      <p:sp>
        <p:nvSpPr>
          <p:cNvPr id="3" name="Content Placeholder 2"/>
          <p:cNvSpPr>
            <a:spLocks noGrp="1"/>
          </p:cNvSpPr>
          <p:nvPr>
            <p:ph sz="quarter" idx="13"/>
          </p:nvPr>
        </p:nvSpPr>
        <p:spPr/>
        <p:txBody>
          <a:bodyPr/>
          <a:lstStyle/>
          <a:p>
            <a:endParaRPr 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2351"/>
            <a:ext cx="8153400" cy="404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2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Selectors</a:t>
            </a:r>
            <a:endParaRPr lang="en-US" dirty="0"/>
          </a:p>
        </p:txBody>
      </p:sp>
      <p:pic>
        <p:nvPicPr>
          <p:cNvPr id="3584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1534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537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Selectors</a:t>
            </a:r>
            <a:endParaRPr lang="en-US" dirty="0"/>
          </a:p>
        </p:txBody>
      </p:sp>
      <p:pic>
        <p:nvPicPr>
          <p:cNvPr id="46082"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4582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37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Selectors</a:t>
            </a:r>
            <a:endParaRPr lang="en-US" dirty="0"/>
          </a:p>
        </p:txBody>
      </p:sp>
      <p:sp>
        <p:nvSpPr>
          <p:cNvPr id="3" name="Content Placeholder 2"/>
          <p:cNvSpPr>
            <a:spLocks noGrp="1"/>
          </p:cNvSpPr>
          <p:nvPr>
            <p:ph sz="quarter" idx="13"/>
          </p:nvPr>
        </p:nvSpPr>
        <p:spPr/>
        <p:txBody>
          <a:bodyPr/>
          <a:lstStyle/>
          <a:p>
            <a:endParaRPr 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106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1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334000"/>
            <a:ext cx="8153400" cy="1143000"/>
          </a:xfrm>
        </p:spPr>
        <p:txBody>
          <a:bodyPr/>
          <a:lstStyle/>
          <a:p>
            <a:r>
              <a:rPr lang="en-US" b="0" dirty="0"/>
              <a:t>How </a:t>
            </a:r>
            <a:r>
              <a:rPr lang="en-US" b="0" dirty="0" err="1"/>
              <a:t>Css</a:t>
            </a:r>
            <a:r>
              <a:rPr lang="en-US" b="0" dirty="0"/>
              <a:t> Rules Cascade</a:t>
            </a:r>
            <a:endParaRPr lang="en-US" dirty="0"/>
          </a:p>
        </p:txBody>
      </p:sp>
      <p:pic>
        <p:nvPicPr>
          <p:cNvPr id="36866" name="Picture 2"/>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4191000" y="381000"/>
            <a:ext cx="43624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585253"/>
            <a:ext cx="426720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960073" y="1657643"/>
            <a:ext cx="2895600" cy="347472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dirty="0"/>
              <a:t>LAST RULE</a:t>
            </a:r>
          </a:p>
          <a:p>
            <a:r>
              <a:rPr lang="en-US" dirty="0"/>
              <a:t>SPECIFICITY</a:t>
            </a:r>
            <a:endParaRPr lang="en-US" b="1" dirty="0"/>
          </a:p>
          <a:p>
            <a:r>
              <a:rPr lang="en-US" dirty="0"/>
              <a:t>IMPORTANT</a:t>
            </a:r>
          </a:p>
        </p:txBody>
      </p:sp>
    </p:spTree>
    <p:extLst>
      <p:ext uri="{BB962C8B-B14F-4D97-AF65-F5344CB8AC3E}">
        <p14:creationId xmlns:p14="http://schemas.microsoft.com/office/powerpoint/2010/main" val="380471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2194691" y="3276793"/>
            <a:ext cx="4191000" cy="3333750"/>
          </a:xfrm>
          <a:prstGeom prst="rect">
            <a:avLst/>
          </a:prstGeom>
        </p:spPr>
      </p:pic>
      <p:pic>
        <p:nvPicPr>
          <p:cNvPr id="6" name="Picture 5"/>
          <p:cNvPicPr>
            <a:picLocks noChangeAspect="1"/>
          </p:cNvPicPr>
          <p:nvPr/>
        </p:nvPicPr>
        <p:blipFill>
          <a:blip r:embed="rId3"/>
          <a:stretch>
            <a:fillRect/>
          </a:stretch>
        </p:blipFill>
        <p:spPr>
          <a:xfrm>
            <a:off x="804040" y="304800"/>
            <a:ext cx="7501759" cy="2981325"/>
          </a:xfrm>
          <a:prstGeom prst="rect">
            <a:avLst/>
          </a:prstGeom>
        </p:spPr>
      </p:pic>
    </p:spTree>
    <p:extLst>
      <p:ext uri="{BB962C8B-B14F-4D97-AF65-F5344CB8AC3E}">
        <p14:creationId xmlns:p14="http://schemas.microsoft.com/office/powerpoint/2010/main" val="153168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Introduction</a:t>
            </a:r>
            <a:r>
              <a:rPr lang="en-US" dirty="0"/>
              <a:t> </a:t>
            </a:r>
          </a:p>
        </p:txBody>
      </p:sp>
      <p:sp>
        <p:nvSpPr>
          <p:cNvPr id="3" name="Content Placeholder 2"/>
          <p:cNvSpPr>
            <a:spLocks noGrp="1"/>
          </p:cNvSpPr>
          <p:nvPr>
            <p:ph sz="quarter" idx="13"/>
          </p:nvPr>
        </p:nvSpPr>
        <p:spPr/>
        <p:txBody>
          <a:bodyPr>
            <a:normAutofit lnSpcReduction="10000"/>
          </a:bodyPr>
          <a:lstStyle/>
          <a:p>
            <a:r>
              <a:rPr lang="en-US" b="1" dirty="0">
                <a:solidFill>
                  <a:srgbClr val="FF0000"/>
                </a:solidFill>
              </a:rPr>
              <a:t>CSS</a:t>
            </a:r>
            <a:r>
              <a:rPr lang="en-US" b="1" dirty="0"/>
              <a:t> </a:t>
            </a:r>
            <a:r>
              <a:rPr lang="en-US" dirty="0"/>
              <a:t>stands for </a:t>
            </a:r>
            <a:r>
              <a:rPr lang="en-US" b="1" dirty="0">
                <a:solidFill>
                  <a:srgbClr val="FF0000"/>
                </a:solidFill>
              </a:rPr>
              <a:t>C</a:t>
            </a:r>
            <a:r>
              <a:rPr lang="en-US" dirty="0">
                <a:solidFill>
                  <a:srgbClr val="FF0000"/>
                </a:solidFill>
              </a:rPr>
              <a:t>ascading </a:t>
            </a:r>
            <a:r>
              <a:rPr lang="en-US" b="1" dirty="0">
                <a:solidFill>
                  <a:srgbClr val="FF0000"/>
                </a:solidFill>
              </a:rPr>
              <a:t>S</a:t>
            </a:r>
            <a:r>
              <a:rPr lang="en-US" dirty="0">
                <a:solidFill>
                  <a:srgbClr val="FF0000"/>
                </a:solidFill>
              </a:rPr>
              <a:t>tyle </a:t>
            </a:r>
            <a:r>
              <a:rPr lang="en-US" b="1" dirty="0">
                <a:solidFill>
                  <a:srgbClr val="FF0000"/>
                </a:solidFill>
              </a:rPr>
              <a:t>S</a:t>
            </a:r>
            <a:r>
              <a:rPr lang="en-US" dirty="0">
                <a:solidFill>
                  <a:srgbClr val="FF0000"/>
                </a:solidFill>
              </a:rPr>
              <a:t>heets </a:t>
            </a:r>
          </a:p>
          <a:p>
            <a:r>
              <a:rPr lang="en-US" dirty="0">
                <a:solidFill>
                  <a:srgbClr val="FF0000"/>
                </a:solidFill>
              </a:rPr>
              <a:t>CSS</a:t>
            </a:r>
            <a:r>
              <a:rPr lang="en-US" dirty="0"/>
              <a:t> describes </a:t>
            </a:r>
            <a:r>
              <a:rPr lang="en-US" b="1" dirty="0"/>
              <a:t>how HTML elements are to be</a:t>
            </a:r>
            <a:br>
              <a:rPr lang="en-US" b="1" dirty="0"/>
            </a:br>
            <a:r>
              <a:rPr lang="en-US" b="1" dirty="0"/>
              <a:t>displayed on screen, paper, or in other media</a:t>
            </a:r>
            <a:r>
              <a:rPr lang="en-US" dirty="0"/>
              <a:t>.</a:t>
            </a:r>
          </a:p>
          <a:p>
            <a:r>
              <a:rPr lang="en-US" dirty="0"/>
              <a:t> </a:t>
            </a:r>
            <a:r>
              <a:rPr lang="en-US" dirty="0">
                <a:solidFill>
                  <a:srgbClr val="FF0000"/>
                </a:solidFill>
              </a:rPr>
              <a:t>CSS</a:t>
            </a:r>
            <a:r>
              <a:rPr lang="en-US" dirty="0"/>
              <a:t> </a:t>
            </a:r>
            <a:r>
              <a:rPr lang="en-US" b="1" dirty="0"/>
              <a:t>saves a lot of work</a:t>
            </a:r>
          </a:p>
          <a:p>
            <a:r>
              <a:rPr lang="en-US" dirty="0"/>
              <a:t>It can control the layout of multiple web pages</a:t>
            </a:r>
            <a:br>
              <a:rPr lang="en-US" dirty="0"/>
            </a:br>
            <a:r>
              <a:rPr lang="en-US" dirty="0"/>
              <a:t>all at once</a:t>
            </a:r>
            <a:br>
              <a:rPr lang="en-US" dirty="0"/>
            </a:br>
            <a:br>
              <a:rPr lang="en-US" dirty="0"/>
            </a:br>
            <a:br>
              <a:rPr lang="en-US" dirty="0"/>
            </a:br>
            <a:endParaRPr lang="en-US" dirty="0"/>
          </a:p>
        </p:txBody>
      </p:sp>
    </p:spTree>
    <p:extLst>
      <p:ext uri="{BB962C8B-B14F-4D97-AF65-F5344CB8AC3E}">
        <p14:creationId xmlns:p14="http://schemas.microsoft.com/office/powerpoint/2010/main" val="745967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Text</a:t>
            </a:r>
            <a:endParaRPr lang="en-US" dirty="0"/>
          </a:p>
        </p:txBody>
      </p:sp>
      <p:sp>
        <p:nvSpPr>
          <p:cNvPr id="3" name="Content Placeholder 2"/>
          <p:cNvSpPr>
            <a:spLocks noGrp="1"/>
          </p:cNvSpPr>
          <p:nvPr>
            <p:ph sz="quarter" idx="13"/>
          </p:nvPr>
        </p:nvSpPr>
        <p:spPr/>
        <p:txBody>
          <a:bodyPr>
            <a:normAutofit lnSpcReduction="10000"/>
          </a:bodyPr>
          <a:lstStyle/>
          <a:p>
            <a:r>
              <a:rPr lang="en-US" dirty="0"/>
              <a:t> Allows you to define several text styles such as</a:t>
            </a:r>
          </a:p>
          <a:p>
            <a:pPr lvl="1"/>
            <a:r>
              <a:rPr lang="en-US" dirty="0">
                <a:solidFill>
                  <a:srgbClr val="FF0000"/>
                </a:solidFill>
              </a:rPr>
              <a:t> color,</a:t>
            </a:r>
          </a:p>
          <a:p>
            <a:pPr lvl="1"/>
            <a:r>
              <a:rPr lang="en-US" dirty="0">
                <a:solidFill>
                  <a:srgbClr val="FF0000"/>
                </a:solidFill>
              </a:rPr>
              <a:t>alignment,</a:t>
            </a:r>
          </a:p>
          <a:p>
            <a:pPr lvl="1"/>
            <a:r>
              <a:rPr lang="en-US" dirty="0">
                <a:solidFill>
                  <a:srgbClr val="FF0000"/>
                </a:solidFill>
              </a:rPr>
              <a:t> spacing,</a:t>
            </a:r>
          </a:p>
          <a:p>
            <a:pPr lvl="1"/>
            <a:r>
              <a:rPr lang="en-US" dirty="0">
                <a:solidFill>
                  <a:srgbClr val="FF0000"/>
                </a:solidFill>
              </a:rPr>
              <a:t>decoration,</a:t>
            </a:r>
          </a:p>
          <a:p>
            <a:pPr lvl="1"/>
            <a:r>
              <a:rPr lang="en-US" dirty="0">
                <a:solidFill>
                  <a:srgbClr val="FF0000"/>
                </a:solidFill>
              </a:rPr>
              <a:t>Transformation</a:t>
            </a:r>
          </a:p>
          <a:p>
            <a:r>
              <a:rPr lang="en-US" dirty="0"/>
              <a:t>These properties give you precise control over the visual appearance of the characters, spaces, words, paragraphs, </a:t>
            </a:r>
            <a:r>
              <a:rPr lang="en-US" dirty="0" err="1"/>
              <a:t>etc</a:t>
            </a:r>
            <a:endParaRPr lang="en-US" dirty="0"/>
          </a:p>
        </p:txBody>
      </p:sp>
    </p:spTree>
    <p:extLst>
      <p:ext uri="{BB962C8B-B14F-4D97-AF65-F5344CB8AC3E}">
        <p14:creationId xmlns:p14="http://schemas.microsoft.com/office/powerpoint/2010/main" val="15963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Text-color</a:t>
            </a:r>
          </a:p>
        </p:txBody>
      </p:sp>
      <p:sp>
        <p:nvSpPr>
          <p:cNvPr id="3" name="Content Placeholder 2"/>
          <p:cNvSpPr>
            <a:spLocks noGrp="1"/>
          </p:cNvSpPr>
          <p:nvPr>
            <p:ph sz="quarter" idx="13"/>
          </p:nvPr>
        </p:nvSpPr>
        <p:spPr/>
        <p:txBody>
          <a:bodyPr/>
          <a:lstStyle/>
          <a:p>
            <a:r>
              <a:rPr lang="en-US" dirty="0"/>
              <a:t>The color property is used to set the color of the text.</a:t>
            </a:r>
          </a:p>
          <a:p>
            <a:r>
              <a:rPr lang="en-US" dirty="0"/>
              <a:t> With CSS, a color is most often specified by:</a:t>
            </a:r>
          </a:p>
          <a:p>
            <a:r>
              <a:rPr lang="en-US" dirty="0"/>
              <a:t>a color name - like "</a:t>
            </a:r>
            <a:r>
              <a:rPr lang="en-US" dirty="0">
                <a:solidFill>
                  <a:srgbClr val="FF0000"/>
                </a:solidFill>
              </a:rPr>
              <a:t>red</a:t>
            </a:r>
            <a:r>
              <a:rPr lang="en-US" dirty="0"/>
              <a:t>"</a:t>
            </a:r>
          </a:p>
          <a:p>
            <a:r>
              <a:rPr lang="en-US" dirty="0"/>
              <a:t>a HEX value - like </a:t>
            </a:r>
            <a:r>
              <a:rPr lang="en-US" dirty="0">
                <a:solidFill>
                  <a:srgbClr val="FF0000"/>
                </a:solidFill>
              </a:rPr>
              <a:t>"#ff0000</a:t>
            </a:r>
            <a:r>
              <a:rPr lang="en-US" dirty="0"/>
              <a:t>"</a:t>
            </a:r>
          </a:p>
          <a:p>
            <a:r>
              <a:rPr lang="en-US" dirty="0"/>
              <a:t> an RGB value - like "</a:t>
            </a:r>
            <a:r>
              <a:rPr lang="en-US" dirty="0" err="1">
                <a:solidFill>
                  <a:srgbClr val="FF0000"/>
                </a:solidFill>
              </a:rPr>
              <a:t>rgb</a:t>
            </a:r>
            <a:r>
              <a:rPr lang="en-US" dirty="0">
                <a:solidFill>
                  <a:srgbClr val="FF0000"/>
                </a:solidFill>
              </a:rPr>
              <a:t>(255,0,0)</a:t>
            </a:r>
            <a:r>
              <a:rPr lang="en-US" dirty="0"/>
              <a:t>”</a:t>
            </a:r>
          </a:p>
        </p:txBody>
      </p:sp>
    </p:spTree>
    <p:extLst>
      <p:ext uri="{BB962C8B-B14F-4D97-AF65-F5344CB8AC3E}">
        <p14:creationId xmlns:p14="http://schemas.microsoft.com/office/powerpoint/2010/main" val="3029320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Color</a:t>
            </a:r>
            <a:endParaRPr lang="en-US" dirty="0"/>
          </a:p>
        </p:txBody>
      </p:sp>
      <p:sp>
        <p:nvSpPr>
          <p:cNvPr id="3" name="Content Placeholder 2"/>
          <p:cNvSpPr>
            <a:spLocks noGrp="1"/>
          </p:cNvSpPr>
          <p:nvPr>
            <p:ph sz="quarter" idx="13"/>
          </p:nvPr>
        </p:nvSpPr>
        <p:spPr/>
        <p:txBody>
          <a:bodyPr/>
          <a:lstStyle/>
          <a:p>
            <a:r>
              <a:rPr lang="en-US" dirty="0"/>
              <a:t> How to specify colors</a:t>
            </a:r>
          </a:p>
          <a:p>
            <a:r>
              <a:rPr lang="en-US" dirty="0"/>
              <a:t> Color terminology and contrast</a:t>
            </a:r>
          </a:p>
          <a:p>
            <a:r>
              <a:rPr lang="en-US" dirty="0"/>
              <a:t> Background color</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387667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920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err="1"/>
              <a:t>RGb</a:t>
            </a:r>
            <a:endParaRPr lang="en-US" dirty="0"/>
          </a:p>
          <a:p>
            <a:pPr marL="45720" indent="0">
              <a:buNone/>
            </a:pPr>
            <a:endParaRPr lang="en-US" dirty="0"/>
          </a:p>
          <a:p>
            <a:r>
              <a:rPr lang="en-US" dirty="0"/>
              <a:t>Hex</a:t>
            </a:r>
          </a:p>
          <a:p>
            <a:endParaRPr lang="en-US" dirty="0"/>
          </a:p>
          <a:p>
            <a:r>
              <a:rPr lang="en-US" dirty="0"/>
              <a:t>Name</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762000"/>
            <a:ext cx="215265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76400"/>
            <a:ext cx="21526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514600"/>
            <a:ext cx="21240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657600"/>
            <a:ext cx="231457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2337" y="3638550"/>
            <a:ext cx="22193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3657600"/>
            <a:ext cx="22098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94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Foreground Color</a:t>
            </a:r>
            <a:endParaRPr lang="en-US" dirty="0"/>
          </a:p>
        </p:txBody>
      </p:sp>
      <p:sp>
        <p:nvSpPr>
          <p:cNvPr id="3" name="Content Placeholder 2"/>
          <p:cNvSpPr>
            <a:spLocks noGrp="1"/>
          </p:cNvSpPr>
          <p:nvPr>
            <p:ph sz="quarter" idx="13"/>
          </p:nvPr>
        </p:nvSpPr>
        <p:spPr/>
        <p:txBody>
          <a:bodyPr/>
          <a:lstStyle/>
          <a:p>
            <a:r>
              <a:rPr lang="en-US" dirty="0" err="1"/>
              <a:t>rgb</a:t>
            </a:r>
            <a:r>
              <a:rPr lang="en-US" dirty="0"/>
              <a:t> values</a:t>
            </a:r>
          </a:p>
          <a:p>
            <a:r>
              <a:rPr lang="en-US" dirty="0"/>
              <a:t>hex codes</a:t>
            </a:r>
          </a:p>
          <a:p>
            <a:r>
              <a:rPr lang="en-US" dirty="0"/>
              <a:t>color names</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838200"/>
            <a:ext cx="4191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615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Background COLOR</a:t>
            </a:r>
            <a:endParaRPr lang="en-US" dirty="0"/>
          </a:p>
        </p:txBody>
      </p:sp>
      <p:sp>
        <p:nvSpPr>
          <p:cNvPr id="3" name="Content Placeholder 2"/>
          <p:cNvSpPr>
            <a:spLocks noGrp="1"/>
          </p:cNvSpPr>
          <p:nvPr>
            <p:ph sz="quarter" idx="13"/>
          </p:nvPr>
        </p:nvSpPr>
        <p:spPr/>
        <p:txBody>
          <a:bodyPr/>
          <a:lstStyle/>
          <a:p>
            <a:r>
              <a:rPr lang="en-US" b="1" dirty="0"/>
              <a:t>background-color</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219200"/>
            <a:ext cx="4648200" cy="304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371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CSS 3: Opacity</a:t>
            </a:r>
            <a:endParaRPr lang="en-US" dirty="0"/>
          </a:p>
        </p:txBody>
      </p:sp>
      <p:sp>
        <p:nvSpPr>
          <p:cNvPr id="3" name="Content Placeholder 2"/>
          <p:cNvSpPr>
            <a:spLocks noGrp="1"/>
          </p:cNvSpPr>
          <p:nvPr>
            <p:ph sz="quarter" idx="13"/>
          </p:nvPr>
        </p:nvSpPr>
        <p:spPr/>
        <p:txBody>
          <a:bodyPr/>
          <a:lstStyle/>
          <a:p>
            <a:r>
              <a:rPr lang="en-US" b="1" dirty="0"/>
              <a:t>Opacity</a:t>
            </a:r>
          </a:p>
          <a:p>
            <a:r>
              <a:rPr lang="en-US" b="1" dirty="0" err="1"/>
              <a:t>rgba</a:t>
            </a:r>
            <a:endParaRPr lang="en-US"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838200"/>
            <a:ext cx="50292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3200400"/>
            <a:ext cx="20193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123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486400"/>
            <a:ext cx="6512511" cy="1143000"/>
          </a:xfrm>
        </p:spPr>
        <p:txBody>
          <a:bodyPr/>
          <a:lstStyle/>
          <a:p>
            <a:r>
              <a:rPr lang="en-US" dirty="0"/>
              <a:t>Text Alignment</a:t>
            </a:r>
          </a:p>
        </p:txBody>
      </p:sp>
      <p:sp>
        <p:nvSpPr>
          <p:cNvPr id="3" name="Content Placeholder 2"/>
          <p:cNvSpPr>
            <a:spLocks noGrp="1"/>
          </p:cNvSpPr>
          <p:nvPr>
            <p:ph sz="quarter" idx="13"/>
          </p:nvPr>
        </p:nvSpPr>
        <p:spPr>
          <a:xfrm>
            <a:off x="1143000" y="731520"/>
            <a:ext cx="6400800" cy="4754880"/>
          </a:xfrm>
        </p:spPr>
        <p:txBody>
          <a:bodyPr>
            <a:normAutofit fontScale="92500"/>
          </a:bodyPr>
          <a:lstStyle/>
          <a:p>
            <a:r>
              <a:rPr lang="en-US" dirty="0"/>
              <a:t>text-align property is used to set the horizontal alignment of a text Possible values for this property are:</a:t>
            </a:r>
          </a:p>
          <a:p>
            <a:r>
              <a:rPr lang="en-US" dirty="0"/>
              <a:t> </a:t>
            </a:r>
            <a:r>
              <a:rPr lang="en-US" dirty="0">
                <a:solidFill>
                  <a:srgbClr val="FF0000"/>
                </a:solidFill>
              </a:rPr>
              <a:t>left,</a:t>
            </a:r>
          </a:p>
          <a:p>
            <a:r>
              <a:rPr lang="en-US" dirty="0">
                <a:solidFill>
                  <a:srgbClr val="FF0000"/>
                </a:solidFill>
              </a:rPr>
              <a:t> right,</a:t>
            </a:r>
          </a:p>
          <a:p>
            <a:r>
              <a:rPr lang="en-US" dirty="0">
                <a:solidFill>
                  <a:srgbClr val="FF0000"/>
                </a:solidFill>
              </a:rPr>
              <a:t> center,</a:t>
            </a:r>
          </a:p>
          <a:p>
            <a:r>
              <a:rPr lang="en-US" dirty="0">
                <a:solidFill>
                  <a:srgbClr val="FF0000"/>
                </a:solidFill>
              </a:rPr>
              <a:t> justify,</a:t>
            </a:r>
          </a:p>
          <a:p>
            <a:r>
              <a:rPr lang="en-US" dirty="0">
                <a:solidFill>
                  <a:srgbClr val="FF0000"/>
                </a:solidFill>
              </a:rPr>
              <a:t>Inherit,</a:t>
            </a:r>
          </a:p>
          <a:p>
            <a:r>
              <a:rPr lang="en-US" dirty="0">
                <a:solidFill>
                  <a:srgbClr val="FF0000"/>
                </a:solidFill>
              </a:rPr>
              <a:t> Start</a:t>
            </a:r>
          </a:p>
          <a:p>
            <a:pPr lvl="1"/>
            <a:r>
              <a:rPr lang="en-US" dirty="0"/>
              <a:t> The last line is aligned at the beginning of the line</a:t>
            </a:r>
          </a:p>
          <a:p>
            <a:r>
              <a:rPr lang="en-US" dirty="0"/>
              <a:t> </a:t>
            </a:r>
            <a:r>
              <a:rPr lang="en-US" dirty="0">
                <a:solidFill>
                  <a:srgbClr val="FF0000"/>
                </a:solidFill>
              </a:rPr>
              <a:t>End</a:t>
            </a:r>
          </a:p>
          <a:p>
            <a:pPr lvl="1"/>
            <a:r>
              <a:rPr lang="en-US" dirty="0"/>
              <a:t> The last line is aligned at the end of the line</a:t>
            </a:r>
          </a:p>
          <a:p>
            <a:endParaRPr lang="en-US" dirty="0"/>
          </a:p>
        </p:txBody>
      </p:sp>
    </p:spTree>
    <p:extLst>
      <p:ext uri="{BB962C8B-B14F-4D97-AF65-F5344CB8AC3E}">
        <p14:creationId xmlns:p14="http://schemas.microsoft.com/office/powerpoint/2010/main" val="1596001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Decoration</a:t>
            </a:r>
          </a:p>
        </p:txBody>
      </p:sp>
      <p:sp>
        <p:nvSpPr>
          <p:cNvPr id="3" name="Content Placeholder 2"/>
          <p:cNvSpPr>
            <a:spLocks noGrp="1"/>
          </p:cNvSpPr>
          <p:nvPr>
            <p:ph sz="quarter" idx="13"/>
          </p:nvPr>
        </p:nvSpPr>
        <p:spPr/>
        <p:txBody>
          <a:bodyPr>
            <a:normAutofit fontScale="92500" lnSpcReduction="20000"/>
          </a:bodyPr>
          <a:lstStyle/>
          <a:p>
            <a:r>
              <a:rPr lang="en-US" dirty="0"/>
              <a:t>Used to set or remove decorations from text.</a:t>
            </a:r>
          </a:p>
          <a:p>
            <a:r>
              <a:rPr lang="en-US" dirty="0"/>
              <a:t> </a:t>
            </a:r>
            <a:r>
              <a:rPr lang="en-US" dirty="0">
                <a:solidFill>
                  <a:srgbClr val="FF0000"/>
                </a:solidFill>
              </a:rPr>
              <a:t>none</a:t>
            </a:r>
          </a:p>
          <a:p>
            <a:pPr lvl="1"/>
            <a:r>
              <a:rPr lang="en-US" dirty="0"/>
              <a:t> Defines normal text. Default text</a:t>
            </a:r>
          </a:p>
          <a:p>
            <a:r>
              <a:rPr lang="en-US" dirty="0"/>
              <a:t> </a:t>
            </a:r>
            <a:r>
              <a:rPr lang="en-US" dirty="0">
                <a:solidFill>
                  <a:srgbClr val="FF0000"/>
                </a:solidFill>
              </a:rPr>
              <a:t>underline</a:t>
            </a:r>
            <a:r>
              <a:rPr lang="en-US" dirty="0"/>
              <a:t>,</a:t>
            </a:r>
          </a:p>
          <a:p>
            <a:pPr lvl="1"/>
            <a:r>
              <a:rPr lang="en-US" dirty="0"/>
              <a:t> Defines line below the text</a:t>
            </a:r>
          </a:p>
          <a:p>
            <a:r>
              <a:rPr lang="en-US" dirty="0"/>
              <a:t> </a:t>
            </a:r>
            <a:r>
              <a:rPr lang="en-US" dirty="0" err="1">
                <a:solidFill>
                  <a:srgbClr val="FF0000"/>
                </a:solidFill>
              </a:rPr>
              <a:t>overline</a:t>
            </a:r>
            <a:endParaRPr lang="en-US" dirty="0">
              <a:solidFill>
                <a:srgbClr val="FF0000"/>
              </a:solidFill>
            </a:endParaRPr>
          </a:p>
          <a:p>
            <a:pPr lvl="1"/>
            <a:r>
              <a:rPr lang="en-US" dirty="0"/>
              <a:t> Defines the line above the text</a:t>
            </a:r>
          </a:p>
          <a:p>
            <a:r>
              <a:rPr lang="en-US" dirty="0"/>
              <a:t> </a:t>
            </a:r>
            <a:r>
              <a:rPr lang="en-US" dirty="0">
                <a:solidFill>
                  <a:srgbClr val="FF0000"/>
                </a:solidFill>
              </a:rPr>
              <a:t>line-through</a:t>
            </a:r>
          </a:p>
          <a:p>
            <a:pPr lvl="1"/>
            <a:r>
              <a:rPr lang="en-US" dirty="0"/>
              <a:t> Defines the line through the text</a:t>
            </a:r>
          </a:p>
          <a:p>
            <a:r>
              <a:rPr lang="en-US" dirty="0"/>
              <a:t> </a:t>
            </a:r>
            <a:r>
              <a:rPr lang="en-US" dirty="0">
                <a:solidFill>
                  <a:srgbClr val="FF0000"/>
                </a:solidFill>
              </a:rPr>
              <a:t>Inherit</a:t>
            </a:r>
          </a:p>
        </p:txBody>
      </p:sp>
    </p:spTree>
    <p:extLst>
      <p:ext uri="{BB962C8B-B14F-4D97-AF65-F5344CB8AC3E}">
        <p14:creationId xmlns:p14="http://schemas.microsoft.com/office/powerpoint/2010/main" val="3411083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029200"/>
            <a:ext cx="6512511" cy="1143000"/>
          </a:xfrm>
        </p:spPr>
        <p:txBody>
          <a:bodyPr/>
          <a:lstStyle/>
          <a:p>
            <a:r>
              <a:rPr lang="en-US" dirty="0"/>
              <a:t>Text-decoration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8357296"/>
              </p:ext>
            </p:extLst>
          </p:nvPr>
        </p:nvGraphicFramePr>
        <p:xfrm>
          <a:off x="1143000" y="771679"/>
          <a:ext cx="7315200" cy="4028919"/>
        </p:xfrm>
        <a:graphic>
          <a:graphicData uri="http://schemas.openxmlformats.org/drawingml/2006/table">
            <a:tbl>
              <a:tblPr/>
              <a:tblGrid>
                <a:gridCol w="1752600">
                  <a:extLst>
                    <a:ext uri="{9D8B030D-6E8A-4147-A177-3AD203B41FA5}">
                      <a16:colId xmlns:a16="http://schemas.microsoft.com/office/drawing/2014/main" val="1822943470"/>
                    </a:ext>
                  </a:extLst>
                </a:gridCol>
                <a:gridCol w="5562600">
                  <a:extLst>
                    <a:ext uri="{9D8B030D-6E8A-4147-A177-3AD203B41FA5}">
                      <a16:colId xmlns:a16="http://schemas.microsoft.com/office/drawing/2014/main" val="2439438343"/>
                    </a:ext>
                  </a:extLst>
                </a:gridCol>
              </a:tblGrid>
              <a:tr h="393065">
                <a:tc>
                  <a:txBody>
                    <a:bodyPr/>
                    <a:lstStyle/>
                    <a:p>
                      <a:r>
                        <a:rPr lang="en-US" sz="1800" b="0" i="0" dirty="0">
                          <a:solidFill>
                            <a:srgbClr val="000000"/>
                          </a:solidFill>
                          <a:effectLst/>
                          <a:latin typeface="BookAntiqua-Bold"/>
                        </a:rPr>
                        <a:t>Value </a:t>
                      </a:r>
                      <a:endParaRPr lang="en-US" sz="1800" b="0" dirty="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Bold"/>
                        </a:rPr>
                        <a:t>Description</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221855"/>
                  </a:ext>
                </a:extLst>
              </a:tr>
              <a:tr h="982664">
                <a:tc>
                  <a:txBody>
                    <a:bodyPr/>
                    <a:lstStyle/>
                    <a:p>
                      <a:r>
                        <a:rPr lang="en-US" sz="1800" b="0" i="0">
                          <a:solidFill>
                            <a:srgbClr val="000000"/>
                          </a:solidFill>
                          <a:effectLst/>
                          <a:latin typeface="BookAntiqua"/>
                        </a:rPr>
                        <a:t>Solid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Default value. The line will display as a</a:t>
                      </a:r>
                      <a:br>
                        <a:rPr lang="en-US" sz="1800" b="0" i="0">
                          <a:solidFill>
                            <a:srgbClr val="000000"/>
                          </a:solidFill>
                          <a:effectLst/>
                          <a:latin typeface="BookAntiqua"/>
                        </a:rPr>
                      </a:br>
                      <a:r>
                        <a:rPr lang="en-US" sz="1800" b="0" i="0">
                          <a:solidFill>
                            <a:srgbClr val="000000"/>
                          </a:solidFill>
                          <a:effectLst/>
                          <a:latin typeface="BookAntiqua"/>
                        </a:rPr>
                        <a:t>single lone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527441"/>
                  </a:ext>
                </a:extLst>
              </a:tr>
              <a:tr h="393065">
                <a:tc>
                  <a:txBody>
                    <a:bodyPr/>
                    <a:lstStyle/>
                    <a:p>
                      <a:r>
                        <a:rPr lang="en-US" sz="1800" b="0" i="0">
                          <a:solidFill>
                            <a:srgbClr val="000000"/>
                          </a:solidFill>
                          <a:effectLst/>
                          <a:latin typeface="BookAntiqua"/>
                        </a:rPr>
                        <a:t>double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The line will display as a double line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384115"/>
                  </a:ext>
                </a:extLst>
              </a:tr>
              <a:tr h="393065">
                <a:tc>
                  <a:txBody>
                    <a:bodyPr/>
                    <a:lstStyle/>
                    <a:p>
                      <a:r>
                        <a:rPr lang="en-US" sz="1800" b="0" i="0">
                          <a:solidFill>
                            <a:srgbClr val="000000"/>
                          </a:solidFill>
                          <a:effectLst/>
                          <a:latin typeface="BookAntiqua"/>
                        </a:rPr>
                        <a:t>dotted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The line will display as a dotted line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415597"/>
                  </a:ext>
                </a:extLst>
              </a:tr>
              <a:tr h="393065">
                <a:tc>
                  <a:txBody>
                    <a:bodyPr/>
                    <a:lstStyle/>
                    <a:p>
                      <a:r>
                        <a:rPr lang="en-US" sz="1800" b="0" i="0">
                          <a:solidFill>
                            <a:srgbClr val="000000"/>
                          </a:solidFill>
                          <a:effectLst/>
                          <a:latin typeface="BookAntiqua"/>
                        </a:rPr>
                        <a:t>dashed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The line will display as a dashed line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611291"/>
                  </a:ext>
                </a:extLst>
              </a:tr>
              <a:tr h="393065">
                <a:tc>
                  <a:txBody>
                    <a:bodyPr/>
                    <a:lstStyle/>
                    <a:p>
                      <a:r>
                        <a:rPr lang="en-US" sz="1800" b="0" i="0">
                          <a:solidFill>
                            <a:srgbClr val="000000"/>
                          </a:solidFill>
                          <a:effectLst/>
                          <a:latin typeface="BookAntiqua"/>
                        </a:rPr>
                        <a:t>wavy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The line will display as a wavy line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6059822"/>
                  </a:ext>
                </a:extLst>
              </a:tr>
              <a:tr h="393065">
                <a:tc>
                  <a:txBody>
                    <a:bodyPr/>
                    <a:lstStyle/>
                    <a:p>
                      <a:r>
                        <a:rPr lang="en-US" sz="1800" b="0" i="0">
                          <a:solidFill>
                            <a:srgbClr val="000000"/>
                          </a:solidFill>
                          <a:effectLst/>
                          <a:latin typeface="BookAntiqua"/>
                        </a:rPr>
                        <a:t>initial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a:solidFill>
                            <a:srgbClr val="000000"/>
                          </a:solidFill>
                          <a:effectLst/>
                          <a:latin typeface="BookAntiqua"/>
                        </a:rPr>
                        <a:t>Sets this property to its default value.</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892607"/>
                  </a:ext>
                </a:extLst>
              </a:tr>
              <a:tr h="687865">
                <a:tc>
                  <a:txBody>
                    <a:bodyPr/>
                    <a:lstStyle/>
                    <a:p>
                      <a:r>
                        <a:rPr lang="en-US" sz="1800" b="0" i="0">
                          <a:solidFill>
                            <a:srgbClr val="000000"/>
                          </a:solidFill>
                          <a:effectLst/>
                          <a:latin typeface="BookAntiqua"/>
                        </a:rPr>
                        <a:t>inherit </a:t>
                      </a:r>
                      <a:endParaRPr lang="en-US" sz="1800" b="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800" b="0" i="0" dirty="0">
                          <a:solidFill>
                            <a:srgbClr val="000000"/>
                          </a:solidFill>
                          <a:effectLst/>
                          <a:latin typeface="BookAntiqua"/>
                        </a:rPr>
                        <a:t>Inherits this property from its parent</a:t>
                      </a:r>
                      <a:br>
                        <a:rPr lang="en-US" sz="1800" b="0" i="0" dirty="0">
                          <a:solidFill>
                            <a:srgbClr val="000000"/>
                          </a:solidFill>
                          <a:effectLst/>
                          <a:latin typeface="BookAntiqua"/>
                        </a:rPr>
                      </a:br>
                      <a:r>
                        <a:rPr lang="en-US" sz="1800" b="0" i="0" dirty="0">
                          <a:solidFill>
                            <a:srgbClr val="000000"/>
                          </a:solidFill>
                          <a:effectLst/>
                          <a:latin typeface="BookAntiqua"/>
                        </a:rPr>
                        <a:t>element.</a:t>
                      </a:r>
                      <a:endParaRPr lang="en-US" sz="1800" b="0" dirty="0">
                        <a:effectLst/>
                      </a:endParaRPr>
                    </a:p>
                  </a:txBody>
                  <a:tcPr marL="82814" marR="82814" marT="41407" marB="4140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372041"/>
                  </a:ext>
                </a:extLst>
              </a:tr>
            </a:tbl>
          </a:graphicData>
        </a:graphic>
      </p:graphicFrame>
      <p:sp>
        <p:nvSpPr>
          <p:cNvPr id="5"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116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CSS</a:t>
            </a:r>
          </a:p>
        </p:txBody>
      </p:sp>
      <p:sp>
        <p:nvSpPr>
          <p:cNvPr id="3" name="Content Placeholder 2"/>
          <p:cNvSpPr>
            <a:spLocks noGrp="1"/>
          </p:cNvSpPr>
          <p:nvPr>
            <p:ph sz="quarter" idx="13"/>
          </p:nvPr>
        </p:nvSpPr>
        <p:spPr/>
        <p:txBody>
          <a:bodyPr/>
          <a:lstStyle/>
          <a:p>
            <a:r>
              <a:rPr lang="en-US" dirty="0"/>
              <a:t>Allows separating content of an html document from the style and layout of that document</a:t>
            </a:r>
          </a:p>
          <a:p>
            <a:r>
              <a:rPr lang="en-US" dirty="0"/>
              <a:t>Make documents much easier to maintain and</a:t>
            </a:r>
            <a:br>
              <a:rPr lang="en-US" dirty="0"/>
            </a:br>
            <a:r>
              <a:rPr lang="en-US" dirty="0"/>
              <a:t>give much better control over the layout of</a:t>
            </a:r>
            <a:br>
              <a:rPr lang="en-US" dirty="0"/>
            </a:br>
            <a:r>
              <a:rPr lang="en-US" dirty="0"/>
              <a:t>your web pages </a:t>
            </a:r>
          </a:p>
          <a:p>
            <a:r>
              <a:rPr lang="en-US" b="1" dirty="0"/>
              <a:t>Multiple Device Compatibility</a:t>
            </a:r>
            <a:r>
              <a:rPr lang="en-US" dirty="0"/>
              <a:t> </a:t>
            </a:r>
            <a:br>
              <a:rPr lang="en-US" dirty="0"/>
            </a:br>
            <a:br>
              <a:rPr lang="en-US" dirty="0"/>
            </a:br>
            <a:endParaRPr lang="en-US" dirty="0"/>
          </a:p>
        </p:txBody>
      </p:sp>
    </p:spTree>
    <p:extLst>
      <p:ext uri="{BB962C8B-B14F-4D97-AF65-F5344CB8AC3E}">
        <p14:creationId xmlns:p14="http://schemas.microsoft.com/office/powerpoint/2010/main" val="4054891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Transformation</a:t>
            </a:r>
          </a:p>
        </p:txBody>
      </p:sp>
      <p:sp>
        <p:nvSpPr>
          <p:cNvPr id="3" name="Content Placeholder 2"/>
          <p:cNvSpPr>
            <a:spLocks noGrp="1"/>
          </p:cNvSpPr>
          <p:nvPr>
            <p:ph sz="quarter" idx="13"/>
          </p:nvPr>
        </p:nvSpPr>
        <p:spPr/>
        <p:txBody>
          <a:bodyPr/>
          <a:lstStyle/>
          <a:p>
            <a:r>
              <a:rPr lang="en-US" dirty="0"/>
              <a:t>Used to set the cases for a text.</a:t>
            </a:r>
          </a:p>
          <a:p>
            <a:r>
              <a:rPr lang="en-US" dirty="0"/>
              <a:t> </a:t>
            </a:r>
            <a:r>
              <a:rPr lang="en-US" dirty="0">
                <a:solidFill>
                  <a:srgbClr val="FF0000"/>
                </a:solidFill>
              </a:rPr>
              <a:t>none-</a:t>
            </a:r>
          </a:p>
          <a:p>
            <a:r>
              <a:rPr lang="en-US" dirty="0">
                <a:solidFill>
                  <a:srgbClr val="FF0000"/>
                </a:solidFill>
              </a:rPr>
              <a:t> lowercase</a:t>
            </a:r>
          </a:p>
          <a:p>
            <a:r>
              <a:rPr lang="en-US" dirty="0">
                <a:solidFill>
                  <a:srgbClr val="FF0000"/>
                </a:solidFill>
              </a:rPr>
              <a:t> uppercase</a:t>
            </a:r>
          </a:p>
          <a:p>
            <a:r>
              <a:rPr lang="en-US" dirty="0">
                <a:solidFill>
                  <a:srgbClr val="FF0000"/>
                </a:solidFill>
              </a:rPr>
              <a:t> capitalize</a:t>
            </a:r>
          </a:p>
        </p:txBody>
      </p:sp>
    </p:spTree>
    <p:extLst>
      <p:ext uri="{BB962C8B-B14F-4D97-AF65-F5344CB8AC3E}">
        <p14:creationId xmlns:p14="http://schemas.microsoft.com/office/powerpoint/2010/main" val="77042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Spacing</a:t>
            </a:r>
          </a:p>
        </p:txBody>
      </p:sp>
      <p:sp>
        <p:nvSpPr>
          <p:cNvPr id="3" name="Content Placeholder 2"/>
          <p:cNvSpPr>
            <a:spLocks noGrp="1"/>
          </p:cNvSpPr>
          <p:nvPr>
            <p:ph sz="quarter" idx="13"/>
          </p:nvPr>
        </p:nvSpPr>
        <p:spPr/>
        <p:txBody>
          <a:bodyPr>
            <a:normAutofit/>
          </a:bodyPr>
          <a:lstStyle/>
          <a:p>
            <a:r>
              <a:rPr lang="en-US" dirty="0"/>
              <a:t>Used to specify the space between the</a:t>
            </a:r>
          </a:p>
          <a:p>
            <a:r>
              <a:rPr lang="en-US" dirty="0"/>
              <a:t>characters in a text.</a:t>
            </a:r>
          </a:p>
          <a:p>
            <a:r>
              <a:rPr lang="en-US" dirty="0"/>
              <a:t> increases or decreases the space between</a:t>
            </a:r>
          </a:p>
          <a:p>
            <a:r>
              <a:rPr lang="en-US" dirty="0"/>
              <a:t>characters in a text.</a:t>
            </a:r>
          </a:p>
          <a:p>
            <a:pPr lvl="1"/>
            <a:r>
              <a:rPr lang="en-US" dirty="0"/>
              <a:t> </a:t>
            </a:r>
            <a:r>
              <a:rPr lang="en-US" dirty="0">
                <a:solidFill>
                  <a:srgbClr val="FF0000"/>
                </a:solidFill>
              </a:rPr>
              <a:t>Normal</a:t>
            </a:r>
          </a:p>
          <a:p>
            <a:pPr lvl="1"/>
            <a:r>
              <a:rPr lang="en-US" dirty="0">
                <a:solidFill>
                  <a:srgbClr val="FF0000"/>
                </a:solidFill>
              </a:rPr>
              <a:t> Length (</a:t>
            </a:r>
            <a:r>
              <a:rPr lang="en-US" dirty="0" err="1">
                <a:solidFill>
                  <a:srgbClr val="FF0000"/>
                </a:solidFill>
              </a:rPr>
              <a:t>em</a:t>
            </a:r>
            <a:r>
              <a:rPr lang="en-US" dirty="0">
                <a:solidFill>
                  <a:srgbClr val="FF0000"/>
                </a:solidFill>
              </a:rPr>
              <a:t> , </a:t>
            </a:r>
            <a:r>
              <a:rPr lang="en-US" dirty="0" err="1">
                <a:solidFill>
                  <a:srgbClr val="FF0000"/>
                </a:solidFill>
              </a:rPr>
              <a:t>px</a:t>
            </a:r>
            <a:r>
              <a:rPr lang="en-US" dirty="0">
                <a:solidFill>
                  <a:srgbClr val="FF0000"/>
                </a:solidFill>
              </a:rPr>
              <a:t> ,%)</a:t>
            </a:r>
          </a:p>
          <a:p>
            <a:pPr lvl="1"/>
            <a:r>
              <a:rPr lang="en-US" dirty="0">
                <a:solidFill>
                  <a:srgbClr val="FF0000"/>
                </a:solidFill>
              </a:rPr>
              <a:t>Inherit</a:t>
            </a:r>
          </a:p>
        </p:txBody>
      </p:sp>
    </p:spTree>
    <p:extLst>
      <p:ext uri="{BB962C8B-B14F-4D97-AF65-F5344CB8AC3E}">
        <p14:creationId xmlns:p14="http://schemas.microsoft.com/office/powerpoint/2010/main" val="2231816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Spacing</a:t>
            </a:r>
          </a:p>
        </p:txBody>
      </p:sp>
      <p:sp>
        <p:nvSpPr>
          <p:cNvPr id="3" name="Content Placeholder 2"/>
          <p:cNvSpPr>
            <a:spLocks noGrp="1"/>
          </p:cNvSpPr>
          <p:nvPr>
            <p:ph sz="quarter" idx="13"/>
          </p:nvPr>
        </p:nvSpPr>
        <p:spPr/>
        <p:txBody>
          <a:bodyPr>
            <a:normAutofit/>
          </a:bodyPr>
          <a:lstStyle/>
          <a:p>
            <a:r>
              <a:rPr lang="en-US" dirty="0"/>
              <a:t>Used to specify the space between the words in a text.</a:t>
            </a:r>
          </a:p>
          <a:p>
            <a:r>
              <a:rPr lang="en-US" dirty="0"/>
              <a:t> </a:t>
            </a:r>
            <a:r>
              <a:rPr lang="en-US" dirty="0">
                <a:solidFill>
                  <a:srgbClr val="FF0000"/>
                </a:solidFill>
              </a:rPr>
              <a:t>Normal</a:t>
            </a:r>
          </a:p>
          <a:p>
            <a:pPr lvl="1"/>
            <a:r>
              <a:rPr lang="en-US" dirty="0"/>
              <a:t> Defines normal space between words (0.25em) . This is default</a:t>
            </a:r>
          </a:p>
          <a:p>
            <a:r>
              <a:rPr lang="en-US" dirty="0"/>
              <a:t> </a:t>
            </a:r>
            <a:r>
              <a:rPr lang="en-US" dirty="0">
                <a:solidFill>
                  <a:srgbClr val="FF0000"/>
                </a:solidFill>
              </a:rPr>
              <a:t>Length</a:t>
            </a:r>
          </a:p>
          <a:p>
            <a:pPr lvl="1"/>
            <a:r>
              <a:rPr lang="en-US" dirty="0"/>
              <a:t>Defines an additional space between words (in </a:t>
            </a:r>
            <a:r>
              <a:rPr lang="en-US" dirty="0" err="1"/>
              <a:t>px</a:t>
            </a:r>
            <a:r>
              <a:rPr lang="en-US" dirty="0"/>
              <a:t>, </a:t>
            </a:r>
            <a:r>
              <a:rPr lang="en-US" dirty="0" err="1"/>
              <a:t>pt,cm</a:t>
            </a:r>
            <a:r>
              <a:rPr lang="en-US" dirty="0"/>
              <a:t>, </a:t>
            </a:r>
            <a:r>
              <a:rPr lang="en-US" dirty="0" err="1"/>
              <a:t>em</a:t>
            </a:r>
            <a:r>
              <a:rPr lang="en-US" dirty="0"/>
              <a:t>, </a:t>
            </a:r>
            <a:r>
              <a:rPr lang="en-US" dirty="0" err="1"/>
              <a:t>etc</a:t>
            </a:r>
            <a:r>
              <a:rPr lang="en-US" dirty="0"/>
              <a:t>). Negative values are allowed</a:t>
            </a:r>
          </a:p>
        </p:txBody>
      </p:sp>
    </p:spTree>
    <p:extLst>
      <p:ext uri="{BB962C8B-B14F-4D97-AF65-F5344CB8AC3E}">
        <p14:creationId xmlns:p14="http://schemas.microsoft.com/office/powerpoint/2010/main" val="3757848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Height</a:t>
            </a:r>
          </a:p>
        </p:txBody>
      </p:sp>
      <p:sp>
        <p:nvSpPr>
          <p:cNvPr id="3" name="Content Placeholder 2"/>
          <p:cNvSpPr>
            <a:spLocks noGrp="1"/>
          </p:cNvSpPr>
          <p:nvPr>
            <p:ph sz="quarter" idx="13"/>
          </p:nvPr>
        </p:nvSpPr>
        <p:spPr/>
        <p:txBody>
          <a:bodyPr>
            <a:normAutofit fontScale="92500" lnSpcReduction="20000"/>
          </a:bodyPr>
          <a:lstStyle/>
          <a:p>
            <a:r>
              <a:rPr lang="en-US" dirty="0"/>
              <a:t>Used to specify the space between lines.</a:t>
            </a:r>
          </a:p>
          <a:p>
            <a:r>
              <a:rPr lang="en-US" dirty="0"/>
              <a:t> </a:t>
            </a:r>
            <a:r>
              <a:rPr lang="en-US" dirty="0">
                <a:solidFill>
                  <a:srgbClr val="FF0000"/>
                </a:solidFill>
              </a:rPr>
              <a:t>Normal</a:t>
            </a:r>
          </a:p>
          <a:p>
            <a:r>
              <a:rPr lang="en-US" dirty="0"/>
              <a:t> </a:t>
            </a:r>
            <a:r>
              <a:rPr lang="en-US" dirty="0">
                <a:solidFill>
                  <a:srgbClr val="FF0000"/>
                </a:solidFill>
              </a:rPr>
              <a:t>Number</a:t>
            </a:r>
          </a:p>
          <a:p>
            <a:pPr lvl="1"/>
            <a:r>
              <a:rPr lang="en-US" dirty="0"/>
              <a:t> A number that will be multiplied with the current font size to set the line height</a:t>
            </a:r>
          </a:p>
          <a:p>
            <a:r>
              <a:rPr lang="en-US" dirty="0"/>
              <a:t> </a:t>
            </a:r>
            <a:r>
              <a:rPr lang="en-US" dirty="0">
                <a:solidFill>
                  <a:srgbClr val="FF0000"/>
                </a:solidFill>
              </a:rPr>
              <a:t>Length</a:t>
            </a:r>
          </a:p>
          <a:p>
            <a:pPr lvl="1"/>
            <a:r>
              <a:rPr lang="en-US" dirty="0"/>
              <a:t> A fixed line height in </a:t>
            </a:r>
            <a:r>
              <a:rPr lang="en-US" dirty="0" err="1"/>
              <a:t>px</a:t>
            </a:r>
            <a:r>
              <a:rPr lang="en-US" dirty="0"/>
              <a:t>, </a:t>
            </a:r>
            <a:r>
              <a:rPr lang="en-US" dirty="0" err="1"/>
              <a:t>pt</a:t>
            </a:r>
            <a:r>
              <a:rPr lang="en-US" dirty="0"/>
              <a:t>, cm, etc.</a:t>
            </a:r>
          </a:p>
          <a:p>
            <a:r>
              <a:rPr lang="en-US" dirty="0"/>
              <a:t> </a:t>
            </a:r>
            <a:r>
              <a:rPr lang="en-US" dirty="0">
                <a:solidFill>
                  <a:srgbClr val="FF0000"/>
                </a:solidFill>
              </a:rPr>
              <a:t>Percentage</a:t>
            </a:r>
          </a:p>
          <a:p>
            <a:pPr lvl="1"/>
            <a:r>
              <a:rPr lang="en-US" dirty="0"/>
              <a:t>A line height in percent of the current font size</a:t>
            </a:r>
          </a:p>
          <a:p>
            <a:r>
              <a:rPr lang="en-US" dirty="0"/>
              <a:t> </a:t>
            </a:r>
            <a:r>
              <a:rPr lang="en-US" dirty="0">
                <a:solidFill>
                  <a:srgbClr val="FF0000"/>
                </a:solidFill>
              </a:rPr>
              <a:t>Inherit</a:t>
            </a:r>
          </a:p>
        </p:txBody>
      </p:sp>
    </p:spTree>
    <p:extLst>
      <p:ext uri="{BB962C8B-B14F-4D97-AF65-F5344CB8AC3E}">
        <p14:creationId xmlns:p14="http://schemas.microsoft.com/office/powerpoint/2010/main" val="3502052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Direction</a:t>
            </a:r>
          </a:p>
        </p:txBody>
      </p:sp>
      <p:sp>
        <p:nvSpPr>
          <p:cNvPr id="3" name="Content Placeholder 2"/>
          <p:cNvSpPr>
            <a:spLocks noGrp="1"/>
          </p:cNvSpPr>
          <p:nvPr>
            <p:ph sz="quarter" idx="13"/>
          </p:nvPr>
        </p:nvSpPr>
        <p:spPr/>
        <p:txBody>
          <a:bodyPr/>
          <a:lstStyle/>
          <a:p>
            <a:r>
              <a:rPr lang="en-US" dirty="0"/>
              <a:t>Used to change the text direction of an element.</a:t>
            </a:r>
          </a:p>
          <a:p>
            <a:r>
              <a:rPr lang="en-US" dirty="0"/>
              <a:t> </a:t>
            </a:r>
            <a:r>
              <a:rPr lang="en-US" dirty="0" err="1">
                <a:solidFill>
                  <a:srgbClr val="FF0000"/>
                </a:solidFill>
              </a:rPr>
              <a:t>Rtl</a:t>
            </a:r>
            <a:r>
              <a:rPr lang="en-US" dirty="0"/>
              <a:t> – right to left</a:t>
            </a:r>
          </a:p>
          <a:p>
            <a:r>
              <a:rPr lang="en-US" dirty="0"/>
              <a:t> </a:t>
            </a:r>
            <a:r>
              <a:rPr lang="en-US" dirty="0" err="1">
                <a:solidFill>
                  <a:srgbClr val="FF0000"/>
                </a:solidFill>
              </a:rPr>
              <a:t>Ltl</a:t>
            </a:r>
            <a:r>
              <a:rPr lang="en-US" dirty="0"/>
              <a:t> – left to right (default)</a:t>
            </a:r>
          </a:p>
        </p:txBody>
      </p:sp>
    </p:spTree>
    <p:extLst>
      <p:ext uri="{BB962C8B-B14F-4D97-AF65-F5344CB8AC3E}">
        <p14:creationId xmlns:p14="http://schemas.microsoft.com/office/powerpoint/2010/main" val="1956091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CSS3</a:t>
            </a:r>
          </a:p>
        </p:txBody>
      </p:sp>
      <p:sp>
        <p:nvSpPr>
          <p:cNvPr id="3" name="Content Placeholder 2"/>
          <p:cNvSpPr>
            <a:spLocks noGrp="1"/>
          </p:cNvSpPr>
          <p:nvPr>
            <p:ph sz="quarter" idx="13"/>
          </p:nvPr>
        </p:nvSpPr>
        <p:spPr/>
        <p:txBody>
          <a:bodyPr/>
          <a:lstStyle/>
          <a:p>
            <a:r>
              <a:rPr lang="en-US" b="1" dirty="0"/>
              <a:t>text-shadow</a:t>
            </a:r>
          </a:p>
          <a:p>
            <a:r>
              <a:rPr lang="en-US" b="1" dirty="0"/>
              <a:t>::first-letter</a:t>
            </a:r>
          </a:p>
          <a:p>
            <a:r>
              <a:rPr lang="en-US" b="1" dirty="0"/>
              <a:t>::first-line</a:t>
            </a:r>
          </a:p>
          <a:p>
            <a:r>
              <a:rPr lang="en-US" b="1" dirty="0"/>
              <a:t>:link  :visited  </a:t>
            </a:r>
          </a:p>
          <a:p>
            <a:r>
              <a:rPr lang="en-US" b="1" dirty="0"/>
              <a:t>:hover :active :focus</a:t>
            </a:r>
          </a:p>
          <a:p>
            <a:endParaRPr lang="en-US" b="1" dirty="0"/>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143000"/>
            <a:ext cx="4419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099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sz="quarter" idx="13"/>
          </p:nvPr>
        </p:nvSpPr>
        <p:spPr/>
        <p:txBody>
          <a:bodyPr>
            <a:normAutofit/>
          </a:bodyPr>
          <a:lstStyle/>
          <a:p>
            <a:r>
              <a:rPr lang="en-US" dirty="0"/>
              <a:t>CSS background properties are used to define the background effects for elements.</a:t>
            </a:r>
          </a:p>
          <a:p>
            <a:r>
              <a:rPr lang="en-US" dirty="0"/>
              <a:t> CSS background properties:</a:t>
            </a:r>
          </a:p>
          <a:p>
            <a:pPr lvl="1"/>
            <a:r>
              <a:rPr lang="en-US" dirty="0"/>
              <a:t> </a:t>
            </a:r>
            <a:r>
              <a:rPr lang="en-US" dirty="0">
                <a:solidFill>
                  <a:srgbClr val="FF0000"/>
                </a:solidFill>
              </a:rPr>
              <a:t>background-color</a:t>
            </a:r>
          </a:p>
          <a:p>
            <a:pPr lvl="1"/>
            <a:r>
              <a:rPr lang="en-US" dirty="0">
                <a:solidFill>
                  <a:srgbClr val="FF0000"/>
                </a:solidFill>
              </a:rPr>
              <a:t> background-image</a:t>
            </a:r>
          </a:p>
          <a:p>
            <a:pPr lvl="1"/>
            <a:r>
              <a:rPr lang="en-US" dirty="0">
                <a:solidFill>
                  <a:srgbClr val="FF0000"/>
                </a:solidFill>
              </a:rPr>
              <a:t> background-repeat</a:t>
            </a:r>
          </a:p>
          <a:p>
            <a:pPr lvl="1"/>
            <a:r>
              <a:rPr lang="en-US" dirty="0">
                <a:solidFill>
                  <a:srgbClr val="FF0000"/>
                </a:solidFill>
              </a:rPr>
              <a:t> background-attachment</a:t>
            </a:r>
          </a:p>
          <a:p>
            <a:pPr lvl="1"/>
            <a:r>
              <a:rPr lang="en-US" dirty="0">
                <a:solidFill>
                  <a:srgbClr val="FF0000"/>
                </a:solidFill>
              </a:rPr>
              <a:t> background-position</a:t>
            </a:r>
          </a:p>
        </p:txBody>
      </p:sp>
    </p:spTree>
    <p:extLst>
      <p:ext uri="{BB962C8B-B14F-4D97-AF65-F5344CB8AC3E}">
        <p14:creationId xmlns:p14="http://schemas.microsoft.com/office/powerpoint/2010/main" val="1911127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Background-image</a:t>
            </a:r>
          </a:p>
        </p:txBody>
      </p:sp>
      <p:sp>
        <p:nvSpPr>
          <p:cNvPr id="3" name="Content Placeholder 2"/>
          <p:cNvSpPr>
            <a:spLocks noGrp="1"/>
          </p:cNvSpPr>
          <p:nvPr>
            <p:ph sz="quarter" idx="13"/>
          </p:nvPr>
        </p:nvSpPr>
        <p:spPr/>
        <p:txBody>
          <a:bodyPr>
            <a:normAutofit/>
          </a:bodyPr>
          <a:lstStyle/>
          <a:p>
            <a:r>
              <a:rPr lang="en-US" dirty="0"/>
              <a:t>Sets one or more background images for an element</a:t>
            </a:r>
          </a:p>
          <a:p>
            <a:r>
              <a:rPr lang="en-US" dirty="0"/>
              <a:t> The background of an element is the total size of the element, including </a:t>
            </a:r>
            <a:r>
              <a:rPr lang="en-US" dirty="0">
                <a:solidFill>
                  <a:srgbClr val="FF0000"/>
                </a:solidFill>
              </a:rPr>
              <a:t>padding</a:t>
            </a:r>
            <a:r>
              <a:rPr lang="en-US" dirty="0"/>
              <a:t> and </a:t>
            </a:r>
            <a:r>
              <a:rPr lang="en-US" dirty="0">
                <a:solidFill>
                  <a:srgbClr val="FF0000"/>
                </a:solidFill>
              </a:rPr>
              <a:t>border</a:t>
            </a:r>
            <a:r>
              <a:rPr lang="en-US" dirty="0"/>
              <a:t> (</a:t>
            </a:r>
            <a:r>
              <a:rPr lang="en-US" dirty="0">
                <a:solidFill>
                  <a:srgbClr val="FF0000"/>
                </a:solidFill>
              </a:rPr>
              <a:t>but not the margin</a:t>
            </a:r>
            <a:r>
              <a:rPr lang="en-US" dirty="0"/>
              <a:t>).</a:t>
            </a:r>
          </a:p>
          <a:p>
            <a:r>
              <a:rPr lang="en-US" dirty="0"/>
              <a:t> By default, a background-image is placed at the </a:t>
            </a:r>
            <a:r>
              <a:rPr lang="en-US" dirty="0">
                <a:solidFill>
                  <a:srgbClr val="FF0000"/>
                </a:solidFill>
              </a:rPr>
              <a:t>top-left corner </a:t>
            </a:r>
            <a:r>
              <a:rPr lang="en-US" dirty="0"/>
              <a:t>of an element, and </a:t>
            </a:r>
            <a:r>
              <a:rPr lang="en-US" dirty="0">
                <a:solidFill>
                  <a:srgbClr val="FF0000"/>
                </a:solidFill>
              </a:rPr>
              <a:t>repeated</a:t>
            </a:r>
            <a:r>
              <a:rPr lang="en-US" dirty="0"/>
              <a:t> both vertically and horizontally.</a:t>
            </a:r>
          </a:p>
        </p:txBody>
      </p:sp>
      <p:sp>
        <p:nvSpPr>
          <p:cNvPr id="4" name="Rectangle 3"/>
          <p:cNvSpPr/>
          <p:nvPr/>
        </p:nvSpPr>
        <p:spPr>
          <a:xfrm>
            <a:off x="1793289" y="3827539"/>
            <a:ext cx="4301177" cy="461665"/>
          </a:xfrm>
          <a:prstGeom prst="rect">
            <a:avLst/>
          </a:prstGeom>
          <a:solidFill>
            <a:schemeClr val="bg1">
              <a:lumMod val="85000"/>
            </a:schemeClr>
          </a:solidFill>
        </p:spPr>
        <p:txBody>
          <a:bodyPr wrap="none">
            <a:spAutoFit/>
          </a:bodyPr>
          <a:lstStyle/>
          <a:p>
            <a:r>
              <a:rPr lang="en-US" sz="2400" dirty="0">
                <a:solidFill>
                  <a:schemeClr val="accent1"/>
                </a:solidFill>
              </a:rPr>
              <a:t>background-image: </a:t>
            </a:r>
            <a:r>
              <a:rPr lang="en-US" sz="2400" dirty="0" err="1">
                <a:solidFill>
                  <a:schemeClr val="accent1"/>
                </a:solidFill>
              </a:rPr>
              <a:t>url</a:t>
            </a:r>
            <a:r>
              <a:rPr lang="en-US" sz="2400" dirty="0">
                <a:solidFill>
                  <a:schemeClr val="accent1"/>
                </a:solidFill>
              </a:rPr>
              <a:t>(“</a:t>
            </a:r>
            <a:r>
              <a:rPr lang="en-US" sz="2400" dirty="0" err="1">
                <a:solidFill>
                  <a:schemeClr val="accent1"/>
                </a:solidFill>
              </a:rPr>
              <a:t>src</a:t>
            </a:r>
            <a:r>
              <a:rPr lang="en-US" sz="2400" dirty="0">
                <a:solidFill>
                  <a:schemeClr val="accent1"/>
                </a:solidFill>
              </a:rPr>
              <a:t>");</a:t>
            </a:r>
          </a:p>
        </p:txBody>
      </p:sp>
    </p:spTree>
    <p:extLst>
      <p:ext uri="{BB962C8B-B14F-4D97-AF65-F5344CB8AC3E}">
        <p14:creationId xmlns:p14="http://schemas.microsoft.com/office/powerpoint/2010/main" val="880855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72168"/>
            <a:ext cx="7848599" cy="1571432"/>
          </a:xfrm>
        </p:spPr>
        <p:txBody>
          <a:bodyPr/>
          <a:lstStyle/>
          <a:p>
            <a:pPr algn="l"/>
            <a:r>
              <a:rPr lang="en-US" dirty="0"/>
              <a:t>Background Image -Repeat</a:t>
            </a:r>
            <a:br>
              <a:rPr lang="en-US" dirty="0"/>
            </a:br>
            <a:r>
              <a:rPr lang="en-US" dirty="0"/>
              <a:t>Horizontally or Vertically</a:t>
            </a:r>
          </a:p>
        </p:txBody>
      </p:sp>
      <p:sp>
        <p:nvSpPr>
          <p:cNvPr id="3" name="Content Placeholder 2"/>
          <p:cNvSpPr>
            <a:spLocks noGrp="1"/>
          </p:cNvSpPr>
          <p:nvPr>
            <p:ph sz="quarter" idx="13"/>
          </p:nvPr>
        </p:nvSpPr>
        <p:spPr/>
        <p:txBody>
          <a:bodyPr/>
          <a:lstStyle/>
          <a:p>
            <a:r>
              <a:rPr lang="en-US" dirty="0"/>
              <a:t>By default, the </a:t>
            </a:r>
            <a:r>
              <a:rPr lang="en-US" dirty="0">
                <a:solidFill>
                  <a:srgbClr val="FF0000"/>
                </a:solidFill>
              </a:rPr>
              <a:t>background-image</a:t>
            </a:r>
            <a:r>
              <a:rPr lang="en-US" dirty="0"/>
              <a:t> property repeats an image both horizontally and vertically.</a:t>
            </a:r>
          </a:p>
          <a:p>
            <a:r>
              <a:rPr lang="en-US" dirty="0"/>
              <a:t>Some images should be repeated only horizontally or vertically</a:t>
            </a:r>
          </a:p>
        </p:txBody>
      </p:sp>
    </p:spTree>
    <p:extLst>
      <p:ext uri="{BB962C8B-B14F-4D97-AF65-F5344CB8AC3E}">
        <p14:creationId xmlns:p14="http://schemas.microsoft.com/office/powerpoint/2010/main" val="733495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607246027"/>
              </p:ext>
            </p:extLst>
          </p:nvPr>
        </p:nvGraphicFramePr>
        <p:xfrm>
          <a:off x="609600" y="98359"/>
          <a:ext cx="7696200" cy="6078988"/>
        </p:xfrm>
        <a:graphic>
          <a:graphicData uri="http://schemas.openxmlformats.org/drawingml/2006/table">
            <a:tbl>
              <a:tblPr/>
              <a:tblGrid>
                <a:gridCol w="2385147">
                  <a:extLst>
                    <a:ext uri="{9D8B030D-6E8A-4147-A177-3AD203B41FA5}">
                      <a16:colId xmlns:a16="http://schemas.microsoft.com/office/drawing/2014/main" val="4136685567"/>
                    </a:ext>
                  </a:extLst>
                </a:gridCol>
                <a:gridCol w="5311053">
                  <a:extLst>
                    <a:ext uri="{9D8B030D-6E8A-4147-A177-3AD203B41FA5}">
                      <a16:colId xmlns:a16="http://schemas.microsoft.com/office/drawing/2014/main" val="3716084697"/>
                    </a:ext>
                  </a:extLst>
                </a:gridCol>
              </a:tblGrid>
              <a:tr h="383869">
                <a:tc>
                  <a:txBody>
                    <a:bodyPr/>
                    <a:lstStyle/>
                    <a:p>
                      <a:r>
                        <a:rPr lang="en-US" sz="2400" b="1" i="0">
                          <a:solidFill>
                            <a:srgbClr val="000000"/>
                          </a:solidFill>
                          <a:effectLst/>
                          <a:latin typeface="BookAntiqua-Bold"/>
                        </a:rPr>
                        <a:t>Value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1" i="0">
                          <a:solidFill>
                            <a:srgbClr val="000000"/>
                          </a:solidFill>
                          <a:effectLst/>
                          <a:latin typeface="BookAntiqua-Bold"/>
                        </a:rPr>
                        <a:t>Description</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8463848"/>
                  </a:ext>
                </a:extLst>
              </a:tr>
              <a:tr h="1334989">
                <a:tc>
                  <a:txBody>
                    <a:bodyPr/>
                    <a:lstStyle/>
                    <a:p>
                      <a:r>
                        <a:rPr lang="en-US" sz="2400" b="0" i="0">
                          <a:solidFill>
                            <a:srgbClr val="000000"/>
                          </a:solidFill>
                          <a:effectLst/>
                          <a:latin typeface="BookAntiqua"/>
                        </a:rPr>
                        <a:t>repeat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The background image will be repeated both vertically</a:t>
                      </a:r>
                      <a:br>
                        <a:rPr lang="en-US" sz="2400" b="0" i="0">
                          <a:solidFill>
                            <a:srgbClr val="000000"/>
                          </a:solidFill>
                          <a:effectLst/>
                          <a:latin typeface="BookAntiqua"/>
                        </a:rPr>
                      </a:br>
                      <a:r>
                        <a:rPr lang="en-US" sz="2400" b="0" i="0">
                          <a:solidFill>
                            <a:srgbClr val="000000"/>
                          </a:solidFill>
                          <a:effectLst/>
                          <a:latin typeface="BookAntiqua"/>
                        </a:rPr>
                        <a:t>and horizontally. This is default</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339060"/>
                  </a:ext>
                </a:extLst>
              </a:tr>
              <a:tr h="1017949">
                <a:tc>
                  <a:txBody>
                    <a:bodyPr/>
                    <a:lstStyle/>
                    <a:p>
                      <a:r>
                        <a:rPr lang="en-US" sz="2400" b="0" i="0">
                          <a:solidFill>
                            <a:srgbClr val="000000"/>
                          </a:solidFill>
                          <a:effectLst/>
                          <a:latin typeface="BookAntiqua"/>
                        </a:rPr>
                        <a:t>repeat-x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The background image will be repeated only</a:t>
                      </a:r>
                      <a:br>
                        <a:rPr lang="en-US" sz="2400" b="0" i="0">
                          <a:solidFill>
                            <a:srgbClr val="000000"/>
                          </a:solidFill>
                          <a:effectLst/>
                          <a:latin typeface="BookAntiqua"/>
                        </a:rPr>
                      </a:br>
                      <a:r>
                        <a:rPr lang="en-US" sz="2400" b="0" i="0">
                          <a:solidFill>
                            <a:srgbClr val="000000"/>
                          </a:solidFill>
                          <a:effectLst/>
                          <a:latin typeface="BookAntiqua"/>
                        </a:rPr>
                        <a:t>horizontally</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603492"/>
                  </a:ext>
                </a:extLst>
              </a:tr>
              <a:tr h="700909">
                <a:tc>
                  <a:txBody>
                    <a:bodyPr/>
                    <a:lstStyle/>
                    <a:p>
                      <a:r>
                        <a:rPr lang="en-US" sz="2400" b="0" i="0">
                          <a:solidFill>
                            <a:srgbClr val="000000"/>
                          </a:solidFill>
                          <a:effectLst/>
                          <a:latin typeface="BookAntiqua"/>
                        </a:rPr>
                        <a:t>repeat-y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BookAntiqua"/>
                        </a:rPr>
                        <a:t>The background image will be repeated only vertically</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3528125"/>
                  </a:ext>
                </a:extLst>
              </a:tr>
              <a:tr h="700909">
                <a:tc>
                  <a:txBody>
                    <a:bodyPr/>
                    <a:lstStyle/>
                    <a:p>
                      <a:r>
                        <a:rPr lang="en-US" sz="2400" b="0" i="0">
                          <a:solidFill>
                            <a:srgbClr val="000000"/>
                          </a:solidFill>
                          <a:effectLst/>
                          <a:latin typeface="BookAntiqua"/>
                        </a:rPr>
                        <a:t>no-repeat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The background-image will not be repeated</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2801953"/>
                  </a:ext>
                </a:extLst>
              </a:tr>
              <a:tr h="700909">
                <a:tc>
                  <a:txBody>
                    <a:bodyPr/>
                    <a:lstStyle/>
                    <a:p>
                      <a:r>
                        <a:rPr lang="en-US" sz="2400" b="0" i="0">
                          <a:solidFill>
                            <a:srgbClr val="000000"/>
                          </a:solidFill>
                          <a:effectLst/>
                          <a:latin typeface="BookAntiqua"/>
                        </a:rPr>
                        <a:t>initial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000000"/>
                          </a:solidFill>
                          <a:effectLst/>
                          <a:latin typeface="BookAntiqua"/>
                        </a:rPr>
                        <a:t>Sets this property to its default value.</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155522"/>
                  </a:ext>
                </a:extLst>
              </a:tr>
              <a:tr h="700909">
                <a:tc>
                  <a:txBody>
                    <a:bodyPr/>
                    <a:lstStyle/>
                    <a:p>
                      <a:r>
                        <a:rPr lang="en-US" sz="2400" b="0" i="0">
                          <a:solidFill>
                            <a:srgbClr val="000000"/>
                          </a:solidFill>
                          <a:effectLst/>
                          <a:latin typeface="BookAntiqua"/>
                        </a:rPr>
                        <a:t>inherit </a:t>
                      </a:r>
                      <a:endParaRPr lang="en-US" sz="240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000000"/>
                          </a:solidFill>
                          <a:effectLst/>
                          <a:latin typeface="BookAntiqua"/>
                        </a:rPr>
                        <a:t>Inherits this property from its parent element</a:t>
                      </a:r>
                      <a:endParaRPr lang="en-US" sz="2400" dirty="0">
                        <a:effectLst/>
                      </a:endParaRPr>
                    </a:p>
                  </a:txBody>
                  <a:tcPr marL="77099" marR="77099" marT="38549" marB="38549"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595181"/>
                  </a:ext>
                </a:extLst>
              </a:tr>
            </a:tbl>
          </a:graphicData>
        </a:graphic>
      </p:graphicFrame>
      <p:sp>
        <p:nvSpPr>
          <p:cNvPr id="5" name="Rectangle 1"/>
          <p:cNvSpPr>
            <a:spLocks noChangeArrowheads="1"/>
          </p:cNvSpPr>
          <p:nvPr/>
        </p:nvSpPr>
        <p:spPr bwMode="auto">
          <a:xfrm>
            <a:off x="1143000" y="811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169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Syntax</a:t>
            </a:r>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2"/>
          <a:stretch>
            <a:fillRect/>
          </a:stretch>
        </p:blipFill>
        <p:spPr>
          <a:xfrm>
            <a:off x="838200" y="1524000"/>
            <a:ext cx="7467599" cy="1752600"/>
          </a:xfrm>
          <a:prstGeom prst="rect">
            <a:avLst/>
          </a:prstGeom>
        </p:spPr>
      </p:pic>
    </p:spTree>
    <p:extLst>
      <p:ext uri="{BB962C8B-B14F-4D97-AF65-F5344CB8AC3E}">
        <p14:creationId xmlns:p14="http://schemas.microsoft.com/office/powerpoint/2010/main" val="3386667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packground</a:t>
            </a:r>
            <a:r>
              <a:rPr lang="en-US" dirty="0"/>
              <a:t>-position</a:t>
            </a:r>
          </a:p>
        </p:txBody>
      </p:sp>
      <p:sp>
        <p:nvSpPr>
          <p:cNvPr id="3" name="Content Placeholder 2"/>
          <p:cNvSpPr>
            <a:spLocks noGrp="1"/>
          </p:cNvSpPr>
          <p:nvPr>
            <p:ph sz="quarter" idx="13"/>
          </p:nvPr>
        </p:nvSpPr>
        <p:spPr/>
        <p:txBody>
          <a:bodyPr/>
          <a:lstStyle/>
          <a:p>
            <a:r>
              <a:rPr lang="en-US" dirty="0"/>
              <a:t>The </a:t>
            </a:r>
            <a:r>
              <a:rPr lang="en-US" dirty="0">
                <a:solidFill>
                  <a:srgbClr val="FF0000"/>
                </a:solidFill>
              </a:rPr>
              <a:t>background-position</a:t>
            </a:r>
            <a:r>
              <a:rPr lang="en-US" dirty="0"/>
              <a:t> property sets the starting position of a background image.</a:t>
            </a:r>
          </a:p>
          <a:p>
            <a:r>
              <a:rPr lang="en-US" dirty="0"/>
              <a:t>The background image is placed according to the background-position property. If no background-position is specified, the image is always placed at the element's top left corner</a:t>
            </a:r>
          </a:p>
        </p:txBody>
      </p:sp>
    </p:spTree>
    <p:extLst>
      <p:ext uri="{BB962C8B-B14F-4D97-AF65-F5344CB8AC3E}">
        <p14:creationId xmlns:p14="http://schemas.microsoft.com/office/powerpoint/2010/main" val="1700982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4293194403"/>
              </p:ext>
            </p:extLst>
          </p:nvPr>
        </p:nvGraphicFramePr>
        <p:xfrm>
          <a:off x="914400" y="609600"/>
          <a:ext cx="7467599" cy="5116963"/>
        </p:xfrm>
        <a:graphic>
          <a:graphicData uri="http://schemas.openxmlformats.org/drawingml/2006/table">
            <a:tbl>
              <a:tblPr/>
              <a:tblGrid>
                <a:gridCol w="2519190">
                  <a:extLst>
                    <a:ext uri="{9D8B030D-6E8A-4147-A177-3AD203B41FA5}">
                      <a16:colId xmlns:a16="http://schemas.microsoft.com/office/drawing/2014/main" val="1332406564"/>
                    </a:ext>
                  </a:extLst>
                </a:gridCol>
                <a:gridCol w="4948409">
                  <a:extLst>
                    <a:ext uri="{9D8B030D-6E8A-4147-A177-3AD203B41FA5}">
                      <a16:colId xmlns:a16="http://schemas.microsoft.com/office/drawing/2014/main" val="3559524386"/>
                    </a:ext>
                  </a:extLst>
                </a:gridCol>
              </a:tblGrid>
              <a:tr h="336199">
                <a:tc>
                  <a:txBody>
                    <a:bodyPr/>
                    <a:lstStyle/>
                    <a:p>
                      <a:r>
                        <a:rPr lang="en-US" sz="2000" b="1" i="0">
                          <a:solidFill>
                            <a:srgbClr val="000000"/>
                          </a:solidFill>
                          <a:effectLst/>
                          <a:latin typeface="BookAntiqua-Bold"/>
                        </a:rPr>
                        <a:t>Value </a:t>
                      </a:r>
                      <a:endParaRPr lang="en-US" sz="200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1" i="0">
                          <a:solidFill>
                            <a:srgbClr val="000000"/>
                          </a:solidFill>
                          <a:effectLst/>
                          <a:latin typeface="BookAntiqua-Bold"/>
                        </a:rPr>
                        <a:t>Description</a:t>
                      </a:r>
                      <a:endParaRPr lang="en-US" sz="200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3829106"/>
                  </a:ext>
                </a:extLst>
              </a:tr>
              <a:tr h="2543171">
                <a:tc>
                  <a:txBody>
                    <a:bodyPr/>
                    <a:lstStyle/>
                    <a:p>
                      <a:r>
                        <a:rPr lang="en-US" sz="2000" b="0" i="0" dirty="0">
                          <a:solidFill>
                            <a:srgbClr val="000000"/>
                          </a:solidFill>
                          <a:effectLst/>
                          <a:latin typeface="BookAntiqua"/>
                        </a:rPr>
                        <a:t>left top</a:t>
                      </a:r>
                      <a:br>
                        <a:rPr lang="en-US" sz="2000" b="0" i="0" dirty="0">
                          <a:solidFill>
                            <a:srgbClr val="000000"/>
                          </a:solidFill>
                          <a:effectLst/>
                          <a:latin typeface="BookAntiqua"/>
                        </a:rPr>
                      </a:br>
                      <a:r>
                        <a:rPr lang="en-US" sz="2000" b="0" i="0" dirty="0">
                          <a:solidFill>
                            <a:srgbClr val="000000"/>
                          </a:solidFill>
                          <a:effectLst/>
                          <a:latin typeface="BookAntiqua"/>
                        </a:rPr>
                        <a:t>left center</a:t>
                      </a:r>
                      <a:br>
                        <a:rPr lang="en-US" sz="2000" b="0" i="0" dirty="0">
                          <a:solidFill>
                            <a:srgbClr val="000000"/>
                          </a:solidFill>
                          <a:effectLst/>
                          <a:latin typeface="BookAntiqua"/>
                        </a:rPr>
                      </a:br>
                      <a:r>
                        <a:rPr lang="en-US" sz="2000" b="0" i="0" dirty="0">
                          <a:solidFill>
                            <a:srgbClr val="000000"/>
                          </a:solidFill>
                          <a:effectLst/>
                          <a:latin typeface="BookAntiqua"/>
                        </a:rPr>
                        <a:t>left bottom</a:t>
                      </a:r>
                      <a:br>
                        <a:rPr lang="en-US" sz="2000" b="0" i="0" dirty="0">
                          <a:solidFill>
                            <a:srgbClr val="000000"/>
                          </a:solidFill>
                          <a:effectLst/>
                          <a:latin typeface="BookAntiqua"/>
                        </a:rPr>
                      </a:br>
                      <a:r>
                        <a:rPr lang="en-US" sz="2000" b="0" i="0" dirty="0">
                          <a:solidFill>
                            <a:srgbClr val="000000"/>
                          </a:solidFill>
                          <a:effectLst/>
                          <a:latin typeface="BookAntiqua"/>
                        </a:rPr>
                        <a:t>right top</a:t>
                      </a:r>
                      <a:br>
                        <a:rPr lang="en-US" sz="2000" b="0" i="0" dirty="0">
                          <a:solidFill>
                            <a:srgbClr val="000000"/>
                          </a:solidFill>
                          <a:effectLst/>
                          <a:latin typeface="BookAntiqua"/>
                        </a:rPr>
                      </a:br>
                      <a:r>
                        <a:rPr lang="en-US" sz="2000" b="0" i="0" dirty="0">
                          <a:solidFill>
                            <a:srgbClr val="000000"/>
                          </a:solidFill>
                          <a:effectLst/>
                          <a:latin typeface="BookAntiqua"/>
                        </a:rPr>
                        <a:t>right center</a:t>
                      </a:r>
                      <a:br>
                        <a:rPr lang="en-US" sz="2000" b="0" i="0" dirty="0">
                          <a:solidFill>
                            <a:srgbClr val="000000"/>
                          </a:solidFill>
                          <a:effectLst/>
                          <a:latin typeface="BookAntiqua"/>
                        </a:rPr>
                      </a:br>
                      <a:r>
                        <a:rPr lang="en-US" sz="2000" b="0" i="0" dirty="0">
                          <a:solidFill>
                            <a:srgbClr val="000000"/>
                          </a:solidFill>
                          <a:effectLst/>
                          <a:latin typeface="BookAntiqua"/>
                        </a:rPr>
                        <a:t>right bottom</a:t>
                      </a:r>
                      <a:br>
                        <a:rPr lang="en-US" sz="2000" b="0" i="0" dirty="0">
                          <a:solidFill>
                            <a:srgbClr val="000000"/>
                          </a:solidFill>
                          <a:effectLst/>
                          <a:latin typeface="BookAntiqua"/>
                        </a:rPr>
                      </a:br>
                      <a:r>
                        <a:rPr lang="en-US" sz="2000" b="0" i="0" dirty="0">
                          <a:solidFill>
                            <a:srgbClr val="000000"/>
                          </a:solidFill>
                          <a:effectLst/>
                          <a:latin typeface="BookAntiqua"/>
                        </a:rPr>
                        <a:t>center top</a:t>
                      </a:r>
                      <a:br>
                        <a:rPr lang="en-US" sz="2000" b="0" i="0" dirty="0">
                          <a:solidFill>
                            <a:srgbClr val="000000"/>
                          </a:solidFill>
                          <a:effectLst/>
                          <a:latin typeface="BookAntiqua"/>
                        </a:rPr>
                      </a:br>
                      <a:r>
                        <a:rPr lang="en-US" sz="2000" b="0" i="0" dirty="0">
                          <a:solidFill>
                            <a:srgbClr val="000000"/>
                          </a:solidFill>
                          <a:effectLst/>
                          <a:latin typeface="BookAntiqua"/>
                        </a:rPr>
                        <a:t>center bottom</a:t>
                      </a:r>
                      <a:endParaRPr lang="en-US" sz="2000" dirty="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dirty="0">
                          <a:solidFill>
                            <a:srgbClr val="000000"/>
                          </a:solidFill>
                          <a:effectLst/>
                          <a:latin typeface="BookAntiqua"/>
                        </a:rPr>
                        <a:t>If you only specify one keyword, the other value will be</a:t>
                      </a:r>
                      <a:br>
                        <a:rPr lang="en-US" sz="2000" b="0" i="0" dirty="0">
                          <a:solidFill>
                            <a:srgbClr val="000000"/>
                          </a:solidFill>
                          <a:effectLst/>
                          <a:latin typeface="BookAntiqua"/>
                        </a:rPr>
                      </a:br>
                      <a:r>
                        <a:rPr lang="en-US" sz="2000" b="0" i="0" dirty="0">
                          <a:solidFill>
                            <a:srgbClr val="000000"/>
                          </a:solidFill>
                          <a:effectLst/>
                          <a:latin typeface="BookAntiqua"/>
                        </a:rPr>
                        <a:t>"center"</a:t>
                      </a:r>
                      <a:endParaRPr lang="en-US" sz="2000" dirty="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29793"/>
                  </a:ext>
                </a:extLst>
              </a:tr>
              <a:tr h="1808427">
                <a:tc>
                  <a:txBody>
                    <a:bodyPr/>
                    <a:lstStyle/>
                    <a:p>
                      <a:r>
                        <a:rPr lang="en-US" sz="2000" b="0" i="0">
                          <a:solidFill>
                            <a:srgbClr val="000000"/>
                          </a:solidFill>
                          <a:effectLst/>
                          <a:latin typeface="BookAntiqua"/>
                        </a:rPr>
                        <a:t>x% y%</a:t>
                      </a:r>
                      <a:endParaRPr lang="en-US" sz="200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000" b="0" i="0" dirty="0">
                          <a:solidFill>
                            <a:srgbClr val="000000"/>
                          </a:solidFill>
                          <a:effectLst/>
                          <a:latin typeface="BookAntiqua"/>
                        </a:rPr>
                        <a:t>The first value is the horizontal position and the second value is</a:t>
                      </a:r>
                      <a:br>
                        <a:rPr lang="en-US" sz="2000" b="0" i="0" dirty="0">
                          <a:solidFill>
                            <a:srgbClr val="000000"/>
                          </a:solidFill>
                          <a:effectLst/>
                          <a:latin typeface="BookAntiqua"/>
                        </a:rPr>
                      </a:br>
                      <a:r>
                        <a:rPr lang="en-US" sz="2000" b="0" i="0" dirty="0">
                          <a:solidFill>
                            <a:srgbClr val="000000"/>
                          </a:solidFill>
                          <a:effectLst/>
                          <a:latin typeface="BookAntiqua"/>
                        </a:rPr>
                        <a:t>the vertical. The top left corner is 0% 0%. The right bottom corner</a:t>
                      </a:r>
                      <a:br>
                        <a:rPr lang="en-US" sz="2000" b="0" i="0" dirty="0">
                          <a:solidFill>
                            <a:srgbClr val="000000"/>
                          </a:solidFill>
                          <a:effectLst/>
                          <a:latin typeface="BookAntiqua"/>
                        </a:rPr>
                      </a:br>
                      <a:r>
                        <a:rPr lang="en-US" sz="2000" b="0" i="0" dirty="0">
                          <a:solidFill>
                            <a:srgbClr val="000000"/>
                          </a:solidFill>
                          <a:effectLst/>
                          <a:latin typeface="BookAntiqua"/>
                        </a:rPr>
                        <a:t>is 100% 100%. If you only specify one value, the other value will</a:t>
                      </a:r>
                      <a:br>
                        <a:rPr lang="en-US" sz="2000" b="0" i="0" dirty="0">
                          <a:solidFill>
                            <a:srgbClr val="000000"/>
                          </a:solidFill>
                          <a:effectLst/>
                          <a:latin typeface="BookAntiqua"/>
                        </a:rPr>
                      </a:br>
                      <a:r>
                        <a:rPr lang="en-US" sz="2000" b="0" i="0" dirty="0">
                          <a:solidFill>
                            <a:srgbClr val="000000"/>
                          </a:solidFill>
                          <a:effectLst/>
                          <a:latin typeface="BookAntiqua"/>
                        </a:rPr>
                        <a:t>be 50%. . Default value is: 0% 0%</a:t>
                      </a:r>
                      <a:endParaRPr lang="en-US" sz="2000" dirty="0">
                        <a:effectLst/>
                      </a:endParaRPr>
                    </a:p>
                  </a:txBody>
                  <a:tcPr marL="67696" marR="67696" marT="33848" marB="3384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9491902"/>
                  </a:ext>
                </a:extLst>
              </a:tr>
            </a:tbl>
          </a:graphicData>
        </a:graphic>
      </p:graphicFrame>
      <p:sp>
        <p:nvSpPr>
          <p:cNvPr id="5" name="Rectangle 1"/>
          <p:cNvSpPr>
            <a:spLocks noChangeArrowheads="1"/>
          </p:cNvSpPr>
          <p:nvPr/>
        </p:nvSpPr>
        <p:spPr bwMode="auto">
          <a:xfrm>
            <a:off x="-904235" y="-323165"/>
            <a:ext cx="116667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096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372168"/>
            <a:ext cx="7391399" cy="1143000"/>
          </a:xfrm>
        </p:spPr>
        <p:txBody>
          <a:bodyPr/>
          <a:lstStyle/>
          <a:p>
            <a:pPr algn="l"/>
            <a:r>
              <a:rPr lang="en-US" dirty="0"/>
              <a:t>Background-attachment</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404402087"/>
              </p:ext>
            </p:extLst>
          </p:nvPr>
        </p:nvGraphicFramePr>
        <p:xfrm>
          <a:off x="1143000" y="885998"/>
          <a:ext cx="6400800" cy="3155502"/>
        </p:xfrm>
        <a:graphic>
          <a:graphicData uri="http://schemas.openxmlformats.org/drawingml/2006/table">
            <a:tbl>
              <a:tblPr/>
              <a:tblGrid>
                <a:gridCol w="1774729">
                  <a:extLst>
                    <a:ext uri="{9D8B030D-6E8A-4147-A177-3AD203B41FA5}">
                      <a16:colId xmlns:a16="http://schemas.microsoft.com/office/drawing/2014/main" val="2520064827"/>
                    </a:ext>
                  </a:extLst>
                </a:gridCol>
                <a:gridCol w="4626071">
                  <a:extLst>
                    <a:ext uri="{9D8B030D-6E8A-4147-A177-3AD203B41FA5}">
                      <a16:colId xmlns:a16="http://schemas.microsoft.com/office/drawing/2014/main" val="3201054010"/>
                    </a:ext>
                  </a:extLst>
                </a:gridCol>
              </a:tblGrid>
              <a:tr h="322984">
                <a:tc>
                  <a:txBody>
                    <a:bodyPr/>
                    <a:lstStyle/>
                    <a:p>
                      <a:r>
                        <a:rPr lang="en-US" sz="1600" b="1" i="0">
                          <a:solidFill>
                            <a:srgbClr val="000000"/>
                          </a:solidFill>
                          <a:effectLst/>
                          <a:latin typeface="BookAntiqua-Bold"/>
                        </a:rPr>
                        <a:t>Value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BookAntiqua-Bold"/>
                        </a:rPr>
                        <a:t>Description</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057192"/>
                  </a:ext>
                </a:extLst>
              </a:tr>
              <a:tr h="807460">
                <a:tc>
                  <a:txBody>
                    <a:bodyPr/>
                    <a:lstStyle/>
                    <a:p>
                      <a:r>
                        <a:rPr lang="en-US" sz="1600" b="0" i="0">
                          <a:solidFill>
                            <a:srgbClr val="000000"/>
                          </a:solidFill>
                          <a:effectLst/>
                          <a:latin typeface="BookAntiqua"/>
                        </a:rPr>
                        <a:t>scroll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The background scrolls along with the element. This is</a:t>
                      </a:r>
                      <a:r>
                        <a:rPr lang="en-US" sz="1600" b="0" i="0" baseline="0" dirty="0">
                          <a:solidFill>
                            <a:srgbClr val="000000"/>
                          </a:solidFill>
                          <a:effectLst/>
                          <a:latin typeface="BookAntiqua"/>
                        </a:rPr>
                        <a:t> </a:t>
                      </a:r>
                      <a:r>
                        <a:rPr lang="en-US" sz="1600" b="0" i="0" dirty="0">
                          <a:solidFill>
                            <a:srgbClr val="000000"/>
                          </a:solidFill>
                          <a:effectLst/>
                          <a:latin typeface="BookAntiqua"/>
                        </a:rPr>
                        <a:t>default</a:t>
                      </a:r>
                      <a:endParaRPr lang="en-US" sz="1600" dirty="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375074"/>
                  </a:ext>
                </a:extLst>
              </a:tr>
              <a:tr h="565222">
                <a:tc>
                  <a:txBody>
                    <a:bodyPr/>
                    <a:lstStyle/>
                    <a:p>
                      <a:r>
                        <a:rPr lang="en-US" sz="1600" b="0" i="0">
                          <a:solidFill>
                            <a:srgbClr val="000000"/>
                          </a:solidFill>
                          <a:effectLst/>
                          <a:latin typeface="BookAntiqua"/>
                        </a:rPr>
                        <a:t>fixed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BookAntiqua"/>
                        </a:rPr>
                        <a:t>The background is fixed with regard to the viewport</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522712"/>
                  </a:ext>
                </a:extLst>
              </a:tr>
              <a:tr h="565222">
                <a:tc>
                  <a:txBody>
                    <a:bodyPr/>
                    <a:lstStyle/>
                    <a:p>
                      <a:r>
                        <a:rPr lang="en-US" sz="1600" b="0" i="0">
                          <a:solidFill>
                            <a:srgbClr val="000000"/>
                          </a:solidFill>
                          <a:effectLst/>
                          <a:latin typeface="BookAntiqua"/>
                        </a:rPr>
                        <a:t>local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BookAntiqua"/>
                        </a:rPr>
                        <a:t>The background scrolls along with the element's contents</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011769"/>
                  </a:ext>
                </a:extLst>
              </a:tr>
              <a:tr h="322984">
                <a:tc>
                  <a:txBody>
                    <a:bodyPr/>
                    <a:lstStyle/>
                    <a:p>
                      <a:r>
                        <a:rPr lang="en-US" sz="1600" b="0" i="0">
                          <a:solidFill>
                            <a:srgbClr val="000000"/>
                          </a:solidFill>
                          <a:effectLst/>
                          <a:latin typeface="BookAntiqua"/>
                        </a:rPr>
                        <a:t>initial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BookAntiqua"/>
                        </a:rPr>
                        <a:t>Sets this property to its default value.</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943948"/>
                  </a:ext>
                </a:extLst>
              </a:tr>
              <a:tr h="565222">
                <a:tc>
                  <a:txBody>
                    <a:bodyPr/>
                    <a:lstStyle/>
                    <a:p>
                      <a:r>
                        <a:rPr lang="en-US" sz="1600" b="0" i="0">
                          <a:solidFill>
                            <a:srgbClr val="000000"/>
                          </a:solidFill>
                          <a:effectLst/>
                          <a:latin typeface="BookAntiqua"/>
                        </a:rPr>
                        <a:t>inherit </a:t>
                      </a:r>
                      <a:endParaRPr lang="en-US" sz="160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Inherits this property from its parent element.</a:t>
                      </a:r>
                      <a:endParaRPr lang="en-US" sz="1600" dirty="0">
                        <a:effectLst/>
                      </a:endParaRPr>
                    </a:p>
                  </a:txBody>
                  <a:tcPr marL="80746" marR="80746" marT="40373" marB="4037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315933"/>
                  </a:ext>
                </a:extLst>
              </a:tr>
            </a:tbl>
          </a:graphicData>
        </a:graphic>
      </p:graphicFrame>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561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562600"/>
            <a:ext cx="7391400" cy="1143000"/>
          </a:xfrm>
        </p:spPr>
        <p:txBody>
          <a:bodyPr/>
          <a:lstStyle/>
          <a:p>
            <a:r>
              <a:rPr lang="en-US" dirty="0"/>
              <a:t>Background-size(css3)</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25472550"/>
              </p:ext>
            </p:extLst>
          </p:nvPr>
        </p:nvGraphicFramePr>
        <p:xfrm>
          <a:off x="381000" y="381000"/>
          <a:ext cx="8534400" cy="4906665"/>
        </p:xfrm>
        <a:graphic>
          <a:graphicData uri="http://schemas.openxmlformats.org/drawingml/2006/table">
            <a:tbl>
              <a:tblPr/>
              <a:tblGrid>
                <a:gridCol w="1721744">
                  <a:extLst>
                    <a:ext uri="{9D8B030D-6E8A-4147-A177-3AD203B41FA5}">
                      <a16:colId xmlns:a16="http://schemas.microsoft.com/office/drawing/2014/main" val="2860075887"/>
                    </a:ext>
                  </a:extLst>
                </a:gridCol>
                <a:gridCol w="6812656">
                  <a:extLst>
                    <a:ext uri="{9D8B030D-6E8A-4147-A177-3AD203B41FA5}">
                      <a16:colId xmlns:a16="http://schemas.microsoft.com/office/drawing/2014/main" val="2256629765"/>
                    </a:ext>
                  </a:extLst>
                </a:gridCol>
              </a:tblGrid>
              <a:tr h="254546">
                <a:tc>
                  <a:txBody>
                    <a:bodyPr/>
                    <a:lstStyle/>
                    <a:p>
                      <a:r>
                        <a:rPr lang="en-US" sz="1600" b="1" i="0">
                          <a:solidFill>
                            <a:srgbClr val="000000"/>
                          </a:solidFill>
                          <a:effectLst/>
                          <a:latin typeface="BookAntiqua-Bold"/>
                        </a:rPr>
                        <a:t>Value </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1" i="0">
                          <a:solidFill>
                            <a:srgbClr val="000000"/>
                          </a:solidFill>
                          <a:effectLst/>
                          <a:latin typeface="BookAntiqua-Bold"/>
                        </a:rPr>
                        <a:t>Description</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261581"/>
                  </a:ext>
                </a:extLst>
              </a:tr>
              <a:tr h="436863">
                <a:tc>
                  <a:txBody>
                    <a:bodyPr/>
                    <a:lstStyle/>
                    <a:p>
                      <a:r>
                        <a:rPr lang="en-US" sz="1600" b="0" i="0">
                          <a:solidFill>
                            <a:srgbClr val="000000"/>
                          </a:solidFill>
                          <a:effectLst/>
                          <a:latin typeface="BookAntiqua"/>
                        </a:rPr>
                        <a:t>auto </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a:solidFill>
                            <a:srgbClr val="000000"/>
                          </a:solidFill>
                          <a:effectLst/>
                          <a:latin typeface="BookAntiqua"/>
                        </a:rPr>
                        <a:t>Default value. The background-image contains its width and height</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049637"/>
                  </a:ext>
                </a:extLst>
              </a:tr>
              <a:tr h="998545">
                <a:tc>
                  <a:txBody>
                    <a:bodyPr/>
                    <a:lstStyle/>
                    <a:p>
                      <a:r>
                        <a:rPr lang="en-US" sz="1600" b="0" i="0">
                          <a:solidFill>
                            <a:srgbClr val="000000"/>
                          </a:solidFill>
                          <a:effectLst/>
                          <a:latin typeface="BookAntiqua"/>
                        </a:rPr>
                        <a:t>length</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Sets the width and height of the background image. The first value sets</a:t>
                      </a:r>
                      <a:r>
                        <a:rPr lang="en-US" sz="1600" b="0" i="0" baseline="0" dirty="0">
                          <a:solidFill>
                            <a:srgbClr val="000000"/>
                          </a:solidFill>
                          <a:effectLst/>
                          <a:latin typeface="BookAntiqua"/>
                        </a:rPr>
                        <a:t> </a:t>
                      </a:r>
                      <a:r>
                        <a:rPr lang="en-US" sz="1600" b="0" i="0" dirty="0">
                          <a:solidFill>
                            <a:srgbClr val="000000"/>
                          </a:solidFill>
                          <a:effectLst/>
                          <a:latin typeface="BookAntiqua"/>
                        </a:rPr>
                        <a:t>the width, the second value sets the height. If only one value is given, the</a:t>
                      </a:r>
                      <a:r>
                        <a:rPr lang="en-US" sz="1600" b="0" i="0" baseline="0" dirty="0">
                          <a:solidFill>
                            <a:srgbClr val="000000"/>
                          </a:solidFill>
                          <a:effectLst/>
                          <a:latin typeface="BookAntiqua"/>
                        </a:rPr>
                        <a:t> </a:t>
                      </a:r>
                      <a:r>
                        <a:rPr lang="en-US" sz="1600" b="0" i="0" dirty="0">
                          <a:solidFill>
                            <a:srgbClr val="000000"/>
                          </a:solidFill>
                          <a:effectLst/>
                          <a:latin typeface="BookAntiqua"/>
                        </a:rPr>
                        <a:t>second is set to "auto"</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197941"/>
                  </a:ext>
                </a:extLst>
              </a:tr>
              <a:tr h="1185772">
                <a:tc>
                  <a:txBody>
                    <a:bodyPr/>
                    <a:lstStyle/>
                    <a:p>
                      <a:r>
                        <a:rPr lang="en-US" sz="1600" b="0" i="0" dirty="0">
                          <a:solidFill>
                            <a:srgbClr val="000000"/>
                          </a:solidFill>
                          <a:effectLst/>
                          <a:latin typeface="BookAntiqua"/>
                        </a:rPr>
                        <a:t>percentage</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Sets the width and height of the background image in percent of the</a:t>
                      </a:r>
                      <a:r>
                        <a:rPr lang="en-US" sz="1600" b="0" i="0" baseline="0" dirty="0">
                          <a:solidFill>
                            <a:srgbClr val="000000"/>
                          </a:solidFill>
                          <a:effectLst/>
                          <a:latin typeface="BookAntiqua"/>
                        </a:rPr>
                        <a:t> </a:t>
                      </a:r>
                      <a:r>
                        <a:rPr lang="en-US" sz="1600" b="0" i="0" dirty="0">
                          <a:solidFill>
                            <a:srgbClr val="000000"/>
                          </a:solidFill>
                          <a:effectLst/>
                          <a:latin typeface="BookAntiqua"/>
                        </a:rPr>
                        <a:t>parent element. The first value sets the width, the second value sets the</a:t>
                      </a:r>
                      <a:r>
                        <a:rPr lang="en-US" sz="1600" b="0" i="0" baseline="0" dirty="0">
                          <a:solidFill>
                            <a:srgbClr val="000000"/>
                          </a:solidFill>
                          <a:effectLst/>
                          <a:latin typeface="BookAntiqua"/>
                        </a:rPr>
                        <a:t> </a:t>
                      </a:r>
                      <a:r>
                        <a:rPr lang="en-US" sz="1600" b="0" i="0" dirty="0">
                          <a:solidFill>
                            <a:srgbClr val="000000"/>
                          </a:solidFill>
                          <a:effectLst/>
                          <a:latin typeface="BookAntiqua"/>
                        </a:rPr>
                        <a:t>height. If only one value is given, the second is set to "auto"</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5629056"/>
                  </a:ext>
                </a:extLst>
              </a:tr>
              <a:tr h="1373001">
                <a:tc>
                  <a:txBody>
                    <a:bodyPr/>
                    <a:lstStyle/>
                    <a:p>
                      <a:r>
                        <a:rPr lang="en-US" sz="1600" b="0" i="0" dirty="0">
                          <a:solidFill>
                            <a:srgbClr val="000000"/>
                          </a:solidFill>
                          <a:effectLst/>
                          <a:latin typeface="BookAntiqua"/>
                        </a:rPr>
                        <a:t>cover</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Scale the background image to be as large as possible so that the</a:t>
                      </a:r>
                      <a:br>
                        <a:rPr lang="en-US" sz="1600" b="0" i="0" dirty="0">
                          <a:solidFill>
                            <a:srgbClr val="000000"/>
                          </a:solidFill>
                          <a:effectLst/>
                          <a:latin typeface="BookAntiqua"/>
                        </a:rPr>
                      </a:br>
                      <a:r>
                        <a:rPr lang="en-US" sz="1600" b="0" i="0" dirty="0">
                          <a:solidFill>
                            <a:srgbClr val="000000"/>
                          </a:solidFill>
                          <a:effectLst/>
                          <a:latin typeface="BookAntiqua"/>
                        </a:rPr>
                        <a:t>background area is completely covered by the background image. Some</a:t>
                      </a:r>
                      <a:r>
                        <a:rPr lang="en-US" sz="1600" b="0" i="0" baseline="0" dirty="0">
                          <a:solidFill>
                            <a:srgbClr val="000000"/>
                          </a:solidFill>
                          <a:effectLst/>
                          <a:latin typeface="BookAntiqua"/>
                        </a:rPr>
                        <a:t> </a:t>
                      </a:r>
                      <a:r>
                        <a:rPr lang="en-US" sz="1600" b="0" i="0" dirty="0">
                          <a:solidFill>
                            <a:srgbClr val="000000"/>
                          </a:solidFill>
                          <a:effectLst/>
                          <a:latin typeface="BookAntiqua"/>
                        </a:rPr>
                        <a:t>parts of the background image may not be in view within the</a:t>
                      </a:r>
                      <a:br>
                        <a:rPr lang="en-US" sz="1600" b="0" i="0" dirty="0">
                          <a:solidFill>
                            <a:srgbClr val="000000"/>
                          </a:solidFill>
                          <a:effectLst/>
                          <a:latin typeface="BookAntiqua"/>
                        </a:rPr>
                      </a:br>
                      <a:r>
                        <a:rPr lang="en-US" sz="1600" b="0" i="0" dirty="0">
                          <a:solidFill>
                            <a:srgbClr val="000000"/>
                          </a:solidFill>
                          <a:effectLst/>
                          <a:latin typeface="BookAntiqua"/>
                        </a:rPr>
                        <a:t>background positioning area</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223920"/>
                  </a:ext>
                </a:extLst>
              </a:tr>
              <a:tr h="624092">
                <a:tc>
                  <a:txBody>
                    <a:bodyPr/>
                    <a:lstStyle/>
                    <a:p>
                      <a:r>
                        <a:rPr lang="en-US" sz="1600" b="0" i="0">
                          <a:solidFill>
                            <a:srgbClr val="000000"/>
                          </a:solidFill>
                          <a:effectLst/>
                          <a:latin typeface="BookAntiqua"/>
                        </a:rPr>
                        <a:t>contain </a:t>
                      </a:r>
                      <a:endParaRPr lang="en-US" sz="160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0" dirty="0">
                          <a:solidFill>
                            <a:srgbClr val="000000"/>
                          </a:solidFill>
                          <a:effectLst/>
                          <a:latin typeface="BookAntiqua"/>
                        </a:rPr>
                        <a:t>Scale the image to the largest size such that both its width and its height</a:t>
                      </a:r>
                      <a:r>
                        <a:rPr lang="en-US" sz="1600" b="0" i="0" baseline="0" dirty="0">
                          <a:solidFill>
                            <a:srgbClr val="000000"/>
                          </a:solidFill>
                          <a:effectLst/>
                          <a:latin typeface="BookAntiqua"/>
                        </a:rPr>
                        <a:t> </a:t>
                      </a:r>
                      <a:r>
                        <a:rPr lang="en-US" sz="1600" b="0" i="0" dirty="0">
                          <a:solidFill>
                            <a:srgbClr val="000000"/>
                          </a:solidFill>
                          <a:effectLst/>
                          <a:latin typeface="BookAntiqua"/>
                        </a:rPr>
                        <a:t>can fit inside the content area</a:t>
                      </a:r>
                      <a:endParaRPr lang="en-US" sz="1600" dirty="0">
                        <a:effectLst/>
                      </a:endParaRPr>
                    </a:p>
                  </a:txBody>
                  <a:tcPr marL="44552" marR="44552" marT="22276" marB="22276"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508643"/>
                  </a:ext>
                </a:extLst>
              </a:tr>
            </a:tbl>
          </a:graphicData>
        </a:graphic>
      </p:graphicFrame>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868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Boxes</a:t>
            </a:r>
            <a:endParaRPr lang="en-US" dirty="0"/>
          </a:p>
        </p:txBody>
      </p:sp>
      <p:sp>
        <p:nvSpPr>
          <p:cNvPr id="3" name="Content Placeholder 2"/>
          <p:cNvSpPr>
            <a:spLocks noGrp="1"/>
          </p:cNvSpPr>
          <p:nvPr>
            <p:ph sz="quarter" idx="13"/>
          </p:nvPr>
        </p:nvSpPr>
        <p:spPr/>
        <p:txBody>
          <a:bodyPr/>
          <a:lstStyle/>
          <a:p>
            <a:r>
              <a:rPr lang="en-US" dirty="0"/>
              <a:t> Control the dimensions of your boxes</a:t>
            </a:r>
          </a:p>
          <a:p>
            <a:r>
              <a:rPr lang="en-US" dirty="0"/>
              <a:t> Create borders around boxes</a:t>
            </a:r>
          </a:p>
          <a:p>
            <a:r>
              <a:rPr lang="en-US" dirty="0"/>
              <a:t> Set margins and padding for boxes</a:t>
            </a:r>
          </a:p>
          <a:p>
            <a:r>
              <a:rPr lang="en-US" dirty="0"/>
              <a:t> Show and hide boxes</a:t>
            </a:r>
          </a:p>
        </p:txBody>
      </p:sp>
    </p:spTree>
    <p:extLst>
      <p:ext uri="{BB962C8B-B14F-4D97-AF65-F5344CB8AC3E}">
        <p14:creationId xmlns:p14="http://schemas.microsoft.com/office/powerpoint/2010/main" val="3413167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&amp; Width</a:t>
            </a:r>
          </a:p>
        </p:txBody>
      </p:sp>
      <p:sp>
        <p:nvSpPr>
          <p:cNvPr id="3" name="Content Placeholder 2"/>
          <p:cNvSpPr>
            <a:spLocks noGrp="1"/>
          </p:cNvSpPr>
          <p:nvPr>
            <p:ph sz="quarter" idx="13"/>
          </p:nvPr>
        </p:nvSpPr>
        <p:spPr>
          <a:xfrm>
            <a:off x="838200" y="731520"/>
            <a:ext cx="7467600" cy="3474720"/>
          </a:xfrm>
        </p:spPr>
        <p:txBody>
          <a:bodyPr>
            <a:normAutofit fontScale="85000" lnSpcReduction="20000"/>
          </a:bodyPr>
          <a:lstStyle/>
          <a:p>
            <a:r>
              <a:rPr lang="en-US" dirty="0"/>
              <a:t>The height and width properties are used to set the height and width of an element.</a:t>
            </a:r>
          </a:p>
          <a:p>
            <a:r>
              <a:rPr lang="en-US" dirty="0">
                <a:solidFill>
                  <a:srgbClr val="FF0000"/>
                </a:solidFill>
              </a:rPr>
              <a:t>auto</a:t>
            </a:r>
          </a:p>
          <a:p>
            <a:r>
              <a:rPr lang="en-US" dirty="0"/>
              <a:t> be specified in </a:t>
            </a:r>
            <a:r>
              <a:rPr lang="en-US" dirty="0">
                <a:solidFill>
                  <a:srgbClr val="FF0000"/>
                </a:solidFill>
              </a:rPr>
              <a:t>length</a:t>
            </a:r>
            <a:r>
              <a:rPr lang="en-US" dirty="0"/>
              <a:t> values, like </a:t>
            </a:r>
            <a:r>
              <a:rPr lang="en-US" dirty="0" err="1"/>
              <a:t>px</a:t>
            </a:r>
            <a:r>
              <a:rPr lang="en-US" dirty="0"/>
              <a:t>, cm, etc.,</a:t>
            </a:r>
          </a:p>
          <a:p>
            <a:r>
              <a:rPr lang="en-US" dirty="0"/>
              <a:t>in </a:t>
            </a:r>
            <a:r>
              <a:rPr lang="en-US" dirty="0">
                <a:solidFill>
                  <a:srgbClr val="FF0000"/>
                </a:solidFill>
              </a:rPr>
              <a:t>percent</a:t>
            </a:r>
            <a:r>
              <a:rPr lang="en-US" dirty="0"/>
              <a:t> (%) of the containing block</a:t>
            </a:r>
          </a:p>
          <a:p>
            <a:endParaRPr lang="en-US" dirty="0"/>
          </a:p>
          <a:p>
            <a:pPr marL="45720" indent="0">
              <a:buNone/>
            </a:pPr>
            <a:endParaRPr lang="en-US" dirty="0"/>
          </a:p>
          <a:p>
            <a:r>
              <a:rPr lang="en-US" b="1" dirty="0">
                <a:solidFill>
                  <a:srgbClr val="FF0000"/>
                </a:solidFill>
              </a:rPr>
              <a:t>Note: </a:t>
            </a:r>
            <a:r>
              <a:rPr lang="en-US" dirty="0">
                <a:solidFill>
                  <a:srgbClr val="FF0000"/>
                </a:solidFill>
              </a:rPr>
              <a:t>The height and width properties do not include padding, borders,</a:t>
            </a:r>
            <a:br>
              <a:rPr lang="en-US" dirty="0">
                <a:solidFill>
                  <a:srgbClr val="FF0000"/>
                </a:solidFill>
              </a:rPr>
            </a:br>
            <a:r>
              <a:rPr lang="en-US" dirty="0">
                <a:solidFill>
                  <a:srgbClr val="FF0000"/>
                </a:solidFill>
              </a:rPr>
              <a:t>or margins; they set the height/width of the area inside the padding,</a:t>
            </a:r>
            <a:br>
              <a:rPr lang="en-US" dirty="0">
                <a:solidFill>
                  <a:srgbClr val="FF0000"/>
                </a:solidFill>
              </a:rPr>
            </a:br>
            <a:r>
              <a:rPr lang="en-US" dirty="0">
                <a:solidFill>
                  <a:srgbClr val="FF0000"/>
                </a:solidFill>
              </a:rPr>
              <a:t>border, and margin of the element! </a:t>
            </a:r>
          </a:p>
        </p:txBody>
      </p:sp>
    </p:spTree>
    <p:extLst>
      <p:ext uri="{BB962C8B-B14F-4D97-AF65-F5344CB8AC3E}">
        <p14:creationId xmlns:p14="http://schemas.microsoft.com/office/powerpoint/2010/main" val="3099873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Box</a:t>
            </a:r>
            <a:endParaRPr lang="en-US" dirty="0"/>
          </a:p>
        </p:txBody>
      </p:sp>
      <p:sp>
        <p:nvSpPr>
          <p:cNvPr id="3" name="Content Placeholder 2"/>
          <p:cNvSpPr>
            <a:spLocks noGrp="1"/>
          </p:cNvSpPr>
          <p:nvPr>
            <p:ph sz="quarter" idx="13"/>
          </p:nvPr>
        </p:nvSpPr>
        <p:spPr/>
        <p:txBody>
          <a:bodyPr/>
          <a:lstStyle/>
          <a:p>
            <a:r>
              <a:rPr lang="en-US" b="1" dirty="0">
                <a:solidFill>
                  <a:srgbClr val="FF0000"/>
                </a:solidFill>
              </a:rPr>
              <a:t>Width</a:t>
            </a:r>
            <a:r>
              <a:rPr lang="en-US" b="1" dirty="0"/>
              <a:t> (pixels – </a:t>
            </a:r>
            <a:r>
              <a:rPr lang="en-US" dirty="0"/>
              <a:t>percentages - </a:t>
            </a:r>
            <a:r>
              <a:rPr lang="en-US" dirty="0" err="1"/>
              <a:t>em</a:t>
            </a:r>
            <a:r>
              <a:rPr lang="en-US" b="1" dirty="0"/>
              <a:t>)</a:t>
            </a:r>
          </a:p>
          <a:p>
            <a:r>
              <a:rPr lang="en-US" b="1" dirty="0">
                <a:solidFill>
                  <a:srgbClr val="FF0000"/>
                </a:solidFill>
              </a:rPr>
              <a:t>min-width</a:t>
            </a:r>
            <a:r>
              <a:rPr lang="en-US" b="1" dirty="0"/>
              <a:t>, </a:t>
            </a:r>
            <a:r>
              <a:rPr lang="en-US" b="1" dirty="0">
                <a:solidFill>
                  <a:srgbClr val="FF0000"/>
                </a:solidFill>
              </a:rPr>
              <a:t>max-width</a:t>
            </a:r>
          </a:p>
          <a:p>
            <a:r>
              <a:rPr lang="en-US" b="1" dirty="0">
                <a:solidFill>
                  <a:srgbClr val="FF0000"/>
                </a:solidFill>
              </a:rPr>
              <a:t>Height</a:t>
            </a:r>
            <a:r>
              <a:rPr lang="en-US" b="1" dirty="0"/>
              <a:t> (pixels – </a:t>
            </a:r>
            <a:r>
              <a:rPr lang="en-US" dirty="0"/>
              <a:t>percentages - </a:t>
            </a:r>
            <a:r>
              <a:rPr lang="en-US" dirty="0" err="1"/>
              <a:t>em</a:t>
            </a:r>
            <a:r>
              <a:rPr lang="en-US" b="1" dirty="0"/>
              <a:t>)</a:t>
            </a:r>
          </a:p>
          <a:p>
            <a:r>
              <a:rPr lang="en-US" b="1" dirty="0">
                <a:solidFill>
                  <a:srgbClr val="FF0000"/>
                </a:solidFill>
              </a:rPr>
              <a:t>min-height</a:t>
            </a:r>
            <a:r>
              <a:rPr lang="en-US" b="1" dirty="0"/>
              <a:t>, </a:t>
            </a:r>
            <a:r>
              <a:rPr lang="en-US" b="1" dirty="0">
                <a:solidFill>
                  <a:srgbClr val="FF0000"/>
                </a:solidFill>
              </a:rPr>
              <a:t>max-height</a:t>
            </a:r>
          </a:p>
          <a:p>
            <a:endParaRPr lang="en-US" dirty="0"/>
          </a:p>
        </p:txBody>
      </p:sp>
    </p:spTree>
    <p:extLst>
      <p:ext uri="{BB962C8B-B14F-4D97-AF65-F5344CB8AC3E}">
        <p14:creationId xmlns:p14="http://schemas.microsoft.com/office/powerpoint/2010/main" val="2411967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Borders</a:t>
            </a:r>
          </a:p>
        </p:txBody>
      </p:sp>
      <p:sp>
        <p:nvSpPr>
          <p:cNvPr id="3" name="Content Placeholder 2"/>
          <p:cNvSpPr>
            <a:spLocks noGrp="1"/>
          </p:cNvSpPr>
          <p:nvPr>
            <p:ph sz="quarter" idx="13"/>
          </p:nvPr>
        </p:nvSpPr>
        <p:spPr/>
        <p:txBody>
          <a:bodyPr/>
          <a:lstStyle/>
          <a:p>
            <a:r>
              <a:rPr lang="en-US" dirty="0"/>
              <a:t>Border properties allow you to specify the</a:t>
            </a:r>
          </a:p>
          <a:p>
            <a:r>
              <a:rPr lang="en-US" dirty="0"/>
              <a:t>style, width, and color of an element's border.</a:t>
            </a:r>
          </a:p>
          <a:p>
            <a:r>
              <a:rPr lang="en-US" dirty="0">
                <a:solidFill>
                  <a:srgbClr val="FF0000"/>
                </a:solidFill>
              </a:rPr>
              <a:t>Border-styles</a:t>
            </a:r>
          </a:p>
          <a:p>
            <a:r>
              <a:rPr lang="en-US" dirty="0"/>
              <a:t> </a:t>
            </a:r>
            <a:r>
              <a:rPr lang="en-US" dirty="0">
                <a:solidFill>
                  <a:srgbClr val="FF0000"/>
                </a:solidFill>
              </a:rPr>
              <a:t>Border-color</a:t>
            </a:r>
          </a:p>
          <a:p>
            <a:r>
              <a:rPr lang="en-US" dirty="0">
                <a:solidFill>
                  <a:srgbClr val="FF0000"/>
                </a:solidFill>
              </a:rPr>
              <a:t>Border-width</a:t>
            </a:r>
          </a:p>
          <a:p>
            <a:r>
              <a:rPr lang="en-US" dirty="0">
                <a:solidFill>
                  <a:srgbClr val="FF0000"/>
                </a:solidFill>
              </a:rPr>
              <a:t>border-Individual sides</a:t>
            </a:r>
          </a:p>
        </p:txBody>
      </p:sp>
    </p:spTree>
    <p:extLst>
      <p:ext uri="{BB962C8B-B14F-4D97-AF65-F5344CB8AC3E}">
        <p14:creationId xmlns:p14="http://schemas.microsoft.com/office/powerpoint/2010/main" val="2888068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105400"/>
            <a:ext cx="6512511" cy="1143000"/>
          </a:xfrm>
        </p:spPr>
        <p:txBody>
          <a:bodyPr/>
          <a:lstStyle/>
          <a:p>
            <a:r>
              <a:rPr lang="en-US" dirty="0"/>
              <a:t>Border Style</a:t>
            </a:r>
          </a:p>
        </p:txBody>
      </p:sp>
      <p:sp>
        <p:nvSpPr>
          <p:cNvPr id="3" name="Content Placeholder 2"/>
          <p:cNvSpPr>
            <a:spLocks noGrp="1"/>
          </p:cNvSpPr>
          <p:nvPr>
            <p:ph sz="quarter" idx="13"/>
          </p:nvPr>
        </p:nvSpPr>
        <p:spPr>
          <a:xfrm>
            <a:off x="457200" y="731520"/>
            <a:ext cx="8229600" cy="4373880"/>
          </a:xfrm>
        </p:spPr>
        <p:txBody>
          <a:bodyPr>
            <a:normAutofit fontScale="77500" lnSpcReduction="20000"/>
          </a:bodyPr>
          <a:lstStyle/>
          <a:p>
            <a:r>
              <a:rPr lang="en-US" dirty="0"/>
              <a:t>Specifies what kind of border to display.</a:t>
            </a:r>
          </a:p>
          <a:p>
            <a:r>
              <a:rPr lang="en-US" dirty="0"/>
              <a:t> </a:t>
            </a:r>
            <a:r>
              <a:rPr lang="en-US" dirty="0">
                <a:solidFill>
                  <a:srgbClr val="FF0000"/>
                </a:solidFill>
              </a:rPr>
              <a:t>dotted</a:t>
            </a:r>
            <a:r>
              <a:rPr lang="en-US" dirty="0"/>
              <a:t> - Defines a dotted border</a:t>
            </a:r>
          </a:p>
          <a:p>
            <a:r>
              <a:rPr lang="en-US" dirty="0"/>
              <a:t> </a:t>
            </a:r>
            <a:r>
              <a:rPr lang="en-US" dirty="0">
                <a:solidFill>
                  <a:srgbClr val="FF0000"/>
                </a:solidFill>
              </a:rPr>
              <a:t>dashed</a:t>
            </a:r>
            <a:r>
              <a:rPr lang="en-US" dirty="0"/>
              <a:t> - Defines a dashed border</a:t>
            </a:r>
          </a:p>
          <a:p>
            <a:r>
              <a:rPr lang="en-US" dirty="0"/>
              <a:t> </a:t>
            </a:r>
            <a:r>
              <a:rPr lang="en-US" dirty="0">
                <a:solidFill>
                  <a:srgbClr val="FF0000"/>
                </a:solidFill>
              </a:rPr>
              <a:t>solid</a:t>
            </a:r>
            <a:r>
              <a:rPr lang="en-US" dirty="0"/>
              <a:t> - Defines a solid border</a:t>
            </a:r>
          </a:p>
          <a:p>
            <a:r>
              <a:rPr lang="en-US" dirty="0"/>
              <a:t> </a:t>
            </a:r>
            <a:r>
              <a:rPr lang="en-US" dirty="0">
                <a:solidFill>
                  <a:srgbClr val="FF0000"/>
                </a:solidFill>
              </a:rPr>
              <a:t>double</a:t>
            </a:r>
            <a:r>
              <a:rPr lang="en-US" dirty="0"/>
              <a:t> - Defines a double border</a:t>
            </a:r>
          </a:p>
          <a:p>
            <a:r>
              <a:rPr lang="en-US" dirty="0"/>
              <a:t> </a:t>
            </a:r>
            <a:r>
              <a:rPr lang="en-US" dirty="0">
                <a:solidFill>
                  <a:srgbClr val="FF0000"/>
                </a:solidFill>
              </a:rPr>
              <a:t>groove</a:t>
            </a:r>
            <a:r>
              <a:rPr lang="en-US" dirty="0"/>
              <a:t> - Defines a 3D grooved border. The effect depends on the border-color value</a:t>
            </a:r>
          </a:p>
          <a:p>
            <a:r>
              <a:rPr lang="en-US" dirty="0"/>
              <a:t> </a:t>
            </a:r>
            <a:r>
              <a:rPr lang="en-US" dirty="0">
                <a:solidFill>
                  <a:srgbClr val="FF0000"/>
                </a:solidFill>
              </a:rPr>
              <a:t>ridge</a:t>
            </a:r>
            <a:r>
              <a:rPr lang="en-US" dirty="0"/>
              <a:t> - Defines a 3D ridged border. The effect depends on the border-color value</a:t>
            </a:r>
          </a:p>
          <a:p>
            <a:r>
              <a:rPr lang="en-US" dirty="0"/>
              <a:t> </a:t>
            </a:r>
            <a:r>
              <a:rPr lang="en-US" dirty="0">
                <a:solidFill>
                  <a:srgbClr val="FF0000"/>
                </a:solidFill>
              </a:rPr>
              <a:t>inset</a:t>
            </a:r>
            <a:r>
              <a:rPr lang="en-US" dirty="0"/>
              <a:t> - Defines a 3D inset border. The effect depends on the border-color value</a:t>
            </a:r>
          </a:p>
          <a:p>
            <a:r>
              <a:rPr lang="en-US" dirty="0"/>
              <a:t> </a:t>
            </a:r>
            <a:r>
              <a:rPr lang="en-US" dirty="0">
                <a:solidFill>
                  <a:srgbClr val="FF0000"/>
                </a:solidFill>
              </a:rPr>
              <a:t>outset</a:t>
            </a:r>
            <a:r>
              <a:rPr lang="en-US" dirty="0"/>
              <a:t> - Defines a 3D outset border. The effect depends on the border-color value</a:t>
            </a:r>
          </a:p>
          <a:p>
            <a:r>
              <a:rPr lang="en-US" dirty="0"/>
              <a:t> </a:t>
            </a:r>
            <a:r>
              <a:rPr lang="en-US" dirty="0">
                <a:solidFill>
                  <a:srgbClr val="FF0000"/>
                </a:solidFill>
              </a:rPr>
              <a:t>none</a:t>
            </a:r>
            <a:r>
              <a:rPr lang="en-US" dirty="0"/>
              <a:t> - Defines no border</a:t>
            </a:r>
          </a:p>
          <a:p>
            <a:r>
              <a:rPr lang="en-US" dirty="0"/>
              <a:t> </a:t>
            </a:r>
            <a:r>
              <a:rPr lang="en-US" dirty="0">
                <a:solidFill>
                  <a:srgbClr val="FF0000"/>
                </a:solidFill>
              </a:rPr>
              <a:t>hidden</a:t>
            </a:r>
            <a:r>
              <a:rPr lang="en-US" dirty="0"/>
              <a:t> - Defines a hidden border</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072" y="152400"/>
            <a:ext cx="3429000" cy="2072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1786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Border-width</a:t>
            </a:r>
          </a:p>
        </p:txBody>
      </p:sp>
      <p:sp>
        <p:nvSpPr>
          <p:cNvPr id="3" name="Content Placeholder 2"/>
          <p:cNvSpPr>
            <a:spLocks noGrp="1"/>
          </p:cNvSpPr>
          <p:nvPr>
            <p:ph sz="quarter" idx="13"/>
          </p:nvPr>
        </p:nvSpPr>
        <p:spPr/>
        <p:txBody>
          <a:bodyPr/>
          <a:lstStyle/>
          <a:p>
            <a:r>
              <a:rPr lang="en-US" b="1" dirty="0">
                <a:solidFill>
                  <a:srgbClr val="FF0000"/>
                </a:solidFill>
              </a:rPr>
              <a:t>border-width</a:t>
            </a:r>
            <a:r>
              <a:rPr lang="en-US" b="1" dirty="0"/>
              <a:t> (thin – medium - thick) or </a:t>
            </a:r>
            <a:r>
              <a:rPr lang="en-US" b="1" dirty="0" err="1"/>
              <a:t>px</a:t>
            </a:r>
            <a:endParaRPr lang="en-US" b="1" dirty="0"/>
          </a:p>
          <a:p>
            <a:r>
              <a:rPr lang="en-US" b="1" dirty="0">
                <a:solidFill>
                  <a:srgbClr val="FF0000"/>
                </a:solidFill>
              </a:rPr>
              <a:t>border-width</a:t>
            </a:r>
            <a:r>
              <a:rPr lang="en-US" b="1" dirty="0"/>
              <a:t>(</a:t>
            </a:r>
            <a:r>
              <a:rPr lang="en-US" dirty="0"/>
              <a:t>top, right , bottom, left</a:t>
            </a:r>
            <a:r>
              <a:rPr lang="en-US" b="1" dirty="0"/>
              <a:t>)</a:t>
            </a:r>
          </a:p>
          <a:p>
            <a:r>
              <a:rPr lang="en-US" b="1" dirty="0">
                <a:solidFill>
                  <a:srgbClr val="FF0000"/>
                </a:solidFill>
              </a:rPr>
              <a:t>border-top-width</a:t>
            </a:r>
          </a:p>
          <a:p>
            <a:r>
              <a:rPr lang="en-US" b="1" dirty="0">
                <a:solidFill>
                  <a:srgbClr val="FF0000"/>
                </a:solidFill>
              </a:rPr>
              <a:t>border-right-width</a:t>
            </a:r>
          </a:p>
          <a:p>
            <a:r>
              <a:rPr lang="en-US" b="1" dirty="0">
                <a:solidFill>
                  <a:srgbClr val="FF0000"/>
                </a:solidFill>
              </a:rPr>
              <a:t>border-bottom-width</a:t>
            </a:r>
          </a:p>
          <a:p>
            <a:r>
              <a:rPr lang="en-US" b="1" dirty="0">
                <a:solidFill>
                  <a:srgbClr val="FF0000"/>
                </a:solidFill>
              </a:rPr>
              <a:t>border-left-width</a:t>
            </a:r>
          </a:p>
          <a:p>
            <a:endParaRPr lang="en-US" dirty="0"/>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779417"/>
            <a:ext cx="4114800" cy="2106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37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4372168"/>
            <a:ext cx="7239000" cy="1143000"/>
          </a:xfrm>
        </p:spPr>
        <p:txBody>
          <a:bodyPr/>
          <a:lstStyle/>
          <a:p>
            <a:r>
              <a:rPr lang="en-US" dirty="0"/>
              <a:t>CSS Syntax Description </a:t>
            </a:r>
            <a:br>
              <a:rPr lang="en-US" dirty="0"/>
            </a:br>
            <a:endParaRPr lang="en-US" dirty="0"/>
          </a:p>
        </p:txBody>
      </p:sp>
      <p:sp>
        <p:nvSpPr>
          <p:cNvPr id="3" name="Content Placeholder 2"/>
          <p:cNvSpPr>
            <a:spLocks noGrp="1"/>
          </p:cNvSpPr>
          <p:nvPr>
            <p:ph sz="quarter" idx="13"/>
          </p:nvPr>
        </p:nvSpPr>
        <p:spPr>
          <a:xfrm>
            <a:off x="685800" y="731520"/>
            <a:ext cx="8077200" cy="3474720"/>
          </a:xfrm>
        </p:spPr>
        <p:txBody>
          <a:bodyPr>
            <a:normAutofit/>
          </a:bodyPr>
          <a:lstStyle/>
          <a:p>
            <a:r>
              <a:rPr lang="en-US" dirty="0"/>
              <a:t>The </a:t>
            </a:r>
            <a:r>
              <a:rPr lang="en-US" dirty="0">
                <a:solidFill>
                  <a:srgbClr val="FF0000"/>
                </a:solidFill>
              </a:rPr>
              <a:t>selector</a:t>
            </a:r>
            <a:r>
              <a:rPr lang="en-US" dirty="0"/>
              <a:t> points to the HTML element you want to style.</a:t>
            </a:r>
          </a:p>
          <a:p>
            <a:r>
              <a:rPr lang="en-US" dirty="0"/>
              <a:t>The </a:t>
            </a:r>
            <a:r>
              <a:rPr lang="en-US" dirty="0">
                <a:solidFill>
                  <a:srgbClr val="FF0000"/>
                </a:solidFill>
              </a:rPr>
              <a:t>declaration block </a:t>
            </a:r>
            <a:r>
              <a:rPr lang="en-US" dirty="0"/>
              <a:t>contains one or more declarations separated by semicolons.</a:t>
            </a:r>
          </a:p>
          <a:p>
            <a:r>
              <a:rPr lang="en-US" dirty="0"/>
              <a:t>Each declaration includes a CSS property </a:t>
            </a:r>
            <a:r>
              <a:rPr lang="en-US" dirty="0">
                <a:solidFill>
                  <a:srgbClr val="FF0000"/>
                </a:solidFill>
              </a:rPr>
              <a:t>name</a:t>
            </a:r>
            <a:r>
              <a:rPr lang="en-US" dirty="0"/>
              <a:t> and a </a:t>
            </a:r>
            <a:r>
              <a:rPr lang="en-US" dirty="0">
                <a:solidFill>
                  <a:srgbClr val="FF0000"/>
                </a:solidFill>
              </a:rPr>
              <a:t>value</a:t>
            </a:r>
            <a:r>
              <a:rPr lang="en-US" dirty="0"/>
              <a:t>, </a:t>
            </a:r>
            <a:r>
              <a:rPr lang="en-US" dirty="0">
                <a:solidFill>
                  <a:srgbClr val="FF0000"/>
                </a:solidFill>
              </a:rPr>
              <a:t>separated by a colon</a:t>
            </a:r>
            <a:r>
              <a:rPr lang="en-US" dirty="0"/>
              <a:t>.</a:t>
            </a:r>
          </a:p>
          <a:p>
            <a:r>
              <a:rPr lang="en-US" dirty="0"/>
              <a:t>A CSS declaration always ends with a </a:t>
            </a:r>
            <a:r>
              <a:rPr lang="en-US" dirty="0">
                <a:solidFill>
                  <a:srgbClr val="FF0000"/>
                </a:solidFill>
              </a:rPr>
              <a:t>semicolon</a:t>
            </a:r>
            <a:r>
              <a:rPr lang="en-US" dirty="0"/>
              <a:t>, and declaration blocks are surrounded by </a:t>
            </a:r>
            <a:r>
              <a:rPr lang="en-US" dirty="0">
                <a:solidFill>
                  <a:srgbClr val="FF0000"/>
                </a:solidFill>
              </a:rPr>
              <a:t>curly braces</a:t>
            </a:r>
            <a:r>
              <a:rPr lang="en-US" dirty="0"/>
              <a:t>.</a:t>
            </a:r>
          </a:p>
        </p:txBody>
      </p:sp>
    </p:spTree>
    <p:extLst>
      <p:ext uri="{BB962C8B-B14F-4D97-AF65-F5344CB8AC3E}">
        <p14:creationId xmlns:p14="http://schemas.microsoft.com/office/powerpoint/2010/main" val="1827394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5257800"/>
            <a:ext cx="6512511" cy="1143000"/>
          </a:xfrm>
        </p:spPr>
        <p:txBody>
          <a:bodyPr/>
          <a:lstStyle/>
          <a:p>
            <a:r>
              <a:rPr lang="en-US" dirty="0"/>
              <a:t>BOX border</a:t>
            </a:r>
          </a:p>
        </p:txBody>
      </p:sp>
      <p:sp>
        <p:nvSpPr>
          <p:cNvPr id="3" name="Content Placeholder 2"/>
          <p:cNvSpPr>
            <a:spLocks noGrp="1"/>
          </p:cNvSpPr>
          <p:nvPr>
            <p:ph sz="quarter" idx="13"/>
          </p:nvPr>
        </p:nvSpPr>
        <p:spPr/>
        <p:txBody>
          <a:bodyPr/>
          <a:lstStyle/>
          <a:p>
            <a:r>
              <a:rPr lang="en-US" b="1" dirty="0">
                <a:solidFill>
                  <a:srgbClr val="FF0000"/>
                </a:solidFill>
              </a:rPr>
              <a:t>border-color</a:t>
            </a:r>
            <a:r>
              <a:rPr lang="en-US" b="1" dirty="0"/>
              <a:t> (</a:t>
            </a:r>
            <a:r>
              <a:rPr lang="en-US" dirty="0"/>
              <a:t>top, right , bottom, left</a:t>
            </a:r>
            <a:r>
              <a:rPr lang="en-US" b="1" dirty="0"/>
              <a:t>)</a:t>
            </a:r>
          </a:p>
          <a:p>
            <a:r>
              <a:rPr lang="en-US" b="1" dirty="0">
                <a:solidFill>
                  <a:srgbClr val="FF0000"/>
                </a:solidFill>
              </a:rPr>
              <a:t>border-top-color</a:t>
            </a:r>
          </a:p>
          <a:p>
            <a:r>
              <a:rPr lang="en-US" b="1" dirty="0">
                <a:solidFill>
                  <a:srgbClr val="FF0000"/>
                </a:solidFill>
              </a:rPr>
              <a:t>border-right-color</a:t>
            </a:r>
          </a:p>
          <a:p>
            <a:r>
              <a:rPr lang="en-US" b="1" dirty="0">
                <a:solidFill>
                  <a:srgbClr val="FF0000"/>
                </a:solidFill>
              </a:rPr>
              <a:t>border-bottom-color</a:t>
            </a:r>
          </a:p>
          <a:p>
            <a:r>
              <a:rPr lang="en-US" b="1" dirty="0">
                <a:solidFill>
                  <a:srgbClr val="FF0000"/>
                </a:solidFill>
              </a:rPr>
              <a:t>border-left-color</a:t>
            </a:r>
            <a:endParaRPr lang="en-US" dirty="0">
              <a:solidFill>
                <a:srgbClr val="FF0000"/>
              </a:solidFill>
            </a:endParaRPr>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438400"/>
            <a:ext cx="51054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19600"/>
            <a:ext cx="36957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141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4372168"/>
            <a:ext cx="7239000" cy="1143000"/>
          </a:xfrm>
        </p:spPr>
        <p:txBody>
          <a:bodyPr/>
          <a:lstStyle/>
          <a:p>
            <a:r>
              <a:rPr lang="en-US" dirty="0"/>
              <a:t>CSS3: </a:t>
            </a:r>
            <a:r>
              <a:rPr lang="en-US" b="0" dirty="0"/>
              <a:t>Rounded Corners</a:t>
            </a:r>
            <a:endParaRPr lang="en-US" dirty="0"/>
          </a:p>
        </p:txBody>
      </p:sp>
      <p:sp>
        <p:nvSpPr>
          <p:cNvPr id="3" name="Content Placeholder 2"/>
          <p:cNvSpPr>
            <a:spLocks noGrp="1"/>
          </p:cNvSpPr>
          <p:nvPr>
            <p:ph sz="quarter" idx="13"/>
          </p:nvPr>
        </p:nvSpPr>
        <p:spPr/>
        <p:txBody>
          <a:bodyPr/>
          <a:lstStyle/>
          <a:p>
            <a:r>
              <a:rPr lang="en-US" b="1" dirty="0"/>
              <a:t>border-radius (</a:t>
            </a:r>
            <a:r>
              <a:rPr lang="en-US" dirty="0"/>
              <a:t>top, right , bottom, left</a:t>
            </a:r>
            <a:r>
              <a:rPr lang="en-US" b="1" dirty="0"/>
              <a:t>)(</a:t>
            </a:r>
            <a:r>
              <a:rPr lang="en-US" b="1" dirty="0" err="1"/>
              <a:t>px</a:t>
            </a:r>
            <a:r>
              <a:rPr lang="en-US" b="1" dirty="0"/>
              <a:t>)</a:t>
            </a:r>
          </a:p>
          <a:p>
            <a:r>
              <a:rPr lang="en-US" b="1" dirty="0"/>
              <a:t>border-top-right-radius(</a:t>
            </a:r>
            <a:r>
              <a:rPr lang="en-US" b="1" dirty="0" err="1"/>
              <a:t>px-px</a:t>
            </a:r>
            <a:r>
              <a:rPr lang="en-US" b="1" dirty="0"/>
              <a:t>)</a:t>
            </a:r>
          </a:p>
          <a:p>
            <a:r>
              <a:rPr lang="en-US" b="1" dirty="0"/>
              <a:t>border-bottom-right-radius</a:t>
            </a:r>
          </a:p>
          <a:p>
            <a:r>
              <a:rPr lang="en-US" b="1" dirty="0"/>
              <a:t>border-bottom-left-radius</a:t>
            </a:r>
          </a:p>
          <a:p>
            <a:r>
              <a:rPr lang="en-US" b="1" dirty="0"/>
              <a:t>border-top-left-radius</a:t>
            </a:r>
            <a:endParaRPr lang="en-US" dirty="0"/>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828800"/>
            <a:ext cx="3581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88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Padding</a:t>
            </a:r>
          </a:p>
        </p:txBody>
      </p:sp>
      <p:sp>
        <p:nvSpPr>
          <p:cNvPr id="3" name="Content Placeholder 2"/>
          <p:cNvSpPr>
            <a:spLocks noGrp="1"/>
          </p:cNvSpPr>
          <p:nvPr>
            <p:ph sz="quarter" idx="13"/>
          </p:nvPr>
        </p:nvSpPr>
        <p:spPr/>
        <p:txBody>
          <a:bodyPr/>
          <a:lstStyle/>
          <a:p>
            <a:r>
              <a:rPr lang="en-US" dirty="0"/>
              <a:t>Used to generate space around content.</a:t>
            </a:r>
          </a:p>
          <a:p>
            <a:r>
              <a:rPr lang="en-US" dirty="0"/>
              <a:t>With CSS, you have full control over the padding. There are CSS properties for setting the padding for </a:t>
            </a:r>
            <a:r>
              <a:rPr lang="en-US" dirty="0">
                <a:solidFill>
                  <a:srgbClr val="FF0000"/>
                </a:solidFill>
              </a:rPr>
              <a:t>each side </a:t>
            </a:r>
            <a:r>
              <a:rPr lang="en-US" dirty="0"/>
              <a:t>of an element (top, right, bottom, and left)</a:t>
            </a:r>
          </a:p>
        </p:txBody>
      </p:sp>
    </p:spTree>
    <p:extLst>
      <p:ext uri="{BB962C8B-B14F-4D97-AF65-F5344CB8AC3E}">
        <p14:creationId xmlns:p14="http://schemas.microsoft.com/office/powerpoint/2010/main" val="3541766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a:t>
            </a:r>
            <a:r>
              <a:rPr lang="en-US" b="0" dirty="0"/>
              <a:t>PADDING</a:t>
            </a:r>
            <a:endParaRPr lang="en-US" dirty="0"/>
          </a:p>
        </p:txBody>
      </p:sp>
      <p:sp>
        <p:nvSpPr>
          <p:cNvPr id="3" name="Content Placeholder 2"/>
          <p:cNvSpPr>
            <a:spLocks noGrp="1"/>
          </p:cNvSpPr>
          <p:nvPr>
            <p:ph sz="quarter" idx="13"/>
          </p:nvPr>
        </p:nvSpPr>
        <p:spPr/>
        <p:txBody>
          <a:bodyPr/>
          <a:lstStyle/>
          <a:p>
            <a:r>
              <a:rPr lang="en-US" b="1" dirty="0">
                <a:solidFill>
                  <a:srgbClr val="FF0000"/>
                </a:solidFill>
              </a:rPr>
              <a:t>Padding</a:t>
            </a:r>
            <a:r>
              <a:rPr lang="en-US" b="1" dirty="0"/>
              <a:t> (</a:t>
            </a:r>
            <a:r>
              <a:rPr lang="en-US" b="1" dirty="0" err="1"/>
              <a:t>px</a:t>
            </a:r>
            <a:r>
              <a:rPr lang="en-US" b="1" dirty="0"/>
              <a:t> , </a:t>
            </a:r>
            <a:r>
              <a:rPr lang="en-US" b="1" dirty="0" err="1"/>
              <a:t>em</a:t>
            </a:r>
            <a:r>
              <a:rPr lang="en-US" b="1" dirty="0"/>
              <a:t>)</a:t>
            </a:r>
          </a:p>
          <a:p>
            <a:r>
              <a:rPr lang="en-US" b="1" dirty="0">
                <a:solidFill>
                  <a:srgbClr val="FF0000"/>
                </a:solidFill>
              </a:rPr>
              <a:t>Padding</a:t>
            </a:r>
            <a:r>
              <a:rPr lang="en-US" b="1" dirty="0"/>
              <a:t> (</a:t>
            </a:r>
            <a:r>
              <a:rPr lang="en-US" dirty="0"/>
              <a:t>top, right , bottom, left</a:t>
            </a:r>
            <a:r>
              <a:rPr lang="en-US" b="1" dirty="0"/>
              <a:t>)</a:t>
            </a:r>
          </a:p>
          <a:p>
            <a:r>
              <a:rPr lang="en-US" b="1" dirty="0">
                <a:solidFill>
                  <a:srgbClr val="FF0000"/>
                </a:solidFill>
              </a:rPr>
              <a:t>padding-top</a:t>
            </a:r>
          </a:p>
          <a:p>
            <a:r>
              <a:rPr lang="en-US" b="1" dirty="0">
                <a:solidFill>
                  <a:srgbClr val="FF0000"/>
                </a:solidFill>
              </a:rPr>
              <a:t>padding-right</a:t>
            </a:r>
          </a:p>
          <a:p>
            <a:r>
              <a:rPr lang="en-US" b="1" dirty="0">
                <a:solidFill>
                  <a:srgbClr val="FF0000"/>
                </a:solidFill>
              </a:rPr>
              <a:t>padding-bottom</a:t>
            </a:r>
          </a:p>
          <a:p>
            <a:r>
              <a:rPr lang="en-US" b="1" dirty="0">
                <a:solidFill>
                  <a:srgbClr val="FF0000"/>
                </a:solidFill>
              </a:rPr>
              <a:t>padding-left</a:t>
            </a:r>
            <a:endParaRPr lang="en-US" dirty="0">
              <a:solidFill>
                <a:srgbClr val="FF0000"/>
              </a:solidFill>
            </a:endParaRPr>
          </a:p>
        </p:txBody>
      </p:sp>
      <p:pic>
        <p:nvPicPr>
          <p:cNvPr id="512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785938"/>
            <a:ext cx="4038600" cy="1643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473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Margins</a:t>
            </a:r>
          </a:p>
        </p:txBody>
      </p:sp>
      <p:sp>
        <p:nvSpPr>
          <p:cNvPr id="3" name="Content Placeholder 2"/>
          <p:cNvSpPr>
            <a:spLocks noGrp="1"/>
          </p:cNvSpPr>
          <p:nvPr>
            <p:ph sz="quarter" idx="13"/>
          </p:nvPr>
        </p:nvSpPr>
        <p:spPr/>
        <p:txBody>
          <a:bodyPr>
            <a:normAutofit/>
          </a:bodyPr>
          <a:lstStyle/>
          <a:p>
            <a:r>
              <a:rPr lang="en-US" dirty="0"/>
              <a:t>Used to generate space around elements.</a:t>
            </a:r>
          </a:p>
          <a:p>
            <a:r>
              <a:rPr lang="en-US" dirty="0">
                <a:solidFill>
                  <a:srgbClr val="FF0000"/>
                </a:solidFill>
              </a:rPr>
              <a:t>auto</a:t>
            </a:r>
            <a:r>
              <a:rPr lang="en-US" dirty="0"/>
              <a:t> - the browser calculates the margin</a:t>
            </a:r>
          </a:p>
          <a:p>
            <a:r>
              <a:rPr lang="en-US" dirty="0"/>
              <a:t> </a:t>
            </a:r>
            <a:r>
              <a:rPr lang="en-US" dirty="0">
                <a:solidFill>
                  <a:srgbClr val="FF0000"/>
                </a:solidFill>
              </a:rPr>
              <a:t>length</a:t>
            </a:r>
            <a:r>
              <a:rPr lang="en-US" dirty="0"/>
              <a:t> - specifies a margin in </a:t>
            </a:r>
            <a:r>
              <a:rPr lang="en-US" dirty="0" err="1"/>
              <a:t>px</a:t>
            </a:r>
            <a:r>
              <a:rPr lang="en-US" dirty="0"/>
              <a:t>, </a:t>
            </a:r>
            <a:r>
              <a:rPr lang="en-US" dirty="0" err="1"/>
              <a:t>pt</a:t>
            </a:r>
            <a:r>
              <a:rPr lang="en-US" dirty="0"/>
              <a:t>, cm, etc.</a:t>
            </a:r>
          </a:p>
          <a:p>
            <a:r>
              <a:rPr lang="en-US" dirty="0"/>
              <a:t> </a:t>
            </a:r>
            <a:r>
              <a:rPr lang="en-US" dirty="0">
                <a:solidFill>
                  <a:srgbClr val="FF0000"/>
                </a:solidFill>
              </a:rPr>
              <a:t>%</a:t>
            </a:r>
            <a:r>
              <a:rPr lang="en-US" dirty="0"/>
              <a:t> - specifies a margin in % of the width of the containing element</a:t>
            </a:r>
          </a:p>
          <a:p>
            <a:r>
              <a:rPr lang="en-US" dirty="0"/>
              <a:t> </a:t>
            </a:r>
            <a:r>
              <a:rPr lang="en-US" dirty="0">
                <a:solidFill>
                  <a:srgbClr val="FF0000"/>
                </a:solidFill>
              </a:rPr>
              <a:t>inherit</a:t>
            </a:r>
            <a:r>
              <a:rPr lang="en-US" dirty="0"/>
              <a:t> - specifies that the margin should be inherited from the parent element</a:t>
            </a:r>
          </a:p>
        </p:txBody>
      </p:sp>
    </p:spTree>
    <p:extLst>
      <p:ext uri="{BB962C8B-B14F-4D97-AF65-F5344CB8AC3E}">
        <p14:creationId xmlns:p14="http://schemas.microsoft.com/office/powerpoint/2010/main" val="1494426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MARGIN</a:t>
            </a:r>
          </a:p>
        </p:txBody>
      </p:sp>
      <p:sp>
        <p:nvSpPr>
          <p:cNvPr id="3" name="Content Placeholder 2"/>
          <p:cNvSpPr>
            <a:spLocks noGrp="1"/>
          </p:cNvSpPr>
          <p:nvPr>
            <p:ph sz="quarter" idx="13"/>
          </p:nvPr>
        </p:nvSpPr>
        <p:spPr/>
        <p:txBody>
          <a:bodyPr/>
          <a:lstStyle/>
          <a:p>
            <a:r>
              <a:rPr lang="en-US" dirty="0"/>
              <a:t>Margin </a:t>
            </a:r>
            <a:r>
              <a:rPr lang="en-US" b="1" dirty="0"/>
              <a:t>(</a:t>
            </a:r>
            <a:r>
              <a:rPr lang="en-US" b="1" dirty="0" err="1"/>
              <a:t>px</a:t>
            </a:r>
            <a:r>
              <a:rPr lang="en-US" b="1" dirty="0"/>
              <a:t> , </a:t>
            </a:r>
            <a:r>
              <a:rPr lang="en-US" b="1" dirty="0" err="1"/>
              <a:t>em</a:t>
            </a:r>
            <a:r>
              <a:rPr lang="en-US" b="1" dirty="0"/>
              <a:t>)</a:t>
            </a:r>
            <a:endParaRPr lang="en-US" dirty="0"/>
          </a:p>
          <a:p>
            <a:r>
              <a:rPr lang="en-US" dirty="0"/>
              <a:t>Margin </a:t>
            </a:r>
            <a:r>
              <a:rPr lang="en-US" b="1" dirty="0"/>
              <a:t>(</a:t>
            </a:r>
            <a:r>
              <a:rPr lang="en-US" dirty="0"/>
              <a:t>top, right , bottom, left</a:t>
            </a:r>
            <a:r>
              <a:rPr lang="en-US" b="1" dirty="0"/>
              <a:t>)</a:t>
            </a:r>
          </a:p>
          <a:p>
            <a:r>
              <a:rPr lang="en-US" b="1" dirty="0"/>
              <a:t>margin-top</a:t>
            </a:r>
          </a:p>
          <a:p>
            <a:r>
              <a:rPr lang="en-US" b="1" dirty="0"/>
              <a:t>margin-right</a:t>
            </a:r>
          </a:p>
          <a:p>
            <a:r>
              <a:rPr lang="en-US" b="1" dirty="0"/>
              <a:t>margin-bottom</a:t>
            </a:r>
          </a:p>
          <a:p>
            <a:r>
              <a:rPr lang="en-US" b="1" dirty="0"/>
              <a:t>margin-left</a:t>
            </a:r>
            <a:endParaRPr lang="en-US" dirty="0"/>
          </a:p>
          <a:p>
            <a:endParaRPr lang="en-US" dirty="0"/>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585913"/>
            <a:ext cx="4343400" cy="199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922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372168"/>
            <a:ext cx="7467600" cy="1143000"/>
          </a:xfrm>
        </p:spPr>
        <p:txBody>
          <a:bodyPr/>
          <a:lstStyle/>
          <a:p>
            <a:r>
              <a:rPr lang="en-US" dirty="0"/>
              <a:t>Default Display Property</a:t>
            </a:r>
          </a:p>
        </p:txBody>
      </p:sp>
      <p:sp>
        <p:nvSpPr>
          <p:cNvPr id="3" name="Content Placeholder 2"/>
          <p:cNvSpPr>
            <a:spLocks noGrp="1"/>
          </p:cNvSpPr>
          <p:nvPr>
            <p:ph sz="quarter" idx="13"/>
          </p:nvPr>
        </p:nvSpPr>
        <p:spPr/>
        <p:txBody>
          <a:bodyPr>
            <a:normAutofit/>
          </a:bodyPr>
          <a:lstStyle/>
          <a:p>
            <a:r>
              <a:rPr lang="en-US" dirty="0"/>
              <a:t>Every element has a default display value. However, you can override this.</a:t>
            </a:r>
          </a:p>
          <a:p>
            <a:r>
              <a:rPr lang="en-US" dirty="0"/>
              <a:t>Changing an inline element to a block element ,or vice versa, can be useful for making the page look a specific way.</a:t>
            </a:r>
          </a:p>
          <a:p>
            <a:endParaRPr lang="en-US" dirty="0"/>
          </a:p>
          <a:p>
            <a:r>
              <a:rPr lang="en-US" dirty="0">
                <a:solidFill>
                  <a:schemeClr val="bg2">
                    <a:lumMod val="50000"/>
                  </a:schemeClr>
                </a:solidFill>
              </a:rPr>
              <a:t>li{display : none; // default value}</a:t>
            </a:r>
          </a:p>
        </p:txBody>
      </p:sp>
    </p:spTree>
    <p:extLst>
      <p:ext uri="{BB962C8B-B14F-4D97-AF65-F5344CB8AC3E}">
        <p14:creationId xmlns:p14="http://schemas.microsoft.com/office/powerpoint/2010/main" val="2424192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a:t>
            </a:r>
          </a:p>
        </p:txBody>
      </p:sp>
      <p:sp>
        <p:nvSpPr>
          <p:cNvPr id="3" name="Content Placeholder 2"/>
          <p:cNvSpPr>
            <a:spLocks noGrp="1"/>
          </p:cNvSpPr>
          <p:nvPr>
            <p:ph sz="quarter" idx="13"/>
          </p:nvPr>
        </p:nvSpPr>
        <p:spPr/>
        <p:txBody>
          <a:bodyPr/>
          <a:lstStyle/>
          <a:p>
            <a:r>
              <a:rPr lang="en-US" b="1" dirty="0"/>
              <a:t>Display (inline – block - inline-block - none)</a:t>
            </a:r>
            <a:endParaRPr lang="en-US" dirty="0"/>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53340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38600"/>
            <a:ext cx="36576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515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Block-level Elements</a:t>
            </a:r>
          </a:p>
        </p:txBody>
      </p:sp>
      <p:sp>
        <p:nvSpPr>
          <p:cNvPr id="3" name="Content Placeholder 2"/>
          <p:cNvSpPr>
            <a:spLocks noGrp="1"/>
          </p:cNvSpPr>
          <p:nvPr>
            <p:ph sz="quarter" idx="13"/>
          </p:nvPr>
        </p:nvSpPr>
        <p:spPr/>
        <p:txBody>
          <a:bodyPr>
            <a:normAutofit fontScale="92500" lnSpcReduction="20000"/>
          </a:bodyPr>
          <a:lstStyle/>
          <a:p>
            <a:r>
              <a:rPr lang="en-US" dirty="0"/>
              <a:t>A block-level element always starts on a new line and takes up the full width available (stretches out to the left and right as far as it can).</a:t>
            </a:r>
          </a:p>
          <a:p>
            <a:r>
              <a:rPr lang="en-US" dirty="0"/>
              <a:t>&lt;</a:t>
            </a:r>
            <a:r>
              <a:rPr lang="en-US" dirty="0">
                <a:solidFill>
                  <a:srgbClr val="FF0000"/>
                </a:solidFill>
              </a:rPr>
              <a:t>div</a:t>
            </a:r>
            <a:r>
              <a:rPr lang="en-US" dirty="0"/>
              <a:t>&gt;</a:t>
            </a:r>
          </a:p>
          <a:p>
            <a:r>
              <a:rPr lang="en-US" dirty="0"/>
              <a:t>&lt;</a:t>
            </a:r>
            <a:r>
              <a:rPr lang="en-US" dirty="0">
                <a:solidFill>
                  <a:srgbClr val="FF0000"/>
                </a:solidFill>
              </a:rPr>
              <a:t>h1</a:t>
            </a:r>
            <a:r>
              <a:rPr lang="en-US" dirty="0"/>
              <a:t>&gt; - &lt;</a:t>
            </a:r>
            <a:r>
              <a:rPr lang="en-US" dirty="0">
                <a:solidFill>
                  <a:srgbClr val="FF0000"/>
                </a:solidFill>
              </a:rPr>
              <a:t>h6</a:t>
            </a:r>
            <a:r>
              <a:rPr lang="en-US" dirty="0"/>
              <a:t>&gt;</a:t>
            </a:r>
          </a:p>
          <a:p>
            <a:r>
              <a:rPr lang="en-US" dirty="0"/>
              <a:t>&lt;</a:t>
            </a:r>
            <a:r>
              <a:rPr lang="en-US" dirty="0">
                <a:solidFill>
                  <a:srgbClr val="FF0000"/>
                </a:solidFill>
              </a:rPr>
              <a:t>p</a:t>
            </a:r>
            <a:r>
              <a:rPr lang="en-US" dirty="0"/>
              <a:t>&gt;</a:t>
            </a:r>
          </a:p>
          <a:p>
            <a:r>
              <a:rPr lang="en-US" dirty="0"/>
              <a:t>&lt;</a:t>
            </a:r>
            <a:r>
              <a:rPr lang="en-US" dirty="0">
                <a:solidFill>
                  <a:srgbClr val="FF0000"/>
                </a:solidFill>
              </a:rPr>
              <a:t>form</a:t>
            </a:r>
            <a:r>
              <a:rPr lang="en-US" dirty="0"/>
              <a:t>&gt;</a:t>
            </a:r>
          </a:p>
          <a:p>
            <a:r>
              <a:rPr lang="en-US" dirty="0"/>
              <a:t>&lt;</a:t>
            </a:r>
            <a:r>
              <a:rPr lang="en-US" dirty="0">
                <a:solidFill>
                  <a:srgbClr val="FF0000"/>
                </a:solidFill>
              </a:rPr>
              <a:t>header</a:t>
            </a:r>
            <a:r>
              <a:rPr lang="en-US" dirty="0"/>
              <a:t>&gt;</a:t>
            </a:r>
          </a:p>
          <a:p>
            <a:r>
              <a:rPr lang="en-US" dirty="0"/>
              <a:t>&lt;</a:t>
            </a:r>
            <a:r>
              <a:rPr lang="en-US" dirty="0">
                <a:solidFill>
                  <a:srgbClr val="FF0000"/>
                </a:solidFill>
              </a:rPr>
              <a:t>footer</a:t>
            </a:r>
            <a:r>
              <a:rPr lang="en-US" dirty="0"/>
              <a:t>&gt;</a:t>
            </a:r>
          </a:p>
          <a:p>
            <a:r>
              <a:rPr lang="en-US" dirty="0"/>
              <a:t>&lt;</a:t>
            </a:r>
            <a:r>
              <a:rPr lang="en-US" dirty="0">
                <a:solidFill>
                  <a:srgbClr val="FF0000"/>
                </a:solidFill>
              </a:rPr>
              <a:t>section</a:t>
            </a:r>
            <a:r>
              <a:rPr lang="en-US" dirty="0"/>
              <a:t>&gt;</a:t>
            </a:r>
          </a:p>
        </p:txBody>
      </p:sp>
    </p:spTree>
    <p:extLst>
      <p:ext uri="{BB962C8B-B14F-4D97-AF65-F5344CB8AC3E}">
        <p14:creationId xmlns:p14="http://schemas.microsoft.com/office/powerpoint/2010/main" val="6720300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Elements</a:t>
            </a:r>
          </a:p>
        </p:txBody>
      </p:sp>
      <p:sp>
        <p:nvSpPr>
          <p:cNvPr id="3" name="Content Placeholder 2"/>
          <p:cNvSpPr>
            <a:spLocks noGrp="1"/>
          </p:cNvSpPr>
          <p:nvPr>
            <p:ph sz="quarter" idx="13"/>
          </p:nvPr>
        </p:nvSpPr>
        <p:spPr/>
        <p:txBody>
          <a:bodyPr/>
          <a:lstStyle/>
          <a:p>
            <a:r>
              <a:rPr lang="en-US" dirty="0"/>
              <a:t>An inline element does not start on a new line and only takes up as much width as necessary.</a:t>
            </a:r>
          </a:p>
          <a:p>
            <a:r>
              <a:rPr lang="en-US" dirty="0"/>
              <a:t>&lt;</a:t>
            </a:r>
            <a:r>
              <a:rPr lang="en-US" dirty="0">
                <a:solidFill>
                  <a:srgbClr val="FF0000"/>
                </a:solidFill>
              </a:rPr>
              <a:t>span</a:t>
            </a:r>
            <a:r>
              <a:rPr lang="en-US" dirty="0"/>
              <a:t>&gt;</a:t>
            </a:r>
          </a:p>
          <a:p>
            <a:r>
              <a:rPr lang="en-US" dirty="0"/>
              <a:t>&lt;</a:t>
            </a:r>
            <a:r>
              <a:rPr lang="en-US" dirty="0">
                <a:solidFill>
                  <a:srgbClr val="FF0000"/>
                </a:solidFill>
              </a:rPr>
              <a:t>a</a:t>
            </a:r>
            <a:r>
              <a:rPr lang="en-US" dirty="0"/>
              <a:t>&gt;</a:t>
            </a:r>
          </a:p>
          <a:p>
            <a:r>
              <a:rPr lang="en-US" dirty="0"/>
              <a:t>&lt;</a:t>
            </a:r>
            <a:r>
              <a:rPr lang="en-US" dirty="0" err="1">
                <a:solidFill>
                  <a:srgbClr val="FF0000"/>
                </a:solidFill>
              </a:rPr>
              <a:t>img</a:t>
            </a:r>
            <a:r>
              <a:rPr lang="en-US" dirty="0"/>
              <a:t>&gt;</a:t>
            </a:r>
          </a:p>
        </p:txBody>
      </p:sp>
    </p:spTree>
    <p:extLst>
      <p:ext uri="{BB962C8B-B14F-4D97-AF65-F5344CB8AC3E}">
        <p14:creationId xmlns:p14="http://schemas.microsoft.com/office/powerpoint/2010/main" val="143511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specify?</a:t>
            </a:r>
          </a:p>
        </p:txBody>
      </p:sp>
      <p:sp>
        <p:nvSpPr>
          <p:cNvPr id="3" name="Content Placeholder 2"/>
          <p:cNvSpPr>
            <a:spLocks noGrp="1"/>
          </p:cNvSpPr>
          <p:nvPr>
            <p:ph sz="quarter" idx="13"/>
          </p:nvPr>
        </p:nvSpPr>
        <p:spPr/>
        <p:txBody>
          <a:bodyPr>
            <a:normAutofit lnSpcReduction="10000"/>
          </a:bodyPr>
          <a:lstStyle/>
          <a:p>
            <a:r>
              <a:rPr lang="en-US" dirty="0"/>
              <a:t>CSS can be specified in three ways</a:t>
            </a:r>
          </a:p>
          <a:p>
            <a:pPr lvl="1"/>
            <a:r>
              <a:rPr lang="en-US" dirty="0"/>
              <a:t> </a:t>
            </a:r>
            <a:r>
              <a:rPr lang="en-US" dirty="0">
                <a:solidFill>
                  <a:srgbClr val="FF0000"/>
                </a:solidFill>
              </a:rPr>
              <a:t>Inline</a:t>
            </a:r>
          </a:p>
          <a:p>
            <a:pPr lvl="2"/>
            <a:r>
              <a:rPr lang="en-US" dirty="0"/>
              <a:t> An inline style may be used to apply a unique style for a single element.</a:t>
            </a:r>
          </a:p>
          <a:p>
            <a:pPr lvl="1"/>
            <a:r>
              <a:rPr lang="en-US" dirty="0"/>
              <a:t> </a:t>
            </a:r>
            <a:r>
              <a:rPr lang="en-US" dirty="0">
                <a:solidFill>
                  <a:srgbClr val="FF0000"/>
                </a:solidFill>
              </a:rPr>
              <a:t>Embedded/Internal</a:t>
            </a:r>
          </a:p>
          <a:p>
            <a:pPr lvl="2"/>
            <a:r>
              <a:rPr lang="en-US" dirty="0"/>
              <a:t> An internal style sheet may be used if one single page has a unique style.</a:t>
            </a:r>
          </a:p>
          <a:p>
            <a:pPr lvl="1"/>
            <a:r>
              <a:rPr lang="en-US" dirty="0">
                <a:solidFill>
                  <a:srgbClr val="FF0000"/>
                </a:solidFill>
              </a:rPr>
              <a:t>External</a:t>
            </a:r>
          </a:p>
          <a:p>
            <a:pPr lvl="2"/>
            <a:r>
              <a:rPr lang="en-US" dirty="0"/>
              <a:t>An external style sheet, you can change the look of an entire website by changing just one file!</a:t>
            </a:r>
          </a:p>
        </p:txBody>
      </p:sp>
    </p:spTree>
    <p:extLst>
      <p:ext uri="{BB962C8B-B14F-4D97-AF65-F5344CB8AC3E}">
        <p14:creationId xmlns:p14="http://schemas.microsoft.com/office/powerpoint/2010/main" val="2847290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inline-block</a:t>
            </a:r>
          </a:p>
        </p:txBody>
      </p:sp>
      <p:sp>
        <p:nvSpPr>
          <p:cNvPr id="3" name="Content Placeholder 2"/>
          <p:cNvSpPr>
            <a:spLocks noGrp="1"/>
          </p:cNvSpPr>
          <p:nvPr>
            <p:ph sz="quarter" idx="13"/>
          </p:nvPr>
        </p:nvSpPr>
        <p:spPr/>
        <p:txBody>
          <a:bodyPr>
            <a:normAutofit lnSpcReduction="10000"/>
          </a:bodyPr>
          <a:lstStyle/>
          <a:p>
            <a:r>
              <a:rPr lang="en-US" dirty="0"/>
              <a:t>Compared to display: inline, the major difference is that display: </a:t>
            </a:r>
            <a:r>
              <a:rPr lang="en-US" dirty="0">
                <a:solidFill>
                  <a:srgbClr val="FF0000"/>
                </a:solidFill>
              </a:rPr>
              <a:t>inline-block</a:t>
            </a:r>
            <a:r>
              <a:rPr lang="en-US" dirty="0"/>
              <a:t> allows to </a:t>
            </a:r>
            <a:r>
              <a:rPr lang="en-US" dirty="0">
                <a:solidFill>
                  <a:srgbClr val="FF0000"/>
                </a:solidFill>
              </a:rPr>
              <a:t>set a width and height on the element</a:t>
            </a:r>
            <a:r>
              <a:rPr lang="en-US" dirty="0"/>
              <a:t>.</a:t>
            </a:r>
          </a:p>
          <a:p>
            <a:r>
              <a:rPr lang="en-US" dirty="0"/>
              <a:t>Also, with display: </a:t>
            </a:r>
            <a:r>
              <a:rPr lang="en-US" dirty="0">
                <a:solidFill>
                  <a:srgbClr val="FF0000"/>
                </a:solidFill>
              </a:rPr>
              <a:t>inline-block</a:t>
            </a:r>
            <a:r>
              <a:rPr lang="en-US" dirty="0"/>
              <a:t>, the </a:t>
            </a:r>
            <a:r>
              <a:rPr lang="en-US" dirty="0">
                <a:solidFill>
                  <a:srgbClr val="FF0000"/>
                </a:solidFill>
              </a:rPr>
              <a:t>top</a:t>
            </a:r>
            <a:r>
              <a:rPr lang="en-US" dirty="0"/>
              <a:t> and </a:t>
            </a:r>
            <a:r>
              <a:rPr lang="en-US" dirty="0">
                <a:solidFill>
                  <a:srgbClr val="FF0000"/>
                </a:solidFill>
              </a:rPr>
              <a:t>bottom</a:t>
            </a:r>
            <a:r>
              <a:rPr lang="en-US" dirty="0"/>
              <a:t> </a:t>
            </a:r>
            <a:r>
              <a:rPr lang="en-US" dirty="0">
                <a:solidFill>
                  <a:srgbClr val="FF0000"/>
                </a:solidFill>
              </a:rPr>
              <a:t>margins/paddings are respected</a:t>
            </a:r>
            <a:r>
              <a:rPr lang="en-US" dirty="0"/>
              <a:t>, but with </a:t>
            </a:r>
            <a:r>
              <a:rPr lang="en-US" dirty="0">
                <a:solidFill>
                  <a:schemeClr val="accent3">
                    <a:lumMod val="50000"/>
                  </a:schemeClr>
                </a:solidFill>
              </a:rPr>
              <a:t>display: inline they are not</a:t>
            </a:r>
            <a:r>
              <a:rPr lang="en-US" dirty="0"/>
              <a:t>.</a:t>
            </a:r>
          </a:p>
          <a:p>
            <a:r>
              <a:rPr lang="en-US" dirty="0"/>
              <a:t>Compared to display: block, the major difference is that display: </a:t>
            </a:r>
            <a:r>
              <a:rPr lang="en-US" dirty="0">
                <a:solidFill>
                  <a:srgbClr val="FF0000"/>
                </a:solidFill>
              </a:rPr>
              <a:t>inline-block does not add a line-break after the element</a:t>
            </a:r>
            <a:r>
              <a:rPr lang="en-US" dirty="0"/>
              <a:t>, so the element can sit next to other elements.</a:t>
            </a:r>
          </a:p>
        </p:txBody>
      </p:sp>
    </p:spTree>
    <p:extLst>
      <p:ext uri="{BB962C8B-B14F-4D97-AF65-F5344CB8AC3E}">
        <p14:creationId xmlns:p14="http://schemas.microsoft.com/office/powerpoint/2010/main" val="2283518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Hide an Element</a:t>
            </a:r>
          </a:p>
        </p:txBody>
      </p:sp>
      <p:sp>
        <p:nvSpPr>
          <p:cNvPr id="3" name="Content Placeholder 2"/>
          <p:cNvSpPr>
            <a:spLocks noGrp="1"/>
          </p:cNvSpPr>
          <p:nvPr>
            <p:ph sz="quarter" idx="13"/>
          </p:nvPr>
        </p:nvSpPr>
        <p:spPr/>
        <p:txBody>
          <a:bodyPr/>
          <a:lstStyle/>
          <a:p>
            <a:r>
              <a:rPr lang="en-US" dirty="0"/>
              <a:t>Hiding an element can be done by using </a:t>
            </a:r>
            <a:r>
              <a:rPr lang="en-US" dirty="0">
                <a:solidFill>
                  <a:srgbClr val="FF0000"/>
                </a:solidFill>
              </a:rPr>
              <a:t>display as none</a:t>
            </a:r>
            <a:r>
              <a:rPr lang="en-US" dirty="0"/>
              <a:t>.</a:t>
            </a:r>
          </a:p>
          <a:p>
            <a:r>
              <a:rPr lang="en-US" dirty="0"/>
              <a:t>All the elements are hidden, the page will be displayed as if elements are not there.</a:t>
            </a:r>
          </a:p>
          <a:p>
            <a:r>
              <a:rPr lang="en-US" dirty="0"/>
              <a:t>If the element is in hidden mode it </a:t>
            </a:r>
            <a:r>
              <a:rPr lang="en-US" dirty="0" err="1"/>
              <a:t>doesnot</a:t>
            </a:r>
            <a:r>
              <a:rPr lang="en-US" dirty="0"/>
              <a:t> take any space.</a:t>
            </a:r>
          </a:p>
        </p:txBody>
      </p:sp>
    </p:spTree>
    <p:extLst>
      <p:ext uri="{BB962C8B-B14F-4D97-AF65-F5344CB8AC3E}">
        <p14:creationId xmlns:p14="http://schemas.microsoft.com/office/powerpoint/2010/main" val="5904566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Visibility:hidden</a:t>
            </a:r>
            <a:endParaRPr lang="en-US" dirty="0"/>
          </a:p>
        </p:txBody>
      </p:sp>
      <p:sp>
        <p:nvSpPr>
          <p:cNvPr id="3" name="Content Placeholder 2"/>
          <p:cNvSpPr>
            <a:spLocks noGrp="1"/>
          </p:cNvSpPr>
          <p:nvPr>
            <p:ph sz="quarter" idx="13"/>
          </p:nvPr>
        </p:nvSpPr>
        <p:spPr/>
        <p:txBody>
          <a:bodyPr/>
          <a:lstStyle/>
          <a:p>
            <a:r>
              <a:rPr lang="en-US" dirty="0"/>
              <a:t>This also hidden the element by using </a:t>
            </a:r>
            <a:r>
              <a:rPr lang="en-US" dirty="0" err="1">
                <a:solidFill>
                  <a:srgbClr val="FF0000"/>
                </a:solidFill>
              </a:rPr>
              <a:t>visibility:hidden</a:t>
            </a:r>
            <a:r>
              <a:rPr lang="en-US" dirty="0"/>
              <a:t> property.</a:t>
            </a:r>
          </a:p>
          <a:p>
            <a:r>
              <a:rPr lang="en-US" dirty="0"/>
              <a:t>But it takes the element space and it effects the layout</a:t>
            </a:r>
          </a:p>
        </p:txBody>
      </p:sp>
    </p:spTree>
    <p:extLst>
      <p:ext uri="{BB962C8B-B14F-4D97-AF65-F5344CB8AC3E}">
        <p14:creationId xmlns:p14="http://schemas.microsoft.com/office/powerpoint/2010/main" val="38864887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Overflow</a:t>
            </a:r>
          </a:p>
        </p:txBody>
      </p:sp>
      <p:sp>
        <p:nvSpPr>
          <p:cNvPr id="3" name="Content Placeholder 2"/>
          <p:cNvSpPr>
            <a:spLocks noGrp="1"/>
          </p:cNvSpPr>
          <p:nvPr>
            <p:ph sz="quarter" idx="13"/>
          </p:nvPr>
        </p:nvSpPr>
        <p:spPr/>
        <p:txBody>
          <a:bodyPr>
            <a:normAutofit fontScale="85000" lnSpcReduction="20000"/>
          </a:bodyPr>
          <a:lstStyle/>
          <a:p>
            <a:r>
              <a:rPr lang="en-US" dirty="0"/>
              <a:t>The overflow property specifies whether to clip the content or to add scrollbars when the content of an element is too big to fit in the specified area.</a:t>
            </a:r>
          </a:p>
          <a:p>
            <a:r>
              <a:rPr lang="en-US" dirty="0"/>
              <a:t>The overflow property has the following values:</a:t>
            </a:r>
          </a:p>
          <a:p>
            <a:r>
              <a:rPr lang="en-US" dirty="0">
                <a:solidFill>
                  <a:srgbClr val="FF0000"/>
                </a:solidFill>
              </a:rPr>
              <a:t>visible</a:t>
            </a:r>
            <a:r>
              <a:rPr lang="en-US" dirty="0"/>
              <a:t> - Default. The overflow is not clipped. The content renders outside the element's box</a:t>
            </a:r>
          </a:p>
          <a:p>
            <a:r>
              <a:rPr lang="en-US" dirty="0">
                <a:solidFill>
                  <a:srgbClr val="FF0000"/>
                </a:solidFill>
              </a:rPr>
              <a:t>hidden</a:t>
            </a:r>
            <a:r>
              <a:rPr lang="en-US" dirty="0"/>
              <a:t> - The overflow is clipped, and the rest of the content will be invisible</a:t>
            </a:r>
          </a:p>
          <a:p>
            <a:r>
              <a:rPr lang="en-US" dirty="0">
                <a:solidFill>
                  <a:srgbClr val="FF0000"/>
                </a:solidFill>
              </a:rPr>
              <a:t>scroll</a:t>
            </a:r>
            <a:r>
              <a:rPr lang="en-US" dirty="0"/>
              <a:t> - The overflow is clipped, and a scrollbar is added to see the rest of the content</a:t>
            </a:r>
          </a:p>
          <a:p>
            <a:r>
              <a:rPr lang="en-US" dirty="0">
                <a:solidFill>
                  <a:srgbClr val="FF0000"/>
                </a:solidFill>
              </a:rPr>
              <a:t>auto</a:t>
            </a:r>
            <a:r>
              <a:rPr lang="en-US" dirty="0"/>
              <a:t> - Similar to scroll, but it adds scrollbars only when necessary</a:t>
            </a:r>
          </a:p>
        </p:txBody>
      </p:sp>
    </p:spTree>
    <p:extLst>
      <p:ext uri="{BB962C8B-B14F-4D97-AF65-F5344CB8AC3E}">
        <p14:creationId xmlns:p14="http://schemas.microsoft.com/office/powerpoint/2010/main" val="2687009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text-overflow</a:t>
            </a:r>
          </a:p>
        </p:txBody>
      </p:sp>
      <p:sp>
        <p:nvSpPr>
          <p:cNvPr id="3" name="Content Placeholder 2"/>
          <p:cNvSpPr>
            <a:spLocks noGrp="1"/>
          </p:cNvSpPr>
          <p:nvPr>
            <p:ph sz="quarter" idx="13"/>
          </p:nvPr>
        </p:nvSpPr>
        <p:spPr/>
        <p:txBody>
          <a:bodyPr>
            <a:normAutofit fontScale="92500" lnSpcReduction="20000"/>
          </a:bodyPr>
          <a:lstStyle/>
          <a:p>
            <a:r>
              <a:rPr lang="en-US" dirty="0"/>
              <a:t>This property determines how overflowed content that is not displayed is signaled to users.</a:t>
            </a:r>
          </a:p>
          <a:p>
            <a:r>
              <a:rPr lang="en-US" dirty="0">
                <a:solidFill>
                  <a:srgbClr val="000000"/>
                </a:solidFill>
                <a:latin typeface="Verdana" panose="020B0604030504040204" pitchFamily="34" charset="0"/>
              </a:rPr>
              <a:t>Both of the following properties are </a:t>
            </a:r>
            <a:r>
              <a:rPr lang="en-US" dirty="0">
                <a:solidFill>
                  <a:srgbClr val="FF0000"/>
                </a:solidFill>
                <a:latin typeface="Verdana" panose="020B0604030504040204" pitchFamily="34" charset="0"/>
              </a:rPr>
              <a:t>required</a:t>
            </a:r>
            <a:r>
              <a:rPr lang="en-US" dirty="0">
                <a:solidFill>
                  <a:srgbClr val="000000"/>
                </a:solidFill>
                <a:latin typeface="Verdana" panose="020B0604030504040204" pitchFamily="34" charset="0"/>
              </a:rPr>
              <a:t> for </a:t>
            </a:r>
            <a:r>
              <a:rPr lang="en-US" dirty="0">
                <a:solidFill>
                  <a:srgbClr val="FF0000"/>
                </a:solidFill>
                <a:latin typeface="Verdana" panose="020B0604030504040204" pitchFamily="34" charset="0"/>
              </a:rPr>
              <a:t>text-overflow</a:t>
            </a:r>
            <a:r>
              <a:rPr lang="en-US" dirty="0">
                <a:solidFill>
                  <a:srgbClr val="000000"/>
                </a:solidFill>
                <a:latin typeface="Verdana" panose="020B0604030504040204" pitchFamily="34" charset="0"/>
              </a:rPr>
              <a:t>:</a:t>
            </a:r>
          </a:p>
          <a:p>
            <a:pPr lvl="1">
              <a:buFont typeface="Arial" panose="020B0604020202020204" pitchFamily="34" charset="0"/>
              <a:buChar char="•"/>
            </a:pPr>
            <a:r>
              <a:rPr lang="en-US" dirty="0">
                <a:solidFill>
                  <a:srgbClr val="FF0000"/>
                </a:solidFill>
                <a:latin typeface="Verdana" panose="020B0604030504040204" pitchFamily="34" charset="0"/>
              </a:rPr>
              <a:t>white-space: </a:t>
            </a:r>
            <a:r>
              <a:rPr lang="en-US" dirty="0" err="1">
                <a:solidFill>
                  <a:srgbClr val="FF0000"/>
                </a:solidFill>
                <a:latin typeface="Verdana" panose="020B0604030504040204" pitchFamily="34" charset="0"/>
              </a:rPr>
              <a:t>nowrap</a:t>
            </a:r>
            <a:r>
              <a:rPr lang="en-US" dirty="0">
                <a:solidFill>
                  <a:srgbClr val="FF0000"/>
                </a:solidFill>
                <a:latin typeface="Verdana" panose="020B0604030504040204" pitchFamily="34" charset="0"/>
              </a:rPr>
              <a:t>;</a:t>
            </a:r>
          </a:p>
          <a:p>
            <a:pPr lvl="1">
              <a:buFont typeface="Arial" panose="020B0604020202020204" pitchFamily="34" charset="0"/>
              <a:buChar char="•"/>
            </a:pPr>
            <a:r>
              <a:rPr lang="en-US" dirty="0">
                <a:solidFill>
                  <a:srgbClr val="FF0000"/>
                </a:solidFill>
                <a:latin typeface="Verdana" panose="020B0604030504040204" pitchFamily="34" charset="0"/>
              </a:rPr>
              <a:t>overflow: hidden;</a:t>
            </a:r>
          </a:p>
          <a:p>
            <a:endParaRPr lang="en-US" dirty="0"/>
          </a:p>
          <a:p>
            <a:r>
              <a:rPr lang="en-US" dirty="0"/>
              <a:t>Clipping happens at the border of the box.</a:t>
            </a:r>
          </a:p>
          <a:p>
            <a:r>
              <a:rPr lang="en-US" dirty="0"/>
              <a:t>text-overflow: </a:t>
            </a:r>
            <a:r>
              <a:rPr lang="en-US" dirty="0">
                <a:solidFill>
                  <a:srgbClr val="FF0000"/>
                </a:solidFill>
              </a:rPr>
              <a:t>clip</a:t>
            </a:r>
            <a:r>
              <a:rPr lang="en-US" dirty="0"/>
              <a:t>;</a:t>
            </a:r>
          </a:p>
          <a:p>
            <a:r>
              <a:rPr lang="en-US" dirty="0"/>
              <a:t>text-overflow: </a:t>
            </a:r>
            <a:r>
              <a:rPr lang="en-US" dirty="0">
                <a:solidFill>
                  <a:srgbClr val="FF0000"/>
                </a:solidFill>
              </a:rPr>
              <a:t>ellipsis</a:t>
            </a:r>
            <a:r>
              <a:rPr lang="en-US" dirty="0"/>
              <a:t>;</a:t>
            </a:r>
          </a:p>
        </p:txBody>
      </p:sp>
    </p:spTree>
    <p:extLst>
      <p:ext uri="{BB962C8B-B14F-4D97-AF65-F5344CB8AC3E}">
        <p14:creationId xmlns:p14="http://schemas.microsoft.com/office/powerpoint/2010/main" val="11766877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a:t>
            </a:r>
          </a:p>
        </p:txBody>
      </p:sp>
      <p:sp>
        <p:nvSpPr>
          <p:cNvPr id="3" name="Content Placeholder 2"/>
          <p:cNvSpPr>
            <a:spLocks noGrp="1"/>
          </p:cNvSpPr>
          <p:nvPr>
            <p:ph sz="quarter" idx="13"/>
          </p:nvPr>
        </p:nvSpPr>
        <p:spPr/>
        <p:txBody>
          <a:bodyPr>
            <a:normAutofit lnSpcReduction="10000"/>
          </a:bodyPr>
          <a:lstStyle/>
          <a:p>
            <a:r>
              <a:rPr lang="en-US" dirty="0"/>
              <a:t>The float property allow to implement simple layouts involving an image floating inside a column of text, with the text wrapping around the left or right of it.</a:t>
            </a:r>
          </a:p>
          <a:p>
            <a:r>
              <a:rPr lang="en-US" dirty="0">
                <a:solidFill>
                  <a:srgbClr val="FF0000"/>
                </a:solidFill>
              </a:rPr>
              <a:t>left</a:t>
            </a:r>
            <a:r>
              <a:rPr lang="en-US" dirty="0"/>
              <a:t> ---&gt; The element floats on the left side of its containing block.</a:t>
            </a:r>
          </a:p>
          <a:p>
            <a:r>
              <a:rPr lang="en-US" dirty="0">
                <a:solidFill>
                  <a:srgbClr val="FF0000"/>
                </a:solidFill>
              </a:rPr>
              <a:t>right</a:t>
            </a:r>
            <a:r>
              <a:rPr lang="en-US" dirty="0"/>
              <a:t> ---&gt; The element floats on the right side of its containing block.</a:t>
            </a:r>
          </a:p>
          <a:p>
            <a:r>
              <a:rPr lang="en-US" dirty="0">
                <a:solidFill>
                  <a:srgbClr val="FF0000"/>
                </a:solidFill>
              </a:rPr>
              <a:t>none</a:t>
            </a:r>
            <a:r>
              <a:rPr lang="en-US" dirty="0"/>
              <a:t> ---&gt; Removes the float property from an element.</a:t>
            </a:r>
          </a:p>
        </p:txBody>
      </p:sp>
    </p:spTree>
    <p:extLst>
      <p:ext uri="{BB962C8B-B14F-4D97-AF65-F5344CB8AC3E}">
        <p14:creationId xmlns:p14="http://schemas.microsoft.com/office/powerpoint/2010/main" val="65029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Display-Position</a:t>
            </a:r>
          </a:p>
        </p:txBody>
      </p:sp>
      <p:sp>
        <p:nvSpPr>
          <p:cNvPr id="3" name="Content Placeholder 2"/>
          <p:cNvSpPr>
            <a:spLocks noGrp="1"/>
          </p:cNvSpPr>
          <p:nvPr>
            <p:ph sz="quarter" idx="13"/>
          </p:nvPr>
        </p:nvSpPr>
        <p:spPr/>
        <p:txBody>
          <a:bodyPr>
            <a:normAutofit fontScale="92500" lnSpcReduction="10000"/>
          </a:bodyPr>
          <a:lstStyle/>
          <a:p>
            <a:r>
              <a:rPr lang="en-US" dirty="0"/>
              <a:t>The position property is used in positioning an element.</a:t>
            </a:r>
          </a:p>
          <a:p>
            <a:r>
              <a:rPr lang="en-US" dirty="0"/>
              <a:t>It can be used with the top, right, bottom and left properties to position an element where you want it.</a:t>
            </a:r>
          </a:p>
          <a:p>
            <a:r>
              <a:rPr lang="en-US" dirty="0">
                <a:solidFill>
                  <a:srgbClr val="FF0000"/>
                </a:solidFill>
              </a:rPr>
              <a:t>static</a:t>
            </a:r>
          </a:p>
          <a:p>
            <a:r>
              <a:rPr lang="en-US" dirty="0">
                <a:solidFill>
                  <a:srgbClr val="FF0000"/>
                </a:solidFill>
              </a:rPr>
              <a:t>relative</a:t>
            </a:r>
          </a:p>
          <a:p>
            <a:r>
              <a:rPr lang="en-US" dirty="0">
                <a:solidFill>
                  <a:srgbClr val="FF0000"/>
                </a:solidFill>
              </a:rPr>
              <a:t>fixed</a:t>
            </a:r>
          </a:p>
          <a:p>
            <a:r>
              <a:rPr lang="en-US" dirty="0">
                <a:solidFill>
                  <a:srgbClr val="FF0000"/>
                </a:solidFill>
              </a:rPr>
              <a:t>absolute</a:t>
            </a:r>
          </a:p>
          <a:p>
            <a:r>
              <a:rPr lang="en-US" dirty="0">
                <a:solidFill>
                  <a:srgbClr val="FF0000"/>
                </a:solidFill>
              </a:rPr>
              <a:t>sticky</a:t>
            </a:r>
          </a:p>
        </p:txBody>
      </p:sp>
    </p:spTree>
    <p:extLst>
      <p:ext uri="{BB962C8B-B14F-4D97-AF65-F5344CB8AC3E}">
        <p14:creationId xmlns:p14="http://schemas.microsoft.com/office/powerpoint/2010/main" val="394508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p>
        </p:txBody>
      </p:sp>
      <p:sp>
        <p:nvSpPr>
          <p:cNvPr id="3" name="Content Placeholder 2"/>
          <p:cNvSpPr>
            <a:spLocks noGrp="1"/>
          </p:cNvSpPr>
          <p:nvPr>
            <p:ph sz="quarter" idx="13"/>
          </p:nvPr>
        </p:nvSpPr>
        <p:spPr/>
        <p:txBody>
          <a:bodyPr/>
          <a:lstStyle/>
          <a:p>
            <a:r>
              <a:rPr lang="en-US" dirty="0"/>
              <a:t>This keyword lets the element use the normal</a:t>
            </a:r>
          </a:p>
          <a:p>
            <a:r>
              <a:rPr lang="en-US" dirty="0"/>
              <a:t>behavior.</a:t>
            </a:r>
          </a:p>
          <a:p>
            <a:r>
              <a:rPr lang="en-US" dirty="0"/>
              <a:t> Elements are positioned static by </a:t>
            </a:r>
            <a:r>
              <a:rPr lang="en-US" dirty="0">
                <a:solidFill>
                  <a:srgbClr val="FF0000"/>
                </a:solidFill>
              </a:rPr>
              <a:t>default</a:t>
            </a:r>
            <a:r>
              <a:rPr lang="en-US" dirty="0"/>
              <a:t>.</a:t>
            </a:r>
          </a:p>
          <a:p>
            <a:r>
              <a:rPr lang="en-US" dirty="0"/>
              <a:t>The </a:t>
            </a:r>
            <a:r>
              <a:rPr lang="en-US" dirty="0">
                <a:solidFill>
                  <a:srgbClr val="FF0000"/>
                </a:solidFill>
              </a:rPr>
              <a:t>top, right, bottom, left and z-index </a:t>
            </a:r>
            <a:r>
              <a:rPr lang="en-US" dirty="0"/>
              <a:t>properties </a:t>
            </a:r>
            <a:r>
              <a:rPr lang="en-US" dirty="0">
                <a:solidFill>
                  <a:srgbClr val="FF0000"/>
                </a:solidFill>
              </a:rPr>
              <a:t>do not apply</a:t>
            </a:r>
            <a:r>
              <a:rPr lang="en-US" dirty="0"/>
              <a:t>.(static position elements)</a:t>
            </a:r>
          </a:p>
        </p:txBody>
      </p:sp>
    </p:spTree>
    <p:extLst>
      <p:ext uri="{BB962C8B-B14F-4D97-AF65-F5344CB8AC3E}">
        <p14:creationId xmlns:p14="http://schemas.microsoft.com/office/powerpoint/2010/main" val="2014632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a:t>
            </a:r>
          </a:p>
        </p:txBody>
      </p:sp>
      <p:sp>
        <p:nvSpPr>
          <p:cNvPr id="3" name="Content Placeholder 2"/>
          <p:cNvSpPr>
            <a:spLocks noGrp="1"/>
          </p:cNvSpPr>
          <p:nvPr>
            <p:ph sz="quarter" idx="13"/>
          </p:nvPr>
        </p:nvSpPr>
        <p:spPr/>
        <p:txBody>
          <a:bodyPr>
            <a:normAutofit/>
          </a:bodyPr>
          <a:lstStyle/>
          <a:p>
            <a:r>
              <a:rPr lang="en-US" dirty="0"/>
              <a:t>This keyword lays out all elements as though the element were not positioned, and then adjusts the element's position.</a:t>
            </a:r>
          </a:p>
          <a:p>
            <a:r>
              <a:rPr lang="en-US" dirty="0"/>
              <a:t>Without changing layout and thus leaving a gap for the element.</a:t>
            </a:r>
          </a:p>
          <a:p>
            <a:r>
              <a:rPr lang="en-US" dirty="0"/>
              <a:t>The effect of position: relative on table-*-group, table-row, table-column, table cell, and table-caption elements is </a:t>
            </a:r>
            <a:r>
              <a:rPr lang="en-US" dirty="0">
                <a:solidFill>
                  <a:srgbClr val="FF0000"/>
                </a:solidFill>
              </a:rPr>
              <a:t>undefined</a:t>
            </a:r>
            <a:r>
              <a:rPr lang="en-US" dirty="0"/>
              <a:t>.</a:t>
            </a:r>
          </a:p>
        </p:txBody>
      </p:sp>
    </p:spTree>
    <p:extLst>
      <p:ext uri="{BB962C8B-B14F-4D97-AF65-F5344CB8AC3E}">
        <p14:creationId xmlns:p14="http://schemas.microsoft.com/office/powerpoint/2010/main" val="11287399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a:t>
            </a:r>
          </a:p>
        </p:txBody>
      </p:sp>
      <p:sp>
        <p:nvSpPr>
          <p:cNvPr id="3" name="Content Placeholder 2"/>
          <p:cNvSpPr>
            <a:spLocks noGrp="1"/>
          </p:cNvSpPr>
          <p:nvPr>
            <p:ph sz="quarter" idx="13"/>
          </p:nvPr>
        </p:nvSpPr>
        <p:spPr/>
        <p:txBody>
          <a:bodyPr/>
          <a:lstStyle/>
          <a:p>
            <a:r>
              <a:rPr lang="en-US" dirty="0"/>
              <a:t>An element with position: absolute; is positioned relative to the nearest positioned ancestor (instead of positioned relative to the viewport, like fixed).</a:t>
            </a:r>
          </a:p>
          <a:p>
            <a:endParaRPr lang="en-US" dirty="0"/>
          </a:p>
          <a:p>
            <a:r>
              <a:rPr lang="en-US" dirty="0"/>
              <a:t>However; if an absolute positioned element has no positioned ancestors, it uses the document body, and moves along with page scrolling.</a:t>
            </a:r>
          </a:p>
        </p:txBody>
      </p:sp>
    </p:spTree>
    <p:extLst>
      <p:ext uri="{BB962C8B-B14F-4D97-AF65-F5344CB8AC3E}">
        <p14:creationId xmlns:p14="http://schemas.microsoft.com/office/powerpoint/2010/main" val="77589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4" name="Picture 3"/>
          <p:cNvPicPr>
            <a:picLocks noChangeAspect="1"/>
          </p:cNvPicPr>
          <p:nvPr/>
        </p:nvPicPr>
        <p:blipFill>
          <a:blip r:embed="rId2"/>
          <a:stretch>
            <a:fillRect/>
          </a:stretch>
        </p:blipFill>
        <p:spPr>
          <a:xfrm>
            <a:off x="533400" y="731520"/>
            <a:ext cx="7772400" cy="4978717"/>
          </a:xfrm>
          <a:prstGeom prst="rect">
            <a:avLst/>
          </a:prstGeom>
        </p:spPr>
      </p:pic>
    </p:spTree>
    <p:extLst>
      <p:ext uri="{BB962C8B-B14F-4D97-AF65-F5344CB8AC3E}">
        <p14:creationId xmlns:p14="http://schemas.microsoft.com/office/powerpoint/2010/main" val="820633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a:t>
            </a:r>
          </a:p>
        </p:txBody>
      </p:sp>
      <p:sp>
        <p:nvSpPr>
          <p:cNvPr id="3" name="Content Placeholder 2"/>
          <p:cNvSpPr>
            <a:spLocks noGrp="1"/>
          </p:cNvSpPr>
          <p:nvPr>
            <p:ph sz="quarter" idx="13"/>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a:p>
            <a:r>
              <a:rPr lang="en-US" dirty="0"/>
              <a:t>A fixed element does not leave a gap in the page where it would normally have been located.</a:t>
            </a:r>
          </a:p>
        </p:txBody>
      </p:sp>
    </p:spTree>
    <p:extLst>
      <p:ext uri="{BB962C8B-B14F-4D97-AF65-F5344CB8AC3E}">
        <p14:creationId xmlns:p14="http://schemas.microsoft.com/office/powerpoint/2010/main" val="31984746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a:t>
            </a:r>
          </a:p>
        </p:txBody>
      </p:sp>
      <p:sp>
        <p:nvSpPr>
          <p:cNvPr id="3" name="Content Placeholder 2"/>
          <p:cNvSpPr>
            <a:spLocks noGrp="1"/>
          </p:cNvSpPr>
          <p:nvPr>
            <p:ph sz="quarter" idx="13"/>
          </p:nvPr>
        </p:nvSpPr>
        <p:spPr/>
        <p:txBody>
          <a:bodyPr/>
          <a:lstStyle/>
          <a:p>
            <a:r>
              <a:rPr lang="en-US" dirty="0"/>
              <a:t>An element with position: sticky; is positioned based on the user's scroll position.</a:t>
            </a:r>
          </a:p>
          <a:p>
            <a:endParaRPr lang="en-US" dirty="0"/>
          </a:p>
          <a:p>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p:txBody>
      </p:sp>
    </p:spTree>
    <p:extLst>
      <p:ext uri="{BB962C8B-B14F-4D97-AF65-F5344CB8AC3E}">
        <p14:creationId xmlns:p14="http://schemas.microsoft.com/office/powerpoint/2010/main" val="40461544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Lists, Tables &amp; Forms</a:t>
            </a:r>
            <a:endParaRPr lang="en-US" dirty="0"/>
          </a:p>
        </p:txBody>
      </p:sp>
      <p:sp>
        <p:nvSpPr>
          <p:cNvPr id="3" name="Content Placeholder 2"/>
          <p:cNvSpPr>
            <a:spLocks noGrp="1"/>
          </p:cNvSpPr>
          <p:nvPr>
            <p:ph sz="quarter" idx="13"/>
          </p:nvPr>
        </p:nvSpPr>
        <p:spPr/>
        <p:txBody>
          <a:bodyPr/>
          <a:lstStyle/>
          <a:p>
            <a:r>
              <a:rPr lang="en-US" dirty="0"/>
              <a:t>Specifying bullet point styles</a:t>
            </a:r>
          </a:p>
          <a:p>
            <a:r>
              <a:rPr lang="en-US" dirty="0"/>
              <a:t>Adding borders and backgrounds to tables</a:t>
            </a:r>
          </a:p>
          <a:p>
            <a:r>
              <a:rPr lang="en-US" dirty="0"/>
              <a:t>Changing the appearance of form elements</a:t>
            </a:r>
          </a:p>
        </p:txBody>
      </p:sp>
    </p:spTree>
    <p:extLst>
      <p:ext uri="{BB962C8B-B14F-4D97-AF65-F5344CB8AC3E}">
        <p14:creationId xmlns:p14="http://schemas.microsoft.com/office/powerpoint/2010/main" val="30302535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BULLET Point Styles</a:t>
            </a:r>
            <a:endParaRPr lang="en-US" dirty="0"/>
          </a:p>
        </p:txBody>
      </p:sp>
      <p:sp>
        <p:nvSpPr>
          <p:cNvPr id="3" name="Content Placeholder 2"/>
          <p:cNvSpPr>
            <a:spLocks noGrp="1"/>
          </p:cNvSpPr>
          <p:nvPr>
            <p:ph sz="quarter" idx="13"/>
          </p:nvPr>
        </p:nvSpPr>
        <p:spPr/>
        <p:txBody>
          <a:bodyPr/>
          <a:lstStyle/>
          <a:p>
            <a:r>
              <a:rPr lang="en-US" b="1" dirty="0">
                <a:solidFill>
                  <a:srgbClr val="FF0000"/>
                </a:solidFill>
              </a:rPr>
              <a:t>list-style-type </a:t>
            </a:r>
          </a:p>
          <a:p>
            <a:pPr marL="45720" indent="0">
              <a:buNone/>
            </a:pPr>
            <a:r>
              <a:rPr lang="en-US" dirty="0"/>
              <a:t>Unordered Lists(</a:t>
            </a:r>
            <a:r>
              <a:rPr lang="en-US" b="1" dirty="0">
                <a:solidFill>
                  <a:srgbClr val="FF0000"/>
                </a:solidFill>
              </a:rPr>
              <a:t>none-disc-circle-square</a:t>
            </a:r>
            <a:r>
              <a:rPr lang="en-US" b="1" dirty="0"/>
              <a:t>)</a:t>
            </a:r>
          </a:p>
          <a:p>
            <a:pPr marL="45720" indent="0">
              <a:buNone/>
            </a:pPr>
            <a:r>
              <a:rPr lang="en-US" dirty="0"/>
              <a:t>Ordered Lists(</a:t>
            </a:r>
            <a:r>
              <a:rPr lang="en-US" b="1" dirty="0">
                <a:solidFill>
                  <a:srgbClr val="FF0000"/>
                </a:solidFill>
              </a:rPr>
              <a:t>decimal-decimal-leading-zero-lower-alpha-upper-alpha-lower-roman-upper-roman</a:t>
            </a:r>
            <a:r>
              <a:rPr lang="en-US" dirty="0"/>
              <a:t>)</a:t>
            </a: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528887"/>
            <a:ext cx="4524375"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6372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Positioning the Marker</a:t>
            </a:r>
            <a:endParaRPr lang="en-US" dirty="0"/>
          </a:p>
        </p:txBody>
      </p:sp>
      <p:sp>
        <p:nvSpPr>
          <p:cNvPr id="3" name="Content Placeholder 2"/>
          <p:cNvSpPr>
            <a:spLocks noGrp="1"/>
          </p:cNvSpPr>
          <p:nvPr>
            <p:ph sz="quarter" idx="13"/>
          </p:nvPr>
        </p:nvSpPr>
        <p:spPr/>
        <p:txBody>
          <a:bodyPr/>
          <a:lstStyle/>
          <a:p>
            <a:r>
              <a:rPr lang="en-US" b="1" dirty="0"/>
              <a:t>list-style-position(</a:t>
            </a:r>
            <a:r>
              <a:rPr lang="en-US" b="1" dirty="0">
                <a:solidFill>
                  <a:srgbClr val="FF0000"/>
                </a:solidFill>
              </a:rPr>
              <a:t>outside</a:t>
            </a:r>
            <a:r>
              <a:rPr lang="en-US" b="1" dirty="0"/>
              <a:t> - </a:t>
            </a:r>
            <a:r>
              <a:rPr lang="en-US" b="1" dirty="0">
                <a:solidFill>
                  <a:srgbClr val="FF0000"/>
                </a:solidFill>
              </a:rPr>
              <a:t>inside</a:t>
            </a:r>
            <a:r>
              <a:rPr lang="en-US" b="1" dirty="0"/>
              <a:t>)</a:t>
            </a:r>
            <a:endParaRPr lang="en-US" dirty="0"/>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52600"/>
            <a:ext cx="70104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6923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Styling Text Inputs</a:t>
            </a:r>
            <a:endParaRPr lang="en-US" dirty="0"/>
          </a:p>
        </p:txBody>
      </p:sp>
      <p:sp>
        <p:nvSpPr>
          <p:cNvPr id="3" name="Content Placeholder 2"/>
          <p:cNvSpPr>
            <a:spLocks noGrp="1"/>
          </p:cNvSpPr>
          <p:nvPr>
            <p:ph sz="quarter" idx="13"/>
          </p:nvPr>
        </p:nvSpPr>
        <p:spPr/>
        <p:txBody>
          <a:bodyPr/>
          <a:lstStyle/>
          <a:p>
            <a:r>
              <a:rPr lang="en-US" b="1" dirty="0"/>
              <a:t>font-size</a:t>
            </a:r>
          </a:p>
          <a:p>
            <a:r>
              <a:rPr lang="en-US" b="1" dirty="0"/>
              <a:t>Color</a:t>
            </a:r>
          </a:p>
          <a:p>
            <a:r>
              <a:rPr lang="en-US" b="1" dirty="0"/>
              <a:t>background-color</a:t>
            </a:r>
          </a:p>
          <a:p>
            <a:r>
              <a:rPr lang="en-US" b="1" dirty="0"/>
              <a:t>Border</a:t>
            </a:r>
          </a:p>
          <a:p>
            <a:r>
              <a:rPr lang="en-US" b="1" dirty="0"/>
              <a:t>border-radius</a:t>
            </a:r>
          </a:p>
          <a:p>
            <a:r>
              <a:rPr lang="en-US" b="1" dirty="0"/>
              <a:t>:focus :hover</a:t>
            </a:r>
          </a:p>
          <a:p>
            <a:r>
              <a:rPr lang="en-US" b="1" dirty="0"/>
              <a:t>background-image</a:t>
            </a:r>
            <a:endParaRPr lang="en-US" dirty="0"/>
          </a:p>
        </p:txBody>
      </p:sp>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066800"/>
            <a:ext cx="3581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3810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Styling Submit Buttons</a:t>
            </a:r>
            <a:endParaRPr lang="en-US" dirty="0"/>
          </a:p>
        </p:txBody>
      </p:sp>
      <p:sp>
        <p:nvSpPr>
          <p:cNvPr id="3" name="Content Placeholder 2"/>
          <p:cNvSpPr>
            <a:spLocks noGrp="1"/>
          </p:cNvSpPr>
          <p:nvPr>
            <p:ph sz="quarter" idx="13"/>
          </p:nvPr>
        </p:nvSpPr>
        <p:spPr/>
        <p:txBody>
          <a:bodyPr/>
          <a:lstStyle/>
          <a:p>
            <a:r>
              <a:rPr lang="en-US" b="1" dirty="0"/>
              <a:t>Color</a:t>
            </a:r>
          </a:p>
          <a:p>
            <a:r>
              <a:rPr lang="en-US" b="1" dirty="0"/>
              <a:t>text-shadow</a:t>
            </a:r>
          </a:p>
          <a:p>
            <a:r>
              <a:rPr lang="en-US" b="1" dirty="0"/>
              <a:t>border-bottom</a:t>
            </a:r>
          </a:p>
          <a:p>
            <a:r>
              <a:rPr lang="en-US" b="1" dirty="0"/>
              <a:t>background-color</a:t>
            </a:r>
          </a:p>
          <a:p>
            <a:r>
              <a:rPr lang="en-US" b="1" dirty="0"/>
              <a:t>:hover</a:t>
            </a:r>
            <a:endParaRPr lang="en-US" dirty="0"/>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135" y="1600200"/>
            <a:ext cx="340086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517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372168"/>
            <a:ext cx="7696200" cy="1143000"/>
          </a:xfrm>
        </p:spPr>
        <p:txBody>
          <a:bodyPr/>
          <a:lstStyle/>
          <a:p>
            <a:r>
              <a:rPr lang="en-US" b="0" dirty="0"/>
              <a:t>Styling </a:t>
            </a:r>
            <a:r>
              <a:rPr lang="en-US" b="0" dirty="0" err="1"/>
              <a:t>Fieldsets</a:t>
            </a:r>
            <a:r>
              <a:rPr lang="en-US" b="0" dirty="0"/>
              <a:t> &amp; Legends</a:t>
            </a:r>
            <a:endParaRPr lang="en-US" dirty="0"/>
          </a:p>
        </p:txBody>
      </p:sp>
      <p:sp>
        <p:nvSpPr>
          <p:cNvPr id="3" name="Content Placeholder 2"/>
          <p:cNvSpPr>
            <a:spLocks noGrp="1"/>
          </p:cNvSpPr>
          <p:nvPr>
            <p:ph sz="quarter" idx="13"/>
          </p:nvPr>
        </p:nvSpPr>
        <p:spPr/>
        <p:txBody>
          <a:bodyPr/>
          <a:lstStyle/>
          <a:p>
            <a:r>
              <a:rPr lang="en-US" b="1" dirty="0"/>
              <a:t>Width</a:t>
            </a:r>
          </a:p>
          <a:p>
            <a:r>
              <a:rPr lang="en-US" b="1" dirty="0"/>
              <a:t>Color</a:t>
            </a:r>
          </a:p>
          <a:p>
            <a:r>
              <a:rPr lang="en-US" b="1" dirty="0"/>
              <a:t>background-color</a:t>
            </a:r>
          </a:p>
          <a:p>
            <a:r>
              <a:rPr lang="en-US" b="1" dirty="0"/>
              <a:t>Border</a:t>
            </a:r>
          </a:p>
          <a:p>
            <a:r>
              <a:rPr lang="en-US" b="1" dirty="0"/>
              <a:t>border-radius</a:t>
            </a:r>
          </a:p>
          <a:p>
            <a:r>
              <a:rPr lang="en-US" b="1" dirty="0"/>
              <a:t>Padding</a:t>
            </a:r>
          </a:p>
          <a:p>
            <a:endParaRPr lang="en-US" dirty="0"/>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762000"/>
            <a:ext cx="48768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1604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 </a:t>
            </a:r>
            <a:r>
              <a:rPr lang="en-US" b="0" dirty="0"/>
              <a:t>Styling</a:t>
            </a:r>
            <a:endParaRPr lang="en-US" dirty="0"/>
          </a:p>
        </p:txBody>
      </p:sp>
      <p:sp>
        <p:nvSpPr>
          <p:cNvPr id="3" name="Content Placeholder 2"/>
          <p:cNvSpPr>
            <a:spLocks noGrp="1"/>
          </p:cNvSpPr>
          <p:nvPr>
            <p:ph sz="quarter" idx="13"/>
          </p:nvPr>
        </p:nvSpPr>
        <p:spPr/>
        <p:txBody>
          <a:bodyPr>
            <a:normAutofit/>
          </a:bodyPr>
          <a:lstStyle/>
          <a:p>
            <a:r>
              <a:rPr lang="en-US" b="1" dirty="0"/>
              <a:t>Cursor(auto-crosshair-default-pointer-move-text-wait-help-</a:t>
            </a:r>
            <a:r>
              <a:rPr lang="en-US" b="1" dirty="0" err="1"/>
              <a:t>url</a:t>
            </a:r>
            <a:r>
              <a:rPr lang="en-US" b="1" dirty="0"/>
              <a:t>("cursor.gif");)</a:t>
            </a:r>
            <a:endParaRPr lang="en-US" dirty="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399"/>
            <a:ext cx="2847975" cy="117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75123"/>
            <a:ext cx="3134308" cy="110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754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609600"/>
            <a:ext cx="7162801"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59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sz="quarter" idx="13"/>
          </p:nvPr>
        </p:nvSpPr>
        <p:spPr/>
        <p:txBody>
          <a:bodyPr/>
          <a:lstStyle/>
          <a:p>
            <a:r>
              <a:rPr lang="en-US" b="1" dirty="0"/>
              <a:t>&lt;style&gt;</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55435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67000" y="609600"/>
            <a:ext cx="4572000" cy="923330"/>
          </a:xfrm>
          <a:prstGeom prst="rect">
            <a:avLst/>
          </a:prstGeom>
        </p:spPr>
        <p:txBody>
          <a:bodyPr>
            <a:spAutoFit/>
          </a:bodyPr>
          <a:lstStyle/>
          <a:p>
            <a:r>
              <a:rPr lang="en-US" dirty="0"/>
              <a:t>When building a site with more</a:t>
            </a:r>
          </a:p>
          <a:p>
            <a:r>
              <a:rPr lang="en-US" dirty="0"/>
              <a:t>than one page, you should use</a:t>
            </a:r>
          </a:p>
          <a:p>
            <a:r>
              <a:rPr lang="en-US" dirty="0"/>
              <a:t>an external CSS style sheet</a:t>
            </a:r>
          </a:p>
        </p:txBody>
      </p:sp>
    </p:spTree>
    <p:extLst>
      <p:ext uri="{BB962C8B-B14F-4D97-AF65-F5344CB8AC3E}">
        <p14:creationId xmlns:p14="http://schemas.microsoft.com/office/powerpoint/2010/main" val="9875215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Layout</a:t>
            </a:r>
            <a:endParaRPr lang="en-US" dirty="0"/>
          </a:p>
        </p:txBody>
      </p:sp>
      <p:sp>
        <p:nvSpPr>
          <p:cNvPr id="3" name="Content Placeholder 2"/>
          <p:cNvSpPr>
            <a:spLocks noGrp="1"/>
          </p:cNvSpPr>
          <p:nvPr>
            <p:ph sz="quarter" idx="13"/>
          </p:nvPr>
        </p:nvSpPr>
        <p:spPr/>
        <p:txBody>
          <a:bodyPr/>
          <a:lstStyle/>
          <a:p>
            <a:r>
              <a:rPr lang="en-US" dirty="0"/>
              <a:t>Controlling the position of elements</a:t>
            </a:r>
          </a:p>
          <a:p>
            <a:r>
              <a:rPr lang="en-US" dirty="0"/>
              <a:t>Creating site layouts</a:t>
            </a:r>
          </a:p>
          <a:p>
            <a:r>
              <a:rPr lang="en-US" dirty="0"/>
              <a:t>Designing for different sized screens</a:t>
            </a:r>
          </a:p>
        </p:txBody>
      </p:sp>
    </p:spTree>
    <p:extLst>
      <p:ext uri="{BB962C8B-B14F-4D97-AF65-F5344CB8AC3E}">
        <p14:creationId xmlns:p14="http://schemas.microsoft.com/office/powerpoint/2010/main" val="3904607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5410200"/>
            <a:ext cx="6512511" cy="1143000"/>
          </a:xfrm>
        </p:spPr>
        <p:txBody>
          <a:bodyPr/>
          <a:lstStyle/>
          <a:p>
            <a:r>
              <a:rPr lang="en-US" b="0" dirty="0"/>
              <a:t>Layout</a:t>
            </a:r>
            <a:endParaRPr lang="en-US" dirty="0"/>
          </a:p>
        </p:txBody>
      </p:sp>
      <p:sp>
        <p:nvSpPr>
          <p:cNvPr id="3" name="Content Placeholder 2"/>
          <p:cNvSpPr>
            <a:spLocks noGrp="1"/>
          </p:cNvSpPr>
          <p:nvPr>
            <p:ph sz="quarter" idx="13"/>
          </p:nvPr>
        </p:nvSpPr>
        <p:spPr/>
        <p:txBody>
          <a:bodyPr/>
          <a:lstStyle/>
          <a:p>
            <a:endParaRPr lang="en-US"/>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1534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0999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5" name="Rectangle 4"/>
          <p:cNvSpPr/>
          <p:nvPr/>
        </p:nvSpPr>
        <p:spPr>
          <a:xfrm>
            <a:off x="609600" y="228600"/>
            <a:ext cx="2273443" cy="369332"/>
          </a:xfrm>
          <a:prstGeom prst="rect">
            <a:avLst/>
          </a:prstGeom>
        </p:spPr>
        <p:txBody>
          <a:bodyPr wrap="none">
            <a:spAutoFit/>
          </a:bodyPr>
          <a:lstStyle/>
          <a:p>
            <a:r>
              <a:rPr lang="en-US" dirty="0"/>
              <a:t>Fixed Width Layouts</a:t>
            </a:r>
          </a:p>
        </p:txBody>
      </p:sp>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97932"/>
            <a:ext cx="4114800" cy="3897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7791" y="597932"/>
            <a:ext cx="4317609" cy="3897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0" y="228600"/>
            <a:ext cx="1672253" cy="369332"/>
          </a:xfrm>
          <a:prstGeom prst="rect">
            <a:avLst/>
          </a:prstGeom>
        </p:spPr>
        <p:txBody>
          <a:bodyPr wrap="none">
            <a:spAutoFit/>
          </a:bodyPr>
          <a:lstStyle/>
          <a:p>
            <a:r>
              <a:rPr lang="en-US" dirty="0"/>
              <a:t>Liquid Layouts</a:t>
            </a:r>
          </a:p>
        </p:txBody>
      </p:sp>
    </p:spTree>
    <p:extLst>
      <p:ext uri="{BB962C8B-B14F-4D97-AF65-F5344CB8AC3E}">
        <p14:creationId xmlns:p14="http://schemas.microsoft.com/office/powerpoint/2010/main" val="3114128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HTML5 Layout</a:t>
            </a:r>
            <a:endParaRPr lang="en-US" dirty="0"/>
          </a:p>
        </p:txBody>
      </p:sp>
      <p:sp>
        <p:nvSpPr>
          <p:cNvPr id="3" name="Content Placeholder 2"/>
          <p:cNvSpPr>
            <a:spLocks noGrp="1"/>
          </p:cNvSpPr>
          <p:nvPr>
            <p:ph sz="quarter" idx="13"/>
          </p:nvPr>
        </p:nvSpPr>
        <p:spPr/>
        <p:txBody>
          <a:bodyPr/>
          <a:lstStyle/>
          <a:p>
            <a:r>
              <a:rPr lang="en-US" dirty="0"/>
              <a:t> HTML5 layout elements</a:t>
            </a:r>
          </a:p>
          <a:p>
            <a:r>
              <a:rPr lang="en-US" dirty="0"/>
              <a:t> How old browsers understand new elements</a:t>
            </a:r>
          </a:p>
          <a:p>
            <a:r>
              <a:rPr lang="en-US" dirty="0"/>
              <a:t> Styling HTML5 layout elements with CSS</a:t>
            </a:r>
          </a:p>
        </p:txBody>
      </p:sp>
    </p:spTree>
    <p:extLst>
      <p:ext uri="{BB962C8B-B14F-4D97-AF65-F5344CB8AC3E}">
        <p14:creationId xmlns:p14="http://schemas.microsoft.com/office/powerpoint/2010/main" val="682063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4326988"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588" y="457200"/>
            <a:ext cx="4572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43600" y="87868"/>
            <a:ext cx="1585690" cy="369332"/>
          </a:xfrm>
          <a:prstGeom prst="rect">
            <a:avLst/>
          </a:prstGeom>
        </p:spPr>
        <p:txBody>
          <a:bodyPr wrap="none">
            <a:spAutoFit/>
          </a:bodyPr>
          <a:lstStyle/>
          <a:p>
            <a:r>
              <a:rPr lang="en-US" dirty="0"/>
              <a:t>HTML5 layout</a:t>
            </a:r>
          </a:p>
        </p:txBody>
      </p:sp>
      <p:sp>
        <p:nvSpPr>
          <p:cNvPr id="5" name="Rectangle 4"/>
          <p:cNvSpPr/>
          <p:nvPr/>
        </p:nvSpPr>
        <p:spPr>
          <a:xfrm>
            <a:off x="1219200" y="87868"/>
            <a:ext cx="1455270" cy="369332"/>
          </a:xfrm>
          <a:prstGeom prst="rect">
            <a:avLst/>
          </a:prstGeom>
        </p:spPr>
        <p:txBody>
          <a:bodyPr wrap="none">
            <a:spAutoFit/>
          </a:bodyPr>
          <a:lstStyle/>
          <a:p>
            <a:r>
              <a:rPr lang="en-US" dirty="0"/>
              <a:t>HTML layout</a:t>
            </a:r>
          </a:p>
        </p:txBody>
      </p:sp>
    </p:spTree>
    <p:extLst>
      <p:ext uri="{BB962C8B-B14F-4D97-AF65-F5344CB8AC3E}">
        <p14:creationId xmlns:p14="http://schemas.microsoft.com/office/powerpoint/2010/main" val="1150355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4372168"/>
            <a:ext cx="8077200" cy="1143000"/>
          </a:xfrm>
        </p:spPr>
        <p:txBody>
          <a:bodyPr/>
          <a:lstStyle/>
          <a:p>
            <a:r>
              <a:rPr lang="en-US" b="0" dirty="0"/>
              <a:t>Older Browsers Understand</a:t>
            </a:r>
            <a:endParaRPr lang="en-US" dirty="0"/>
          </a:p>
        </p:txBody>
      </p:sp>
      <p:sp>
        <p:nvSpPr>
          <p:cNvPr id="3" name="Content Placeholder 2"/>
          <p:cNvSpPr>
            <a:spLocks noGrp="1"/>
          </p:cNvSpPr>
          <p:nvPr>
            <p:ph sz="quarter" idx="13"/>
          </p:nvPr>
        </p:nvSpPr>
        <p:spPr/>
        <p:txBody>
          <a:bodyPr/>
          <a:lstStyle/>
          <a:p>
            <a:pPr marL="45720" indent="0">
              <a:buNone/>
            </a:pPr>
            <a:r>
              <a:rPr lang="en-US" b="1" dirty="0"/>
              <a:t>&lt;!--[if </a:t>
            </a:r>
            <a:r>
              <a:rPr lang="en-US" b="1" dirty="0" err="1"/>
              <a:t>lt</a:t>
            </a:r>
            <a:r>
              <a:rPr lang="en-US" b="1" dirty="0"/>
              <a:t> IE 9]&gt;</a:t>
            </a:r>
          </a:p>
          <a:p>
            <a:pPr marL="45720" indent="0">
              <a:buNone/>
            </a:pPr>
            <a:r>
              <a:rPr lang="en-US" b="1" dirty="0"/>
              <a:t>&lt;script </a:t>
            </a:r>
            <a:r>
              <a:rPr lang="en-US" b="1" dirty="0" err="1"/>
              <a:t>src</a:t>
            </a:r>
            <a:r>
              <a:rPr lang="en-US" b="1" dirty="0"/>
              <a:t>="https://cdnjs.cloudflare.com/ajax/libs/html5shiv/3.7.3/html5shiv.min.js"&gt;&lt;/script&gt;</a:t>
            </a:r>
          </a:p>
          <a:p>
            <a:pPr marL="45720" indent="0">
              <a:buNone/>
            </a:pPr>
            <a:r>
              <a:rPr lang="en-US" b="1" dirty="0"/>
              <a:t>&lt;![</a:t>
            </a:r>
            <a:r>
              <a:rPr lang="en-US" b="1" dirty="0" err="1"/>
              <a:t>endif</a:t>
            </a:r>
            <a:r>
              <a:rPr lang="en-US" b="1" dirty="0"/>
              <a:t>]--&gt;</a:t>
            </a:r>
            <a:endParaRPr lang="en-US" dirty="0"/>
          </a:p>
        </p:txBody>
      </p:sp>
    </p:spTree>
    <p:extLst>
      <p:ext uri="{BB962C8B-B14F-4D97-AF65-F5344CB8AC3E}">
        <p14:creationId xmlns:p14="http://schemas.microsoft.com/office/powerpoint/2010/main" val="451827380"/>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79133</TotalTime>
  <Words>9326</Words>
  <Application>Microsoft Office PowerPoint</Application>
  <PresentationFormat>On-screen Show (4:3)</PresentationFormat>
  <Paragraphs>1388</Paragraphs>
  <Slides>95</Slides>
  <Notes>46</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Arial</vt:lpstr>
      <vt:lpstr>BookAntiqua</vt:lpstr>
      <vt:lpstr>BookAntiqua-Bold</vt:lpstr>
      <vt:lpstr>Calibri</vt:lpstr>
      <vt:lpstr>Georgia</vt:lpstr>
      <vt:lpstr>Trebuchet MS</vt:lpstr>
      <vt:lpstr>Verdana</vt:lpstr>
      <vt:lpstr>Slipstream</vt:lpstr>
      <vt:lpstr>Introducing CSS</vt:lpstr>
      <vt:lpstr>Introducing CSS</vt:lpstr>
      <vt:lpstr>Introduction </vt:lpstr>
      <vt:lpstr>Advantages of CSS</vt:lpstr>
      <vt:lpstr>CSS Syntax</vt:lpstr>
      <vt:lpstr>CSS Syntax Description  </vt:lpstr>
      <vt:lpstr>How to specify?</vt:lpstr>
      <vt:lpstr>PowerPoint Presentation</vt:lpstr>
      <vt:lpstr>CSS</vt:lpstr>
      <vt:lpstr>Cascade order</vt:lpstr>
      <vt:lpstr>CSS Comments</vt:lpstr>
      <vt:lpstr>Font</vt:lpstr>
      <vt:lpstr>Font-Family</vt:lpstr>
      <vt:lpstr>Font-Family</vt:lpstr>
      <vt:lpstr>Font-style</vt:lpstr>
      <vt:lpstr>Font Size</vt:lpstr>
      <vt:lpstr>Absolute Font-size</vt:lpstr>
      <vt:lpstr>Relative Font-size</vt:lpstr>
      <vt:lpstr>PowerPoint Presentation</vt:lpstr>
      <vt:lpstr>PowerPoint Presentation</vt:lpstr>
      <vt:lpstr>Font Weight</vt:lpstr>
      <vt:lpstr>PowerPoint Presentation</vt:lpstr>
      <vt:lpstr>CSS Selectors</vt:lpstr>
      <vt:lpstr>CSS Selectors</vt:lpstr>
      <vt:lpstr>CSS Selectors</vt:lpstr>
      <vt:lpstr>CSS Selectors</vt:lpstr>
      <vt:lpstr>CSS Selectors</vt:lpstr>
      <vt:lpstr>How Css Rules Cascade</vt:lpstr>
      <vt:lpstr>PowerPoint Presentation</vt:lpstr>
      <vt:lpstr>Text</vt:lpstr>
      <vt:lpstr>Text-color</vt:lpstr>
      <vt:lpstr>Color</vt:lpstr>
      <vt:lpstr>PowerPoint Presentation</vt:lpstr>
      <vt:lpstr>Foreground Color</vt:lpstr>
      <vt:lpstr>Background COLOR</vt:lpstr>
      <vt:lpstr>CSS 3: Opacity</vt:lpstr>
      <vt:lpstr>Text Alignment</vt:lpstr>
      <vt:lpstr>Text Decoration</vt:lpstr>
      <vt:lpstr>Text-decoration</vt:lpstr>
      <vt:lpstr>Text Transformation</vt:lpstr>
      <vt:lpstr>Letter Spacing</vt:lpstr>
      <vt:lpstr>Word Spacing</vt:lpstr>
      <vt:lpstr>Line Height</vt:lpstr>
      <vt:lpstr>Text Direction</vt:lpstr>
      <vt:lpstr>Text CSS3</vt:lpstr>
      <vt:lpstr>Background</vt:lpstr>
      <vt:lpstr>Background-image</vt:lpstr>
      <vt:lpstr>Background Image -Repeat Horizontally or Vertically</vt:lpstr>
      <vt:lpstr>PowerPoint Presentation</vt:lpstr>
      <vt:lpstr>packground-position</vt:lpstr>
      <vt:lpstr>PowerPoint Presentation</vt:lpstr>
      <vt:lpstr>Background-attachment</vt:lpstr>
      <vt:lpstr>Background-size(css3)</vt:lpstr>
      <vt:lpstr>Boxes</vt:lpstr>
      <vt:lpstr>Height &amp; Width</vt:lpstr>
      <vt:lpstr>Box</vt:lpstr>
      <vt:lpstr>Borders</vt:lpstr>
      <vt:lpstr>Border Style</vt:lpstr>
      <vt:lpstr>Border-width</vt:lpstr>
      <vt:lpstr>BOX border</vt:lpstr>
      <vt:lpstr>CSS3: Rounded Corners</vt:lpstr>
      <vt:lpstr>Padding</vt:lpstr>
      <vt:lpstr>BOX PADDING</vt:lpstr>
      <vt:lpstr>Margins</vt:lpstr>
      <vt:lpstr>BOX MARGIN</vt:lpstr>
      <vt:lpstr>Default Display Property</vt:lpstr>
      <vt:lpstr>display</vt:lpstr>
      <vt:lpstr>Block-level Elements</vt:lpstr>
      <vt:lpstr>Inline Elements</vt:lpstr>
      <vt:lpstr>inline-block</vt:lpstr>
      <vt:lpstr>Hide an Element</vt:lpstr>
      <vt:lpstr>Visibility:hidden</vt:lpstr>
      <vt:lpstr>CSS Overflow</vt:lpstr>
      <vt:lpstr>text-overflow</vt:lpstr>
      <vt:lpstr>Float</vt:lpstr>
      <vt:lpstr>Display-Position</vt:lpstr>
      <vt:lpstr>Static</vt:lpstr>
      <vt:lpstr>Relative</vt:lpstr>
      <vt:lpstr>Absolute</vt:lpstr>
      <vt:lpstr>Fixed</vt:lpstr>
      <vt:lpstr>sticky</vt:lpstr>
      <vt:lpstr>Lists, Tables &amp; Forms</vt:lpstr>
      <vt:lpstr>BULLET Point Styles</vt:lpstr>
      <vt:lpstr>Positioning the Marker</vt:lpstr>
      <vt:lpstr>Styling Text Inputs</vt:lpstr>
      <vt:lpstr>Styling Submit Buttons</vt:lpstr>
      <vt:lpstr>Styling Fieldsets &amp; Legends</vt:lpstr>
      <vt:lpstr>CURSOR Styling</vt:lpstr>
      <vt:lpstr>PowerPoint Presentation</vt:lpstr>
      <vt:lpstr>Layout</vt:lpstr>
      <vt:lpstr>Layout</vt:lpstr>
      <vt:lpstr>PowerPoint Presentation</vt:lpstr>
      <vt:lpstr>HTML5 Layout</vt:lpstr>
      <vt:lpstr>PowerPoint Presentation</vt:lpstr>
      <vt:lpstr>Older Browsers Understand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iti</dc:creator>
  <cp:lastModifiedBy>aalashry</cp:lastModifiedBy>
  <cp:revision>477</cp:revision>
  <dcterms:created xsi:type="dcterms:W3CDTF">2006-08-16T00:00:00Z</dcterms:created>
  <dcterms:modified xsi:type="dcterms:W3CDTF">2023-09-09T10:21:34Z</dcterms:modified>
</cp:coreProperties>
</file>