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422" r:id="rId5"/>
    <p:sldId id="426" r:id="rId6"/>
    <p:sldId id="423" r:id="rId7"/>
    <p:sldId id="424" r:id="rId8"/>
    <p:sldId id="383" r:id="rId9"/>
    <p:sldId id="258" r:id="rId10"/>
    <p:sldId id="259" r:id="rId11"/>
    <p:sldId id="425" r:id="rId12"/>
    <p:sldId id="269" r:id="rId13"/>
    <p:sldId id="260" r:id="rId14"/>
    <p:sldId id="262" r:id="rId15"/>
    <p:sldId id="263" r:id="rId16"/>
    <p:sldId id="264" r:id="rId17"/>
    <p:sldId id="265" r:id="rId18"/>
    <p:sldId id="379" r:id="rId19"/>
    <p:sldId id="427" r:id="rId20"/>
    <p:sldId id="266" r:id="rId21"/>
    <p:sldId id="380" r:id="rId22"/>
    <p:sldId id="261" r:id="rId23"/>
    <p:sldId id="267" r:id="rId24"/>
    <p:sldId id="268" r:id="rId25"/>
    <p:sldId id="271" r:id="rId26"/>
    <p:sldId id="273" r:id="rId27"/>
    <p:sldId id="272" r:id="rId28"/>
    <p:sldId id="384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111" autoAdjust="0"/>
  </p:normalViewPr>
  <p:slideViewPr>
    <p:cSldViewPr snapToGrid="0">
      <p:cViewPr varScale="1">
        <p:scale>
          <a:sx n="58" d="100"/>
          <a:sy n="58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B3A9-A64C-4961-A89F-4F40C7C5DC00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41AF-CD13-40E2-BD08-9D27AF09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type="text/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="filename.js"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&gt;&lt;/script&gt;</a:t>
            </a:r>
          </a:p>
          <a:p>
            <a:r>
              <a:rPr lang="en-US" dirty="0" err="1" smtClean="0">
                <a:effectLst/>
              </a:rPr>
              <a:t>document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 smtClean="0">
                <a:effectLst/>
              </a:rPr>
              <a:t>write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type="button"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dirty="0" err="1" smtClean="0">
                <a:effectLst/>
              </a:rPr>
              <a:t>sayHello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value="Say Hello"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/&gt;</a:t>
            </a:r>
            <a:r>
              <a:rPr lang="en-US" dirty="0" smtClean="0">
                <a:effectLst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//this is single line comment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/* This is a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Multi-line comment */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onload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checkscope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type = "text/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"global"; // Declare a global variable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checkscope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 {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"local"; // Declare a local variable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document.write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is implicitly understood as: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//===================================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x()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y = 1;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= 2;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console.log(y); // logs "1“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console.log(z); // Throws 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z is not defined outside x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//===================================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console.log(a); // Throws 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console.log('still going...'); // Never executes.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test() {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100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console.log("value of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test() "+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console.log("Inner Block begins")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200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console.log("value of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"+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//=====================</a:t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n-NO" dirty="0" smtClean="0"/>
              <a:t>let no = 10;</a:t>
            </a:r>
          </a:p>
          <a:p>
            <a:r>
              <a:rPr lang="nn-NO" dirty="0" smtClean="0"/>
              <a:t> let no = 20; </a:t>
            </a:r>
          </a:p>
          <a:p>
            <a:r>
              <a:rPr lang="nn-NO" dirty="0" smtClean="0"/>
              <a:t>console.log(no);</a:t>
            </a:r>
          </a:p>
          <a:p>
            <a:r>
              <a:rPr lang="nn-NO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//====================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let x = 1;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if (true) {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let x = 2;  // different variable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console.log(x);  // 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console.log(x);  //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console.log('The value of a is ' + a); // The value of a is undefined</a:t>
            </a:r>
          </a:p>
          <a:p>
            <a:endParaRPr lang="en-US" dirty="0" smtClean="0"/>
          </a:p>
          <a:p>
            <a:r>
              <a:rPr lang="en-US" dirty="0" smtClean="0"/>
              <a:t>console.log('The value of b is ' + b); // The value of b is undefined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b;</a:t>
            </a:r>
          </a:p>
          <a:p>
            <a:endParaRPr lang="en-US" dirty="0" smtClean="0"/>
          </a:p>
          <a:p>
            <a:r>
              <a:rPr lang="en-US" dirty="0" smtClean="0"/>
              <a:t>console.log('The value of c is ' + c); // Uncaught </a:t>
            </a:r>
            <a:r>
              <a:rPr lang="en-US" dirty="0" err="1" smtClean="0"/>
              <a:t>ReferenceError</a:t>
            </a:r>
            <a:r>
              <a:rPr lang="en-US" dirty="0" smtClean="0"/>
              <a:t>: c is not defined</a:t>
            </a:r>
          </a:p>
          <a:p>
            <a:endParaRPr lang="en-US" dirty="0" smtClean="0"/>
          </a:p>
          <a:p>
            <a:r>
              <a:rPr lang="en-US" dirty="0" smtClean="0"/>
              <a:t>let x;</a:t>
            </a:r>
          </a:p>
          <a:p>
            <a:r>
              <a:rPr lang="en-US" dirty="0" smtClean="0"/>
              <a:t>console.log('The value of x is ' + x); // The value of x is undefined</a:t>
            </a:r>
          </a:p>
          <a:p>
            <a:endParaRPr lang="en-US" dirty="0" smtClean="0"/>
          </a:p>
          <a:p>
            <a:r>
              <a:rPr lang="en-US" dirty="0" smtClean="0"/>
              <a:t>console.log('The value of y is ' + y); // Uncaught </a:t>
            </a:r>
            <a:r>
              <a:rPr lang="en-US" dirty="0" err="1" smtClean="0"/>
              <a:t>ReferenceError</a:t>
            </a:r>
            <a:r>
              <a:rPr lang="en-US" dirty="0" smtClean="0"/>
              <a:t>: y is not defined</a:t>
            </a:r>
          </a:p>
          <a:p>
            <a:r>
              <a:rPr lang="en-US" dirty="0" smtClean="0"/>
              <a:t>let 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3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x = 10 </a:t>
            </a:r>
          </a:p>
          <a:p>
            <a:r>
              <a:rPr lang="en-US" dirty="0" smtClean="0"/>
              <a:t>x = 12 // will result in an error!!</a:t>
            </a:r>
          </a:p>
          <a:p>
            <a:endParaRPr lang="en-US" dirty="0" smtClean="0"/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works on objects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MY_OBJECT = {'key': 'value'};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Attempting to overwrite the object throws an error - Uncaught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TypeError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Assignment to constant variable.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//MY_OBJECT = {'OTHER_KEY': 'value'};</a:t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However, object keys are not protected,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so the following statement is executed without problem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MY_OBJECT.value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otherValue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console.log(MY_OBJECT)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MY_OBJECT.dd="hi"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alert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a warning message!");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console.log(prompt("enter tour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name","your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hear"))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//----------------------------------------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getConfirmation</a:t>
            </a:r>
            <a:r>
              <a:rPr lang="en-US" dirty="0" smtClean="0"/>
              <a:t>(){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retVal</a:t>
            </a:r>
            <a:r>
              <a:rPr lang="en-US" dirty="0" smtClean="0"/>
              <a:t> = confirm("Do you want to continue ?");  </a:t>
            </a:r>
          </a:p>
          <a:p>
            <a:r>
              <a:rPr lang="en-US" dirty="0" smtClean="0"/>
              <a:t>            </a:t>
            </a:r>
          </a:p>
          <a:p>
            <a:r>
              <a:rPr lang="en-US" dirty="0" smtClean="0"/>
              <a:t>            if( </a:t>
            </a:r>
            <a:r>
              <a:rPr lang="en-US" dirty="0" err="1" smtClean="0"/>
              <a:t>retVal</a:t>
            </a:r>
            <a:r>
              <a:rPr lang="en-US" dirty="0" smtClean="0"/>
              <a:t> == true ){  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("User wants to continue!");  </a:t>
            </a:r>
          </a:p>
          <a:p>
            <a:r>
              <a:rPr lang="en-US" dirty="0" smtClean="0"/>
              <a:t>               return true;  </a:t>
            </a:r>
          </a:p>
          <a:p>
            <a:r>
              <a:rPr lang="en-US" dirty="0" smtClean="0"/>
              <a:t>            } else {  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Document.write</a:t>
            </a:r>
            <a:r>
              <a:rPr lang="en-US" dirty="0" smtClean="0"/>
              <a:t> ("User does not want to continue!");  </a:t>
            </a:r>
          </a:p>
          <a:p>
            <a:r>
              <a:rPr lang="en-US" dirty="0" smtClean="0"/>
              <a:t>               return false;  </a:t>
            </a:r>
          </a:p>
          <a:p>
            <a:r>
              <a:rPr lang="en-US" dirty="0" smtClean="0"/>
              <a:t>            }  </a:t>
            </a:r>
          </a:p>
          <a:p>
            <a:r>
              <a:rPr lang="en-US" dirty="0" smtClean="0"/>
              <a:t>         } </a:t>
            </a:r>
          </a:p>
          <a:p>
            <a:endParaRPr lang="en-US" dirty="0" smtClean="0"/>
          </a:p>
          <a:p>
            <a:r>
              <a:rPr lang="en-US" dirty="0" smtClean="0"/>
              <a:t>//============================</a:t>
            </a:r>
          </a:p>
          <a:p>
            <a:r>
              <a:rPr lang="en-US" dirty="0" smtClean="0"/>
              <a:t> function </a:t>
            </a:r>
            <a:r>
              <a:rPr lang="en-US" dirty="0" err="1" smtClean="0"/>
              <a:t>getValue</a:t>
            </a:r>
            <a:r>
              <a:rPr lang="en-US" dirty="0" smtClean="0"/>
              <a:t>(){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retVal</a:t>
            </a:r>
            <a:r>
              <a:rPr lang="en-US" dirty="0" smtClean="0"/>
              <a:t> = prompt("Enter your name : ", "your name here"); 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document.write</a:t>
            </a:r>
            <a:r>
              <a:rPr lang="en-US" dirty="0" smtClean="0"/>
              <a:t>("You have entered : " + </a:t>
            </a:r>
            <a:r>
              <a:rPr lang="en-US" dirty="0" err="1" smtClean="0"/>
              <a:t>retVal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         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sales = 'Toyota';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carTypes</a:t>
            </a:r>
            <a:r>
              <a:rPr lang="en-US" dirty="0" smtClean="0"/>
              <a:t>(name) {</a:t>
            </a:r>
          </a:p>
          <a:p>
            <a:r>
              <a:rPr lang="en-US" dirty="0" smtClean="0"/>
              <a:t>  if (name === 'Honda') {</a:t>
            </a:r>
          </a:p>
          <a:p>
            <a:r>
              <a:rPr lang="en-US" dirty="0" smtClean="0"/>
              <a:t>    return name;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return "Sorry, we don't sell " + name + ".";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car = { </a:t>
            </a:r>
            <a:r>
              <a:rPr lang="en-US" dirty="0" err="1" smtClean="0"/>
              <a:t>myCar</a:t>
            </a:r>
            <a:r>
              <a:rPr lang="en-US" dirty="0" smtClean="0"/>
              <a:t>: 'Saturn', </a:t>
            </a:r>
            <a:r>
              <a:rPr lang="en-US" dirty="0" err="1" smtClean="0"/>
              <a:t>getCar</a:t>
            </a:r>
            <a:r>
              <a:rPr lang="en-US" dirty="0" smtClean="0"/>
              <a:t>: </a:t>
            </a:r>
            <a:r>
              <a:rPr lang="en-US" dirty="0" err="1" smtClean="0"/>
              <a:t>carTypes</a:t>
            </a:r>
            <a:r>
              <a:rPr lang="en-US" dirty="0" smtClean="0"/>
              <a:t>('Honda'), special: sales };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car.myCar</a:t>
            </a:r>
            <a:r>
              <a:rPr lang="en-US" dirty="0" smtClean="0"/>
              <a:t>);   // Saturn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car.getCar</a:t>
            </a:r>
            <a:r>
              <a:rPr lang="en-US" dirty="0" smtClean="0"/>
              <a:t>);  // Honda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car.special</a:t>
            </a:r>
            <a:r>
              <a:rPr lang="en-US" dirty="0" smtClean="0"/>
              <a:t>); // Toyota</a:t>
            </a:r>
          </a:p>
          <a:p>
            <a:r>
              <a:rPr lang="en-US" dirty="0" smtClean="0"/>
              <a:t>//===========================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car = { </a:t>
            </a:r>
            <a:r>
              <a:rPr lang="en-US" dirty="0" err="1" smtClean="0"/>
              <a:t>manyCars</a:t>
            </a:r>
            <a:r>
              <a:rPr lang="en-US" dirty="0" smtClean="0"/>
              <a:t>: {a: 'Saab', b: 'Jeep'}, 7: 'Mazda' };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car.manyCars.b</a:t>
            </a:r>
            <a:r>
              <a:rPr lang="en-US" dirty="0" smtClean="0"/>
              <a:t>); // Jeep</a:t>
            </a:r>
          </a:p>
          <a:p>
            <a:r>
              <a:rPr lang="en-US" dirty="0" smtClean="0"/>
              <a:t>console.log(car[7]); // Mazda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41AF-CD13-40E2-BD08-9D27AF0932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36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883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6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6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2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83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5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36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23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CC04-FC71-4D90-B1EB-F77A2C21E668}" type="datetimeFigureOut">
              <a:rPr lang="en-US" smtClean="0"/>
              <a:t>09/07/2023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FE6B-0813-40DE-8D63-BD1CD7148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09/07/2023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5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elashry@outlook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1600200"/>
            <a:ext cx="6512511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JavaScript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0" y="5638801"/>
            <a:ext cx="4572001" cy="790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Ahmed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Elashry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/>
                <a:ea typeface="+mn-ea"/>
                <a:cs typeface="+mn-cs"/>
                <a:hlinkClick r:id="rId2"/>
              </a:rPr>
              <a:t>aelashry@outlook.com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9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816" y="5631873"/>
            <a:ext cx="8683348" cy="1143000"/>
          </a:xfrm>
        </p:spPr>
        <p:txBody>
          <a:bodyPr/>
          <a:lstStyle/>
          <a:p>
            <a:r>
              <a:rPr lang="en-US" dirty="0"/>
              <a:t>Languages over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019" y="731519"/>
            <a:ext cx="11139054" cy="4900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syntax of JavaScript does not suit everyone’s needs. Different people want </a:t>
            </a:r>
            <a:r>
              <a:rPr lang="en-US" dirty="0" smtClean="0"/>
              <a:t>different features.</a:t>
            </a:r>
          </a:p>
          <a:p>
            <a:r>
              <a:rPr lang="en-US" dirty="0" smtClean="0"/>
              <a:t>So </a:t>
            </a:r>
            <a:r>
              <a:rPr lang="en-US" dirty="0"/>
              <a:t>recently a plethora of new languages appeared, which are transpired (converted) </a:t>
            </a:r>
            <a:r>
              <a:rPr lang="en-US" dirty="0" smtClean="0"/>
              <a:t>to JavaScript </a:t>
            </a:r>
            <a:r>
              <a:rPr lang="en-US" dirty="0"/>
              <a:t>before they run in the browser.</a:t>
            </a:r>
          </a:p>
          <a:p>
            <a:r>
              <a:rPr lang="en-US" u="sng" dirty="0">
                <a:solidFill>
                  <a:srgbClr val="FF0000"/>
                </a:solidFill>
              </a:rPr>
              <a:t>Examples of such languages: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CoffeeScript</a:t>
            </a:r>
            <a:r>
              <a:rPr lang="en-US" dirty="0" smtClean="0"/>
              <a:t> It </a:t>
            </a:r>
            <a:r>
              <a:rPr lang="en-US" dirty="0"/>
              <a:t>introduces shorter syntax, allowing us to </a:t>
            </a:r>
            <a:r>
              <a:rPr lang="en-US" dirty="0" smtClean="0"/>
              <a:t>write clearer </a:t>
            </a:r>
            <a:r>
              <a:rPr lang="en-US" dirty="0"/>
              <a:t>and more precise code. Usually, </a:t>
            </a:r>
            <a:r>
              <a:rPr lang="en-US" dirty="0">
                <a:solidFill>
                  <a:srgbClr val="FF0000"/>
                </a:solidFill>
              </a:rPr>
              <a:t>Ruby</a:t>
            </a:r>
            <a:r>
              <a:rPr lang="en-US" dirty="0"/>
              <a:t> </a:t>
            </a:r>
            <a:r>
              <a:rPr lang="en-US" dirty="0" err="1"/>
              <a:t>devs</a:t>
            </a:r>
            <a:r>
              <a:rPr lang="en-US" dirty="0"/>
              <a:t> like it.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TypeScript</a:t>
            </a:r>
            <a:r>
              <a:rPr lang="en-US" dirty="0" smtClean="0"/>
              <a:t> </a:t>
            </a:r>
            <a:r>
              <a:rPr lang="en-US" dirty="0"/>
              <a:t>is concentrated on adding “</a:t>
            </a:r>
            <a:r>
              <a:rPr lang="en-US" dirty="0">
                <a:solidFill>
                  <a:srgbClr val="FF0000"/>
                </a:solidFill>
              </a:rPr>
              <a:t>strict data typing</a:t>
            </a:r>
            <a:r>
              <a:rPr lang="en-US" dirty="0"/>
              <a:t>” to simplify the development and </a:t>
            </a:r>
            <a:r>
              <a:rPr lang="en-US" dirty="0" smtClean="0"/>
              <a:t>support of </a:t>
            </a:r>
            <a:r>
              <a:rPr lang="en-US" dirty="0"/>
              <a:t>complex systems. It is developed by Microsoft.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Flow</a:t>
            </a:r>
            <a:r>
              <a:rPr lang="en-US" dirty="0" smtClean="0"/>
              <a:t> </a:t>
            </a:r>
            <a:r>
              <a:rPr lang="en-US" dirty="0"/>
              <a:t>also adds data typing, but in a different way. Developed by Facebook.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Dart</a:t>
            </a:r>
            <a:r>
              <a:rPr lang="en-US" dirty="0" smtClean="0"/>
              <a:t> </a:t>
            </a:r>
            <a:r>
              <a:rPr lang="en-US" dirty="0"/>
              <a:t>is a standalone language that has its own engine that runs in </a:t>
            </a:r>
            <a:r>
              <a:rPr lang="en-US" dirty="0">
                <a:solidFill>
                  <a:srgbClr val="FF0000"/>
                </a:solidFill>
              </a:rPr>
              <a:t>non-browser environments (</a:t>
            </a:r>
            <a:r>
              <a:rPr lang="en-US" dirty="0" smtClean="0">
                <a:solidFill>
                  <a:srgbClr val="FF0000"/>
                </a:solidFill>
              </a:rPr>
              <a:t>like mobile </a:t>
            </a:r>
            <a:r>
              <a:rPr lang="en-US" dirty="0">
                <a:solidFill>
                  <a:srgbClr val="FF0000"/>
                </a:solidFill>
              </a:rPr>
              <a:t>apps), </a:t>
            </a:r>
            <a:r>
              <a:rPr lang="en-US" dirty="0"/>
              <a:t>but also can be </a:t>
            </a:r>
            <a:r>
              <a:rPr lang="en-US" dirty="0" err="1"/>
              <a:t>transpiled</a:t>
            </a:r>
            <a:r>
              <a:rPr lang="en-US" dirty="0"/>
              <a:t> to JavaScript. Developed by Google</a:t>
            </a:r>
          </a:p>
        </p:txBody>
      </p:sp>
    </p:spTree>
    <p:extLst>
      <p:ext uri="{BB962C8B-B14F-4D97-AF65-F5344CB8AC3E}">
        <p14:creationId xmlns:p14="http://schemas.microsoft.com/office/powerpoint/2010/main" val="38256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Placement in HTML File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 in 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/head</a:t>
            </a:r>
            <a:r>
              <a:rPr lang="en-US" dirty="0"/>
              <a:t>&gt; section.</a:t>
            </a:r>
          </a:p>
          <a:p>
            <a:r>
              <a:rPr lang="en-US" dirty="0"/>
              <a:t>Script in 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/body</a:t>
            </a:r>
            <a:r>
              <a:rPr lang="en-US" dirty="0"/>
              <a:t>&gt; section.</a:t>
            </a:r>
          </a:p>
          <a:p>
            <a:r>
              <a:rPr lang="en-US" dirty="0"/>
              <a:t>Script in 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/body</a:t>
            </a:r>
            <a:r>
              <a:rPr lang="en-US" dirty="0"/>
              <a:t>&gt; and 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/head</a:t>
            </a:r>
            <a:r>
              <a:rPr lang="en-US" dirty="0"/>
              <a:t>&gt; sections.</a:t>
            </a:r>
          </a:p>
          <a:p>
            <a:r>
              <a:rPr lang="en-US" dirty="0"/>
              <a:t>Script in an external file and then include in 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&gt;...&lt;</a:t>
            </a:r>
            <a:r>
              <a:rPr lang="en-US" dirty="0">
                <a:solidFill>
                  <a:srgbClr val="FF0000"/>
                </a:solidFill>
              </a:rPr>
              <a:t>/head</a:t>
            </a:r>
            <a:r>
              <a:rPr lang="en-US" dirty="0"/>
              <a:t>&gt; section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Tip</a:t>
            </a:r>
            <a:r>
              <a:rPr lang="en-US" dirty="0"/>
              <a:t>: You can place any number of &lt;script&gt; element in a single </a:t>
            </a:r>
            <a:r>
              <a:rPr lang="en-US" dirty="0" err="1" smtClean="0"/>
              <a:t>document.However</a:t>
            </a:r>
            <a:r>
              <a:rPr lang="en-US" dirty="0"/>
              <a:t>, they are processed in the order in which they appear in the document, from top to bottom.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Syntax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 − Represents a named memory block that can store values for the program.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Operators</a:t>
            </a:r>
            <a:r>
              <a:rPr lang="en-US" dirty="0"/>
              <a:t> − Symbols that define how the operands will be processed.</a:t>
            </a:r>
          </a:p>
          <a:p>
            <a:r>
              <a:rPr lang="en-US" b="1" dirty="0">
                <a:solidFill>
                  <a:srgbClr val="FF0000"/>
                </a:solidFill>
              </a:rPr>
              <a:t>Keywords</a:t>
            </a:r>
            <a:r>
              <a:rPr lang="en-US" dirty="0"/>
              <a:t> − Words that have a special meaning in the context of a language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Comments</a:t>
            </a:r>
            <a:r>
              <a:rPr lang="en-US" dirty="0"/>
              <a:t> − Used to improve code readability. These are ignored by the JavaScript engine.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Identifiers</a:t>
            </a:r>
            <a:r>
              <a:rPr lang="en-US" dirty="0"/>
              <a:t> − These are the names given to elements in a program like variables, functions, etc.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Whitespace and Line Breaks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>
                <a:solidFill>
                  <a:srgbClr val="FF0000"/>
                </a:solidFill>
              </a:rPr>
              <a:t>ignores spaces, tabs, and newlines </a:t>
            </a:r>
            <a:r>
              <a:rPr lang="en-US" dirty="0"/>
              <a:t>that appear in programs. You can use spaces, tabs, and newlines freely in your program and you are free to format and indent your programs in a neat and consistent way that makes the code easy to read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3808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JavaScript is Case-sensitive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dirty="0">
                <a:solidFill>
                  <a:srgbClr val="FF0000"/>
                </a:solidFill>
              </a:rPr>
              <a:t>case-sensitive</a:t>
            </a:r>
            <a:r>
              <a:rPr lang="en-US" dirty="0"/>
              <a:t>. This means that JavaScript differentiates between the uppercase and the lowercase characters.</a:t>
            </a:r>
          </a:p>
        </p:txBody>
      </p:sp>
    </p:spTree>
    <p:extLst>
      <p:ext uri="{BB962C8B-B14F-4D97-AF65-F5344CB8AC3E}">
        <p14:creationId xmlns:p14="http://schemas.microsoft.com/office/powerpoint/2010/main" val="10163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Semicolons are Optional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line of instruction is called a </a:t>
            </a:r>
            <a:r>
              <a:rPr lang="en-US" b="1">
                <a:solidFill>
                  <a:srgbClr val="FF0000"/>
                </a:solidFill>
              </a:rPr>
              <a:t>statement</a:t>
            </a:r>
            <a:r>
              <a:rPr lang="en-US" smtClean="0"/>
              <a:t>.</a:t>
            </a:r>
          </a:p>
          <a:p>
            <a:r>
              <a:rPr lang="en-US" smtClean="0"/>
              <a:t>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are optional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1444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Comments in JavaScript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Single-line comments (</a:t>
            </a: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b="1" dirty="0"/>
              <a:t>)</a:t>
            </a:r>
            <a:r>
              <a:rPr lang="en-US" dirty="0"/>
              <a:t> − Any text between a // and the end of a line is treated as a comment.</a:t>
            </a:r>
          </a:p>
          <a:p>
            <a:r>
              <a:rPr lang="en-US" b="1" dirty="0"/>
              <a:t>Multi-line comments (</a:t>
            </a:r>
            <a:r>
              <a:rPr lang="en-US" b="1" dirty="0">
                <a:solidFill>
                  <a:srgbClr val="FF0000"/>
                </a:solidFill>
              </a:rPr>
              <a:t>/* */</a:t>
            </a:r>
            <a:r>
              <a:rPr lang="en-US" b="1" dirty="0"/>
              <a:t>)</a:t>
            </a:r>
            <a:r>
              <a:rPr lang="en-US" dirty="0"/>
              <a:t> − These comments may span multiple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Using console.log()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 modern web browsers, Node.js as well as almost every other JavaScript environments support writing messages</a:t>
            </a:r>
            <a:br>
              <a:rPr lang="en-US" dirty="0"/>
            </a:br>
            <a:r>
              <a:rPr lang="en-US" dirty="0"/>
              <a:t>to a console using a suite of logging methods. The most common of these methods </a:t>
            </a:r>
            <a:r>
              <a:rPr lang="en-US" dirty="0">
                <a:solidFill>
                  <a:srgbClr val="FF0000"/>
                </a:solidFill>
              </a:rPr>
              <a:t>is console.log().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a browser environment, the console.log() function is predominantly </a:t>
            </a:r>
            <a:r>
              <a:rPr lang="en-US" dirty="0">
                <a:solidFill>
                  <a:srgbClr val="FF0000"/>
                </a:solidFill>
              </a:rPr>
              <a:t>used for debugging purposes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Variables are fundamental to all programming languages.</a:t>
            </a:r>
          </a:p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used to store data</a:t>
            </a:r>
            <a:r>
              <a:rPr lang="en-US" dirty="0"/>
              <a:t>, like string of text, numbers, etc.</a:t>
            </a:r>
          </a:p>
          <a:p>
            <a:r>
              <a:rPr lang="en-US" dirty="0" smtClean="0"/>
              <a:t>The </a:t>
            </a:r>
            <a:r>
              <a:rPr lang="en-US" dirty="0"/>
              <a:t>data or value stored in the variables can be set, </a:t>
            </a:r>
            <a:r>
              <a:rPr lang="en-US" dirty="0">
                <a:solidFill>
                  <a:srgbClr val="FF0000"/>
                </a:solidFill>
              </a:rPr>
              <a:t>updated, and retrieved </a:t>
            </a:r>
            <a:r>
              <a:rPr lang="en-US" dirty="0" smtClean="0"/>
              <a:t>whenever needed</a:t>
            </a:r>
            <a:r>
              <a:rPr lang="en-US" dirty="0"/>
              <a:t>.</a:t>
            </a:r>
          </a:p>
          <a:p>
            <a:r>
              <a:rPr lang="en-US" dirty="0" smtClean="0"/>
              <a:t>variables </a:t>
            </a:r>
            <a:r>
              <a:rPr lang="en-US" dirty="0"/>
              <a:t>are symbolic names for values.</a:t>
            </a:r>
          </a:p>
        </p:txBody>
      </p:sp>
    </p:spTree>
    <p:extLst>
      <p:ext uri="{BB962C8B-B14F-4D97-AF65-F5344CB8AC3E}">
        <p14:creationId xmlns:p14="http://schemas.microsoft.com/office/powerpoint/2010/main" val="23410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Declarations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Declares </a:t>
            </a:r>
            <a:r>
              <a:rPr lang="en-US" dirty="0"/>
              <a:t>a variable, optionally initializing it to a value.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let</a:t>
            </a:r>
            <a:r>
              <a:rPr lang="en-US" dirty="0" smtClean="0"/>
              <a:t> Declares </a:t>
            </a:r>
            <a:r>
              <a:rPr lang="en-US" dirty="0"/>
              <a:t>a block-scoped, local variable, optionally initializing it to a value.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/>
              <a:t> Declares </a:t>
            </a:r>
            <a:r>
              <a:rPr lang="en-US" dirty="0"/>
              <a:t>a block-scoped, read-only named constant.</a:t>
            </a:r>
          </a:p>
        </p:txBody>
      </p:sp>
    </p:spTree>
    <p:extLst>
      <p:ext uri="{BB962C8B-B14F-4D97-AF65-F5344CB8AC3E}">
        <p14:creationId xmlns:p14="http://schemas.microsoft.com/office/powerpoint/2010/main" val="32527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JavaScript?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JavaScript is a cross-platform, object-oriented scripting language used to make webpages </a:t>
            </a:r>
            <a:r>
              <a:rPr lang="en-US" dirty="0" smtClean="0"/>
              <a:t>interactive.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3600" i="1" dirty="0" smtClean="0">
                <a:solidFill>
                  <a:schemeClr val="bg2">
                    <a:lumMod val="50000"/>
                  </a:schemeClr>
                </a:solidFill>
              </a:rPr>
              <a:t>avaScript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 was initially created to “</a:t>
            </a:r>
            <a:r>
              <a:rPr lang="en-US" sz="3600" dirty="0">
                <a:solidFill>
                  <a:schemeClr val="accent5"/>
                </a:solidFill>
              </a:rPr>
              <a:t>make web pages alive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209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variable_name</a:t>
            </a:r>
            <a:r>
              <a:rPr lang="en-US" dirty="0"/>
              <a:t> {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} The name of the variable: used when calling it.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] Assignment (defining the variable)</a:t>
            </a:r>
          </a:p>
          <a:p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{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when using Assignment} The value of a variable [</a:t>
            </a:r>
            <a:r>
              <a:rPr lang="en-US" dirty="0">
                <a:solidFill>
                  <a:srgbClr val="FF0000"/>
                </a:solidFill>
              </a:rPr>
              <a:t>default: undefined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28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Identifiers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Identifiers can include both, characters and digits. However, the </a:t>
            </a:r>
            <a:r>
              <a:rPr lang="en-US" dirty="0">
                <a:solidFill>
                  <a:srgbClr val="FF0000"/>
                </a:solidFill>
              </a:rPr>
              <a:t>identifier cannot begin with a digit</a:t>
            </a:r>
            <a:r>
              <a:rPr lang="en-US" dirty="0"/>
              <a:t>.</a:t>
            </a:r>
          </a:p>
          <a:p>
            <a:r>
              <a:rPr lang="en-US" dirty="0"/>
              <a:t>Identifiers cannot include special symbols except for underscore 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) or a dollar sign 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).</a:t>
            </a:r>
          </a:p>
          <a:p>
            <a:r>
              <a:rPr lang="en-US" dirty="0"/>
              <a:t>Identifiers cannot be </a:t>
            </a:r>
            <a:r>
              <a:rPr lang="en-US" dirty="0">
                <a:solidFill>
                  <a:srgbClr val="FF0000"/>
                </a:solidFill>
              </a:rPr>
              <a:t>keywords</a:t>
            </a:r>
            <a:r>
              <a:rPr lang="en-US" dirty="0"/>
              <a:t>. They must be unique.</a:t>
            </a:r>
          </a:p>
          <a:p>
            <a:r>
              <a:rPr lang="en-US" dirty="0"/>
              <a:t>Identifiers are </a:t>
            </a:r>
            <a:r>
              <a:rPr lang="en-US" dirty="0">
                <a:solidFill>
                  <a:srgbClr val="FF0000"/>
                </a:solidFill>
              </a:rPr>
              <a:t>case sensitive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Identifiers </a:t>
            </a:r>
            <a:r>
              <a:rPr lang="en-US" dirty="0">
                <a:solidFill>
                  <a:srgbClr val="FF0000"/>
                </a:solidFill>
              </a:rPr>
              <a:t>cannot contain spaces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declarations, wherever they occur, are processed before any code is executed. This is called </a:t>
            </a:r>
            <a:r>
              <a:rPr lang="en-US" dirty="0" smtClean="0"/>
              <a:t>hoisting.</a:t>
            </a:r>
          </a:p>
          <a:p>
            <a:r>
              <a:rPr lang="en-US" dirty="0"/>
              <a:t>Assigning a value to an undeclared variable implicitly creates it as a global </a:t>
            </a:r>
            <a:r>
              <a:rPr lang="en-US" dirty="0" smtClean="0"/>
              <a:t>variable</a:t>
            </a:r>
          </a:p>
          <a:p>
            <a:r>
              <a:rPr lang="en-US" dirty="0"/>
              <a:t>declaring a variable anywhere in the code is equivalent to declaring it at the top. This also means that a </a:t>
            </a:r>
            <a:r>
              <a:rPr lang="en-US" dirty="0">
                <a:solidFill>
                  <a:srgbClr val="FF0000"/>
                </a:solidFill>
              </a:rPr>
              <a:t>variable can appear to be used before it's declared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1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Let and Block Scope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block scope restricts a variable’s access to the block in which it is declared. The 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 keyword assigns a function scope to the variable. Unlike the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keyword, the </a:t>
            </a:r>
            <a:r>
              <a:rPr lang="en-US" b="1" dirty="0">
                <a:solidFill>
                  <a:srgbClr val="FF0000"/>
                </a:solidFill>
              </a:rPr>
              <a:t>let</a:t>
            </a:r>
            <a:r>
              <a:rPr lang="en-US" dirty="0"/>
              <a:t> keyword allows the script to restrict access to the variable to the nearest enclosing block.  </a:t>
            </a:r>
          </a:p>
        </p:txBody>
      </p:sp>
    </p:spTree>
    <p:extLst>
      <p:ext uri="{BB962C8B-B14F-4D97-AF65-F5344CB8AC3E}">
        <p14:creationId xmlns:p14="http://schemas.microsoft.com/office/powerpoint/2010/main" val="42749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Variable Scope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 − A global variable has global scope which means it can be defined anywhere in your JavaScript code.</a:t>
            </a:r>
          </a:p>
          <a:p>
            <a:r>
              <a:rPr lang="en-US" b="1" dirty="0">
                <a:solidFill>
                  <a:srgbClr val="FF0000"/>
                </a:solidFill>
              </a:rPr>
              <a:t>Local Variables</a:t>
            </a:r>
            <a:r>
              <a:rPr lang="en-US" dirty="0"/>
              <a:t> − A local variable will be visible only within a function where it is defined. Function parameters are always local to that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Evaluating variables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variable declared using the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statement with no assigned value specified has the value of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attempt to access an undeclared variable results in a </a:t>
            </a:r>
            <a:r>
              <a:rPr lang="en-US" dirty="0" err="1">
                <a:solidFill>
                  <a:srgbClr val="FF0000"/>
                </a:solidFill>
              </a:rPr>
              <a:t>ReferenceError</a:t>
            </a:r>
            <a:r>
              <a:rPr lang="en-US" dirty="0">
                <a:solidFill>
                  <a:srgbClr val="FF0000"/>
                </a:solidFill>
              </a:rPr>
              <a:t> exception </a:t>
            </a:r>
            <a:r>
              <a:rPr lang="en-US" dirty="0"/>
              <a:t>being thrown:</a:t>
            </a:r>
          </a:p>
        </p:txBody>
      </p:sp>
    </p:spTree>
    <p:extLst>
      <p:ext uri="{BB962C8B-B14F-4D97-AF65-F5344CB8AC3E}">
        <p14:creationId xmlns:p14="http://schemas.microsoft.com/office/powerpoint/2010/main" val="21010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The </a:t>
            </a:r>
            <a:r>
              <a:rPr lang="en-US" b="0" dirty="0" err="1">
                <a:effectLst/>
              </a:rPr>
              <a:t>const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15937"/>
          </a:xfrm>
        </p:spPr>
        <p:txBody>
          <a:bodyPr/>
          <a:lstStyle/>
          <a:p>
            <a:r>
              <a:rPr lang="en-US" dirty="0"/>
              <a:t>This declaration creates a constant whose scope can be either global or local to the block in which it is declared. </a:t>
            </a:r>
            <a:r>
              <a:rPr lang="en-US" dirty="0" smtClean="0"/>
              <a:t>An </a:t>
            </a:r>
            <a:r>
              <a:rPr lang="en-US" dirty="0"/>
              <a:t>initializer for a constant is required; that is, you must specify its value in the same statement in which it's declared (which makes sense, given that it can't be changed later).Constants cannot be reassigned a value.</a:t>
            </a:r>
          </a:p>
          <a:p>
            <a:pPr lvl="1"/>
            <a:r>
              <a:rPr lang="en-US" dirty="0"/>
              <a:t>A constant </a:t>
            </a:r>
            <a:r>
              <a:rPr lang="en-US" b="1" dirty="0">
                <a:solidFill>
                  <a:srgbClr val="FF0000"/>
                </a:solidFill>
              </a:rPr>
              <a:t>cannot be re-declared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assigned to a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b="1" dirty="0"/>
              <a:t> </a:t>
            </a:r>
            <a:r>
              <a:rPr lang="en-US" dirty="0"/>
              <a:t>variable is immutable.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Dialog Boxes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alert() </a:t>
            </a:r>
            <a:r>
              <a:rPr lang="en-US" dirty="0" smtClean="0"/>
              <a:t>Alert </a:t>
            </a:r>
            <a:r>
              <a:rPr lang="en-US" dirty="0"/>
              <a:t>Dialog </a:t>
            </a:r>
            <a:r>
              <a:rPr lang="en-US" dirty="0" smtClean="0"/>
              <a:t>Box </a:t>
            </a:r>
            <a:r>
              <a:rPr lang="en-US" dirty="0"/>
              <a:t>mostly used to send a warning message to the users. </a:t>
            </a:r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confirm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b="1" dirty="0" smtClean="0"/>
              <a:t> </a:t>
            </a:r>
            <a:r>
              <a:rPr lang="en-US" dirty="0" smtClean="0"/>
              <a:t>Confirmation </a:t>
            </a:r>
            <a:r>
              <a:rPr lang="en-US" dirty="0"/>
              <a:t>Dialog </a:t>
            </a:r>
            <a:r>
              <a:rPr lang="en-US" dirty="0" smtClean="0"/>
              <a:t>Box </a:t>
            </a:r>
            <a:r>
              <a:rPr lang="en-US" dirty="0"/>
              <a:t>It displays a dialog box with two buttons: OK and Cancel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prompt()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Prompt </a:t>
            </a:r>
            <a:r>
              <a:rPr lang="en-US" dirty="0"/>
              <a:t>Dialog </a:t>
            </a:r>
            <a:r>
              <a:rPr lang="en-US" dirty="0" smtClean="0"/>
              <a:t>Box </a:t>
            </a:r>
            <a:r>
              <a:rPr lang="en-US" dirty="0"/>
              <a:t>useful when you want to pop-up a text box to get a user input.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Variables Data </a:t>
            </a:r>
            <a:r>
              <a:rPr lang="en-US" dirty="0"/>
              <a:t>types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allows you to work with three primitive data types −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Numbers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dirty="0" err="1"/>
              <a:t>eg</a:t>
            </a:r>
            <a:r>
              <a:rPr lang="en-US" dirty="0"/>
              <a:t>. 123, 120.50 etc.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Strings</a:t>
            </a:r>
            <a:r>
              <a:rPr lang="en-US" dirty="0"/>
              <a:t> of text e.g. "This text string" etc.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Boolean</a:t>
            </a:r>
            <a:r>
              <a:rPr lang="en-US" dirty="0"/>
              <a:t> e.g. true or 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trivial </a:t>
            </a:r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composite data </a:t>
            </a:r>
            <a:r>
              <a:rPr lang="en-US" dirty="0" smtClean="0"/>
              <a:t>type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206" y="5430004"/>
            <a:ext cx="8683348" cy="1143000"/>
          </a:xfrm>
        </p:spPr>
        <p:txBody>
          <a:bodyPr/>
          <a:lstStyle/>
          <a:p>
            <a:r>
              <a:rPr lang="en-US" dirty="0">
                <a:effectLst/>
              </a:rPr>
              <a:t>What is JavaScript?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7529" y="731520"/>
            <a:ext cx="11044517" cy="4698484"/>
          </a:xfrm>
        </p:spPr>
        <p:txBody>
          <a:bodyPr>
            <a:normAutofit/>
          </a:bodyPr>
          <a:lstStyle/>
          <a:p>
            <a:r>
              <a:rPr lang="en-US" dirty="0"/>
              <a:t>Most popular and widely used client-side scripting language.</a:t>
            </a:r>
          </a:p>
          <a:p>
            <a:pPr marL="45720" indent="0">
              <a:buNone/>
            </a:pPr>
            <a:r>
              <a:rPr lang="en-US" dirty="0"/>
              <a:t>• Client-side scripting refers to scripts that run within your web browser.</a:t>
            </a:r>
          </a:p>
          <a:p>
            <a:pPr marL="45720" indent="0">
              <a:buNone/>
            </a:pPr>
            <a:r>
              <a:rPr lang="en-US" dirty="0"/>
              <a:t>• Designed to add interactivity and dynamic effects to the web pages by manipulating the </a:t>
            </a:r>
            <a:r>
              <a:rPr lang="en-US" dirty="0" smtClean="0"/>
              <a:t>content returned </a:t>
            </a:r>
            <a:r>
              <a:rPr lang="en-US" dirty="0"/>
              <a:t>from a web server.</a:t>
            </a:r>
          </a:p>
          <a:p>
            <a:pPr marL="45720" indent="0">
              <a:buNone/>
            </a:pPr>
            <a:r>
              <a:rPr lang="en-US" dirty="0"/>
              <a:t>• JavaScript was originally developed </a:t>
            </a:r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dirty="0" err="1">
                <a:solidFill>
                  <a:srgbClr val="FF0000"/>
                </a:solidFill>
              </a:rPr>
              <a:t>LiveScript</a:t>
            </a:r>
            <a:r>
              <a:rPr lang="en-US" dirty="0">
                <a:solidFill>
                  <a:srgbClr val="FF0000"/>
                </a:solidFill>
              </a:rPr>
              <a:t> by Netscape </a:t>
            </a:r>
            <a:r>
              <a:rPr lang="en-US" dirty="0"/>
              <a:t>in the mid 1990s.</a:t>
            </a:r>
          </a:p>
          <a:p>
            <a:pPr marL="45720" indent="0">
              <a:buNone/>
            </a:pPr>
            <a:r>
              <a:rPr lang="en-US" dirty="0"/>
              <a:t>• It was later renamed to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 in 1995, and became an </a:t>
            </a:r>
            <a:r>
              <a:rPr lang="en-US" dirty="0">
                <a:solidFill>
                  <a:srgbClr val="FF0000"/>
                </a:solidFill>
              </a:rPr>
              <a:t>ECMA standard </a:t>
            </a:r>
            <a:r>
              <a:rPr lang="en-US" dirty="0"/>
              <a:t>in 1997.</a:t>
            </a:r>
          </a:p>
          <a:p>
            <a:pPr marL="45720" indent="0">
              <a:buNone/>
            </a:pPr>
            <a:r>
              <a:rPr lang="en-US" dirty="0"/>
              <a:t>• Now JavaScript is the standard client-side scripting language for web-based applications, and it is</a:t>
            </a:r>
          </a:p>
          <a:p>
            <a:pPr marL="45720" indent="0">
              <a:buNone/>
            </a:pPr>
            <a:r>
              <a:rPr lang="en-US" dirty="0"/>
              <a:t>supported by virtually all web browsers available today, such as Google Chrome, Mozilla Firefox, </a:t>
            </a:r>
            <a:r>
              <a:rPr lang="en-US" dirty="0" smtClean="0"/>
              <a:t>Apple Safari</a:t>
            </a:r>
            <a:r>
              <a:rPr lang="en-US" dirty="0"/>
              <a:t>, etc.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2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4372168"/>
            <a:ext cx="10908146" cy="1143000"/>
          </a:xfrm>
        </p:spPr>
        <p:txBody>
          <a:bodyPr/>
          <a:lstStyle/>
          <a:p>
            <a:r>
              <a:rPr lang="en-US" dirty="0"/>
              <a:t>Difference Between Client-side and Server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Client-side scripting languages </a:t>
            </a:r>
            <a:r>
              <a:rPr lang="en-US" dirty="0"/>
              <a:t>such as JavaScript, VBScript, etc. are interpreted and executed by the </a:t>
            </a:r>
            <a:r>
              <a:rPr lang="en-US" dirty="0" smtClean="0"/>
              <a:t>web browser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Server-side </a:t>
            </a:r>
            <a:r>
              <a:rPr lang="en-US" dirty="0">
                <a:solidFill>
                  <a:srgbClr val="FF0000"/>
                </a:solidFill>
              </a:rPr>
              <a:t>scripting languages </a:t>
            </a:r>
            <a:r>
              <a:rPr lang="en-US" dirty="0"/>
              <a:t>such as PHP, ASP, Java, Python, Ruby, etc. runs on the web server and </a:t>
            </a:r>
            <a:r>
              <a:rPr lang="en-US" dirty="0" smtClean="0"/>
              <a:t>the output </a:t>
            </a:r>
            <a:r>
              <a:rPr lang="en-US" dirty="0"/>
              <a:t>sent back to the web browser in HTML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r>
              <a:rPr lang="en-US" dirty="0"/>
              <a:t>Response from a </a:t>
            </a:r>
            <a:r>
              <a:rPr lang="en-US" dirty="0">
                <a:solidFill>
                  <a:srgbClr val="FF0000"/>
                </a:solidFill>
              </a:rPr>
              <a:t>server-side script is slower as compared to a client side script</a:t>
            </a:r>
            <a:r>
              <a:rPr lang="en-US" dirty="0"/>
              <a:t>, because server-side </a:t>
            </a:r>
            <a:r>
              <a:rPr lang="en-US" dirty="0" smtClean="0"/>
              <a:t>scripts are </a:t>
            </a:r>
            <a:r>
              <a:rPr lang="en-US" dirty="0"/>
              <a:t>processed on the remote computer not on the user's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33553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Engine.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V8</a:t>
            </a:r>
            <a:r>
              <a:rPr lang="en-US" dirty="0"/>
              <a:t> – in Chrome and Opera.</a:t>
            </a:r>
          </a:p>
          <a:p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SpiderMonkey</a:t>
            </a:r>
            <a:r>
              <a:rPr lang="en-US" dirty="0"/>
              <a:t> – in Firefox.</a:t>
            </a:r>
          </a:p>
          <a:p>
            <a:r>
              <a:rPr lang="en-US" dirty="0" smtClean="0"/>
              <a:t>There </a:t>
            </a:r>
            <a:r>
              <a:rPr lang="en-US" dirty="0"/>
              <a:t>are other codenames like “</a:t>
            </a:r>
            <a:r>
              <a:rPr lang="en-US" dirty="0">
                <a:solidFill>
                  <a:srgbClr val="FF0000"/>
                </a:solidFill>
              </a:rPr>
              <a:t>Trident</a:t>
            </a:r>
            <a:r>
              <a:rPr lang="en-US" dirty="0"/>
              <a:t>” and “</a:t>
            </a:r>
            <a:r>
              <a:rPr lang="en-US" dirty="0" smtClean="0">
                <a:solidFill>
                  <a:srgbClr val="FF0000"/>
                </a:solidFill>
              </a:rPr>
              <a:t>Chakra</a:t>
            </a:r>
            <a:r>
              <a:rPr lang="en-US" dirty="0" smtClean="0"/>
              <a:t>” for </a:t>
            </a:r>
            <a:r>
              <a:rPr lang="en-US" dirty="0"/>
              <a:t>different versions of IE, “</a:t>
            </a:r>
            <a:r>
              <a:rPr lang="en-US" dirty="0" err="1">
                <a:solidFill>
                  <a:srgbClr val="FF0000"/>
                </a:solidFill>
              </a:rPr>
              <a:t>ChakraCore</a:t>
            </a:r>
            <a:r>
              <a:rPr lang="en-US" dirty="0"/>
              <a:t>” for Microsoft Edge</a:t>
            </a:r>
          </a:p>
          <a:p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Nitro</a:t>
            </a:r>
            <a:r>
              <a:rPr lang="en-US" dirty="0"/>
              <a:t>” and “</a:t>
            </a:r>
            <a:r>
              <a:rPr lang="en-US" dirty="0" err="1"/>
              <a:t>SquirrelFish</a:t>
            </a:r>
            <a:r>
              <a:rPr lang="en-US" dirty="0"/>
              <a:t>” for Safari,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435" y="4937433"/>
            <a:ext cx="8683348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What JavaScript can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4524" y="731520"/>
            <a:ext cx="992539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Modify the content </a:t>
            </a:r>
            <a:r>
              <a:rPr lang="en-US" dirty="0"/>
              <a:t>of a web page by adding or removing elements.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dirty="0">
                <a:solidFill>
                  <a:srgbClr val="FF0000"/>
                </a:solidFill>
              </a:rPr>
              <a:t>the style </a:t>
            </a:r>
            <a:r>
              <a:rPr lang="en-US" dirty="0"/>
              <a:t>and position of the elements on a web page.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Monitor </a:t>
            </a:r>
            <a:r>
              <a:rPr lang="en-US" dirty="0">
                <a:solidFill>
                  <a:srgbClr val="FF0000"/>
                </a:solidFill>
              </a:rPr>
              <a:t>events </a:t>
            </a:r>
            <a:r>
              <a:rPr lang="en-US" dirty="0"/>
              <a:t>like mouse click, hover, etc. and react to it.</a:t>
            </a:r>
          </a:p>
          <a:p>
            <a:r>
              <a:rPr lang="en-US" dirty="0" smtClean="0"/>
              <a:t>Perform </a:t>
            </a:r>
            <a:r>
              <a:rPr lang="en-US" dirty="0"/>
              <a:t>and control transitions and animations.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alert pop-ups </a:t>
            </a:r>
            <a:r>
              <a:rPr lang="en-US" dirty="0"/>
              <a:t>to display info or warning messages to the user.</a:t>
            </a:r>
          </a:p>
          <a:p>
            <a:r>
              <a:rPr lang="en-US" dirty="0" smtClean="0"/>
              <a:t> </a:t>
            </a:r>
            <a:r>
              <a:rPr lang="en-US" dirty="0"/>
              <a:t>Perform operations based on user inputs and display the results.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Validate </a:t>
            </a:r>
            <a:r>
              <a:rPr lang="en-US" dirty="0">
                <a:solidFill>
                  <a:srgbClr val="FF0000"/>
                </a:solidFill>
              </a:rPr>
              <a:t>user inputs </a:t>
            </a:r>
            <a:r>
              <a:rPr lang="en-US" dirty="0"/>
              <a:t>before submitting it to the server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Send requests over the network </a:t>
            </a:r>
            <a:r>
              <a:rPr lang="en-US" dirty="0"/>
              <a:t>to remote servers, download and upload files (so-called AJAX ).</a:t>
            </a:r>
          </a:p>
          <a:p>
            <a:r>
              <a:rPr lang="en-US" dirty="0">
                <a:solidFill>
                  <a:srgbClr val="FF0000"/>
                </a:solidFill>
              </a:rPr>
              <a:t>Get and set cookies</a:t>
            </a:r>
            <a:r>
              <a:rPr lang="en-US" dirty="0"/>
              <a:t>, ask questions to the visitor, show messages.</a:t>
            </a:r>
          </a:p>
          <a:p>
            <a:r>
              <a:rPr lang="en-US" dirty="0">
                <a:solidFill>
                  <a:srgbClr val="FF0000"/>
                </a:solidFill>
              </a:rPr>
              <a:t>Remember the data </a:t>
            </a:r>
            <a:r>
              <a:rPr lang="en-US" dirty="0"/>
              <a:t>on the client-side (“local storage”).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Advantages of JavaScript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Less server interaction</a:t>
            </a:r>
            <a:r>
              <a:rPr lang="en-US" dirty="0"/>
              <a:t> − You can validate user input before sending the page off to the server. This saves server traffic, which means less load on your server.</a:t>
            </a:r>
          </a:p>
          <a:p>
            <a:r>
              <a:rPr lang="en-US" b="1" dirty="0">
                <a:solidFill>
                  <a:srgbClr val="FF0000"/>
                </a:solidFill>
              </a:rPr>
              <a:t>Immediate feedback to the visitors</a:t>
            </a:r>
            <a:r>
              <a:rPr lang="en-US" dirty="0"/>
              <a:t> − They don't have to wait for a page reload to see if they have forgotten to enter something.</a:t>
            </a:r>
          </a:p>
          <a:p>
            <a:r>
              <a:rPr lang="en-US" b="1" dirty="0">
                <a:solidFill>
                  <a:srgbClr val="FF0000"/>
                </a:solidFill>
              </a:rPr>
              <a:t>Increased interactivity</a:t>
            </a:r>
            <a:r>
              <a:rPr lang="en-US" dirty="0"/>
              <a:t> − You can create interfaces that react when the user hovers over them with a mouse or activates them via the keyboard.</a:t>
            </a:r>
          </a:p>
          <a:p>
            <a:r>
              <a:rPr lang="en-US" b="1" dirty="0">
                <a:solidFill>
                  <a:srgbClr val="FF0000"/>
                </a:solidFill>
              </a:rPr>
              <a:t>Richer interfaces</a:t>
            </a:r>
            <a:r>
              <a:rPr lang="en-US" dirty="0"/>
              <a:t> − You can use JavaScript to include such items as drag-and-drop components and sliders to give a Rich Interface to your site visitors.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Limitations of JavaScript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Client-side</a:t>
            </a:r>
            <a:r>
              <a:rPr lang="en-US" dirty="0"/>
              <a:t> JavaScript does not allow the reading or writing of files. This has been kept for security reason.</a:t>
            </a:r>
          </a:p>
          <a:p>
            <a:r>
              <a:rPr lang="en-US" dirty="0"/>
              <a:t>JavaScript cannot be used for networking applications because there is no such support available.</a:t>
            </a:r>
          </a:p>
          <a:p>
            <a:r>
              <a:rPr lang="en-US" dirty="0"/>
              <a:t>JavaScript doesn't have any multithreading or multiprocessor capabilities</a:t>
            </a:r>
            <a:r>
              <a:rPr lang="en-US" dirty="0" smtClean="0"/>
              <a:t>.</a:t>
            </a:r>
          </a:p>
          <a:p>
            <a:r>
              <a:rPr lang="en-US" dirty="0"/>
              <a:t>Different tabs/windows generally do not know about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52246</TotalTime>
  <Words>2411</Words>
  <Application>Microsoft Office PowerPoint</Application>
  <PresentationFormat>Widescreen</PresentationFormat>
  <Paragraphs>258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Georgia</vt:lpstr>
      <vt:lpstr>Times New Roman</vt:lpstr>
      <vt:lpstr>Trebuchet MS</vt:lpstr>
      <vt:lpstr>Office Theme</vt:lpstr>
      <vt:lpstr>1_Slipstream</vt:lpstr>
      <vt:lpstr>JavaScript</vt:lpstr>
      <vt:lpstr>What is JavaScript? </vt:lpstr>
      <vt:lpstr>What is JavaScript? </vt:lpstr>
      <vt:lpstr>Difference Between Client-side and Server side Scripting</vt:lpstr>
      <vt:lpstr>JS Engine.</vt:lpstr>
      <vt:lpstr>PowerPoint Presentation</vt:lpstr>
      <vt:lpstr>What JavaScript can Do ?</vt:lpstr>
      <vt:lpstr>Advantages of JavaScript </vt:lpstr>
      <vt:lpstr>Limitations of JavaScript </vt:lpstr>
      <vt:lpstr>Languages over JavaScript</vt:lpstr>
      <vt:lpstr>Placement in HTML File </vt:lpstr>
      <vt:lpstr>Syntax </vt:lpstr>
      <vt:lpstr>Whitespace and Line Breaks </vt:lpstr>
      <vt:lpstr>JavaScript is Case-sensitive </vt:lpstr>
      <vt:lpstr>Semicolons are Optional </vt:lpstr>
      <vt:lpstr>Comments in JavaScript </vt:lpstr>
      <vt:lpstr>Using console.log()  </vt:lpstr>
      <vt:lpstr>What is Variable?</vt:lpstr>
      <vt:lpstr>Declarations </vt:lpstr>
      <vt:lpstr>JavaScript Variables</vt:lpstr>
      <vt:lpstr>Identifiers </vt:lpstr>
      <vt:lpstr>var</vt:lpstr>
      <vt:lpstr>Let and Block Scope  </vt:lpstr>
      <vt:lpstr>Variable Scope </vt:lpstr>
      <vt:lpstr>Evaluating variables </vt:lpstr>
      <vt:lpstr>The const </vt:lpstr>
      <vt:lpstr>Dialog Boxes </vt:lpstr>
      <vt:lpstr>Variables Data types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ITD-ahmed</dc:creator>
  <cp:lastModifiedBy>Ahmed</cp:lastModifiedBy>
  <cp:revision>393</cp:revision>
  <dcterms:created xsi:type="dcterms:W3CDTF">2018-08-09T09:28:37Z</dcterms:created>
  <dcterms:modified xsi:type="dcterms:W3CDTF">2023-07-09T20:38:06Z</dcterms:modified>
</cp:coreProperties>
</file>