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0" r:id="rId3"/>
    <p:sldId id="275" r:id="rId4"/>
    <p:sldId id="429" r:id="rId5"/>
    <p:sldId id="428" r:id="rId6"/>
    <p:sldId id="430" r:id="rId7"/>
    <p:sldId id="432" r:id="rId8"/>
    <p:sldId id="361" r:id="rId9"/>
    <p:sldId id="373" r:id="rId10"/>
    <p:sldId id="362" r:id="rId11"/>
    <p:sldId id="364" r:id="rId12"/>
    <p:sldId id="365" r:id="rId13"/>
    <p:sldId id="366" r:id="rId14"/>
    <p:sldId id="367" r:id="rId15"/>
    <p:sldId id="368" r:id="rId16"/>
    <p:sldId id="276" r:id="rId17"/>
    <p:sldId id="381" r:id="rId18"/>
    <p:sldId id="277" r:id="rId19"/>
    <p:sldId id="278" r:id="rId20"/>
    <p:sldId id="281"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111"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7B3A9-A64C-4961-A89F-4F40C7C5DC00}"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341AF-CD13-40E2-BD08-9D27AF09322C}" type="slidenum">
              <a:rPr lang="en-US" smtClean="0"/>
              <a:t>‹#›</a:t>
            </a:fld>
            <a:endParaRPr lang="en-US"/>
          </a:p>
        </p:txBody>
      </p:sp>
    </p:spTree>
    <p:extLst>
      <p:ext uri="{BB962C8B-B14F-4D97-AF65-F5344CB8AC3E}">
        <p14:creationId xmlns:p14="http://schemas.microsoft.com/office/powerpoint/2010/main" val="20108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sales = 'Toyota';</a:t>
            </a:r>
          </a:p>
          <a:p>
            <a:endParaRPr lang="en-US" dirty="0"/>
          </a:p>
          <a:p>
            <a:r>
              <a:rPr lang="en-US" dirty="0"/>
              <a:t>function </a:t>
            </a:r>
            <a:r>
              <a:rPr lang="en-US" dirty="0" err="1"/>
              <a:t>carTypes</a:t>
            </a:r>
            <a:r>
              <a:rPr lang="en-US" dirty="0"/>
              <a:t>(name) {</a:t>
            </a:r>
          </a:p>
          <a:p>
            <a:r>
              <a:rPr lang="en-US" dirty="0"/>
              <a:t>  if (name === 'Honda') {</a:t>
            </a:r>
          </a:p>
          <a:p>
            <a:r>
              <a:rPr lang="en-US" dirty="0"/>
              <a:t>    return name;</a:t>
            </a:r>
          </a:p>
          <a:p>
            <a:r>
              <a:rPr lang="en-US" dirty="0"/>
              <a:t>  } else {</a:t>
            </a:r>
          </a:p>
          <a:p>
            <a:r>
              <a:rPr lang="en-US" dirty="0"/>
              <a:t>    return "Sorry, we don't sell " + name + ".";</a:t>
            </a:r>
          </a:p>
          <a:p>
            <a:r>
              <a:rPr lang="en-US" dirty="0"/>
              <a:t>  }</a:t>
            </a:r>
          </a:p>
          <a:p>
            <a:r>
              <a:rPr lang="en-US" dirty="0"/>
              <a:t>}</a:t>
            </a:r>
          </a:p>
          <a:p>
            <a:endParaRPr lang="en-US" dirty="0"/>
          </a:p>
          <a:p>
            <a:r>
              <a:rPr lang="en-US" dirty="0" err="1"/>
              <a:t>var</a:t>
            </a:r>
            <a:r>
              <a:rPr lang="en-US" dirty="0"/>
              <a:t> car = { </a:t>
            </a:r>
            <a:r>
              <a:rPr lang="en-US" dirty="0" err="1"/>
              <a:t>myCar</a:t>
            </a:r>
            <a:r>
              <a:rPr lang="en-US" dirty="0"/>
              <a:t>: 'Saturn', </a:t>
            </a:r>
            <a:r>
              <a:rPr lang="en-US" dirty="0" err="1"/>
              <a:t>getCar</a:t>
            </a:r>
            <a:r>
              <a:rPr lang="en-US" dirty="0"/>
              <a:t>: </a:t>
            </a:r>
            <a:r>
              <a:rPr lang="en-US" dirty="0" err="1"/>
              <a:t>carTypes</a:t>
            </a:r>
            <a:r>
              <a:rPr lang="en-US" dirty="0"/>
              <a:t>('Honda'), special: sales };</a:t>
            </a:r>
          </a:p>
          <a:p>
            <a:endParaRPr lang="en-US" dirty="0"/>
          </a:p>
          <a:p>
            <a:r>
              <a:rPr lang="en-US" dirty="0"/>
              <a:t>console.log(</a:t>
            </a:r>
            <a:r>
              <a:rPr lang="en-US" dirty="0" err="1"/>
              <a:t>car.myCar</a:t>
            </a:r>
            <a:r>
              <a:rPr lang="en-US" dirty="0"/>
              <a:t>);   // Saturn</a:t>
            </a:r>
          </a:p>
          <a:p>
            <a:r>
              <a:rPr lang="en-US" dirty="0"/>
              <a:t>console.log(</a:t>
            </a:r>
            <a:r>
              <a:rPr lang="en-US" dirty="0" err="1"/>
              <a:t>car.getCar</a:t>
            </a:r>
            <a:r>
              <a:rPr lang="en-US" dirty="0"/>
              <a:t>);  // Honda</a:t>
            </a:r>
          </a:p>
          <a:p>
            <a:r>
              <a:rPr lang="en-US" dirty="0"/>
              <a:t>console.log(</a:t>
            </a:r>
            <a:r>
              <a:rPr lang="en-US" dirty="0" err="1"/>
              <a:t>car.special</a:t>
            </a:r>
            <a:r>
              <a:rPr lang="en-US" dirty="0"/>
              <a:t>); // Toyota</a:t>
            </a:r>
          </a:p>
          <a:p>
            <a:r>
              <a:rPr lang="en-US" dirty="0"/>
              <a:t>//===========================</a:t>
            </a:r>
          </a:p>
          <a:p>
            <a:r>
              <a:rPr lang="en-US" dirty="0" err="1"/>
              <a:t>var</a:t>
            </a:r>
            <a:r>
              <a:rPr lang="en-US" dirty="0"/>
              <a:t> car = { </a:t>
            </a:r>
            <a:r>
              <a:rPr lang="en-US" dirty="0" err="1"/>
              <a:t>manyCars</a:t>
            </a:r>
            <a:r>
              <a:rPr lang="en-US" dirty="0"/>
              <a:t>: {a: 'Saab', b: 'Jeep'}, 7: 'Mazda' };</a:t>
            </a:r>
          </a:p>
          <a:p>
            <a:endParaRPr lang="en-US" dirty="0"/>
          </a:p>
          <a:p>
            <a:r>
              <a:rPr lang="en-US" dirty="0"/>
              <a:t>console.log(</a:t>
            </a:r>
            <a:r>
              <a:rPr lang="en-US" dirty="0" err="1"/>
              <a:t>car.manyCars.b</a:t>
            </a:r>
            <a:r>
              <a:rPr lang="en-US" dirty="0"/>
              <a:t>); // Jeep</a:t>
            </a:r>
          </a:p>
          <a:p>
            <a:r>
              <a:rPr lang="en-US" dirty="0"/>
              <a:t>console.log(car[7]); // Mazda</a:t>
            </a:r>
          </a:p>
        </p:txBody>
      </p:sp>
      <p:sp>
        <p:nvSpPr>
          <p:cNvPr id="4" name="Slide Number Placeholder 3"/>
          <p:cNvSpPr>
            <a:spLocks noGrp="1"/>
          </p:cNvSpPr>
          <p:nvPr>
            <p:ph type="sldNum" sz="quarter" idx="10"/>
          </p:nvPr>
        </p:nvSpPr>
        <p:spPr/>
        <p:txBody>
          <a:bodyPr/>
          <a:lstStyle/>
          <a:p>
            <a:fld id="{B35341AF-CD13-40E2-BD08-9D27AF09322C}" type="slidenum">
              <a:rPr lang="en-US" smtClean="0"/>
              <a:t>1</a:t>
            </a:fld>
            <a:endParaRPr lang="en-US"/>
          </a:p>
        </p:txBody>
      </p:sp>
    </p:spTree>
    <p:extLst>
      <p:ext uri="{BB962C8B-B14F-4D97-AF65-F5344CB8AC3E}">
        <p14:creationId xmlns:p14="http://schemas.microsoft.com/office/powerpoint/2010/main" val="1544409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step;</a:t>
            </a:r>
          </a:p>
          <a:p>
            <a:r>
              <a:rPr lang="en-US" dirty="0"/>
              <a:t>for (step = 0; step &lt; 5; step++) {</a:t>
            </a:r>
          </a:p>
          <a:p>
            <a:r>
              <a:rPr lang="en-US" dirty="0"/>
              <a:t>  // Runs 5 times, with values of step 0 through 4.</a:t>
            </a:r>
          </a:p>
          <a:p>
            <a:r>
              <a:rPr lang="en-US" dirty="0"/>
              <a:t>  console.log('Walking east one step');</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18</a:t>
            </a:fld>
            <a:endParaRPr lang="en-US"/>
          </a:p>
        </p:txBody>
      </p:sp>
    </p:spTree>
    <p:extLst>
      <p:ext uri="{BB962C8B-B14F-4D97-AF65-F5344CB8AC3E}">
        <p14:creationId xmlns:p14="http://schemas.microsoft.com/office/powerpoint/2010/main" val="335051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a:t>
            </a:r>
            <a:r>
              <a:rPr lang="en-US" dirty="0" err="1"/>
              <a:t>num</a:t>
            </a:r>
            <a:r>
              <a:rPr lang="en-US" dirty="0"/>
              <a:t> = 5 </a:t>
            </a:r>
          </a:p>
          <a:p>
            <a:r>
              <a:rPr lang="en-US" dirty="0" err="1"/>
              <a:t>var</a:t>
            </a:r>
            <a:r>
              <a:rPr lang="en-US" dirty="0"/>
              <a:t> factorial = 1; </a:t>
            </a:r>
          </a:p>
          <a:p>
            <a:r>
              <a:rPr lang="en-US" dirty="0"/>
              <a:t>for( let </a:t>
            </a:r>
            <a:r>
              <a:rPr lang="en-US" dirty="0" err="1"/>
              <a:t>i</a:t>
            </a:r>
            <a:r>
              <a:rPr lang="en-US" dirty="0"/>
              <a:t> = </a:t>
            </a:r>
            <a:r>
              <a:rPr lang="en-US" dirty="0" err="1"/>
              <a:t>num</a:t>
            </a:r>
            <a:r>
              <a:rPr lang="en-US" dirty="0"/>
              <a:t> ; </a:t>
            </a:r>
            <a:r>
              <a:rPr lang="en-US" dirty="0" err="1"/>
              <a:t>i</a:t>
            </a:r>
            <a:r>
              <a:rPr lang="en-US" dirty="0"/>
              <a:t> &gt;= 1; </a:t>
            </a:r>
            <a:r>
              <a:rPr lang="en-US" dirty="0" err="1"/>
              <a:t>i</a:t>
            </a:r>
            <a:r>
              <a:rPr lang="en-US" dirty="0"/>
              <a:t>-- ) { </a:t>
            </a:r>
          </a:p>
          <a:p>
            <a:r>
              <a:rPr lang="en-US" dirty="0"/>
              <a:t>   factorial *= </a:t>
            </a:r>
            <a:r>
              <a:rPr lang="en-US" dirty="0" err="1"/>
              <a:t>i</a:t>
            </a:r>
            <a:r>
              <a:rPr lang="en-US" dirty="0"/>
              <a:t> ; </a:t>
            </a:r>
          </a:p>
          <a:p>
            <a:r>
              <a:rPr lang="en-US" dirty="0"/>
              <a:t>} </a:t>
            </a:r>
          </a:p>
          <a:p>
            <a:r>
              <a:rPr lang="en-US" dirty="0"/>
              <a:t>console.log(factorial);</a:t>
            </a:r>
          </a:p>
        </p:txBody>
      </p:sp>
      <p:sp>
        <p:nvSpPr>
          <p:cNvPr id="4" name="Slide Number Placeholder 3"/>
          <p:cNvSpPr>
            <a:spLocks noGrp="1"/>
          </p:cNvSpPr>
          <p:nvPr>
            <p:ph type="sldNum" sz="quarter" idx="10"/>
          </p:nvPr>
        </p:nvSpPr>
        <p:spPr/>
        <p:txBody>
          <a:bodyPr/>
          <a:lstStyle/>
          <a:p>
            <a:fld id="{B35341AF-CD13-40E2-BD08-9D27AF09322C}" type="slidenum">
              <a:rPr lang="en-US" smtClean="0"/>
              <a:t>19</a:t>
            </a:fld>
            <a:endParaRPr lang="en-US"/>
          </a:p>
        </p:txBody>
      </p:sp>
    </p:spTree>
    <p:extLst>
      <p:ext uri="{BB962C8B-B14F-4D97-AF65-F5344CB8AC3E}">
        <p14:creationId xmlns:p14="http://schemas.microsoft.com/office/powerpoint/2010/main" val="278729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a:t>var i = 0;</a:t>
            </a:r>
          </a:p>
          <a:p>
            <a:r>
              <a:rPr lang="nn-NO" dirty="0"/>
              <a:t>do {</a:t>
            </a:r>
          </a:p>
          <a:p>
            <a:r>
              <a:rPr lang="nn-NO" dirty="0"/>
              <a:t>  i ++</a:t>
            </a:r>
          </a:p>
          <a:p>
            <a:r>
              <a:rPr lang="nn-NO" dirty="0"/>
              <a:t>  console.log(i);</a:t>
            </a:r>
          </a:p>
          <a:p>
            <a:r>
              <a:rPr lang="nn-NO" dirty="0"/>
              <a:t>} while (i &lt; 5);</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20</a:t>
            </a:fld>
            <a:endParaRPr lang="en-US"/>
          </a:p>
        </p:txBody>
      </p:sp>
    </p:spTree>
    <p:extLst>
      <p:ext uri="{BB962C8B-B14F-4D97-AF65-F5344CB8AC3E}">
        <p14:creationId xmlns:p14="http://schemas.microsoft.com/office/powerpoint/2010/main" val="4266806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 n = 0;</a:t>
            </a:r>
          </a:p>
          <a:p>
            <a:r>
              <a:rPr lang="pt-BR" dirty="0"/>
              <a:t>var x = 0;</a:t>
            </a:r>
          </a:p>
          <a:p>
            <a:r>
              <a:rPr lang="pt-BR" dirty="0"/>
              <a:t>while (n &lt; 3) {</a:t>
            </a:r>
          </a:p>
          <a:p>
            <a:r>
              <a:rPr lang="pt-BR" dirty="0"/>
              <a:t>  n++;</a:t>
            </a:r>
          </a:p>
          <a:p>
            <a:r>
              <a:rPr lang="pt-BR" dirty="0"/>
              <a:t>  x += n;</a:t>
            </a:r>
          </a:p>
          <a:p>
            <a:r>
              <a:rPr lang="pt-BR" dirty="0"/>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21</a:t>
            </a:fld>
            <a:endParaRPr lang="en-US"/>
          </a:p>
        </p:txBody>
      </p:sp>
    </p:spTree>
    <p:extLst>
      <p:ext uri="{BB962C8B-B14F-4D97-AF65-F5344CB8AC3E}">
        <p14:creationId xmlns:p14="http://schemas.microsoft.com/office/powerpoint/2010/main" val="3000379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text;</a:t>
            </a:r>
          </a:p>
          <a:p>
            <a:r>
              <a:rPr lang="en-US" sz="1200" b="0" kern="1200" dirty="0">
                <a:solidFill>
                  <a:schemeClr val="tx1"/>
                </a:solidFill>
                <a:effectLst/>
                <a:latin typeface="+mn-lt"/>
                <a:ea typeface="+mn-ea"/>
                <a:cs typeface="+mn-cs"/>
              </a:rPr>
              <a:t>for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0;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&lt; 10;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if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3) { break; }</a:t>
            </a:r>
          </a:p>
          <a:p>
            <a:r>
              <a:rPr lang="en-US" sz="1200" b="0" kern="1200" dirty="0">
                <a:solidFill>
                  <a:schemeClr val="tx1"/>
                </a:solidFill>
                <a:effectLst/>
                <a:latin typeface="+mn-lt"/>
                <a:ea typeface="+mn-ea"/>
                <a:cs typeface="+mn-cs"/>
              </a:rPr>
              <a:t>text = "The number is " +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console.log(text);</a:t>
            </a:r>
          </a:p>
          <a:p>
            <a:r>
              <a:rPr lang="en-US" sz="1200" b="0" kern="1200" dirty="0">
                <a:solidFill>
                  <a:schemeClr val="tx1"/>
                </a:solidFill>
                <a:effectLst/>
                <a:latin typeface="+mn-lt"/>
                <a:ea typeface="+mn-ea"/>
                <a:cs typeface="+mn-cs"/>
              </a:rPr>
              <a:t>}</a:t>
            </a:r>
          </a:p>
          <a:p>
            <a:endParaRPr lang="en-US" dirty="0"/>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0;</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n=0;</a:t>
            </a:r>
          </a:p>
          <a:p>
            <a:r>
              <a:rPr lang="en-US" sz="1200" b="0" kern="1200" dirty="0">
                <a:solidFill>
                  <a:schemeClr val="tx1"/>
                </a:solidFill>
                <a:effectLst/>
                <a:latin typeface="+mn-lt"/>
                <a:ea typeface="+mn-ea"/>
                <a:cs typeface="+mn-cs"/>
              </a:rPr>
              <a:t>while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&lt; 5) {</a:t>
            </a:r>
          </a:p>
          <a:p>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if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3) {</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continue;</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"test")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n +=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35341AF-CD13-40E2-BD08-9D27AF09322C}" type="slidenum">
              <a:rPr lang="en-US" smtClean="0"/>
              <a:t>22</a:t>
            </a:fld>
            <a:endParaRPr lang="en-US"/>
          </a:p>
        </p:txBody>
      </p:sp>
    </p:spTree>
    <p:extLst>
      <p:ext uri="{BB962C8B-B14F-4D97-AF65-F5344CB8AC3E}">
        <p14:creationId xmlns:p14="http://schemas.microsoft.com/office/powerpoint/2010/main" val="89119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 'The answer is ' + 42 // "The answer is 42"</a:t>
            </a:r>
          </a:p>
          <a:p>
            <a:r>
              <a:rPr lang="en-US" dirty="0"/>
              <a:t>y = 42 + ' is the answer' // "42 is the answer“</a:t>
            </a:r>
          </a:p>
          <a:p>
            <a:endParaRPr lang="en-US" dirty="0"/>
          </a:p>
          <a:p>
            <a:r>
              <a:rPr lang="en-US" sz="1200" kern="1200" dirty="0">
                <a:solidFill>
                  <a:schemeClr val="tx1"/>
                </a:solidFill>
                <a:effectLst/>
                <a:latin typeface="+mn-lt"/>
                <a:ea typeface="+mn-ea"/>
                <a:cs typeface="+mn-cs"/>
              </a:rPr>
              <a:t>'37' - 7 // 30</a:t>
            </a:r>
          </a:p>
          <a:p>
            <a:r>
              <a:rPr lang="en-US" sz="1200" kern="1200" dirty="0">
                <a:solidFill>
                  <a:schemeClr val="tx1"/>
                </a:solidFill>
                <a:effectLst/>
                <a:latin typeface="+mn-lt"/>
                <a:ea typeface="+mn-ea"/>
                <a:cs typeface="+mn-cs"/>
              </a:rPr>
              <a:t>'37' + 7 // "377"</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a:t>
            </a:fld>
            <a:endParaRPr lang="en-US"/>
          </a:p>
        </p:txBody>
      </p:sp>
    </p:spTree>
    <p:extLst>
      <p:ext uri="{BB962C8B-B14F-4D97-AF65-F5344CB8AC3E}">
        <p14:creationId xmlns:p14="http://schemas.microsoft.com/office/powerpoint/2010/main" val="1044385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Math.floor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Math.random</a:t>
            </a:r>
            <a:r>
              <a:rPr lang="en-US" sz="1200" b="0" i="0" kern="1200" dirty="0">
                <a:solidFill>
                  <a:schemeClr val="tx1"/>
                </a:solidFill>
                <a:effectLst/>
                <a:latin typeface="+mn-lt"/>
                <a:ea typeface="+mn-ea"/>
                <a:cs typeface="+mn-cs"/>
              </a:rPr>
              <a:t>() * 10);     // returns a random integer from 0 to 9</a:t>
            </a:r>
          </a:p>
          <a:p>
            <a:r>
              <a:rPr lang="en-US" sz="1200" b="0" i="0" kern="1200" dirty="0" err="1">
                <a:solidFill>
                  <a:schemeClr val="tx1"/>
                </a:solidFill>
                <a:effectLst/>
                <a:latin typeface="+mn-lt"/>
                <a:ea typeface="+mn-ea"/>
                <a:cs typeface="+mn-cs"/>
              </a:rPr>
              <a:t>Math.floor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Math.random</a:t>
            </a:r>
            <a:r>
              <a:rPr lang="en-US" sz="1200" b="0" i="0" kern="1200" dirty="0">
                <a:solidFill>
                  <a:schemeClr val="tx1"/>
                </a:solidFill>
                <a:effectLst/>
                <a:latin typeface="+mn-lt"/>
                <a:ea typeface="+mn-ea"/>
                <a:cs typeface="+mn-cs"/>
              </a:rPr>
              <a:t>() * 10) + 1;  // returns a random integer from 1 to 10</a:t>
            </a:r>
          </a:p>
          <a:p>
            <a:endParaRPr lang="en-US" sz="1200" b="0" i="0" kern="1200" dirty="0">
              <a:solidFill>
                <a:schemeClr val="tx1"/>
              </a:solidFill>
              <a:effectLst/>
              <a:latin typeface="+mn-lt"/>
              <a:ea typeface="+mn-ea"/>
              <a:cs typeface="+mn-cs"/>
            </a:endParaRPr>
          </a:p>
          <a:p>
            <a:r>
              <a:rPr lang="en-US" dirty="0"/>
              <a:t>&lt;button </a:t>
            </a:r>
            <a:r>
              <a:rPr lang="en-US" dirty="0" err="1"/>
              <a:t>onclick</a:t>
            </a:r>
            <a:r>
              <a:rPr lang="en-US" dirty="0"/>
              <a:t>="</a:t>
            </a:r>
            <a:r>
              <a:rPr lang="en-US" dirty="0" err="1"/>
              <a:t>document.getElementById</a:t>
            </a:r>
            <a:r>
              <a:rPr lang="en-US" dirty="0"/>
              <a:t>('demo').</a:t>
            </a:r>
            <a:r>
              <a:rPr lang="en-US" dirty="0" err="1"/>
              <a:t>innerHTML</a:t>
            </a:r>
            <a:r>
              <a:rPr lang="en-US" dirty="0"/>
              <a:t> = </a:t>
            </a:r>
            <a:r>
              <a:rPr lang="en-US" dirty="0" err="1"/>
              <a:t>getRndInteger</a:t>
            </a:r>
            <a:r>
              <a:rPr lang="en-US" dirty="0"/>
              <a:t>(0,10)"&gt;Click Me&lt;/button&gt;</a:t>
            </a:r>
          </a:p>
          <a:p>
            <a:endParaRPr lang="en-US" dirty="0"/>
          </a:p>
          <a:p>
            <a:r>
              <a:rPr lang="en-US" dirty="0"/>
              <a:t>&lt;p id="demo"&gt;&lt;/p&gt;</a:t>
            </a:r>
          </a:p>
          <a:p>
            <a:endParaRPr lang="en-US" dirty="0"/>
          </a:p>
          <a:p>
            <a:r>
              <a:rPr lang="en-US" dirty="0"/>
              <a:t>&lt;script&gt;</a:t>
            </a:r>
          </a:p>
          <a:p>
            <a:r>
              <a:rPr lang="en-US" dirty="0"/>
              <a:t>function </a:t>
            </a:r>
            <a:r>
              <a:rPr lang="en-US" dirty="0" err="1"/>
              <a:t>getRndInteger</a:t>
            </a:r>
            <a:r>
              <a:rPr lang="en-US" dirty="0"/>
              <a:t>(min, max) {</a:t>
            </a:r>
          </a:p>
          <a:p>
            <a:r>
              <a:rPr lang="en-US" dirty="0"/>
              <a:t>    return </a:t>
            </a:r>
            <a:r>
              <a:rPr lang="en-US" dirty="0" err="1"/>
              <a:t>Math.floor</a:t>
            </a:r>
            <a:r>
              <a:rPr lang="en-US" dirty="0"/>
              <a:t>(</a:t>
            </a:r>
            <a:r>
              <a:rPr lang="en-US" dirty="0" err="1"/>
              <a:t>Math.random</a:t>
            </a:r>
            <a:r>
              <a:rPr lang="en-US" dirty="0"/>
              <a:t>() * (max+1 - min)) + min;</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8</a:t>
            </a:fld>
            <a:endParaRPr lang="en-US"/>
          </a:p>
        </p:txBody>
      </p:sp>
    </p:spTree>
    <p:extLst>
      <p:ext uri="{BB962C8B-B14F-4D97-AF65-F5344CB8AC3E}">
        <p14:creationId xmlns:p14="http://schemas.microsoft.com/office/powerpoint/2010/main" val="327652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anyString</a:t>
            </a:r>
            <a:r>
              <a:rPr lang="en-US" sz="1200" b="0" kern="1200" dirty="0">
                <a:solidFill>
                  <a:schemeClr val="tx1"/>
                </a:solidFill>
                <a:effectLst/>
                <a:latin typeface="+mn-lt"/>
                <a:ea typeface="+mn-ea"/>
                <a:cs typeface="+mn-cs"/>
              </a:rPr>
              <a:t> = 'Brave new world';</a:t>
            </a:r>
          </a:p>
          <a:p>
            <a:r>
              <a:rPr lang="en-US" sz="1200" b="0" kern="1200" dirty="0">
                <a:solidFill>
                  <a:schemeClr val="tx1"/>
                </a:solidFill>
                <a:effectLst/>
                <a:latin typeface="+mn-lt"/>
                <a:ea typeface="+mn-ea"/>
                <a:cs typeface="+mn-cs"/>
              </a:rPr>
              <a:t>console.log("The character at index 0 is '" + </a:t>
            </a:r>
            <a:r>
              <a:rPr lang="en-US" sz="1200" b="0" kern="1200" dirty="0" err="1">
                <a:solidFill>
                  <a:schemeClr val="tx1"/>
                </a:solidFill>
                <a:effectLst/>
                <a:latin typeface="+mn-lt"/>
                <a:ea typeface="+mn-ea"/>
                <a:cs typeface="+mn-cs"/>
              </a:rPr>
              <a:t>anyString.charAt</a:t>
            </a:r>
            <a:r>
              <a:rPr lang="en-US" sz="1200" b="0" kern="1200" dirty="0">
                <a:solidFill>
                  <a:schemeClr val="tx1"/>
                </a:solidFill>
                <a:effectLst/>
                <a:latin typeface="+mn-lt"/>
                <a:ea typeface="+mn-ea"/>
                <a:cs typeface="+mn-cs"/>
              </a:rPr>
              <a:t>(0) + "'");</a:t>
            </a:r>
          </a:p>
          <a:p>
            <a:r>
              <a:rPr lang="en-US" sz="1200" b="0" kern="1200" dirty="0">
                <a:solidFill>
                  <a:schemeClr val="tx1"/>
                </a:solidFill>
                <a:effectLst/>
                <a:latin typeface="+mn-lt"/>
                <a:ea typeface="+mn-ea"/>
                <a:cs typeface="+mn-cs"/>
              </a:rPr>
              <a:t>console.log('Index of first w from start is ' + </a:t>
            </a:r>
            <a:r>
              <a:rPr lang="en-US" sz="1200" b="0" kern="1200" dirty="0" err="1">
                <a:solidFill>
                  <a:schemeClr val="tx1"/>
                </a:solidFill>
                <a:effectLst/>
                <a:latin typeface="+mn-lt"/>
                <a:ea typeface="+mn-ea"/>
                <a:cs typeface="+mn-cs"/>
              </a:rPr>
              <a:t>anyString.indexOf</a:t>
            </a:r>
            <a:r>
              <a:rPr lang="en-US" sz="1200" b="0" kern="1200" dirty="0">
                <a:solidFill>
                  <a:schemeClr val="tx1"/>
                </a:solidFill>
                <a:effectLst/>
                <a:latin typeface="+mn-lt"/>
                <a:ea typeface="+mn-ea"/>
                <a:cs typeface="+mn-cs"/>
              </a:rPr>
              <a:t>('w')); </a:t>
            </a:r>
          </a:p>
          <a:p>
            <a:r>
              <a:rPr lang="en-US" sz="1200" b="0" kern="1200" dirty="0">
                <a:solidFill>
                  <a:schemeClr val="tx1"/>
                </a:solidFill>
                <a:effectLst/>
                <a:latin typeface="+mn-lt"/>
                <a:ea typeface="+mn-ea"/>
                <a:cs typeface="+mn-cs"/>
              </a:rPr>
              <a:t>console.log('The index of the first w from the end is ' + </a:t>
            </a:r>
            <a:r>
              <a:rPr lang="en-US" sz="1200" b="0" kern="1200" dirty="0" err="1">
                <a:solidFill>
                  <a:schemeClr val="tx1"/>
                </a:solidFill>
                <a:effectLst/>
                <a:latin typeface="+mn-lt"/>
                <a:ea typeface="+mn-ea"/>
                <a:cs typeface="+mn-cs"/>
              </a:rPr>
              <a:t>anyString.lastIndexOf</a:t>
            </a:r>
            <a:r>
              <a:rPr lang="en-US" sz="1200" b="0" kern="1200" dirty="0">
                <a:solidFill>
                  <a:schemeClr val="tx1"/>
                </a:solidFill>
                <a:effectLst/>
                <a:latin typeface="+mn-lt"/>
                <a:ea typeface="+mn-ea"/>
                <a:cs typeface="+mn-cs"/>
              </a:rPr>
              <a:t>('w')); </a:t>
            </a:r>
          </a:p>
          <a:p>
            <a:r>
              <a:rPr lang="en-US" sz="1200" b="0" kern="1200" dirty="0">
                <a:solidFill>
                  <a:schemeClr val="tx1"/>
                </a:solidFill>
                <a:effectLst/>
                <a:latin typeface="+mn-lt"/>
                <a:ea typeface="+mn-ea"/>
                <a:cs typeface="+mn-cs"/>
              </a:rPr>
              <a:t>console.log('string start With Brave '+</a:t>
            </a:r>
            <a:r>
              <a:rPr lang="en-US" sz="1200" b="0" kern="1200" dirty="0" err="1">
                <a:solidFill>
                  <a:schemeClr val="tx1"/>
                </a:solidFill>
                <a:effectLst/>
                <a:latin typeface="+mn-lt"/>
                <a:ea typeface="+mn-ea"/>
                <a:cs typeface="+mn-cs"/>
              </a:rPr>
              <a:t>anyString.startsWith</a:t>
            </a:r>
            <a:r>
              <a:rPr lang="en-US" sz="1200" b="0" kern="1200" dirty="0">
                <a:solidFill>
                  <a:schemeClr val="tx1"/>
                </a:solidFill>
                <a:effectLst/>
                <a:latin typeface="+mn-lt"/>
                <a:ea typeface="+mn-ea"/>
                <a:cs typeface="+mn-cs"/>
              </a:rPr>
              <a:t>('Brave')); </a:t>
            </a:r>
          </a:p>
          <a:p>
            <a:r>
              <a:rPr lang="en-US" sz="1200" b="0" kern="1200" dirty="0">
                <a:solidFill>
                  <a:schemeClr val="tx1"/>
                </a:solidFill>
                <a:effectLst/>
                <a:latin typeface="+mn-lt"/>
                <a:ea typeface="+mn-ea"/>
                <a:cs typeface="+mn-cs"/>
              </a:rPr>
              <a:t>console.log('string end With d '+</a:t>
            </a:r>
            <a:r>
              <a:rPr lang="en-US" sz="1200" b="0" kern="1200" dirty="0" err="1">
                <a:solidFill>
                  <a:schemeClr val="tx1"/>
                </a:solidFill>
                <a:effectLst/>
                <a:latin typeface="+mn-lt"/>
                <a:ea typeface="+mn-ea"/>
                <a:cs typeface="+mn-cs"/>
              </a:rPr>
              <a:t>anyString.endsWith</a:t>
            </a:r>
            <a:r>
              <a:rPr lang="en-US" sz="1200" b="0" kern="1200" dirty="0">
                <a:solidFill>
                  <a:schemeClr val="tx1"/>
                </a:solidFill>
                <a:effectLst/>
                <a:latin typeface="+mn-lt"/>
                <a:ea typeface="+mn-ea"/>
                <a:cs typeface="+mn-cs"/>
              </a:rPr>
              <a:t>('d')); </a:t>
            </a:r>
          </a:p>
          <a:p>
            <a:r>
              <a:rPr lang="en-US" sz="1200" b="0" kern="1200" dirty="0">
                <a:solidFill>
                  <a:schemeClr val="tx1"/>
                </a:solidFill>
                <a:effectLst/>
                <a:latin typeface="+mn-lt"/>
                <a:ea typeface="+mn-ea"/>
                <a:cs typeface="+mn-cs"/>
              </a:rPr>
              <a:t>console.log('string includes w '+</a:t>
            </a:r>
            <a:r>
              <a:rPr lang="en-US" sz="1200" b="0" kern="1200" dirty="0" err="1">
                <a:solidFill>
                  <a:schemeClr val="tx1"/>
                </a:solidFill>
                <a:effectLst/>
                <a:latin typeface="+mn-lt"/>
                <a:ea typeface="+mn-ea"/>
                <a:cs typeface="+mn-cs"/>
              </a:rPr>
              <a:t>anyString.includes</a:t>
            </a:r>
            <a:r>
              <a:rPr lang="en-US" sz="1200" b="0" kern="1200" dirty="0">
                <a:solidFill>
                  <a:schemeClr val="tx1"/>
                </a:solidFill>
                <a:effectLst/>
                <a:latin typeface="+mn-lt"/>
                <a:ea typeface="+mn-ea"/>
                <a:cs typeface="+mn-cs"/>
              </a:rPr>
              <a:t>('w')); </a:t>
            </a:r>
          </a:p>
          <a:p>
            <a:r>
              <a:rPr lang="en-US" sz="1200" b="0" kern="1200" dirty="0">
                <a:solidFill>
                  <a:schemeClr val="tx1"/>
                </a:solidFill>
                <a:effectLst/>
                <a:latin typeface="+mn-lt"/>
                <a:ea typeface="+mn-ea"/>
                <a:cs typeface="+mn-cs"/>
              </a:rPr>
              <a:t>console.log('string </a:t>
            </a:r>
            <a:r>
              <a:rPr lang="en-US" sz="1200" b="0" kern="1200" dirty="0" err="1">
                <a:solidFill>
                  <a:schemeClr val="tx1"/>
                </a:solidFill>
                <a:effectLst/>
                <a:latin typeface="+mn-lt"/>
                <a:ea typeface="+mn-ea"/>
                <a:cs typeface="+mn-cs"/>
              </a:rPr>
              <a:t>concat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anyString.concat</a:t>
            </a:r>
            <a:r>
              <a:rPr lang="en-US" sz="1200" b="0" kern="1200" dirty="0">
                <a:solidFill>
                  <a:schemeClr val="tx1"/>
                </a:solidFill>
                <a:effectLst/>
                <a:latin typeface="+mn-lt"/>
                <a:ea typeface="+mn-ea"/>
                <a:cs typeface="+mn-cs"/>
              </a:rPr>
              <a:t>(' new string')); </a:t>
            </a:r>
          </a:p>
          <a:p>
            <a:r>
              <a:rPr lang="en-US" sz="1200" b="0" kern="1200" dirty="0">
                <a:solidFill>
                  <a:schemeClr val="tx1"/>
                </a:solidFill>
                <a:effectLst/>
                <a:latin typeface="+mn-lt"/>
                <a:ea typeface="+mn-ea"/>
                <a:cs typeface="+mn-cs"/>
              </a:rPr>
              <a:t>console.log('The separator is: "' + </a:t>
            </a:r>
            <a:r>
              <a:rPr lang="en-US" sz="1200" b="0" kern="1200" dirty="0" err="1">
                <a:solidFill>
                  <a:schemeClr val="tx1"/>
                </a:solidFill>
                <a:effectLst/>
                <a:latin typeface="+mn-lt"/>
                <a:ea typeface="+mn-ea"/>
                <a:cs typeface="+mn-cs"/>
              </a:rPr>
              <a:t>anyString.split</a:t>
            </a:r>
            <a:r>
              <a:rPr lang="en-US" sz="1200" b="0" kern="1200" dirty="0">
                <a:solidFill>
                  <a:schemeClr val="tx1"/>
                </a:solidFill>
                <a:effectLst/>
                <a:latin typeface="+mn-lt"/>
                <a:ea typeface="+mn-ea"/>
                <a:cs typeface="+mn-cs"/>
              </a:rPr>
              <a:t>(",") + '"');</a:t>
            </a:r>
          </a:p>
          <a:p>
            <a:r>
              <a:rPr lang="en-US" sz="1200" b="0" kern="1200" dirty="0">
                <a:solidFill>
                  <a:schemeClr val="tx1"/>
                </a:solidFill>
                <a:effectLst/>
                <a:latin typeface="+mn-lt"/>
                <a:ea typeface="+mn-ea"/>
                <a:cs typeface="+mn-cs"/>
              </a:rPr>
              <a:t>console.log('string slice from 3 to 9 '+</a:t>
            </a:r>
            <a:r>
              <a:rPr lang="en-US" sz="1200" b="0" kern="1200" dirty="0" err="1">
                <a:solidFill>
                  <a:schemeClr val="tx1"/>
                </a:solidFill>
                <a:effectLst/>
                <a:latin typeface="+mn-lt"/>
                <a:ea typeface="+mn-ea"/>
                <a:cs typeface="+mn-cs"/>
              </a:rPr>
              <a:t>anyString.slice</a:t>
            </a:r>
            <a:r>
              <a:rPr lang="en-US" sz="1200" b="0" kern="1200" dirty="0">
                <a:solidFill>
                  <a:schemeClr val="tx1"/>
                </a:solidFill>
                <a:effectLst/>
                <a:latin typeface="+mn-lt"/>
                <a:ea typeface="+mn-ea"/>
                <a:cs typeface="+mn-cs"/>
              </a:rPr>
              <a:t>(3,9)); </a:t>
            </a:r>
          </a:p>
        </p:txBody>
      </p:sp>
      <p:sp>
        <p:nvSpPr>
          <p:cNvPr id="4" name="Slide Number Placeholder 3"/>
          <p:cNvSpPr>
            <a:spLocks noGrp="1"/>
          </p:cNvSpPr>
          <p:nvPr>
            <p:ph type="sldNum" sz="quarter" idx="10"/>
          </p:nvPr>
        </p:nvSpPr>
        <p:spPr/>
        <p:txBody>
          <a:bodyPr/>
          <a:lstStyle/>
          <a:p>
            <a:fld id="{B35341AF-CD13-40E2-BD08-9D27AF09322C}" type="slidenum">
              <a:rPr lang="en-US" smtClean="0"/>
              <a:t>10</a:t>
            </a:fld>
            <a:endParaRPr lang="en-US"/>
          </a:p>
        </p:txBody>
      </p:sp>
    </p:spTree>
    <p:extLst>
      <p:ext uri="{BB962C8B-B14F-4D97-AF65-F5344CB8AC3E}">
        <p14:creationId xmlns:p14="http://schemas.microsoft.com/office/powerpoint/2010/main" val="196099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console.log('string substring from 0 to 2 '+</a:t>
            </a:r>
            <a:r>
              <a:rPr lang="en-US" sz="1200" b="0" kern="1200" dirty="0" err="1">
                <a:solidFill>
                  <a:schemeClr val="tx1"/>
                </a:solidFill>
                <a:effectLst/>
                <a:latin typeface="+mn-lt"/>
                <a:ea typeface="+mn-ea"/>
                <a:cs typeface="+mn-cs"/>
              </a:rPr>
              <a:t>anyString.substring</a:t>
            </a:r>
            <a:r>
              <a:rPr lang="en-US" sz="1200" b="0" kern="1200" dirty="0">
                <a:solidFill>
                  <a:schemeClr val="tx1"/>
                </a:solidFill>
                <a:effectLst/>
                <a:latin typeface="+mn-lt"/>
                <a:ea typeface="+mn-ea"/>
                <a:cs typeface="+mn-cs"/>
              </a:rPr>
              <a:t>(0, 2));</a:t>
            </a:r>
          </a:p>
          <a:p>
            <a:r>
              <a:rPr lang="en-US" sz="1200" b="0" kern="1200" dirty="0">
                <a:solidFill>
                  <a:schemeClr val="tx1"/>
                </a:solidFill>
                <a:effectLst/>
                <a:latin typeface="+mn-lt"/>
                <a:ea typeface="+mn-ea"/>
                <a:cs typeface="+mn-cs"/>
              </a:rPr>
              <a:t>console.log('string </a:t>
            </a:r>
            <a:r>
              <a:rPr lang="en-US" sz="1200" b="0" kern="1200" dirty="0" err="1">
                <a:solidFill>
                  <a:schemeClr val="tx1"/>
                </a:solidFill>
                <a:effectLst/>
                <a:latin typeface="+mn-lt"/>
                <a:ea typeface="+mn-ea"/>
                <a:cs typeface="+mn-cs"/>
              </a:rPr>
              <a:t>substr</a:t>
            </a:r>
            <a:r>
              <a:rPr lang="en-US" sz="1200" b="0" kern="1200" dirty="0">
                <a:solidFill>
                  <a:schemeClr val="tx1"/>
                </a:solidFill>
                <a:effectLst/>
                <a:latin typeface="+mn-lt"/>
                <a:ea typeface="+mn-ea"/>
                <a:cs typeface="+mn-cs"/>
              </a:rPr>
              <a:t> from 0 to 2 '+</a:t>
            </a:r>
            <a:r>
              <a:rPr lang="en-US" sz="1200" b="0" kern="1200" dirty="0" err="1">
                <a:solidFill>
                  <a:schemeClr val="tx1"/>
                </a:solidFill>
                <a:effectLst/>
                <a:latin typeface="+mn-lt"/>
                <a:ea typeface="+mn-ea"/>
                <a:cs typeface="+mn-cs"/>
              </a:rPr>
              <a:t>anyString.substr</a:t>
            </a:r>
            <a:r>
              <a:rPr lang="en-US" sz="1200" b="0" kern="1200" dirty="0">
                <a:solidFill>
                  <a:schemeClr val="tx1"/>
                </a:solidFill>
                <a:effectLst/>
                <a:latin typeface="+mn-lt"/>
                <a:ea typeface="+mn-ea"/>
                <a:cs typeface="+mn-cs"/>
              </a:rPr>
              <a:t>(0, 2));</a:t>
            </a:r>
          </a:p>
          <a:p>
            <a:r>
              <a:rPr lang="en-US" sz="1200" b="0" kern="1200">
                <a:solidFill>
                  <a:schemeClr val="tx1"/>
                </a:solidFill>
                <a:effectLst/>
                <a:latin typeface="+mn-lt"/>
                <a:ea typeface="+mn-ea"/>
                <a:cs typeface="+mn-cs"/>
              </a:rPr>
              <a:t>console.log</a:t>
            </a:r>
            <a:r>
              <a:rPr lang="en-US" sz="1200" b="0" kern="1200" dirty="0">
                <a:solidFill>
                  <a:schemeClr val="tx1"/>
                </a:solidFill>
                <a:effectLst/>
                <a:latin typeface="+mn-lt"/>
                <a:ea typeface="+mn-ea"/>
                <a:cs typeface="+mn-cs"/>
              </a:rPr>
              <a:t>('string is repeat 2 '+</a:t>
            </a:r>
            <a:r>
              <a:rPr lang="en-US" sz="1200" b="0" kern="1200" dirty="0" err="1">
                <a:solidFill>
                  <a:schemeClr val="tx1"/>
                </a:solidFill>
                <a:effectLst/>
                <a:latin typeface="+mn-lt"/>
                <a:ea typeface="+mn-ea"/>
                <a:cs typeface="+mn-cs"/>
              </a:rPr>
              <a:t>anyString.repeat</a:t>
            </a:r>
            <a:r>
              <a:rPr lang="en-US" sz="1200" b="0" kern="1200" dirty="0">
                <a:solidFill>
                  <a:schemeClr val="tx1"/>
                </a:solidFill>
                <a:effectLst/>
                <a:latin typeface="+mn-lt"/>
                <a:ea typeface="+mn-ea"/>
                <a:cs typeface="+mn-cs"/>
              </a:rPr>
              <a:t>(2));</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11</a:t>
            </a:fld>
            <a:endParaRPr lang="en-US"/>
          </a:p>
        </p:txBody>
      </p:sp>
    </p:spTree>
    <p:extLst>
      <p:ext uri="{BB962C8B-B14F-4D97-AF65-F5344CB8AC3E}">
        <p14:creationId xmlns:p14="http://schemas.microsoft.com/office/powerpoint/2010/main" val="279734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console.log('string text line 1\n\</a:t>
            </a:r>
          </a:p>
          <a:p>
            <a:r>
              <a:rPr lang="en-US" dirty="0"/>
              <a:t>string text line 2');</a:t>
            </a:r>
          </a:p>
          <a:p>
            <a:r>
              <a:rPr lang="en-US" dirty="0"/>
              <a:t>// "string text line 1</a:t>
            </a:r>
          </a:p>
          <a:p>
            <a:r>
              <a:rPr lang="en-US" dirty="0"/>
              <a:t>// string text line 2“</a:t>
            </a:r>
          </a:p>
          <a:p>
            <a:r>
              <a:rPr lang="en-US" dirty="0"/>
              <a:t>console.log(`string text line 1</a:t>
            </a:r>
          </a:p>
          <a:p>
            <a:r>
              <a:rPr lang="en-US" dirty="0"/>
              <a:t>string text line 2`);</a:t>
            </a:r>
          </a:p>
          <a:p>
            <a:r>
              <a:rPr lang="en-US" dirty="0"/>
              <a:t>// "string text line 1</a:t>
            </a:r>
          </a:p>
          <a:p>
            <a:r>
              <a:rPr lang="en-US" dirty="0"/>
              <a:t>// string text line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1" i="0" kern="1200" dirty="0">
                <a:solidFill>
                  <a:schemeClr val="tx1"/>
                </a:solidFill>
                <a:effectLst/>
                <a:latin typeface="+mn-lt"/>
                <a:ea typeface="+mn-ea"/>
                <a:cs typeface="+mn-cs"/>
              </a:rPr>
              <a:t>Embedded expressions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var</a:t>
            </a:r>
            <a:r>
              <a:rPr lang="en-US" dirty="0"/>
              <a:t> name = "Brendan";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console.log('Hello, ${name}!');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var</a:t>
            </a:r>
            <a:r>
              <a:rPr lang="en-US" dirty="0"/>
              <a:t> a =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var</a:t>
            </a:r>
            <a:r>
              <a:rPr lang="en-US" dirty="0"/>
              <a:t> b =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console.log(`The sum of ${a} and ${b} is  ${</a:t>
            </a:r>
            <a:r>
              <a:rPr lang="en-US" dirty="0" err="1"/>
              <a:t>a+b</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1" i="0" kern="1200" dirty="0">
                <a:solidFill>
                  <a:schemeClr val="tx1"/>
                </a:solidFill>
                <a:effectLst/>
                <a:latin typeface="+mn-lt"/>
                <a:ea typeface="+mn-ea"/>
                <a:cs typeface="+mn-cs"/>
              </a:rPr>
              <a:t>Template literals and function expression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function </a:t>
            </a:r>
            <a:r>
              <a:rPr lang="en-US" dirty="0" err="1"/>
              <a:t>fn</a:t>
            </a:r>
            <a:r>
              <a:rPr lang="en-US" dirty="0"/>
              <a:t>() { return "Hello World";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console.log(`Message: ${</a:t>
            </a:r>
            <a:r>
              <a:rPr lang="en-US" dirty="0" err="1"/>
              <a:t>fn</a:t>
            </a:r>
            <a:r>
              <a:rPr lang="en-US" dirty="0"/>
              <a:t>()} !!`);</a:t>
            </a:r>
          </a:p>
        </p:txBody>
      </p:sp>
      <p:sp>
        <p:nvSpPr>
          <p:cNvPr id="4" name="Slide Number Placeholder 3"/>
          <p:cNvSpPr>
            <a:spLocks noGrp="1"/>
          </p:cNvSpPr>
          <p:nvPr>
            <p:ph type="sldNum" sz="quarter" idx="10"/>
          </p:nvPr>
        </p:nvSpPr>
        <p:spPr/>
        <p:txBody>
          <a:bodyPr/>
          <a:lstStyle/>
          <a:p>
            <a:fld id="{B35341AF-CD13-40E2-BD08-9D27AF09322C}" type="slidenum">
              <a:rPr lang="en-US" smtClean="0"/>
              <a:t>12</a:t>
            </a:fld>
            <a:endParaRPr lang="en-US"/>
          </a:p>
        </p:txBody>
      </p:sp>
    </p:spTree>
    <p:extLst>
      <p:ext uri="{BB962C8B-B14F-4D97-AF65-F5344CB8AC3E}">
        <p14:creationId xmlns:p14="http://schemas.microsoft.com/office/powerpoint/2010/main" val="182069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a:t>
            </a:r>
            <a:r>
              <a:rPr lang="en-US" dirty="0" err="1"/>
              <a:t>dt</a:t>
            </a:r>
            <a:r>
              <a:rPr lang="en-US" dirty="0"/>
              <a:t> = new Date("December 25, 2018 23:15:00"); </a:t>
            </a:r>
          </a:p>
          <a:p>
            <a:r>
              <a:rPr lang="en-US" dirty="0"/>
              <a:t>console.log("</a:t>
            </a:r>
            <a:r>
              <a:rPr lang="en-US" dirty="0" err="1"/>
              <a:t>getTime</a:t>
            </a:r>
            <a:r>
              <a:rPr lang="en-US" dirty="0"/>
              <a:t>() : " + </a:t>
            </a:r>
            <a:r>
              <a:rPr lang="en-US" dirty="0" err="1"/>
              <a:t>dt.getTime</a:t>
            </a:r>
            <a:r>
              <a:rPr lang="en-US" dirty="0"/>
              <a:t>() ); </a:t>
            </a:r>
          </a:p>
          <a:p>
            <a:r>
              <a:rPr lang="en-US" dirty="0">
                <a:effectLst/>
              </a:rPr>
              <a:t>console</a:t>
            </a:r>
            <a:r>
              <a:rPr lang="en-US" sz="1200" kern="1200" dirty="0">
                <a:solidFill>
                  <a:schemeClr val="tx1"/>
                </a:solidFill>
                <a:effectLst/>
                <a:latin typeface="+mn-lt"/>
                <a:ea typeface="+mn-ea"/>
                <a:cs typeface="+mn-cs"/>
              </a:rPr>
              <a:t>.</a:t>
            </a:r>
            <a:r>
              <a:rPr lang="en-US" dirty="0">
                <a:effectLst/>
              </a:rPr>
              <a:t>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getMinutes</a:t>
            </a:r>
            <a:r>
              <a:rPr lang="en-US" sz="1200" kern="1200" dirty="0">
                <a:solidFill>
                  <a:schemeClr val="tx1"/>
                </a:solidFill>
                <a:effectLst/>
                <a:latin typeface="+mn-lt"/>
                <a:ea typeface="+mn-ea"/>
                <a:cs typeface="+mn-cs"/>
              </a:rPr>
              <a:t>() : "</a:t>
            </a:r>
            <a:r>
              <a:rPr lang="en-US" dirty="0">
                <a:effectLst/>
              </a:rPr>
              <a:t> </a:t>
            </a:r>
            <a:r>
              <a:rPr lang="en-US" sz="1200" kern="1200" dirty="0">
                <a:solidFill>
                  <a:schemeClr val="tx1"/>
                </a:solidFill>
                <a:effectLst/>
                <a:latin typeface="+mn-lt"/>
                <a:ea typeface="+mn-ea"/>
                <a:cs typeface="+mn-cs"/>
              </a:rPr>
              <a:t>+</a:t>
            </a:r>
            <a:r>
              <a:rPr lang="en-US" dirty="0">
                <a:effectLst/>
              </a:rPr>
              <a:t> </a:t>
            </a:r>
            <a:r>
              <a:rPr lang="en-US" dirty="0" err="1">
                <a:effectLst/>
              </a:rPr>
              <a:t>dt</a:t>
            </a:r>
            <a:r>
              <a:rPr lang="en-US" sz="1200" kern="1200" dirty="0" err="1">
                <a:solidFill>
                  <a:schemeClr val="tx1"/>
                </a:solidFill>
                <a:effectLst/>
                <a:latin typeface="+mn-lt"/>
                <a:ea typeface="+mn-ea"/>
                <a:cs typeface="+mn-cs"/>
              </a:rPr>
              <a:t>.</a:t>
            </a:r>
            <a:r>
              <a:rPr lang="en-US" dirty="0" err="1">
                <a:effectLst/>
              </a:rPr>
              <a:t>getMinutes</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a:t>
            </a:r>
            <a:r>
              <a:rPr lang="en-US" dirty="0">
                <a:effectLst/>
              </a:rPr>
              <a:t> </a:t>
            </a:r>
          </a:p>
          <a:p>
            <a:r>
              <a:rPr lang="en-US" dirty="0">
                <a:effectLst/>
              </a:rPr>
              <a:t>console</a:t>
            </a:r>
            <a:r>
              <a:rPr lang="en-US" sz="1200" kern="1200" dirty="0">
                <a:solidFill>
                  <a:schemeClr val="tx1"/>
                </a:solidFill>
                <a:effectLst/>
                <a:latin typeface="+mn-lt"/>
                <a:ea typeface="+mn-ea"/>
                <a:cs typeface="+mn-cs"/>
              </a:rPr>
              <a:t>.</a:t>
            </a:r>
            <a:r>
              <a:rPr lang="en-US" dirty="0">
                <a:effectLst/>
              </a:rPr>
              <a:t>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getMinutes</a:t>
            </a:r>
            <a:r>
              <a:rPr lang="en-US" sz="1200" kern="1200" dirty="0">
                <a:solidFill>
                  <a:schemeClr val="tx1"/>
                </a:solidFill>
                <a:effectLst/>
                <a:latin typeface="+mn-lt"/>
                <a:ea typeface="+mn-ea"/>
                <a:cs typeface="+mn-cs"/>
              </a:rPr>
              <a:t>() : "</a:t>
            </a:r>
            <a:r>
              <a:rPr lang="en-US" dirty="0">
                <a:effectLst/>
              </a:rPr>
              <a:t> </a:t>
            </a:r>
            <a:r>
              <a:rPr lang="en-US" sz="1200" kern="1200" dirty="0">
                <a:solidFill>
                  <a:schemeClr val="tx1"/>
                </a:solidFill>
                <a:effectLst/>
                <a:latin typeface="+mn-lt"/>
                <a:ea typeface="+mn-ea"/>
                <a:cs typeface="+mn-cs"/>
              </a:rPr>
              <a:t>+</a:t>
            </a:r>
            <a:r>
              <a:rPr lang="en-US" dirty="0">
                <a:effectLst/>
              </a:rPr>
              <a:t> </a:t>
            </a:r>
            <a:r>
              <a:rPr lang="en-US" dirty="0" err="1">
                <a:effectLst/>
              </a:rPr>
              <a:t>dt</a:t>
            </a:r>
            <a:r>
              <a:rPr lang="en-US" sz="1200" kern="1200" dirty="0" err="1">
                <a:solidFill>
                  <a:schemeClr val="tx1"/>
                </a:solidFill>
                <a:effectLst/>
                <a:latin typeface="+mn-lt"/>
                <a:ea typeface="+mn-ea"/>
                <a:cs typeface="+mn-cs"/>
              </a:rPr>
              <a:t>.</a:t>
            </a:r>
            <a:r>
              <a:rPr lang="en-US" dirty="0" err="1">
                <a:effectLst/>
              </a:rPr>
              <a:t>getMinutes</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a:t>
            </a:r>
            <a:r>
              <a:rPr lang="en-US" dirty="0">
                <a:effectLst/>
              </a:rPr>
              <a:t> </a:t>
            </a:r>
          </a:p>
          <a:p>
            <a:r>
              <a:rPr lang="en-US" dirty="0">
                <a:effectLst/>
              </a:rPr>
              <a:t>console</a:t>
            </a:r>
            <a:r>
              <a:rPr lang="en-US" sz="1200" kern="1200" dirty="0">
                <a:solidFill>
                  <a:schemeClr val="tx1"/>
                </a:solidFill>
                <a:effectLst/>
                <a:latin typeface="+mn-lt"/>
                <a:ea typeface="+mn-ea"/>
                <a:cs typeface="+mn-cs"/>
              </a:rPr>
              <a:t>.</a:t>
            </a:r>
            <a:r>
              <a:rPr lang="en-US" dirty="0">
                <a:effectLst/>
              </a:rPr>
              <a:t>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getDate</a:t>
            </a:r>
            <a:r>
              <a:rPr lang="en-US" sz="1200" kern="1200" dirty="0">
                <a:solidFill>
                  <a:schemeClr val="tx1"/>
                </a:solidFill>
                <a:effectLst/>
                <a:latin typeface="+mn-lt"/>
                <a:ea typeface="+mn-ea"/>
                <a:cs typeface="+mn-cs"/>
              </a:rPr>
              <a:t>() : "</a:t>
            </a:r>
            <a:r>
              <a:rPr lang="en-US" dirty="0">
                <a:effectLst/>
              </a:rPr>
              <a:t> </a:t>
            </a:r>
            <a:r>
              <a:rPr lang="en-US" sz="1200" kern="1200" dirty="0">
                <a:solidFill>
                  <a:schemeClr val="tx1"/>
                </a:solidFill>
                <a:effectLst/>
                <a:latin typeface="+mn-lt"/>
                <a:ea typeface="+mn-ea"/>
                <a:cs typeface="+mn-cs"/>
              </a:rPr>
              <a:t>+</a:t>
            </a:r>
            <a:r>
              <a:rPr lang="en-US" dirty="0">
                <a:effectLst/>
              </a:rPr>
              <a:t> </a:t>
            </a:r>
            <a:r>
              <a:rPr lang="en-US" dirty="0" err="1">
                <a:effectLst/>
              </a:rPr>
              <a:t>dt</a:t>
            </a:r>
            <a:r>
              <a:rPr lang="en-US" sz="1200" kern="1200" dirty="0" err="1">
                <a:solidFill>
                  <a:schemeClr val="tx1"/>
                </a:solidFill>
                <a:effectLst/>
                <a:latin typeface="+mn-lt"/>
                <a:ea typeface="+mn-ea"/>
                <a:cs typeface="+mn-cs"/>
              </a:rPr>
              <a:t>.</a:t>
            </a:r>
            <a:r>
              <a:rPr lang="en-US" dirty="0" err="1">
                <a:effectLst/>
              </a:rPr>
              <a:t>getDate</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a:t>
            </a:r>
            <a:r>
              <a:rPr lang="en-US" dirty="0">
                <a:effectLst/>
              </a:rPr>
              <a:t> </a:t>
            </a:r>
          </a:p>
          <a:p>
            <a:r>
              <a:rPr lang="en-US" dirty="0">
                <a:effectLst/>
              </a:rPr>
              <a:t>console</a:t>
            </a:r>
            <a:r>
              <a:rPr lang="en-US" sz="1200" kern="1200" dirty="0">
                <a:solidFill>
                  <a:schemeClr val="tx1"/>
                </a:solidFill>
                <a:effectLst/>
                <a:latin typeface="+mn-lt"/>
                <a:ea typeface="+mn-ea"/>
                <a:cs typeface="+mn-cs"/>
              </a:rPr>
              <a:t>.</a:t>
            </a:r>
            <a:r>
              <a:rPr lang="en-US" dirty="0">
                <a:effectLst/>
              </a:rPr>
              <a:t>log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getDay</a:t>
            </a:r>
            <a:r>
              <a:rPr lang="en-US" sz="1200" kern="1200" dirty="0">
                <a:solidFill>
                  <a:schemeClr val="tx1"/>
                </a:solidFill>
                <a:effectLst/>
                <a:latin typeface="+mn-lt"/>
                <a:ea typeface="+mn-ea"/>
                <a:cs typeface="+mn-cs"/>
              </a:rPr>
              <a:t>() : "</a:t>
            </a:r>
            <a:r>
              <a:rPr lang="en-US" dirty="0">
                <a:effectLst/>
              </a:rPr>
              <a:t> </a:t>
            </a:r>
            <a:r>
              <a:rPr lang="en-US" sz="1200" kern="1200" dirty="0">
                <a:solidFill>
                  <a:schemeClr val="tx1"/>
                </a:solidFill>
                <a:effectLst/>
                <a:latin typeface="+mn-lt"/>
                <a:ea typeface="+mn-ea"/>
                <a:cs typeface="+mn-cs"/>
              </a:rPr>
              <a:t>+</a:t>
            </a:r>
            <a:r>
              <a:rPr lang="en-US" dirty="0">
                <a:effectLst/>
              </a:rPr>
              <a:t> </a:t>
            </a:r>
            <a:r>
              <a:rPr lang="en-US" dirty="0" err="1">
                <a:effectLst/>
              </a:rPr>
              <a:t>dt</a:t>
            </a:r>
            <a:r>
              <a:rPr lang="en-US" sz="1200" kern="1200" dirty="0" err="1">
                <a:solidFill>
                  <a:schemeClr val="tx1"/>
                </a:solidFill>
                <a:effectLst/>
                <a:latin typeface="+mn-lt"/>
                <a:ea typeface="+mn-ea"/>
                <a:cs typeface="+mn-cs"/>
              </a:rPr>
              <a:t>.</a:t>
            </a:r>
            <a:r>
              <a:rPr lang="en-US" dirty="0" err="1">
                <a:effectLst/>
              </a:rPr>
              <a:t>getDay</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a:t>
            </a:r>
            <a:r>
              <a:rPr lang="en-US" dirty="0">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console.log("date : "+ new Date())</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14</a:t>
            </a:fld>
            <a:endParaRPr lang="en-US"/>
          </a:p>
        </p:txBody>
      </p:sp>
    </p:spTree>
    <p:extLst>
      <p:ext uri="{BB962C8B-B14F-4D97-AF65-F5344CB8AC3E}">
        <p14:creationId xmlns:p14="http://schemas.microsoft.com/office/powerpoint/2010/main" val="68141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(condition) {</a:t>
            </a:r>
          </a:p>
          <a:p>
            <a:r>
              <a:rPr lang="en-US" dirty="0"/>
              <a:t>  statement_1;</a:t>
            </a:r>
          </a:p>
          <a:p>
            <a:r>
              <a:rPr lang="en-US" dirty="0"/>
              <a:t>} else {</a:t>
            </a:r>
          </a:p>
          <a:p>
            <a:r>
              <a:rPr lang="en-US" dirty="0"/>
              <a:t>  statement_2;</a:t>
            </a:r>
          </a:p>
          <a:p>
            <a:r>
              <a:rPr lang="en-US" dirty="0"/>
              <a:t>}</a:t>
            </a:r>
          </a:p>
          <a:p>
            <a:endParaRPr lang="en-US" dirty="0"/>
          </a:p>
          <a:p>
            <a:r>
              <a:rPr lang="en-US" dirty="0" err="1"/>
              <a:t>var</a:t>
            </a:r>
            <a:r>
              <a:rPr lang="en-US" dirty="0"/>
              <a:t> </a:t>
            </a:r>
            <a:r>
              <a:rPr lang="en-US" dirty="0" err="1"/>
              <a:t>num</a:t>
            </a:r>
            <a:r>
              <a:rPr lang="en-US" dirty="0"/>
              <a:t> = 2 </a:t>
            </a:r>
          </a:p>
          <a:p>
            <a:r>
              <a:rPr lang="en-US" dirty="0"/>
              <a:t>if(</a:t>
            </a:r>
            <a:r>
              <a:rPr lang="en-US" dirty="0" err="1"/>
              <a:t>num</a:t>
            </a:r>
            <a:r>
              <a:rPr lang="en-US" dirty="0"/>
              <a:t> &gt; 0) { </a:t>
            </a:r>
          </a:p>
          <a:p>
            <a:r>
              <a:rPr lang="en-US" dirty="0"/>
              <a:t>   console.log(</a:t>
            </a:r>
            <a:r>
              <a:rPr lang="en-US" dirty="0" err="1"/>
              <a:t>num</a:t>
            </a:r>
            <a:r>
              <a:rPr lang="en-US" dirty="0"/>
              <a:t>+" is positive") </a:t>
            </a:r>
          </a:p>
          <a:p>
            <a:r>
              <a:rPr lang="en-US" dirty="0"/>
              <a:t>} else if(</a:t>
            </a:r>
            <a:r>
              <a:rPr lang="en-US" dirty="0" err="1"/>
              <a:t>num</a:t>
            </a:r>
            <a:r>
              <a:rPr lang="en-US" dirty="0"/>
              <a:t> &lt; 0) { </a:t>
            </a:r>
          </a:p>
          <a:p>
            <a:r>
              <a:rPr lang="en-US" dirty="0"/>
              <a:t>   console.log(</a:t>
            </a:r>
            <a:r>
              <a:rPr lang="en-US" dirty="0" err="1"/>
              <a:t>num</a:t>
            </a:r>
            <a:r>
              <a:rPr lang="en-US" dirty="0"/>
              <a:t>+" is negative") </a:t>
            </a:r>
          </a:p>
          <a:p>
            <a:r>
              <a:rPr lang="en-US" dirty="0"/>
              <a:t>} else { </a:t>
            </a:r>
          </a:p>
          <a:p>
            <a:r>
              <a:rPr lang="en-US" dirty="0"/>
              <a:t>   console.log(</a:t>
            </a:r>
            <a:r>
              <a:rPr lang="en-US" dirty="0" err="1"/>
              <a:t>num</a:t>
            </a:r>
            <a:r>
              <a:rPr lang="en-US" dirty="0"/>
              <a:t>+" is neither positive nor negative") </a:t>
            </a:r>
          </a:p>
          <a:p>
            <a:r>
              <a:rPr lang="en-US" dirty="0"/>
              <a:t>}</a:t>
            </a:r>
          </a:p>
          <a:p>
            <a:r>
              <a:rPr lang="en-US" dirty="0"/>
              <a:t>//===================</a:t>
            </a:r>
          </a:p>
          <a:p>
            <a:r>
              <a:rPr lang="en-US" dirty="0"/>
              <a:t>(6&gt;5)? true:  false</a:t>
            </a:r>
          </a:p>
        </p:txBody>
      </p:sp>
      <p:sp>
        <p:nvSpPr>
          <p:cNvPr id="4" name="Slide Number Placeholder 3"/>
          <p:cNvSpPr>
            <a:spLocks noGrp="1"/>
          </p:cNvSpPr>
          <p:nvPr>
            <p:ph type="sldNum" sz="quarter" idx="10"/>
          </p:nvPr>
        </p:nvSpPr>
        <p:spPr/>
        <p:txBody>
          <a:bodyPr/>
          <a:lstStyle/>
          <a:p>
            <a:fld id="{B35341AF-CD13-40E2-BD08-9D27AF09322C}" type="slidenum">
              <a:rPr lang="en-US" smtClean="0"/>
              <a:t>15</a:t>
            </a:fld>
            <a:endParaRPr lang="en-US"/>
          </a:p>
        </p:txBody>
      </p:sp>
    </p:spTree>
    <p:extLst>
      <p:ext uri="{BB962C8B-B14F-4D97-AF65-F5344CB8AC3E}">
        <p14:creationId xmlns:p14="http://schemas.microsoft.com/office/powerpoint/2010/main" val="77596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grade = "A"; </a:t>
            </a:r>
          </a:p>
          <a:p>
            <a:r>
              <a:rPr lang="en-US" dirty="0"/>
              <a:t>switch(grade) { </a:t>
            </a:r>
          </a:p>
          <a:p>
            <a:r>
              <a:rPr lang="en-US" dirty="0"/>
              <a:t>   case "A": { </a:t>
            </a:r>
          </a:p>
          <a:p>
            <a:r>
              <a:rPr lang="en-US" dirty="0"/>
              <a:t>      console.log("Excellent"); </a:t>
            </a:r>
          </a:p>
          <a:p>
            <a:r>
              <a:rPr lang="en-US" dirty="0"/>
              <a:t>      break; </a:t>
            </a:r>
          </a:p>
          <a:p>
            <a:r>
              <a:rPr lang="en-US" dirty="0"/>
              <a:t>   } </a:t>
            </a:r>
          </a:p>
          <a:p>
            <a:r>
              <a:rPr lang="en-US" dirty="0"/>
              <a:t>   case "B": { </a:t>
            </a:r>
          </a:p>
          <a:p>
            <a:r>
              <a:rPr lang="en-US" dirty="0"/>
              <a:t>      console.log("Good"); </a:t>
            </a:r>
          </a:p>
          <a:p>
            <a:r>
              <a:rPr lang="en-US" dirty="0"/>
              <a:t>      break; </a:t>
            </a:r>
          </a:p>
          <a:p>
            <a:r>
              <a:rPr lang="en-US" dirty="0"/>
              <a:t>   }</a:t>
            </a:r>
          </a:p>
          <a:p>
            <a:r>
              <a:rPr lang="en-US" dirty="0"/>
              <a:t>   case "C": { </a:t>
            </a:r>
          </a:p>
          <a:p>
            <a:r>
              <a:rPr lang="en-US" dirty="0"/>
              <a:t>      console.log("Fair"); </a:t>
            </a:r>
          </a:p>
          <a:p>
            <a:r>
              <a:rPr lang="en-US" dirty="0"/>
              <a:t>      break;    </a:t>
            </a:r>
          </a:p>
          <a:p>
            <a:r>
              <a:rPr lang="en-US" dirty="0"/>
              <a:t>   } </a:t>
            </a:r>
          </a:p>
          <a:p>
            <a:r>
              <a:rPr lang="en-US" dirty="0"/>
              <a:t>   case "D": { </a:t>
            </a:r>
          </a:p>
          <a:p>
            <a:r>
              <a:rPr lang="en-US" dirty="0"/>
              <a:t>      console.log("Poor"); </a:t>
            </a:r>
          </a:p>
          <a:p>
            <a:r>
              <a:rPr lang="en-US" dirty="0"/>
              <a:t>      break; </a:t>
            </a:r>
          </a:p>
          <a:p>
            <a:r>
              <a:rPr lang="en-US" dirty="0"/>
              <a:t>   }  </a:t>
            </a:r>
          </a:p>
          <a:p>
            <a:r>
              <a:rPr lang="en-US" dirty="0"/>
              <a:t>   default: { </a:t>
            </a:r>
          </a:p>
          <a:p>
            <a:r>
              <a:rPr lang="en-US" dirty="0"/>
              <a:t>      console.log("Invalid choice"); </a:t>
            </a:r>
          </a:p>
          <a:p>
            <a:r>
              <a:rPr lang="en-US" dirty="0"/>
              <a:t>      break;              </a:t>
            </a:r>
          </a:p>
          <a:p>
            <a:r>
              <a:rPr lang="en-US" dirty="0"/>
              <a:t>   } </a:t>
            </a:r>
          </a:p>
          <a:p>
            <a:r>
              <a:rPr lang="en-US" dirty="0"/>
              <a:t>} </a:t>
            </a:r>
          </a:p>
          <a:p>
            <a:r>
              <a:rPr lang="en-US" dirty="0"/>
              <a:t>//===========================</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grade = "A"; </a:t>
            </a:r>
          </a:p>
          <a:p>
            <a:r>
              <a:rPr lang="en-US" sz="1200" b="0" kern="1200" dirty="0">
                <a:solidFill>
                  <a:schemeClr val="tx1"/>
                </a:solidFill>
                <a:effectLst/>
                <a:latin typeface="+mn-lt"/>
                <a:ea typeface="+mn-ea"/>
                <a:cs typeface="+mn-cs"/>
              </a:rPr>
              <a:t>switch(grade) { </a:t>
            </a:r>
          </a:p>
          <a:p>
            <a:r>
              <a:rPr lang="en-US" sz="1200" b="0" kern="1200" dirty="0">
                <a:solidFill>
                  <a:schemeClr val="tx1"/>
                </a:solidFill>
                <a:effectLst/>
                <a:latin typeface="+mn-lt"/>
                <a:ea typeface="+mn-ea"/>
                <a:cs typeface="+mn-cs"/>
              </a:rPr>
              <a:t>case "A": </a:t>
            </a:r>
          </a:p>
          <a:p>
            <a:r>
              <a:rPr lang="en-US" sz="1200" b="0" kern="1200" dirty="0">
                <a:solidFill>
                  <a:schemeClr val="tx1"/>
                </a:solidFill>
                <a:effectLst/>
                <a:latin typeface="+mn-lt"/>
                <a:ea typeface="+mn-ea"/>
                <a:cs typeface="+mn-cs"/>
              </a:rPr>
              <a:t>console.log("Excellent"); </a:t>
            </a:r>
          </a:p>
          <a:p>
            <a:r>
              <a:rPr lang="en-US" sz="1200" b="0" kern="1200" dirty="0">
                <a:solidFill>
                  <a:schemeClr val="tx1"/>
                </a:solidFill>
                <a:effectLst/>
                <a:latin typeface="+mn-lt"/>
                <a:ea typeface="+mn-ea"/>
                <a:cs typeface="+mn-cs"/>
              </a:rPr>
              <a:t>// break; </a:t>
            </a:r>
          </a:p>
          <a:p>
            <a:r>
              <a:rPr lang="en-US" sz="1200" b="0" kern="1200" dirty="0">
                <a:solidFill>
                  <a:schemeClr val="tx1"/>
                </a:solidFill>
                <a:effectLst/>
                <a:latin typeface="+mn-lt"/>
                <a:ea typeface="+mn-ea"/>
                <a:cs typeface="+mn-cs"/>
              </a:rPr>
              <a:t>case "B": { </a:t>
            </a:r>
          </a:p>
          <a:p>
            <a:r>
              <a:rPr lang="en-US" sz="1200" b="0" kern="1200" dirty="0">
                <a:solidFill>
                  <a:schemeClr val="tx1"/>
                </a:solidFill>
                <a:effectLst/>
                <a:latin typeface="+mn-lt"/>
                <a:ea typeface="+mn-ea"/>
                <a:cs typeface="+mn-cs"/>
              </a:rPr>
              <a:t>console.log("Good"); </a:t>
            </a:r>
          </a:p>
          <a:p>
            <a:r>
              <a:rPr lang="en-US" sz="1200" b="0" kern="1200" dirty="0">
                <a:solidFill>
                  <a:schemeClr val="tx1"/>
                </a:solidFill>
                <a:effectLst/>
                <a:latin typeface="+mn-lt"/>
                <a:ea typeface="+mn-ea"/>
                <a:cs typeface="+mn-cs"/>
              </a:rPr>
              <a:t>break; </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case "C": { </a:t>
            </a:r>
          </a:p>
          <a:p>
            <a:r>
              <a:rPr lang="en-US" sz="1200" b="0" kern="1200" dirty="0">
                <a:solidFill>
                  <a:schemeClr val="tx1"/>
                </a:solidFill>
                <a:effectLst/>
                <a:latin typeface="+mn-lt"/>
                <a:ea typeface="+mn-ea"/>
                <a:cs typeface="+mn-cs"/>
              </a:rPr>
              <a:t>console.log("Fair"); </a:t>
            </a:r>
          </a:p>
          <a:p>
            <a:r>
              <a:rPr lang="en-US" sz="1200" b="0" kern="1200" dirty="0">
                <a:solidFill>
                  <a:schemeClr val="tx1"/>
                </a:solidFill>
                <a:effectLst/>
                <a:latin typeface="+mn-lt"/>
                <a:ea typeface="+mn-ea"/>
                <a:cs typeface="+mn-cs"/>
              </a:rPr>
              <a:t>break; </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case "D": { </a:t>
            </a:r>
          </a:p>
          <a:p>
            <a:r>
              <a:rPr lang="en-US" sz="1200" b="0" kern="1200" dirty="0">
                <a:solidFill>
                  <a:schemeClr val="tx1"/>
                </a:solidFill>
                <a:effectLst/>
                <a:latin typeface="+mn-lt"/>
                <a:ea typeface="+mn-ea"/>
                <a:cs typeface="+mn-cs"/>
              </a:rPr>
              <a:t>console.log("Poor"); </a:t>
            </a:r>
          </a:p>
          <a:p>
            <a:r>
              <a:rPr lang="en-US" sz="1200" b="0" kern="1200" dirty="0">
                <a:solidFill>
                  <a:schemeClr val="tx1"/>
                </a:solidFill>
                <a:effectLst/>
                <a:latin typeface="+mn-lt"/>
                <a:ea typeface="+mn-ea"/>
                <a:cs typeface="+mn-cs"/>
              </a:rPr>
              <a:t>break; </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default: { </a:t>
            </a:r>
          </a:p>
          <a:p>
            <a:r>
              <a:rPr lang="en-US" sz="1200" b="0" kern="1200" dirty="0">
                <a:solidFill>
                  <a:schemeClr val="tx1"/>
                </a:solidFill>
                <a:effectLst/>
                <a:latin typeface="+mn-lt"/>
                <a:ea typeface="+mn-ea"/>
                <a:cs typeface="+mn-cs"/>
              </a:rPr>
              <a:t>console.log("Invalid choice"); </a:t>
            </a:r>
          </a:p>
          <a:p>
            <a:r>
              <a:rPr lang="en-US" sz="1200" b="0" kern="1200" dirty="0">
                <a:solidFill>
                  <a:schemeClr val="tx1"/>
                </a:solidFill>
                <a:effectLst/>
                <a:latin typeface="+mn-lt"/>
                <a:ea typeface="+mn-ea"/>
                <a:cs typeface="+mn-cs"/>
              </a:rPr>
              <a:t>break; </a:t>
            </a:r>
          </a:p>
          <a:p>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17</a:t>
            </a:fld>
            <a:endParaRPr lang="en-US"/>
          </a:p>
        </p:txBody>
      </p:sp>
    </p:spTree>
    <p:extLst>
      <p:ext uri="{BB962C8B-B14F-4D97-AF65-F5344CB8AC3E}">
        <p14:creationId xmlns:p14="http://schemas.microsoft.com/office/powerpoint/2010/main" val="220064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4FCC04-FC71-4D90-B1EB-F77A2C21E66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79571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55082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4471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extLst>
      <p:ext uri="{BB962C8B-B14F-4D97-AF65-F5344CB8AC3E}">
        <p14:creationId xmlns:p14="http://schemas.microsoft.com/office/powerpoint/2010/main" val="160775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83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049883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523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11361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630865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2600129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27183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45475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extLst>
      <p:ext uri="{BB962C8B-B14F-4D97-AF65-F5344CB8AC3E}">
        <p14:creationId xmlns:p14="http://schemas.microsoft.com/office/powerpoint/2010/main" val="1238119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880361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93023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FCC04-FC71-4D90-B1EB-F77A2C21E66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3902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4FCC04-FC71-4D90-B1EB-F77A2C21E66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231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4FCC04-FC71-4D90-B1EB-F77A2C21E668}"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208078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4FCC04-FC71-4D90-B1EB-F77A2C21E66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738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FCC04-FC71-4D90-B1EB-F77A2C21E668}"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47228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8777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5094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CC04-FC71-4D90-B1EB-F77A2C21E668}"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FFE6B-0813-40DE-8D63-BD1CD7148B76}" type="slidenum">
              <a:rPr lang="en-US" smtClean="0"/>
              <a:t>‹#›</a:t>
            </a:fld>
            <a:endParaRPr lang="en-US"/>
          </a:p>
        </p:txBody>
      </p:sp>
    </p:spTree>
    <p:extLst>
      <p:ext uri="{BB962C8B-B14F-4D97-AF65-F5344CB8AC3E}">
        <p14:creationId xmlns:p14="http://schemas.microsoft.com/office/powerpoint/2010/main" val="214069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426285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Variables Data </a:t>
            </a:r>
            <a:r>
              <a:rPr lang="en-US" dirty="0"/>
              <a:t>types</a:t>
            </a:r>
            <a:br>
              <a:rPr lang="en-US" b="0" dirty="0">
                <a:effectLst/>
              </a:rPr>
            </a:b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JavaScript allows you to work with three primitive data types −</a:t>
            </a:r>
          </a:p>
          <a:p>
            <a:pPr lvl="1"/>
            <a:r>
              <a:rPr lang="en-US" b="1" dirty="0">
                <a:solidFill>
                  <a:srgbClr val="FF0000"/>
                </a:solidFill>
              </a:rPr>
              <a:t>Numbers</a:t>
            </a:r>
            <a:r>
              <a:rPr lang="en-US" b="1" dirty="0"/>
              <a:t>,</a:t>
            </a:r>
            <a:r>
              <a:rPr lang="en-US" dirty="0"/>
              <a:t> </a:t>
            </a:r>
            <a:r>
              <a:rPr lang="en-US" dirty="0" err="1"/>
              <a:t>eg</a:t>
            </a:r>
            <a:r>
              <a:rPr lang="en-US" dirty="0"/>
              <a:t>. 123, 120.50 etc.</a:t>
            </a:r>
          </a:p>
          <a:p>
            <a:pPr lvl="1"/>
            <a:r>
              <a:rPr lang="en-US" b="1" dirty="0">
                <a:solidFill>
                  <a:srgbClr val="FF0000"/>
                </a:solidFill>
              </a:rPr>
              <a:t>Strings</a:t>
            </a:r>
            <a:r>
              <a:rPr lang="en-US" dirty="0"/>
              <a:t> of text e.g. "This text string" etc.</a:t>
            </a:r>
          </a:p>
          <a:p>
            <a:pPr lvl="1"/>
            <a:r>
              <a:rPr lang="en-US" b="1" dirty="0">
                <a:solidFill>
                  <a:srgbClr val="FF0000"/>
                </a:solidFill>
              </a:rPr>
              <a:t>Boolean</a:t>
            </a:r>
            <a:r>
              <a:rPr lang="en-US" dirty="0"/>
              <a:t> e.g. true or false.</a:t>
            </a:r>
          </a:p>
          <a:p>
            <a:r>
              <a:rPr lang="en-US" dirty="0"/>
              <a:t>trivial data types</a:t>
            </a:r>
          </a:p>
          <a:p>
            <a:pPr lvl="1"/>
            <a:r>
              <a:rPr lang="en-US" b="1" dirty="0">
                <a:solidFill>
                  <a:srgbClr val="FF0000"/>
                </a:solidFill>
              </a:rPr>
              <a:t>null</a:t>
            </a:r>
            <a:r>
              <a:rPr lang="en-US" dirty="0">
                <a:solidFill>
                  <a:srgbClr val="FF0000"/>
                </a:solidFill>
              </a:rPr>
              <a:t> </a:t>
            </a:r>
          </a:p>
          <a:p>
            <a:pPr lvl="1"/>
            <a:r>
              <a:rPr lang="en-US" b="1" dirty="0">
                <a:solidFill>
                  <a:srgbClr val="FF0000"/>
                </a:solidFill>
              </a:rPr>
              <a:t>Undefined</a:t>
            </a:r>
          </a:p>
          <a:p>
            <a:r>
              <a:rPr lang="en-US" dirty="0"/>
              <a:t>composite data type</a:t>
            </a:r>
          </a:p>
          <a:p>
            <a:pPr lvl="1"/>
            <a:r>
              <a:rPr lang="en-US" b="1" dirty="0">
                <a:solidFill>
                  <a:srgbClr val="FF0000"/>
                </a:solidFill>
              </a:rPr>
              <a:t>object</a:t>
            </a:r>
            <a:endParaRPr lang="en-US" dirty="0">
              <a:solidFill>
                <a:srgbClr val="FF0000"/>
              </a:solidFill>
            </a:endParaRPr>
          </a:p>
        </p:txBody>
      </p:sp>
    </p:spTree>
    <p:extLst>
      <p:ext uri="{BB962C8B-B14F-4D97-AF65-F5344CB8AC3E}">
        <p14:creationId xmlns:p14="http://schemas.microsoft.com/office/powerpoint/2010/main" val="12437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238" y="5564154"/>
            <a:ext cx="8683348" cy="1143000"/>
          </a:xfrm>
        </p:spPr>
        <p:txBody>
          <a:bodyPr/>
          <a:lstStyle/>
          <a:p>
            <a:r>
              <a:rPr lang="en-US" b="0" dirty="0">
                <a:effectLst/>
              </a:rPr>
              <a:t>Strings</a:t>
            </a:r>
            <a:br>
              <a:rPr lang="en-US" b="0" dirty="0">
                <a:effectLst/>
              </a:rPr>
            </a:br>
            <a:endParaRPr lang="en-US" dirty="0"/>
          </a:p>
        </p:txBody>
      </p:sp>
      <p:sp>
        <p:nvSpPr>
          <p:cNvPr id="3" name="Content Placeholder 2"/>
          <p:cNvSpPr>
            <a:spLocks noGrp="1"/>
          </p:cNvSpPr>
          <p:nvPr>
            <p:ph sz="quarter" idx="13"/>
          </p:nvPr>
        </p:nvSpPr>
        <p:spPr>
          <a:xfrm>
            <a:off x="408213" y="731520"/>
            <a:ext cx="11348357" cy="4832634"/>
          </a:xfrm>
        </p:spPr>
        <p:txBody>
          <a:bodyPr>
            <a:normAutofit/>
          </a:bodyPr>
          <a:lstStyle/>
          <a:p>
            <a:r>
              <a:rPr lang="en-US" dirty="0"/>
              <a:t>The String object lets you work with a series of characters; it wraps JavaScript’s string primitive data type with a number of helper methods.</a:t>
            </a:r>
          </a:p>
          <a:p>
            <a:r>
              <a:rPr lang="en-US" dirty="0" err="1">
                <a:solidFill>
                  <a:srgbClr val="FF0000"/>
                </a:solidFill>
              </a:rPr>
              <a:t>charAt</a:t>
            </a:r>
            <a:r>
              <a:rPr lang="en-US" dirty="0"/>
              <a:t> Return the character at the specified position in string.</a:t>
            </a:r>
          </a:p>
          <a:p>
            <a:r>
              <a:rPr lang="en-US" dirty="0" err="1">
                <a:solidFill>
                  <a:srgbClr val="FF0000"/>
                </a:solidFill>
              </a:rPr>
              <a:t>indexOf</a:t>
            </a:r>
            <a:r>
              <a:rPr lang="en-US" dirty="0"/>
              <a:t>, </a:t>
            </a:r>
            <a:r>
              <a:rPr lang="en-US" dirty="0" err="1">
                <a:solidFill>
                  <a:srgbClr val="FF0000"/>
                </a:solidFill>
              </a:rPr>
              <a:t>lastIndexOf</a:t>
            </a:r>
            <a:r>
              <a:rPr lang="en-US" dirty="0"/>
              <a:t> Return the position of specified substring in the string or last position of specified substring, respectively.</a:t>
            </a:r>
          </a:p>
          <a:p>
            <a:r>
              <a:rPr lang="en-US">
                <a:solidFill>
                  <a:srgbClr val="FF0000"/>
                </a:solidFill>
              </a:rPr>
              <a:t>Concat</a:t>
            </a:r>
            <a:r>
              <a:rPr lang="en-US" dirty="0"/>
              <a:t> Combines the text of two strings and returns a new string.</a:t>
            </a:r>
          </a:p>
          <a:p>
            <a:r>
              <a:rPr lang="en-US" dirty="0">
                <a:solidFill>
                  <a:srgbClr val="FF0000"/>
                </a:solidFill>
              </a:rPr>
              <a:t>slice</a:t>
            </a:r>
            <a:r>
              <a:rPr lang="en-US" dirty="0"/>
              <a:t>	Extracts a section of a string and returns a new string.</a:t>
            </a:r>
          </a:p>
        </p:txBody>
      </p:sp>
    </p:spTree>
    <p:extLst>
      <p:ext uri="{BB962C8B-B14F-4D97-AF65-F5344CB8AC3E}">
        <p14:creationId xmlns:p14="http://schemas.microsoft.com/office/powerpoint/2010/main" val="23403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Strings</a:t>
            </a:r>
            <a:endParaRPr lang="en-US" dirty="0"/>
          </a:p>
        </p:txBody>
      </p:sp>
      <p:sp>
        <p:nvSpPr>
          <p:cNvPr id="3" name="Content Placeholder 2"/>
          <p:cNvSpPr>
            <a:spLocks noGrp="1"/>
          </p:cNvSpPr>
          <p:nvPr>
            <p:ph sz="quarter" idx="13"/>
          </p:nvPr>
        </p:nvSpPr>
        <p:spPr/>
        <p:txBody>
          <a:bodyPr>
            <a:normAutofit/>
          </a:bodyPr>
          <a:lstStyle/>
          <a:p>
            <a:r>
              <a:rPr lang="en-US" dirty="0">
                <a:solidFill>
                  <a:srgbClr val="FF0000"/>
                </a:solidFill>
              </a:rPr>
              <a:t>substring</a:t>
            </a:r>
            <a:r>
              <a:rPr lang="en-US" dirty="0"/>
              <a:t>, </a:t>
            </a:r>
            <a:r>
              <a:rPr lang="en-US" dirty="0" err="1">
                <a:solidFill>
                  <a:srgbClr val="FF0000"/>
                </a:solidFill>
              </a:rPr>
              <a:t>substr</a:t>
            </a:r>
            <a:r>
              <a:rPr lang="en-US" dirty="0"/>
              <a:t>	Return the specified subset of the string, either by specifying the start and end indexes or the start index and a length.</a:t>
            </a:r>
          </a:p>
          <a:p>
            <a:r>
              <a:rPr lang="en-US" dirty="0" err="1">
                <a:solidFill>
                  <a:srgbClr val="FF0000"/>
                </a:solidFill>
              </a:rPr>
              <a:t>toLowerCase</a:t>
            </a:r>
            <a:r>
              <a:rPr lang="en-US" dirty="0"/>
              <a:t>, </a:t>
            </a:r>
            <a:r>
              <a:rPr lang="en-US" dirty="0" err="1">
                <a:solidFill>
                  <a:srgbClr val="FF0000"/>
                </a:solidFill>
              </a:rPr>
              <a:t>toUpperCase</a:t>
            </a:r>
            <a:r>
              <a:rPr lang="en-US" dirty="0"/>
              <a:t> Return the string in all lowercase or all uppercase, respectively.</a:t>
            </a:r>
          </a:p>
          <a:p>
            <a:r>
              <a:rPr lang="en-US" dirty="0">
                <a:solidFill>
                  <a:srgbClr val="FF0000"/>
                </a:solidFill>
              </a:rPr>
              <a:t>Repeat</a:t>
            </a:r>
            <a:r>
              <a:rPr lang="en-US" dirty="0"/>
              <a:t> Returns a string consisting of the elements of the object repeated the given times.</a:t>
            </a:r>
          </a:p>
          <a:p>
            <a:r>
              <a:rPr lang="en-US" dirty="0">
                <a:solidFill>
                  <a:srgbClr val="FF0000"/>
                </a:solidFill>
              </a:rPr>
              <a:t>trim</a:t>
            </a:r>
            <a:r>
              <a:rPr lang="en-US" dirty="0"/>
              <a:t>	Trims whitespace from the beginning and end of the string.</a:t>
            </a:r>
          </a:p>
          <a:p>
            <a:endParaRPr lang="en-US" dirty="0"/>
          </a:p>
        </p:txBody>
      </p:sp>
    </p:spTree>
    <p:extLst>
      <p:ext uri="{BB962C8B-B14F-4D97-AF65-F5344CB8AC3E}">
        <p14:creationId xmlns:p14="http://schemas.microsoft.com/office/powerpoint/2010/main" val="163436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Multi-line template literals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Template literals are enclosed by the back-tick (</a:t>
            </a:r>
            <a:r>
              <a:rPr lang="en-US" dirty="0">
                <a:solidFill>
                  <a:srgbClr val="FF0000"/>
                </a:solidFill>
              </a:rPr>
              <a:t>` `</a:t>
            </a:r>
            <a:r>
              <a:rPr lang="en-US" dirty="0"/>
              <a:t>) (</a:t>
            </a:r>
            <a:r>
              <a:rPr lang="en-US" dirty="0">
                <a:solidFill>
                  <a:srgbClr val="FF0000"/>
                </a:solidFill>
              </a:rPr>
              <a:t>grave accent</a:t>
            </a:r>
            <a:r>
              <a:rPr lang="en-US" dirty="0"/>
              <a:t>) character instead of double or single quotes. Template literals can contain place holders. These are indicated by the Dollar sign and curly braces (</a:t>
            </a:r>
            <a:r>
              <a:rPr lang="en-US" dirty="0">
                <a:solidFill>
                  <a:srgbClr val="FF0000"/>
                </a:solidFill>
              </a:rPr>
              <a:t>${expression}</a:t>
            </a:r>
            <a:r>
              <a:rPr lang="en-US" dirty="0"/>
              <a:t>).</a:t>
            </a:r>
          </a:p>
        </p:txBody>
      </p:sp>
    </p:spTree>
    <p:extLst>
      <p:ext uri="{BB962C8B-B14F-4D97-AF65-F5344CB8AC3E}">
        <p14:creationId xmlns:p14="http://schemas.microsoft.com/office/powerpoint/2010/main" val="50455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Date</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The Date object is a datatype built into the JavaScript language. Date objects are created with the </a:t>
            </a:r>
            <a:r>
              <a:rPr lang="en-US" dirty="0">
                <a:solidFill>
                  <a:srgbClr val="FF0000"/>
                </a:solidFill>
              </a:rPr>
              <a:t>new Date ().</a:t>
            </a:r>
          </a:p>
          <a:p>
            <a:endParaRPr lang="en-US" dirty="0"/>
          </a:p>
          <a:p>
            <a:r>
              <a:rPr lang="en-US" dirty="0"/>
              <a:t>Once a Date object is created, a number of methods allow you to operate on it. Most methods simply allow you to get and set the </a:t>
            </a:r>
            <a:r>
              <a:rPr lang="en-US" dirty="0">
                <a:solidFill>
                  <a:srgbClr val="FF0000"/>
                </a:solidFill>
              </a:rPr>
              <a:t>year</a:t>
            </a:r>
            <a:r>
              <a:rPr lang="en-US" dirty="0"/>
              <a:t>, </a:t>
            </a:r>
            <a:r>
              <a:rPr lang="en-US" dirty="0">
                <a:solidFill>
                  <a:srgbClr val="FF0000"/>
                </a:solidFill>
              </a:rPr>
              <a:t>month</a:t>
            </a:r>
            <a:r>
              <a:rPr lang="en-US" dirty="0"/>
              <a:t>, </a:t>
            </a:r>
            <a:r>
              <a:rPr lang="en-US" dirty="0">
                <a:solidFill>
                  <a:srgbClr val="FF0000"/>
                </a:solidFill>
              </a:rPr>
              <a:t>day</a:t>
            </a:r>
            <a:r>
              <a:rPr lang="en-US" dirty="0"/>
              <a:t>, </a:t>
            </a:r>
            <a:r>
              <a:rPr lang="en-US" dirty="0">
                <a:solidFill>
                  <a:srgbClr val="FF0000"/>
                </a:solidFill>
              </a:rPr>
              <a:t>hour</a:t>
            </a:r>
            <a:r>
              <a:rPr lang="en-US" dirty="0"/>
              <a:t>, </a:t>
            </a:r>
            <a:r>
              <a:rPr lang="en-US" dirty="0">
                <a:solidFill>
                  <a:srgbClr val="FF0000"/>
                </a:solidFill>
              </a:rPr>
              <a:t>minute</a:t>
            </a:r>
            <a:r>
              <a:rPr lang="en-US" dirty="0"/>
              <a:t>, </a:t>
            </a:r>
            <a:r>
              <a:rPr lang="en-US" dirty="0">
                <a:solidFill>
                  <a:srgbClr val="FF0000"/>
                </a:solidFill>
              </a:rPr>
              <a:t>second</a:t>
            </a:r>
            <a:r>
              <a:rPr lang="en-US" dirty="0"/>
              <a:t>, and </a:t>
            </a:r>
            <a:r>
              <a:rPr lang="en-US" dirty="0">
                <a:solidFill>
                  <a:srgbClr val="FF0000"/>
                </a:solidFill>
              </a:rPr>
              <a:t>millisecond</a:t>
            </a:r>
            <a:r>
              <a:rPr lang="en-US" dirty="0"/>
              <a:t> fields of the object, using either local time or UTC (universal, or GMT) time.</a:t>
            </a:r>
          </a:p>
        </p:txBody>
      </p:sp>
    </p:spTree>
    <p:extLst>
      <p:ext uri="{BB962C8B-B14F-4D97-AF65-F5344CB8AC3E}">
        <p14:creationId xmlns:p14="http://schemas.microsoft.com/office/powerpoint/2010/main" val="205585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981" y="5368211"/>
            <a:ext cx="8683348" cy="1143000"/>
          </a:xfrm>
        </p:spPr>
        <p:txBody>
          <a:bodyPr/>
          <a:lstStyle/>
          <a:p>
            <a:r>
              <a:rPr lang="en-US" b="0" dirty="0">
                <a:effectLst/>
              </a:rPr>
              <a:t>Date Methods</a:t>
            </a:r>
            <a:br>
              <a:rPr lang="en-US" b="0" dirty="0">
                <a:effectLst/>
              </a:rPr>
            </a:br>
            <a:endParaRPr lang="en-US" dirty="0"/>
          </a:p>
        </p:txBody>
      </p:sp>
      <p:sp>
        <p:nvSpPr>
          <p:cNvPr id="3" name="Content Placeholder 2"/>
          <p:cNvSpPr>
            <a:spLocks noGrp="1"/>
          </p:cNvSpPr>
          <p:nvPr>
            <p:ph sz="quarter" idx="13"/>
          </p:nvPr>
        </p:nvSpPr>
        <p:spPr>
          <a:xfrm>
            <a:off x="751114" y="731519"/>
            <a:ext cx="10842172" cy="4636691"/>
          </a:xfrm>
        </p:spPr>
        <p:txBody>
          <a:bodyPr>
            <a:normAutofit lnSpcReduction="10000"/>
          </a:bodyPr>
          <a:lstStyle/>
          <a:p>
            <a:r>
              <a:rPr lang="en-US" dirty="0">
                <a:solidFill>
                  <a:srgbClr val="FF0000"/>
                </a:solidFill>
              </a:rPr>
              <a:t>Date</a:t>
            </a:r>
            <a:r>
              <a:rPr lang="en-US" dirty="0"/>
              <a:t>() Returns today's date and time</a:t>
            </a:r>
          </a:p>
          <a:p>
            <a:r>
              <a:rPr lang="en-US" dirty="0" err="1">
                <a:solidFill>
                  <a:srgbClr val="FF0000"/>
                </a:solidFill>
              </a:rPr>
              <a:t>getDate</a:t>
            </a:r>
            <a:r>
              <a:rPr lang="en-US" dirty="0"/>
              <a:t>() Returns the day of the month for the specified date according to the local time</a:t>
            </a:r>
          </a:p>
          <a:p>
            <a:r>
              <a:rPr lang="en-US" dirty="0" err="1">
                <a:solidFill>
                  <a:srgbClr val="FF0000"/>
                </a:solidFill>
              </a:rPr>
              <a:t>getDay</a:t>
            </a:r>
            <a:r>
              <a:rPr lang="en-US" dirty="0"/>
              <a:t>() Returns the day of the week for the specified date according to the local time</a:t>
            </a:r>
          </a:p>
          <a:p>
            <a:r>
              <a:rPr lang="en-US" dirty="0" err="1">
                <a:solidFill>
                  <a:srgbClr val="FF0000"/>
                </a:solidFill>
              </a:rPr>
              <a:t>getFullYear</a:t>
            </a:r>
            <a:r>
              <a:rPr lang="en-US" dirty="0"/>
              <a:t>() Returns the year of the specified date according to the local time</a:t>
            </a:r>
          </a:p>
          <a:p>
            <a:r>
              <a:rPr lang="en-US" dirty="0" err="1">
                <a:solidFill>
                  <a:srgbClr val="FF0000"/>
                </a:solidFill>
              </a:rPr>
              <a:t>getHours</a:t>
            </a:r>
            <a:r>
              <a:rPr lang="en-US" dirty="0"/>
              <a:t>() Returns the hour in the specified date according to the local time</a:t>
            </a:r>
          </a:p>
          <a:p>
            <a:r>
              <a:rPr lang="en-US" dirty="0" err="1">
                <a:solidFill>
                  <a:srgbClr val="FF0000"/>
                </a:solidFill>
              </a:rPr>
              <a:t>getMilliseconds</a:t>
            </a:r>
            <a:r>
              <a:rPr lang="en-US" dirty="0"/>
              <a:t>() Returns the milliseconds in the specified date according to the local time</a:t>
            </a:r>
          </a:p>
          <a:p>
            <a:r>
              <a:rPr lang="en-US" dirty="0" err="1">
                <a:solidFill>
                  <a:srgbClr val="FF0000"/>
                </a:solidFill>
              </a:rPr>
              <a:t>getMinutes</a:t>
            </a:r>
            <a:r>
              <a:rPr lang="en-US" dirty="0"/>
              <a:t>() Returns the minutes in the specified date according to the local time</a:t>
            </a:r>
          </a:p>
          <a:p>
            <a:r>
              <a:rPr lang="en-US" dirty="0" err="1">
                <a:solidFill>
                  <a:srgbClr val="FF0000"/>
                </a:solidFill>
              </a:rPr>
              <a:t>getMonth</a:t>
            </a:r>
            <a:r>
              <a:rPr lang="en-US" dirty="0"/>
              <a:t>() Returns the month in the specified date according to the local time</a:t>
            </a:r>
          </a:p>
          <a:p>
            <a:r>
              <a:rPr lang="en-US" dirty="0" err="1">
                <a:solidFill>
                  <a:srgbClr val="FF0000"/>
                </a:solidFill>
              </a:rPr>
              <a:t>getSeconds</a:t>
            </a:r>
            <a:r>
              <a:rPr lang="en-US" dirty="0"/>
              <a:t>() Returns the seconds in the specified date according to the local time</a:t>
            </a:r>
          </a:p>
        </p:txBody>
      </p:sp>
    </p:spTree>
    <p:extLst>
      <p:ext uri="{BB962C8B-B14F-4D97-AF65-F5344CB8AC3E}">
        <p14:creationId xmlns:p14="http://schemas.microsoft.com/office/powerpoint/2010/main" val="335672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Conditional statements</a:t>
            </a:r>
            <a:br>
              <a:rPr lang="en-US" dirty="0">
                <a:effectLst/>
              </a:rPr>
            </a:br>
            <a:endParaRPr lang="en-US" dirty="0"/>
          </a:p>
        </p:txBody>
      </p:sp>
      <p:sp>
        <p:nvSpPr>
          <p:cNvPr id="3" name="Content Placeholder 2"/>
          <p:cNvSpPr>
            <a:spLocks noGrp="1"/>
          </p:cNvSpPr>
          <p:nvPr>
            <p:ph sz="quarter" idx="13"/>
          </p:nvPr>
        </p:nvSpPr>
        <p:spPr/>
        <p:txBody>
          <a:bodyPr/>
          <a:lstStyle/>
          <a:p>
            <a:r>
              <a:rPr lang="en-US" dirty="0"/>
              <a:t>Use the </a:t>
            </a:r>
            <a:r>
              <a:rPr lang="en-US" dirty="0">
                <a:solidFill>
                  <a:srgbClr val="FF0000"/>
                </a:solidFill>
              </a:rPr>
              <a:t>if</a:t>
            </a:r>
            <a:r>
              <a:rPr lang="en-US" dirty="0"/>
              <a:t> statement to execute a statement if a logical condition is true. Use the optional </a:t>
            </a:r>
            <a:r>
              <a:rPr lang="en-US" dirty="0">
                <a:solidFill>
                  <a:srgbClr val="FF0000"/>
                </a:solidFill>
              </a:rPr>
              <a:t>else</a:t>
            </a:r>
            <a:r>
              <a:rPr lang="en-US" dirty="0"/>
              <a:t> clause to execute a statement if the condition is false. </a:t>
            </a:r>
          </a:p>
          <a:p>
            <a:r>
              <a:rPr lang="en-US" dirty="0"/>
              <a:t>may also compound the statements using </a:t>
            </a:r>
            <a:r>
              <a:rPr lang="en-US" dirty="0">
                <a:solidFill>
                  <a:srgbClr val="FF0000"/>
                </a:solidFill>
              </a:rPr>
              <a:t>else if </a:t>
            </a:r>
            <a:r>
              <a:rPr lang="en-US" dirty="0"/>
              <a:t>to have multiple conditions tested in sequence</a:t>
            </a:r>
          </a:p>
        </p:txBody>
      </p:sp>
    </p:spTree>
    <p:extLst>
      <p:ext uri="{BB962C8B-B14F-4D97-AF65-F5344CB8AC3E}">
        <p14:creationId xmlns:p14="http://schemas.microsoft.com/office/powerpoint/2010/main" val="403819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6468" y="5564153"/>
            <a:ext cx="8683348" cy="1143000"/>
          </a:xfrm>
        </p:spPr>
        <p:txBody>
          <a:bodyPr/>
          <a:lstStyle/>
          <a:p>
            <a:r>
              <a:rPr lang="en-US" dirty="0">
                <a:effectLst/>
              </a:rPr>
              <a:t>Comparison operators</a:t>
            </a:r>
            <a:endParaRPr lang="en-US" dirty="0"/>
          </a:p>
        </p:txBody>
      </p:sp>
      <p:sp>
        <p:nvSpPr>
          <p:cNvPr id="3" name="Content Placeholder 2"/>
          <p:cNvSpPr>
            <a:spLocks noGrp="1"/>
          </p:cNvSpPr>
          <p:nvPr>
            <p:ph sz="quarter" idx="13"/>
          </p:nvPr>
        </p:nvSpPr>
        <p:spPr>
          <a:xfrm>
            <a:off x="767443" y="731519"/>
            <a:ext cx="11172373" cy="4656909"/>
          </a:xfrm>
        </p:spPr>
        <p:txBody>
          <a:bodyPr>
            <a:normAutofit/>
          </a:bodyPr>
          <a:lstStyle/>
          <a:p>
            <a:r>
              <a:rPr lang="en-US" dirty="0"/>
              <a:t>Equal (</a:t>
            </a:r>
            <a:r>
              <a:rPr lang="en-US" dirty="0">
                <a:solidFill>
                  <a:srgbClr val="FF0000"/>
                </a:solidFill>
              </a:rPr>
              <a:t>==</a:t>
            </a:r>
            <a:r>
              <a:rPr lang="en-US" dirty="0"/>
              <a:t>) Returns true if the operands are equal.</a:t>
            </a:r>
          </a:p>
          <a:p>
            <a:r>
              <a:rPr lang="en-US" dirty="0"/>
              <a:t>Not equal (</a:t>
            </a:r>
            <a:r>
              <a:rPr lang="en-US" dirty="0">
                <a:solidFill>
                  <a:srgbClr val="FF0000"/>
                </a:solidFill>
              </a:rPr>
              <a:t>!=</a:t>
            </a:r>
            <a:r>
              <a:rPr lang="en-US" dirty="0"/>
              <a:t>) Returns true if the operands are not equal.</a:t>
            </a:r>
          </a:p>
          <a:p>
            <a:r>
              <a:rPr lang="en-US" dirty="0"/>
              <a:t>Strict equal (</a:t>
            </a:r>
            <a:r>
              <a:rPr lang="en-US" dirty="0">
                <a:solidFill>
                  <a:srgbClr val="FF0000"/>
                </a:solidFill>
              </a:rPr>
              <a:t>===</a:t>
            </a:r>
            <a:r>
              <a:rPr lang="en-US" dirty="0"/>
              <a:t>) Returns true if the operands are equal and of the same type .</a:t>
            </a:r>
          </a:p>
          <a:p>
            <a:r>
              <a:rPr lang="en-US" dirty="0"/>
              <a:t>Strict not equal (</a:t>
            </a:r>
            <a:r>
              <a:rPr lang="en-US" dirty="0">
                <a:solidFill>
                  <a:srgbClr val="FF0000"/>
                </a:solidFill>
              </a:rPr>
              <a:t>!==</a:t>
            </a:r>
            <a:r>
              <a:rPr lang="en-US" dirty="0"/>
              <a:t>) Returns true if the operands are of the same type but not equal </a:t>
            </a:r>
            <a:r>
              <a:rPr lang="en-US" dirty="0">
                <a:solidFill>
                  <a:srgbClr val="FF0000"/>
                </a:solidFill>
              </a:rPr>
              <a:t>or</a:t>
            </a:r>
            <a:r>
              <a:rPr lang="en-US" dirty="0"/>
              <a:t> different type.</a:t>
            </a:r>
          </a:p>
          <a:p>
            <a:r>
              <a:rPr lang="en-US" dirty="0"/>
              <a:t>Greater than (</a:t>
            </a:r>
            <a:r>
              <a:rPr lang="en-US" dirty="0">
                <a:solidFill>
                  <a:srgbClr val="FF0000"/>
                </a:solidFill>
              </a:rPr>
              <a:t>&gt;</a:t>
            </a:r>
            <a:r>
              <a:rPr lang="en-US" dirty="0"/>
              <a:t>) Returns true if the left operand is greater than the right operand.</a:t>
            </a:r>
          </a:p>
          <a:p>
            <a:r>
              <a:rPr lang="en-US" dirty="0"/>
              <a:t>Greater than or equal (</a:t>
            </a:r>
            <a:r>
              <a:rPr lang="en-US" dirty="0">
                <a:solidFill>
                  <a:srgbClr val="FF0000"/>
                </a:solidFill>
              </a:rPr>
              <a:t>&gt;=</a:t>
            </a:r>
            <a:r>
              <a:rPr lang="en-US" dirty="0"/>
              <a:t>) Returns true if the left operand is greater than or equal to the right operand.</a:t>
            </a:r>
          </a:p>
          <a:p>
            <a:r>
              <a:rPr lang="en-US" dirty="0"/>
              <a:t>Less than (</a:t>
            </a:r>
            <a:r>
              <a:rPr lang="en-US" dirty="0">
                <a:solidFill>
                  <a:srgbClr val="FF0000"/>
                </a:solidFill>
              </a:rPr>
              <a:t>&lt;</a:t>
            </a:r>
            <a:r>
              <a:rPr lang="en-US" dirty="0"/>
              <a:t>) Returns true if the left operand is less than the right operand.</a:t>
            </a:r>
          </a:p>
          <a:p>
            <a:r>
              <a:rPr lang="en-US" dirty="0"/>
              <a:t>Less than or equal (</a:t>
            </a:r>
            <a:r>
              <a:rPr lang="en-US" dirty="0">
                <a:solidFill>
                  <a:srgbClr val="FF0000"/>
                </a:solidFill>
              </a:rPr>
              <a:t>&lt;=</a:t>
            </a:r>
            <a:r>
              <a:rPr lang="en-US" dirty="0"/>
              <a:t>) Returns true if the left operand is less than or equal to the right operand.</a:t>
            </a:r>
          </a:p>
        </p:txBody>
      </p:sp>
    </p:spTree>
    <p:extLst>
      <p:ext uri="{BB962C8B-B14F-4D97-AF65-F5344CB8AC3E}">
        <p14:creationId xmlns:p14="http://schemas.microsoft.com/office/powerpoint/2010/main" val="350037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3"/>
          </p:nvPr>
        </p:nvSpPr>
        <p:spPr/>
        <p:txBody>
          <a:bodyPr/>
          <a:lstStyle/>
          <a:p>
            <a:r>
              <a:rPr lang="en-US" dirty="0"/>
              <a:t>A </a:t>
            </a:r>
            <a:r>
              <a:rPr lang="en-US" dirty="0">
                <a:solidFill>
                  <a:srgbClr val="FF0000"/>
                </a:solidFill>
              </a:rPr>
              <a:t>switch</a:t>
            </a:r>
            <a:r>
              <a:rPr lang="en-US" dirty="0"/>
              <a:t> statement allows a program to evaluate an expression and attempt to match the expression's value to a </a:t>
            </a:r>
            <a:r>
              <a:rPr lang="en-US" dirty="0">
                <a:solidFill>
                  <a:srgbClr val="FF0000"/>
                </a:solidFill>
              </a:rPr>
              <a:t>case</a:t>
            </a:r>
            <a:r>
              <a:rPr lang="en-US" dirty="0"/>
              <a:t> label. If a match is found, the program executes the associated statement</a:t>
            </a:r>
          </a:p>
        </p:txBody>
      </p:sp>
    </p:spTree>
    <p:extLst>
      <p:ext uri="{BB962C8B-B14F-4D97-AF65-F5344CB8AC3E}">
        <p14:creationId xmlns:p14="http://schemas.microsoft.com/office/powerpoint/2010/main" val="1126533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Loops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At times, certain instructions require repeated execution. Loops are an ideal way to do the same. A loop represents a set of instructions that must be repeated. In a loop’s context, a repetition is termed as an iteration.</a:t>
            </a:r>
          </a:p>
        </p:txBody>
      </p:sp>
    </p:spTree>
    <p:extLst>
      <p:ext uri="{BB962C8B-B14F-4D97-AF65-F5344CB8AC3E}">
        <p14:creationId xmlns:p14="http://schemas.microsoft.com/office/powerpoint/2010/main" val="243529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138" y="5581946"/>
            <a:ext cx="8683348" cy="1143000"/>
          </a:xfrm>
        </p:spPr>
        <p:txBody>
          <a:bodyPr/>
          <a:lstStyle/>
          <a:p>
            <a:r>
              <a:rPr lang="en-US" dirty="0"/>
              <a:t>for statement</a:t>
            </a:r>
          </a:p>
        </p:txBody>
      </p:sp>
      <p:sp>
        <p:nvSpPr>
          <p:cNvPr id="3" name="Content Placeholder 2"/>
          <p:cNvSpPr>
            <a:spLocks noGrp="1"/>
          </p:cNvSpPr>
          <p:nvPr>
            <p:ph sz="quarter" idx="13"/>
          </p:nvPr>
        </p:nvSpPr>
        <p:spPr>
          <a:xfrm>
            <a:off x="424543" y="506186"/>
            <a:ext cx="10649858" cy="5075759"/>
          </a:xfrm>
        </p:spPr>
        <p:txBody>
          <a:bodyPr>
            <a:normAutofit lnSpcReduction="10000"/>
          </a:bodyPr>
          <a:lstStyle/>
          <a:p>
            <a:r>
              <a:rPr lang="en-US" dirty="0"/>
              <a:t>A </a:t>
            </a:r>
            <a:r>
              <a:rPr lang="en-US" dirty="0">
                <a:solidFill>
                  <a:srgbClr val="FF0000"/>
                </a:solidFill>
              </a:rPr>
              <a:t>for loop </a:t>
            </a:r>
            <a:r>
              <a:rPr lang="en-US" dirty="0"/>
              <a:t>repeats until a specified condition evaluates to false</a:t>
            </a:r>
          </a:p>
          <a:p>
            <a:endParaRPr lang="en-US" dirty="0"/>
          </a:p>
          <a:p>
            <a:endParaRPr lang="en-US" dirty="0"/>
          </a:p>
          <a:p>
            <a:endParaRPr lang="en-US" dirty="0"/>
          </a:p>
          <a:p>
            <a:r>
              <a:rPr lang="en-US" dirty="0"/>
              <a:t>The initializing expression </a:t>
            </a:r>
            <a:r>
              <a:rPr lang="en-US" dirty="0" err="1">
                <a:solidFill>
                  <a:srgbClr val="FF0000"/>
                </a:solidFill>
              </a:rPr>
              <a:t>initialExpression</a:t>
            </a:r>
            <a:r>
              <a:rPr lang="en-US" dirty="0"/>
              <a:t>, if any, is executed. This expression usually initializes one or more loop counters, This expression can also declare variables.</a:t>
            </a:r>
          </a:p>
          <a:p>
            <a:r>
              <a:rPr lang="en-US" dirty="0"/>
              <a:t>If the value of condition is true, the loop statements execute. If the value of </a:t>
            </a:r>
            <a:r>
              <a:rPr lang="en-US" dirty="0">
                <a:solidFill>
                  <a:schemeClr val="bg2">
                    <a:lumMod val="75000"/>
                  </a:schemeClr>
                </a:solidFill>
              </a:rPr>
              <a:t>condition</a:t>
            </a:r>
            <a:r>
              <a:rPr lang="en-US" dirty="0"/>
              <a:t> is false, the for loop terminates. </a:t>
            </a:r>
          </a:p>
          <a:p>
            <a:r>
              <a:rPr lang="en-US" dirty="0"/>
              <a:t>The statement executes. To execute multiple statements, use a block statement ({ ... }) to group those statements.</a:t>
            </a:r>
          </a:p>
          <a:p>
            <a:r>
              <a:rPr lang="en-US" dirty="0"/>
              <a:t>If present, the update expression </a:t>
            </a:r>
            <a:r>
              <a:rPr lang="en-US" dirty="0" err="1">
                <a:solidFill>
                  <a:schemeClr val="accent3">
                    <a:lumMod val="75000"/>
                  </a:schemeClr>
                </a:solidFill>
              </a:rPr>
              <a:t>incrementExpression</a:t>
            </a:r>
            <a:r>
              <a:rPr lang="en-US" dirty="0"/>
              <a:t> is executed.</a:t>
            </a:r>
          </a:p>
          <a:p>
            <a:r>
              <a:rPr lang="en-US" dirty="0"/>
              <a:t>Control returns to step 2.</a:t>
            </a:r>
          </a:p>
        </p:txBody>
      </p:sp>
      <p:sp>
        <p:nvSpPr>
          <p:cNvPr id="5" name="Rectangle 2"/>
          <p:cNvSpPr>
            <a:spLocks noChangeArrowheads="1"/>
          </p:cNvSpPr>
          <p:nvPr/>
        </p:nvSpPr>
        <p:spPr bwMode="auto">
          <a:xfrm>
            <a:off x="963385" y="1091589"/>
            <a:ext cx="8719457" cy="788623"/>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13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for ([</a:t>
            </a:r>
            <a:r>
              <a:rPr kumimoji="0" lang="en-US" altLang="en-US" sz="2000" b="0" i="0" u="none" strike="noStrike" cap="none" normalizeH="0" baseline="0" dirty="0" err="1">
                <a:ln>
                  <a:noFill/>
                </a:ln>
                <a:solidFill>
                  <a:srgbClr val="FF0000"/>
                </a:solidFill>
                <a:effectLst/>
                <a:latin typeface="Consolas" panose="020B0609020204030204" pitchFamily="49" charset="0"/>
              </a:rPr>
              <a:t>initialExpression</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a:ln>
                  <a:noFill/>
                </a:ln>
                <a:solidFill>
                  <a:schemeClr val="bg2">
                    <a:lumMod val="75000"/>
                  </a:schemeClr>
                </a:solidFill>
                <a:effectLst/>
                <a:latin typeface="Consolas" panose="020B0609020204030204" pitchFamily="49" charset="0"/>
              </a:rPr>
              <a:t>condition</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chemeClr val="accent3">
                    <a:lumMod val="75000"/>
                  </a:schemeClr>
                </a:solidFill>
                <a:effectLst/>
                <a:latin typeface="Consolas" panose="020B0609020204030204" pitchFamily="49" charset="0"/>
              </a:rPr>
              <a:t>incrementExpression</a:t>
            </a:r>
            <a:r>
              <a:rPr kumimoji="0" lang="en-US" altLang="en-US" sz="2000" b="0" i="0" u="none" strike="noStrike" cap="none" normalizeH="0" baseline="0" dirty="0">
                <a:ln>
                  <a:noFill/>
                </a:ln>
                <a:solidFill>
                  <a:srgbClr val="333333"/>
                </a:solidFill>
                <a:effectLst/>
                <a:latin typeface="Consolas" panose="020B0609020204030204" pitchFamily="49" charset="0"/>
              </a:rPr>
              <a:t>]) statement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21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Data type conversion</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JavaScript is a dynamically typed language. That means you don't have to specify the data type of a variable when you declare it, and data types are </a:t>
            </a:r>
            <a:r>
              <a:rPr lang="en-US" dirty="0">
                <a:solidFill>
                  <a:srgbClr val="FF0000"/>
                </a:solidFill>
              </a:rPr>
              <a:t>converted automatically </a:t>
            </a:r>
            <a:r>
              <a:rPr lang="en-US" dirty="0"/>
              <a:t>as needed during script execution</a:t>
            </a:r>
          </a:p>
        </p:txBody>
      </p:sp>
    </p:spTree>
    <p:extLst>
      <p:ext uri="{BB962C8B-B14F-4D97-AF65-F5344CB8AC3E}">
        <p14:creationId xmlns:p14="http://schemas.microsoft.com/office/powerpoint/2010/main" val="2334275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996" y="4952554"/>
            <a:ext cx="8683348" cy="1143000"/>
          </a:xfrm>
        </p:spPr>
        <p:txBody>
          <a:bodyPr/>
          <a:lstStyle/>
          <a:p>
            <a:r>
              <a:rPr lang="en-US" dirty="0"/>
              <a:t>do...while statement</a:t>
            </a:r>
          </a:p>
        </p:txBody>
      </p:sp>
      <p:sp>
        <p:nvSpPr>
          <p:cNvPr id="3" name="Content Placeholder 2"/>
          <p:cNvSpPr>
            <a:spLocks noGrp="1"/>
          </p:cNvSpPr>
          <p:nvPr>
            <p:ph sz="quarter" idx="13"/>
          </p:nvPr>
        </p:nvSpPr>
        <p:spPr>
          <a:xfrm>
            <a:off x="963387" y="731520"/>
            <a:ext cx="10499270" cy="4221034"/>
          </a:xfrm>
        </p:spPr>
        <p:txBody>
          <a:bodyPr>
            <a:normAutofit/>
          </a:bodyPr>
          <a:lstStyle/>
          <a:p>
            <a:r>
              <a:rPr lang="en-US" dirty="0"/>
              <a:t>The do...while statement repeats until a specified condition evaluates to false</a:t>
            </a:r>
          </a:p>
          <a:p>
            <a:endParaRPr lang="en-US" dirty="0"/>
          </a:p>
          <a:p>
            <a:endParaRPr lang="en-US" dirty="0"/>
          </a:p>
          <a:p>
            <a:r>
              <a:rPr lang="en-US" dirty="0">
                <a:solidFill>
                  <a:schemeClr val="accent3">
                    <a:lumMod val="75000"/>
                  </a:schemeClr>
                </a:solidFill>
              </a:rPr>
              <a:t>statement</a:t>
            </a:r>
            <a:r>
              <a:rPr lang="en-US" dirty="0"/>
              <a:t> executes once before the </a:t>
            </a:r>
            <a:r>
              <a:rPr lang="en-US" dirty="0">
                <a:solidFill>
                  <a:srgbClr val="FF0000"/>
                </a:solidFill>
              </a:rPr>
              <a:t>condition</a:t>
            </a:r>
            <a:r>
              <a:rPr lang="en-US" dirty="0"/>
              <a:t> is checked. To execute multiple statements, use a block statement ({ ... }) to group those statements. If condition is true, the statement executes again. At the end of every execution, the condition is checked. When the condition is false, execution stops and control passes to the statement following </a:t>
            </a:r>
            <a:r>
              <a:rPr lang="en-US" dirty="0">
                <a:solidFill>
                  <a:schemeClr val="bg2">
                    <a:lumMod val="75000"/>
                  </a:schemeClr>
                </a:solidFill>
              </a:rPr>
              <a:t>do</a:t>
            </a:r>
            <a:r>
              <a:rPr lang="en-US" dirty="0"/>
              <a:t>...</a:t>
            </a:r>
            <a:r>
              <a:rPr lang="en-US" dirty="0">
                <a:solidFill>
                  <a:schemeClr val="bg2">
                    <a:lumMod val="75000"/>
                  </a:schemeClr>
                </a:solidFill>
              </a:rPr>
              <a:t>while</a:t>
            </a:r>
            <a:r>
              <a:rPr lang="en-US" dirty="0"/>
              <a:t>.</a:t>
            </a:r>
          </a:p>
        </p:txBody>
      </p:sp>
      <p:sp>
        <p:nvSpPr>
          <p:cNvPr id="4" name="Rectangle 1"/>
          <p:cNvSpPr>
            <a:spLocks noChangeArrowheads="1"/>
          </p:cNvSpPr>
          <p:nvPr/>
        </p:nvSpPr>
        <p:spPr bwMode="auto">
          <a:xfrm>
            <a:off x="1877786" y="1477834"/>
            <a:ext cx="7779482" cy="603957"/>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13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2">
                    <a:lumMod val="75000"/>
                  </a:schemeClr>
                </a:solidFill>
                <a:effectLst/>
                <a:latin typeface="Consolas" panose="020B0609020204030204" pitchFamily="49" charset="0"/>
              </a:rPr>
              <a:t>do</a:t>
            </a:r>
            <a:r>
              <a:rPr kumimoji="0" lang="en-US" altLang="en-US" sz="2800" b="0" i="0" u="none" strike="noStrike" cap="none" normalizeH="0" baseline="0" dirty="0">
                <a:ln>
                  <a:noFill/>
                </a:ln>
                <a:solidFill>
                  <a:srgbClr val="333333"/>
                </a:solidFill>
                <a:effectLst/>
                <a:latin typeface="Consolas" panose="020B0609020204030204" pitchFamily="49" charset="0"/>
              </a:rPr>
              <a:t> </a:t>
            </a:r>
            <a:r>
              <a:rPr kumimoji="0" lang="en-US" altLang="en-US" sz="2800" b="0" i="0" u="none" strike="noStrike" cap="none" normalizeH="0" baseline="0" dirty="0">
                <a:ln>
                  <a:noFill/>
                </a:ln>
                <a:solidFill>
                  <a:schemeClr val="accent3">
                    <a:lumMod val="75000"/>
                  </a:schemeClr>
                </a:solidFill>
                <a:effectLst/>
                <a:latin typeface="Consolas" panose="020B0609020204030204" pitchFamily="49" charset="0"/>
              </a:rPr>
              <a:t>statement</a:t>
            </a:r>
            <a:r>
              <a:rPr kumimoji="0" lang="en-US" altLang="en-US" sz="2800" b="0" i="0" u="none" strike="noStrike" cap="none" normalizeH="0" baseline="0" dirty="0">
                <a:ln>
                  <a:noFill/>
                </a:ln>
                <a:solidFill>
                  <a:srgbClr val="333333"/>
                </a:solidFill>
                <a:effectLst/>
                <a:latin typeface="Consolas" panose="020B0609020204030204" pitchFamily="49" charset="0"/>
              </a:rPr>
              <a:t> </a:t>
            </a:r>
            <a:r>
              <a:rPr kumimoji="0" lang="en-US" altLang="en-US" sz="2800" b="0" i="0" u="none" strike="noStrike" cap="none" normalizeH="0" baseline="0" dirty="0">
                <a:ln>
                  <a:noFill/>
                </a:ln>
                <a:solidFill>
                  <a:schemeClr val="bg2">
                    <a:lumMod val="75000"/>
                  </a:schemeClr>
                </a:solidFill>
                <a:effectLst/>
                <a:latin typeface="Consolas" panose="020B0609020204030204" pitchFamily="49" charset="0"/>
              </a:rPr>
              <a:t>while</a:t>
            </a:r>
            <a:r>
              <a:rPr kumimoji="0" lang="en-US" altLang="en-US" sz="2800" b="0" i="0" u="none" strike="noStrike" cap="none" normalizeH="0" baseline="0" dirty="0">
                <a:ln>
                  <a:noFill/>
                </a:ln>
                <a:solidFill>
                  <a:srgbClr val="333333"/>
                </a:solidFill>
                <a:effectLst/>
                <a:latin typeface="Consolas" panose="020B0609020204030204" pitchFamily="49" charset="0"/>
              </a:rPr>
              <a:t> (</a:t>
            </a:r>
            <a:r>
              <a:rPr kumimoji="0" lang="en-US" altLang="en-US" sz="2800" b="0" i="0" u="none" strike="noStrike" cap="none" normalizeH="0" baseline="0" dirty="0">
                <a:ln>
                  <a:noFill/>
                </a:ln>
                <a:solidFill>
                  <a:srgbClr val="FF0000"/>
                </a:solidFill>
                <a:effectLst/>
                <a:latin typeface="Consolas" panose="020B0609020204030204" pitchFamily="49" charset="0"/>
              </a:rPr>
              <a:t>condition</a:t>
            </a:r>
            <a:r>
              <a:rPr kumimoji="0" lang="en-US" altLang="en-US" sz="2800" b="0" i="0" u="none" strike="noStrike" cap="none" normalizeH="0" baseline="0" dirty="0">
                <a:ln>
                  <a:noFill/>
                </a:ln>
                <a:solidFill>
                  <a:srgbClr val="333333"/>
                </a:solidFill>
                <a:effectLst/>
                <a:latin typeface="Consolas" panose="020B06090202040302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293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882" y="5715000"/>
            <a:ext cx="8683348" cy="1143000"/>
          </a:xfrm>
        </p:spPr>
        <p:txBody>
          <a:bodyPr/>
          <a:lstStyle/>
          <a:p>
            <a:r>
              <a:rPr lang="en-US" dirty="0"/>
              <a:t>while statement</a:t>
            </a:r>
          </a:p>
        </p:txBody>
      </p:sp>
      <p:sp>
        <p:nvSpPr>
          <p:cNvPr id="3" name="Content Placeholder 2"/>
          <p:cNvSpPr>
            <a:spLocks noGrp="1"/>
          </p:cNvSpPr>
          <p:nvPr>
            <p:ph sz="quarter" idx="13"/>
          </p:nvPr>
        </p:nvSpPr>
        <p:spPr>
          <a:xfrm>
            <a:off x="1012371" y="731520"/>
            <a:ext cx="10649859" cy="4983480"/>
          </a:xfrm>
        </p:spPr>
        <p:txBody>
          <a:bodyPr>
            <a:normAutofit/>
          </a:bodyPr>
          <a:lstStyle/>
          <a:p>
            <a:r>
              <a:rPr lang="en-US" dirty="0"/>
              <a:t>A </a:t>
            </a:r>
            <a:r>
              <a:rPr lang="en-US" dirty="0">
                <a:solidFill>
                  <a:schemeClr val="bg2">
                    <a:lumMod val="75000"/>
                  </a:schemeClr>
                </a:solidFill>
              </a:rPr>
              <a:t>while</a:t>
            </a:r>
            <a:r>
              <a:rPr lang="en-US" dirty="0"/>
              <a:t> statement executes its statements as long as a specified condition evaluates to true. </a:t>
            </a:r>
          </a:p>
          <a:p>
            <a:endParaRPr lang="en-US" dirty="0"/>
          </a:p>
          <a:p>
            <a:r>
              <a:rPr lang="en-US" dirty="0"/>
              <a:t>The </a:t>
            </a:r>
            <a:r>
              <a:rPr lang="en-US" dirty="0">
                <a:solidFill>
                  <a:srgbClr val="FF0000"/>
                </a:solidFill>
              </a:rPr>
              <a:t>condition</a:t>
            </a:r>
            <a:r>
              <a:rPr lang="en-US" dirty="0"/>
              <a:t> test occurs before statement in the loop is executed. If the condition returns true, statement is executed and the condition is tested again. If the condition returns false, execution stops and control is passed to the statement following while.</a:t>
            </a:r>
          </a:p>
          <a:p>
            <a:r>
              <a:rPr lang="en-US" dirty="0"/>
              <a:t>To execute multiple statements, use a block statement ({ ... }) to group those statements.</a:t>
            </a:r>
          </a:p>
        </p:txBody>
      </p:sp>
      <p:sp>
        <p:nvSpPr>
          <p:cNvPr id="5" name="Rectangle 2"/>
          <p:cNvSpPr>
            <a:spLocks noChangeArrowheads="1"/>
          </p:cNvSpPr>
          <p:nvPr/>
        </p:nvSpPr>
        <p:spPr bwMode="auto">
          <a:xfrm>
            <a:off x="4049486" y="1376479"/>
            <a:ext cx="5290457" cy="480846"/>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13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Consolas" panose="020B0609020204030204" pitchFamily="49" charset="0"/>
              </a:rPr>
              <a:t>while</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a:ln>
                  <a:noFill/>
                </a:ln>
                <a:solidFill>
                  <a:srgbClr val="FF0000"/>
                </a:solidFill>
                <a:effectLst/>
                <a:latin typeface="Consolas" panose="020B0609020204030204" pitchFamily="49" charset="0"/>
              </a:rPr>
              <a:t>condition</a:t>
            </a:r>
            <a:r>
              <a:rPr kumimoji="0" lang="en-US" altLang="en-US" sz="2000" b="0" i="0" u="none" strike="noStrike" cap="none" normalizeH="0" baseline="0" dirty="0">
                <a:ln>
                  <a:noFill/>
                </a:ln>
                <a:solidFill>
                  <a:srgbClr val="333333"/>
                </a:solidFill>
                <a:effectLst/>
                <a:latin typeface="Consolas" panose="020B0609020204030204" pitchFamily="49" charset="0"/>
              </a:rPr>
              <a:t>) statement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122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Break-continue  statement</a:t>
            </a:r>
          </a:p>
        </p:txBody>
      </p:sp>
      <p:sp>
        <p:nvSpPr>
          <p:cNvPr id="3" name="Content Placeholder 2"/>
          <p:cNvSpPr>
            <a:spLocks noGrp="1"/>
          </p:cNvSpPr>
          <p:nvPr>
            <p:ph sz="quarter" idx="13"/>
          </p:nvPr>
        </p:nvSpPr>
        <p:spPr/>
        <p:txBody>
          <a:bodyPr/>
          <a:lstStyle/>
          <a:p>
            <a:r>
              <a:rPr lang="en-US" dirty="0"/>
              <a:t>Use the break statement to terminate a </a:t>
            </a:r>
            <a:r>
              <a:rPr lang="en-US" dirty="0">
                <a:solidFill>
                  <a:srgbClr val="FF0000"/>
                </a:solidFill>
              </a:rPr>
              <a:t>loop</a:t>
            </a:r>
            <a:r>
              <a:rPr lang="en-US" dirty="0"/>
              <a:t>, </a:t>
            </a:r>
            <a:r>
              <a:rPr lang="en-US" dirty="0">
                <a:solidFill>
                  <a:srgbClr val="FF0000"/>
                </a:solidFill>
              </a:rPr>
              <a:t>switch</a:t>
            </a:r>
          </a:p>
          <a:p>
            <a:r>
              <a:rPr lang="en-US" dirty="0"/>
              <a:t>The continue statement can be used to </a:t>
            </a:r>
            <a:r>
              <a:rPr lang="en-US" dirty="0">
                <a:solidFill>
                  <a:srgbClr val="FF0000"/>
                </a:solidFill>
              </a:rPr>
              <a:t>restart</a:t>
            </a:r>
            <a:r>
              <a:rPr lang="en-US" dirty="0"/>
              <a:t> a </a:t>
            </a:r>
            <a:r>
              <a:rPr lang="en-US" dirty="0">
                <a:solidFill>
                  <a:srgbClr val="FF0000"/>
                </a:solidFill>
              </a:rPr>
              <a:t>while</a:t>
            </a:r>
            <a:r>
              <a:rPr lang="en-US" dirty="0"/>
              <a:t>, </a:t>
            </a:r>
            <a:r>
              <a:rPr lang="en-US" dirty="0">
                <a:solidFill>
                  <a:srgbClr val="FF0000"/>
                </a:solidFill>
              </a:rPr>
              <a:t>do-while</a:t>
            </a:r>
            <a:r>
              <a:rPr lang="en-US" dirty="0"/>
              <a:t>, </a:t>
            </a:r>
            <a:r>
              <a:rPr lang="en-US" dirty="0">
                <a:solidFill>
                  <a:srgbClr val="FF0000"/>
                </a:solidFill>
              </a:rPr>
              <a:t>for</a:t>
            </a:r>
            <a:r>
              <a:rPr lang="en-US" dirty="0"/>
              <a:t> statement.</a:t>
            </a:r>
          </a:p>
        </p:txBody>
      </p:sp>
    </p:spTree>
    <p:extLst>
      <p:ext uri="{BB962C8B-B14F-4D97-AF65-F5344CB8AC3E}">
        <p14:creationId xmlns:p14="http://schemas.microsoft.com/office/powerpoint/2010/main" val="303499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sz="quarter" idx="13"/>
          </p:nvPr>
        </p:nvSpPr>
        <p:spPr/>
        <p:txBody>
          <a:bodyPr>
            <a:normAutofit fontScale="92500"/>
          </a:bodyPr>
          <a:lstStyle/>
          <a:p>
            <a:r>
              <a:rPr lang="en-US" dirty="0"/>
              <a:t>JavaScript supports </a:t>
            </a:r>
            <a:r>
              <a:rPr lang="en-US" dirty="0">
                <a:solidFill>
                  <a:srgbClr val="FF0000"/>
                </a:solidFill>
              </a:rPr>
              <a:t>both integer and floating-point </a:t>
            </a:r>
            <a:r>
              <a:rPr lang="en-US" dirty="0"/>
              <a:t>numbers that can be represented in decimal, hexadecimal or octal notation.</a:t>
            </a:r>
          </a:p>
          <a:p>
            <a:r>
              <a:rPr lang="en-US" dirty="0"/>
              <a:t>Unlike other languages, JavaScript does not treat integer and floating-point numbers differently.</a:t>
            </a:r>
          </a:p>
          <a:p>
            <a:r>
              <a:rPr lang="en-US" dirty="0"/>
              <a:t>All numbers in JavaScript are represented as floating-point numbers.</a:t>
            </a:r>
          </a:p>
          <a:p>
            <a:r>
              <a:rPr lang="en-US" dirty="0"/>
              <a:t>Numbers can also be represented in hexadecimal notation (base 16).</a:t>
            </a:r>
          </a:p>
          <a:p>
            <a:r>
              <a:rPr lang="en-US" dirty="0">
                <a:solidFill>
                  <a:srgbClr val="FF0000"/>
                </a:solidFill>
              </a:rPr>
              <a:t>Hexadecimal</a:t>
            </a:r>
            <a:r>
              <a:rPr lang="en-US" dirty="0"/>
              <a:t> numbers are prefixed with </a:t>
            </a:r>
            <a:r>
              <a:rPr lang="en-US" dirty="0">
                <a:solidFill>
                  <a:srgbClr val="FF0000"/>
                </a:solidFill>
              </a:rPr>
              <a:t>0x</a:t>
            </a:r>
            <a:r>
              <a:rPr lang="en-US" dirty="0"/>
              <a:t>.</a:t>
            </a:r>
          </a:p>
        </p:txBody>
      </p:sp>
    </p:spTree>
    <p:extLst>
      <p:ext uri="{BB962C8B-B14F-4D97-AF65-F5344CB8AC3E}">
        <p14:creationId xmlns:p14="http://schemas.microsoft.com/office/powerpoint/2010/main" val="265274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Integers from Strings</a:t>
            </a:r>
          </a:p>
        </p:txBody>
      </p:sp>
      <p:sp>
        <p:nvSpPr>
          <p:cNvPr id="3" name="Content Placeholder 2"/>
          <p:cNvSpPr>
            <a:spLocks noGrp="1"/>
          </p:cNvSpPr>
          <p:nvPr>
            <p:ph sz="quarter" idx="13"/>
          </p:nvPr>
        </p:nvSpPr>
        <p:spPr/>
        <p:txBody>
          <a:bodyPr>
            <a:normAutofit lnSpcReduction="10000"/>
          </a:bodyPr>
          <a:lstStyle/>
          <a:p>
            <a:r>
              <a:rPr lang="en-US" dirty="0" err="1">
                <a:solidFill>
                  <a:srgbClr val="FF0000"/>
                </a:solidFill>
              </a:rPr>
              <a:t>parseInt</a:t>
            </a:r>
            <a:r>
              <a:rPr lang="en-US" dirty="0">
                <a:solidFill>
                  <a:srgbClr val="FF0000"/>
                </a:solidFill>
              </a:rPr>
              <a:t>() </a:t>
            </a:r>
            <a:r>
              <a:rPr lang="en-US" dirty="0"/>
              <a:t>Can be used to </a:t>
            </a:r>
            <a:r>
              <a:rPr lang="en-US" dirty="0">
                <a:solidFill>
                  <a:srgbClr val="FF0000"/>
                </a:solidFill>
              </a:rPr>
              <a:t>parse an integer from a string.</a:t>
            </a:r>
          </a:p>
          <a:p>
            <a:r>
              <a:rPr lang="en-US" dirty="0"/>
              <a:t>This method is particularly handy in situations when you are dealing with the values </a:t>
            </a:r>
            <a:r>
              <a:rPr lang="en-US" dirty="0">
                <a:solidFill>
                  <a:srgbClr val="FF0000"/>
                </a:solidFill>
              </a:rPr>
              <a:t>like CSS units </a:t>
            </a:r>
            <a:r>
              <a:rPr lang="en-US" dirty="0"/>
              <a:t>e.g. </a:t>
            </a:r>
            <a:r>
              <a:rPr lang="en-US" dirty="0">
                <a:solidFill>
                  <a:srgbClr val="FF0000"/>
                </a:solidFill>
              </a:rPr>
              <a:t>50px</a:t>
            </a:r>
            <a:r>
              <a:rPr lang="en-US" dirty="0"/>
              <a:t>, </a:t>
            </a:r>
            <a:r>
              <a:rPr lang="en-US" dirty="0">
                <a:solidFill>
                  <a:srgbClr val="FF0000"/>
                </a:solidFill>
              </a:rPr>
              <a:t>12pt</a:t>
            </a:r>
            <a:r>
              <a:rPr lang="en-US" dirty="0"/>
              <a:t>, etc. and you would like to extract the numeric value out of it.</a:t>
            </a:r>
          </a:p>
          <a:p>
            <a:r>
              <a:rPr lang="en-US" dirty="0"/>
              <a:t>If the </a:t>
            </a:r>
            <a:r>
              <a:rPr lang="en-US" dirty="0" err="1">
                <a:solidFill>
                  <a:srgbClr val="FF0000"/>
                </a:solidFill>
              </a:rPr>
              <a:t>parseInt</a:t>
            </a:r>
            <a:r>
              <a:rPr lang="en-US" dirty="0">
                <a:solidFill>
                  <a:srgbClr val="FF0000"/>
                </a:solidFill>
              </a:rPr>
              <a:t>() </a:t>
            </a:r>
            <a:r>
              <a:rPr lang="en-US" dirty="0"/>
              <a:t>method encounters a character that is </a:t>
            </a:r>
            <a:r>
              <a:rPr lang="en-US" dirty="0">
                <a:solidFill>
                  <a:srgbClr val="FF0000"/>
                </a:solidFill>
              </a:rPr>
              <a:t>not numeric </a:t>
            </a:r>
            <a:r>
              <a:rPr lang="en-US" dirty="0"/>
              <a:t>in the specified base, </a:t>
            </a:r>
            <a:r>
              <a:rPr lang="en-US" dirty="0">
                <a:solidFill>
                  <a:srgbClr val="FF0000"/>
                </a:solidFill>
              </a:rPr>
              <a:t>it stops parsing </a:t>
            </a:r>
            <a:r>
              <a:rPr lang="en-US" dirty="0"/>
              <a:t>and returns the integer value parsed up to that point.</a:t>
            </a:r>
          </a:p>
          <a:p>
            <a:r>
              <a:rPr lang="en-US" dirty="0"/>
              <a:t> If the </a:t>
            </a:r>
            <a:r>
              <a:rPr lang="en-US" dirty="0">
                <a:solidFill>
                  <a:srgbClr val="FF0000"/>
                </a:solidFill>
              </a:rPr>
              <a:t>first character cannot be converted </a:t>
            </a:r>
            <a:r>
              <a:rPr lang="en-US" dirty="0"/>
              <a:t>into a number, the method will </a:t>
            </a:r>
            <a:r>
              <a:rPr lang="en-US" dirty="0">
                <a:solidFill>
                  <a:srgbClr val="FF0000"/>
                </a:solidFill>
              </a:rPr>
              <a:t>return </a:t>
            </a:r>
            <a:r>
              <a:rPr lang="en-US" dirty="0" err="1">
                <a:solidFill>
                  <a:srgbClr val="FF0000"/>
                </a:solidFill>
              </a:rPr>
              <a:t>NaN</a:t>
            </a:r>
            <a:r>
              <a:rPr lang="en-US" dirty="0">
                <a:solidFill>
                  <a:srgbClr val="FF0000"/>
                </a:solidFill>
              </a:rPr>
              <a:t> </a:t>
            </a:r>
            <a:r>
              <a:rPr lang="en-US" dirty="0"/>
              <a:t>(not a number). Leading and trailing spaces are allowed.</a:t>
            </a:r>
          </a:p>
        </p:txBody>
      </p:sp>
    </p:spTree>
    <p:extLst>
      <p:ext uri="{BB962C8B-B14F-4D97-AF65-F5344CB8AC3E}">
        <p14:creationId xmlns:p14="http://schemas.microsoft.com/office/powerpoint/2010/main" val="170460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sz="quarter" idx="13"/>
          </p:nvPr>
        </p:nvSpPr>
        <p:spPr/>
        <p:txBody>
          <a:bodyPr/>
          <a:lstStyle/>
          <a:p>
            <a:r>
              <a:rPr lang="en-US" dirty="0">
                <a:solidFill>
                  <a:srgbClr val="FF0000"/>
                </a:solidFill>
              </a:rPr>
              <a:t>Converting Numbers to Strings</a:t>
            </a:r>
          </a:p>
          <a:p>
            <a:r>
              <a:rPr lang="en-US" dirty="0" err="1">
                <a:solidFill>
                  <a:srgbClr val="FF0000"/>
                </a:solidFill>
              </a:rPr>
              <a:t>toString</a:t>
            </a:r>
            <a:r>
              <a:rPr lang="en-US" dirty="0">
                <a:solidFill>
                  <a:srgbClr val="FF0000"/>
                </a:solidFill>
              </a:rPr>
              <a:t>() </a:t>
            </a:r>
            <a:r>
              <a:rPr lang="en-US" dirty="0"/>
              <a:t>can be used to convert a number to its string equivalent.</a:t>
            </a:r>
          </a:p>
          <a:p>
            <a:r>
              <a:rPr lang="en-US" dirty="0"/>
              <a:t> This method optionally accepts an integer parameter in the range 2 through 36 specifying the base to use for representing numeric values.</a:t>
            </a:r>
          </a:p>
        </p:txBody>
      </p:sp>
    </p:spTree>
    <p:extLst>
      <p:ext uri="{BB962C8B-B14F-4D97-AF65-F5344CB8AC3E}">
        <p14:creationId xmlns:p14="http://schemas.microsoft.com/office/powerpoint/2010/main" val="5301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sz="quarter" idx="13"/>
          </p:nvPr>
        </p:nvSpPr>
        <p:spPr/>
        <p:txBody>
          <a:bodyPr/>
          <a:lstStyle/>
          <a:p>
            <a:r>
              <a:rPr lang="en-US" dirty="0">
                <a:solidFill>
                  <a:srgbClr val="FF0000"/>
                </a:solidFill>
              </a:rPr>
              <a:t>Formatting Numbers to Fixed Decimals</a:t>
            </a:r>
          </a:p>
          <a:p>
            <a:r>
              <a:rPr lang="en-US" dirty="0" err="1">
                <a:solidFill>
                  <a:srgbClr val="FF0000"/>
                </a:solidFill>
              </a:rPr>
              <a:t>toFixed</a:t>
            </a:r>
            <a:r>
              <a:rPr lang="en-US" dirty="0">
                <a:solidFill>
                  <a:srgbClr val="FF0000"/>
                </a:solidFill>
              </a:rPr>
              <a:t>() </a:t>
            </a:r>
            <a:r>
              <a:rPr lang="en-US" dirty="0"/>
              <a:t>can be used to format a number with a fixed </a:t>
            </a:r>
            <a:r>
              <a:rPr lang="en-US" dirty="0">
                <a:solidFill>
                  <a:srgbClr val="FF0000"/>
                </a:solidFill>
              </a:rPr>
              <a:t>number of digits to the right of the decimal point.</a:t>
            </a:r>
          </a:p>
          <a:p>
            <a:r>
              <a:rPr lang="en-US" dirty="0"/>
              <a:t> The value returned by this method is a string and it has exactly specified number of digits after the decimal point.</a:t>
            </a:r>
          </a:p>
          <a:p>
            <a:r>
              <a:rPr lang="en-US" dirty="0"/>
              <a:t> If the digits parameter is not specified or omitted, it is treated as 0.</a:t>
            </a:r>
          </a:p>
        </p:txBody>
      </p:sp>
    </p:spTree>
    <p:extLst>
      <p:ext uri="{BB962C8B-B14F-4D97-AF65-F5344CB8AC3E}">
        <p14:creationId xmlns:p14="http://schemas.microsoft.com/office/powerpoint/2010/main" val="328739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Object</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Number object </a:t>
            </a:r>
            <a:r>
              <a:rPr lang="en-US" dirty="0"/>
              <a:t>represents numerical date, either integers or floating-point numbers</a:t>
            </a:r>
          </a:p>
          <a:p>
            <a:r>
              <a:rPr lang="en-US" dirty="0" err="1">
                <a:solidFill>
                  <a:srgbClr val="FF0000"/>
                </a:solidFill>
              </a:rPr>
              <a:t>Math.round</a:t>
            </a:r>
            <a:r>
              <a:rPr lang="en-US" dirty="0">
                <a:solidFill>
                  <a:srgbClr val="FF0000"/>
                </a:solidFill>
              </a:rPr>
              <a:t>()</a:t>
            </a:r>
            <a:r>
              <a:rPr lang="en-US" dirty="0"/>
              <a:t> </a:t>
            </a:r>
            <a:r>
              <a:rPr lang="en-US" dirty="0" err="1"/>
              <a:t>Math.round</a:t>
            </a:r>
            <a:r>
              <a:rPr lang="en-US" dirty="0"/>
              <a:t>(x) returns the value of x rounded to its nearest integer</a:t>
            </a:r>
          </a:p>
          <a:p>
            <a:r>
              <a:rPr lang="en-US" dirty="0" err="1">
                <a:solidFill>
                  <a:srgbClr val="FF0000"/>
                </a:solidFill>
              </a:rPr>
              <a:t>Math.pow</a:t>
            </a:r>
            <a:r>
              <a:rPr lang="en-US" dirty="0">
                <a:solidFill>
                  <a:srgbClr val="FF0000"/>
                </a:solidFill>
              </a:rPr>
              <a:t>() </a:t>
            </a:r>
            <a:r>
              <a:rPr lang="en-US" dirty="0" err="1"/>
              <a:t>Math.pow</a:t>
            </a:r>
            <a:r>
              <a:rPr lang="en-US" dirty="0"/>
              <a:t>(x, y) returns the value of x to the power of y:</a:t>
            </a:r>
          </a:p>
          <a:p>
            <a:r>
              <a:rPr lang="en-US" dirty="0" err="1">
                <a:solidFill>
                  <a:srgbClr val="FF0000"/>
                </a:solidFill>
              </a:rPr>
              <a:t>Math.sqrt</a:t>
            </a:r>
            <a:r>
              <a:rPr lang="en-US" dirty="0">
                <a:solidFill>
                  <a:srgbClr val="FF0000"/>
                </a:solidFill>
              </a:rPr>
              <a:t>() </a:t>
            </a:r>
            <a:r>
              <a:rPr lang="en-US" dirty="0" err="1"/>
              <a:t>Math.sqrt</a:t>
            </a:r>
            <a:r>
              <a:rPr lang="en-US" dirty="0"/>
              <a:t>(x) returns the square root of x:</a:t>
            </a:r>
          </a:p>
          <a:p>
            <a:endParaRPr lang="en-US" dirty="0"/>
          </a:p>
        </p:txBody>
      </p:sp>
    </p:spTree>
    <p:extLst>
      <p:ext uri="{BB962C8B-B14F-4D97-AF65-F5344CB8AC3E}">
        <p14:creationId xmlns:p14="http://schemas.microsoft.com/office/powerpoint/2010/main" val="175677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effectLst/>
              </a:rPr>
              <a:t>Math.random</a:t>
            </a:r>
            <a:r>
              <a:rPr lang="en-US" b="0" dirty="0">
                <a:effectLst/>
              </a:rPr>
              <a:t>()</a:t>
            </a:r>
            <a:br>
              <a:rPr lang="en-US" b="0" dirty="0">
                <a:effectLst/>
              </a:rPr>
            </a:br>
            <a:endParaRPr lang="en-US" dirty="0"/>
          </a:p>
        </p:txBody>
      </p:sp>
      <p:sp>
        <p:nvSpPr>
          <p:cNvPr id="3" name="Content Placeholder 2"/>
          <p:cNvSpPr>
            <a:spLocks noGrp="1"/>
          </p:cNvSpPr>
          <p:nvPr>
            <p:ph sz="quarter" idx="13"/>
          </p:nvPr>
        </p:nvSpPr>
        <p:spPr/>
        <p:txBody>
          <a:bodyPr/>
          <a:lstStyle/>
          <a:p>
            <a:r>
              <a:rPr lang="en-US" dirty="0" err="1">
                <a:solidFill>
                  <a:srgbClr val="FF0000"/>
                </a:solidFill>
              </a:rPr>
              <a:t>Math.random</a:t>
            </a:r>
            <a:r>
              <a:rPr lang="en-US" dirty="0">
                <a:solidFill>
                  <a:srgbClr val="FF0000"/>
                </a:solidFill>
              </a:rPr>
              <a:t>() </a:t>
            </a:r>
            <a:r>
              <a:rPr lang="en-US" dirty="0"/>
              <a:t>returns a random number between 0 (inclusive),  and 1 (exclusive)</a:t>
            </a:r>
          </a:p>
        </p:txBody>
      </p:sp>
    </p:spTree>
    <p:extLst>
      <p:ext uri="{BB962C8B-B14F-4D97-AF65-F5344CB8AC3E}">
        <p14:creationId xmlns:p14="http://schemas.microsoft.com/office/powerpoint/2010/main" val="395504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Boolean Object</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Boolean object </a:t>
            </a:r>
            <a:r>
              <a:rPr lang="en-US" dirty="0"/>
              <a:t>represents two values, either "true" or "false". If value parameter is omitted or is </a:t>
            </a:r>
            <a:r>
              <a:rPr lang="en-US" dirty="0">
                <a:solidFill>
                  <a:srgbClr val="FF0000"/>
                </a:solidFill>
              </a:rPr>
              <a:t>0</a:t>
            </a:r>
            <a:r>
              <a:rPr lang="en-US"/>
              <a:t>, </a:t>
            </a:r>
            <a:r>
              <a:rPr lang="en-US">
                <a:solidFill>
                  <a:srgbClr val="FF0000"/>
                </a:solidFill>
              </a:rPr>
              <a:t>null</a:t>
            </a:r>
            <a:r>
              <a:rPr lang="en-US" dirty="0"/>
              <a:t>, </a:t>
            </a:r>
            <a:r>
              <a:rPr lang="en-US" dirty="0">
                <a:solidFill>
                  <a:srgbClr val="FF0000"/>
                </a:solidFill>
              </a:rPr>
              <a:t>false</a:t>
            </a:r>
            <a:r>
              <a:rPr lang="en-US" dirty="0"/>
              <a:t>, </a:t>
            </a:r>
            <a:r>
              <a:rPr lang="en-US" dirty="0" err="1">
                <a:solidFill>
                  <a:srgbClr val="FF0000"/>
                </a:solidFill>
              </a:rPr>
              <a:t>NaN</a:t>
            </a:r>
            <a:r>
              <a:rPr lang="en-US" dirty="0"/>
              <a:t>, </a:t>
            </a:r>
            <a:r>
              <a:rPr lang="en-US" dirty="0">
                <a:solidFill>
                  <a:srgbClr val="FF0000"/>
                </a:solidFill>
              </a:rPr>
              <a:t>undefined</a:t>
            </a:r>
            <a:r>
              <a:rPr lang="en-US" dirty="0"/>
              <a:t>, or the empty string (</a:t>
            </a:r>
            <a:r>
              <a:rPr lang="en-US" dirty="0">
                <a:solidFill>
                  <a:srgbClr val="FF0000"/>
                </a:solidFill>
              </a:rPr>
              <a:t>" "</a:t>
            </a:r>
            <a:r>
              <a:rPr lang="en-US" dirty="0"/>
              <a:t>), the object has an initial value of </a:t>
            </a:r>
            <a:r>
              <a:rPr lang="en-US" dirty="0">
                <a:solidFill>
                  <a:srgbClr val="FF0000"/>
                </a:solidFill>
              </a:rPr>
              <a:t>false</a:t>
            </a:r>
            <a:r>
              <a:rPr lang="en-US" dirty="0"/>
              <a:t>.</a:t>
            </a:r>
          </a:p>
        </p:txBody>
      </p:sp>
    </p:spTree>
    <p:extLst>
      <p:ext uri="{BB962C8B-B14F-4D97-AF65-F5344CB8AC3E}">
        <p14:creationId xmlns:p14="http://schemas.microsoft.com/office/powerpoint/2010/main" val="333666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52330</TotalTime>
  <Words>2768</Words>
  <Application>Microsoft Office PowerPoint</Application>
  <PresentationFormat>Widescreen</PresentationFormat>
  <Paragraphs>299</Paragraphs>
  <Slides>22</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Calibri Light</vt:lpstr>
      <vt:lpstr>Consolas</vt:lpstr>
      <vt:lpstr>Georgia</vt:lpstr>
      <vt:lpstr>Trebuchet MS</vt:lpstr>
      <vt:lpstr>Office Theme</vt:lpstr>
      <vt:lpstr>1_Slipstream</vt:lpstr>
      <vt:lpstr>Variables Data types </vt:lpstr>
      <vt:lpstr>Data type conversion </vt:lpstr>
      <vt:lpstr>Numbers</vt:lpstr>
      <vt:lpstr>Parsing Integers from Strings</vt:lpstr>
      <vt:lpstr>Numbers</vt:lpstr>
      <vt:lpstr>Numbers</vt:lpstr>
      <vt:lpstr>The Number Object</vt:lpstr>
      <vt:lpstr>Math.random() </vt:lpstr>
      <vt:lpstr>The Boolean Object</vt:lpstr>
      <vt:lpstr>Strings </vt:lpstr>
      <vt:lpstr>Strings</vt:lpstr>
      <vt:lpstr>Multi-line template literals </vt:lpstr>
      <vt:lpstr>Date </vt:lpstr>
      <vt:lpstr>Date Methods </vt:lpstr>
      <vt:lpstr>Conditional statements </vt:lpstr>
      <vt:lpstr>Comparison operators</vt:lpstr>
      <vt:lpstr>switch statement</vt:lpstr>
      <vt:lpstr>Loops </vt:lpstr>
      <vt:lpstr>for statement</vt:lpstr>
      <vt:lpstr>do...while statement</vt:lpstr>
      <vt:lpstr>while statement</vt:lpstr>
      <vt:lpstr>Break-continue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ITD-ahmed</dc:creator>
  <cp:lastModifiedBy>aalashry</cp:lastModifiedBy>
  <cp:revision>395</cp:revision>
  <dcterms:created xsi:type="dcterms:W3CDTF">2018-08-09T09:28:37Z</dcterms:created>
  <dcterms:modified xsi:type="dcterms:W3CDTF">2023-09-13T15:06:15Z</dcterms:modified>
</cp:coreProperties>
</file>