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86" r:id="rId3"/>
    <p:sldId id="287" r:id="rId4"/>
    <p:sldId id="274" r:id="rId5"/>
    <p:sldId id="288" r:id="rId6"/>
    <p:sldId id="291" r:id="rId7"/>
    <p:sldId id="289" r:id="rId8"/>
    <p:sldId id="290" r:id="rId9"/>
    <p:sldId id="295" r:id="rId10"/>
    <p:sldId id="292" r:id="rId11"/>
    <p:sldId id="293" r:id="rId12"/>
    <p:sldId id="294" r:id="rId13"/>
    <p:sldId id="296" r:id="rId14"/>
    <p:sldId id="353" r:id="rId15"/>
    <p:sldId id="357" r:id="rId16"/>
    <p:sldId id="358" r:id="rId17"/>
    <p:sldId id="300" r:id="rId18"/>
    <p:sldId id="341" r:id="rId19"/>
    <p:sldId id="393" r:id="rId20"/>
    <p:sldId id="389" r:id="rId21"/>
    <p:sldId id="301" r:id="rId22"/>
    <p:sldId id="304" r:id="rId23"/>
    <p:sldId id="305" r:id="rId24"/>
    <p:sldId id="306" r:id="rId25"/>
    <p:sldId id="334" r:id="rId26"/>
    <p:sldId id="336" r:id="rId27"/>
    <p:sldId id="337" r:id="rId28"/>
    <p:sldId id="33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111" autoAdjust="0"/>
  </p:normalViewPr>
  <p:slideViewPr>
    <p:cSldViewPr snapToGrid="0">
      <p:cViewPr varScale="1">
        <p:scale>
          <a:sx n="58" d="100"/>
          <a:sy n="58"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7B3A9-A64C-4961-A89F-4F40C7C5DC00}"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341AF-CD13-40E2-BD08-9D27AF09322C}" type="slidenum">
              <a:rPr lang="en-US" smtClean="0"/>
              <a:t>‹#›</a:t>
            </a:fld>
            <a:endParaRPr lang="en-US"/>
          </a:p>
        </p:txBody>
      </p:sp>
    </p:spTree>
    <p:extLst>
      <p:ext uri="{BB962C8B-B14F-4D97-AF65-F5344CB8AC3E}">
        <p14:creationId xmlns:p14="http://schemas.microsoft.com/office/powerpoint/2010/main" val="20108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square(number) {</a:t>
            </a:r>
          </a:p>
          <a:p>
            <a:r>
              <a:rPr lang="en-US" dirty="0"/>
              <a:t>  return number * number;</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2</a:t>
            </a:fld>
            <a:endParaRPr lang="en-US"/>
          </a:p>
        </p:txBody>
      </p:sp>
    </p:spTree>
    <p:extLst>
      <p:ext uri="{BB962C8B-B14F-4D97-AF65-F5344CB8AC3E}">
        <p14:creationId xmlns:p14="http://schemas.microsoft.com/office/powerpoint/2010/main" val="1364272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 </a:t>
            </a:r>
            <a:r>
              <a:rPr lang="en-US" dirty="0" err="1"/>
              <a:t>generatorForLoop</a:t>
            </a:r>
            <a:r>
              <a:rPr lang="en-US" dirty="0"/>
              <a:t>(</a:t>
            </a:r>
            <a:r>
              <a:rPr lang="en-US" dirty="0" err="1"/>
              <a:t>num</a:t>
            </a:r>
            <a:r>
              <a:rPr lang="en-US" dirty="0"/>
              <a:t>) {</a:t>
            </a:r>
          </a:p>
          <a:p>
            <a:r>
              <a:rPr lang="en-US" dirty="0"/>
              <a:t>  for (let </a:t>
            </a:r>
            <a:r>
              <a:rPr lang="en-US" dirty="0" err="1"/>
              <a:t>i</a:t>
            </a:r>
            <a:r>
              <a:rPr lang="en-US" dirty="0"/>
              <a:t> = 0; </a:t>
            </a:r>
            <a:r>
              <a:rPr lang="en-US" dirty="0" err="1"/>
              <a:t>i</a:t>
            </a:r>
            <a:r>
              <a:rPr lang="en-US" dirty="0"/>
              <a:t> &lt; </a:t>
            </a:r>
            <a:r>
              <a:rPr lang="en-US" dirty="0" err="1"/>
              <a:t>num</a:t>
            </a:r>
            <a:r>
              <a:rPr lang="en-US" dirty="0"/>
              <a:t>; </a:t>
            </a:r>
            <a:r>
              <a:rPr lang="en-US" dirty="0" err="1"/>
              <a:t>i</a:t>
            </a:r>
            <a:r>
              <a:rPr lang="en-US" dirty="0"/>
              <a:t> += 1) {</a:t>
            </a:r>
          </a:p>
          <a:p>
            <a:r>
              <a:rPr lang="en-US" dirty="0"/>
              <a:t>    yield console.log(</a:t>
            </a:r>
            <a:r>
              <a:rPr lang="en-US" dirty="0" err="1"/>
              <a:t>i</a:t>
            </a:r>
            <a:r>
              <a:rPr lang="en-US" dirty="0"/>
              <a:t>);</a:t>
            </a:r>
          </a:p>
          <a:p>
            <a:r>
              <a:rPr lang="en-US" dirty="0"/>
              <a:t>  }</a:t>
            </a:r>
          </a:p>
          <a:p>
            <a:r>
              <a:rPr lang="en-US" dirty="0"/>
              <a:t>}</a:t>
            </a:r>
          </a:p>
          <a:p>
            <a:endParaRPr lang="en-US" dirty="0"/>
          </a:p>
          <a:p>
            <a:r>
              <a:rPr lang="en-US" dirty="0" err="1"/>
              <a:t>const</a:t>
            </a:r>
            <a:r>
              <a:rPr lang="en-US" dirty="0"/>
              <a:t> </a:t>
            </a:r>
            <a:r>
              <a:rPr lang="en-US" dirty="0" err="1"/>
              <a:t>genForLoop</a:t>
            </a:r>
            <a:r>
              <a:rPr lang="en-US" dirty="0"/>
              <a:t> = </a:t>
            </a:r>
            <a:r>
              <a:rPr lang="en-US" dirty="0" err="1"/>
              <a:t>generatorForLoop</a:t>
            </a:r>
            <a:r>
              <a:rPr lang="en-US" dirty="0"/>
              <a:t>(5);</a:t>
            </a:r>
          </a:p>
          <a:p>
            <a:endParaRPr lang="en-US" dirty="0"/>
          </a:p>
          <a:p>
            <a:r>
              <a:rPr lang="en-US" dirty="0" err="1"/>
              <a:t>genForLoop.next</a:t>
            </a:r>
            <a:r>
              <a:rPr lang="en-US" dirty="0"/>
              <a:t>(); // first console.log - 0</a:t>
            </a:r>
          </a:p>
          <a:p>
            <a:r>
              <a:rPr lang="en-US" dirty="0" err="1"/>
              <a:t>genForLoop.next</a:t>
            </a:r>
            <a:r>
              <a:rPr lang="en-US" dirty="0"/>
              <a:t>(); // 1</a:t>
            </a:r>
          </a:p>
          <a:p>
            <a:r>
              <a:rPr lang="en-US" dirty="0" err="1"/>
              <a:t>genForLoop.next</a:t>
            </a:r>
            <a:r>
              <a:rPr lang="en-US" dirty="0"/>
              <a:t>(); // 2</a:t>
            </a:r>
          </a:p>
          <a:p>
            <a:r>
              <a:rPr lang="en-US" dirty="0" err="1"/>
              <a:t>genForLoop.next</a:t>
            </a:r>
            <a:r>
              <a:rPr lang="en-US" dirty="0"/>
              <a:t>(); // 3</a:t>
            </a:r>
          </a:p>
          <a:p>
            <a:r>
              <a:rPr lang="en-US" dirty="0" err="1"/>
              <a:t>genForLoop.next</a:t>
            </a:r>
            <a:r>
              <a:rPr lang="en-US" dirty="0"/>
              <a:t>(); // 4</a:t>
            </a:r>
          </a:p>
          <a:p>
            <a:r>
              <a:rPr lang="en-US" dirty="0"/>
              <a:t>//=========================</a:t>
            </a:r>
          </a:p>
          <a:p>
            <a:r>
              <a:rPr lang="en-US" dirty="0"/>
              <a:t>function * </a:t>
            </a:r>
            <a:r>
              <a:rPr lang="en-US" dirty="0" err="1"/>
              <a:t>withYield</a:t>
            </a:r>
            <a:r>
              <a:rPr lang="en-US" dirty="0"/>
              <a:t>(a) {</a:t>
            </a:r>
          </a:p>
          <a:p>
            <a:r>
              <a:rPr lang="en-US" dirty="0"/>
              <a:t>  let b = 5;</a:t>
            </a:r>
          </a:p>
          <a:p>
            <a:r>
              <a:rPr lang="en-US" dirty="0"/>
              <a:t>  yield a + b;</a:t>
            </a:r>
          </a:p>
          <a:p>
            <a:r>
              <a:rPr lang="en-US" dirty="0"/>
              <a:t>  b = 6; // it will be re-assigned after first execution</a:t>
            </a:r>
          </a:p>
          <a:p>
            <a:r>
              <a:rPr lang="en-US" dirty="0"/>
              <a:t>  yield a * b;</a:t>
            </a:r>
          </a:p>
          <a:p>
            <a:r>
              <a:rPr lang="en-US" dirty="0"/>
              <a:t>}</a:t>
            </a:r>
          </a:p>
          <a:p>
            <a:endParaRPr lang="en-US" dirty="0"/>
          </a:p>
          <a:p>
            <a:r>
              <a:rPr lang="en-US" dirty="0" err="1"/>
              <a:t>const</a:t>
            </a:r>
            <a:r>
              <a:rPr lang="en-US" dirty="0"/>
              <a:t> </a:t>
            </a:r>
            <a:r>
              <a:rPr lang="en-US" dirty="0" err="1"/>
              <a:t>calcSix</a:t>
            </a:r>
            <a:r>
              <a:rPr lang="en-US" dirty="0"/>
              <a:t> = </a:t>
            </a:r>
            <a:r>
              <a:rPr lang="en-US" dirty="0" err="1"/>
              <a:t>withYield</a:t>
            </a:r>
            <a:r>
              <a:rPr lang="en-US" dirty="0"/>
              <a:t>(6);</a:t>
            </a:r>
          </a:p>
          <a:p>
            <a:endParaRPr lang="en-US" dirty="0"/>
          </a:p>
          <a:p>
            <a:r>
              <a:rPr lang="en-US" dirty="0" err="1"/>
              <a:t>calcSix.next</a:t>
            </a:r>
            <a:r>
              <a:rPr lang="en-US" dirty="0"/>
              <a:t>().value; // 11</a:t>
            </a:r>
          </a:p>
          <a:p>
            <a:r>
              <a:rPr lang="en-US" dirty="0" err="1"/>
              <a:t>calcSix.next</a:t>
            </a:r>
            <a:r>
              <a:rPr lang="en-US" dirty="0"/>
              <a:t>().value; // 36</a:t>
            </a:r>
          </a:p>
          <a:p>
            <a:r>
              <a:rPr lang="en-US" sz="1200" b="0" kern="1200" dirty="0">
                <a:solidFill>
                  <a:schemeClr val="tx1"/>
                </a:solidFill>
                <a:effectLst/>
                <a:latin typeface="+mn-lt"/>
                <a:ea typeface="+mn-ea"/>
                <a:cs typeface="+mn-cs"/>
              </a:rPr>
              <a:t>for (</a:t>
            </a:r>
            <a:r>
              <a:rPr lang="en-US" sz="1200" b="0" kern="1200" dirty="0" err="1">
                <a:solidFill>
                  <a:schemeClr val="tx1"/>
                </a:solidFill>
                <a:effectLst/>
                <a:latin typeface="+mn-lt"/>
                <a:ea typeface="+mn-ea"/>
                <a:cs typeface="+mn-cs"/>
              </a:rPr>
              <a:t>const</a:t>
            </a:r>
            <a:r>
              <a:rPr lang="en-US" sz="1200" b="0" kern="1200" dirty="0">
                <a:solidFill>
                  <a:schemeClr val="tx1"/>
                </a:solidFill>
                <a:effectLst/>
                <a:latin typeface="+mn-lt"/>
                <a:ea typeface="+mn-ea"/>
                <a:cs typeface="+mn-cs"/>
              </a:rPr>
              <a:t> iterator of </a:t>
            </a:r>
            <a:r>
              <a:rPr lang="en-US" sz="1200" b="0" kern="1200" dirty="0" err="1">
                <a:solidFill>
                  <a:schemeClr val="tx1"/>
                </a:solidFill>
                <a:effectLst/>
                <a:latin typeface="+mn-lt"/>
                <a:ea typeface="+mn-ea"/>
                <a:cs typeface="+mn-cs"/>
              </a:rPr>
              <a:t>calcSix</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 (iterator)</a:t>
            </a:r>
          </a:p>
          <a:p>
            <a:r>
              <a:rPr lang="en-US" sz="1200" b="0" kern="1200" dirty="0">
                <a:solidFill>
                  <a:schemeClr val="tx1"/>
                </a:solidFill>
                <a:effectLst/>
                <a:latin typeface="+mn-lt"/>
                <a:ea typeface="+mn-ea"/>
                <a:cs typeface="+mn-cs"/>
              </a:rPr>
              <a:t>}</a:t>
            </a:r>
          </a:p>
          <a:p>
            <a:endParaRPr lang="en-US" dirty="0"/>
          </a:p>
          <a:p>
            <a:r>
              <a:rPr lang="en-US" dirty="0"/>
              <a:t>//=================================</a:t>
            </a:r>
          </a:p>
          <a:p>
            <a:r>
              <a:rPr lang="en-US" dirty="0"/>
              <a:t>function * generator() {</a:t>
            </a:r>
          </a:p>
          <a:p>
            <a:r>
              <a:rPr lang="en-US" dirty="0"/>
              <a:t>  yield 1;</a:t>
            </a:r>
          </a:p>
          <a:p>
            <a:r>
              <a:rPr lang="en-US" dirty="0"/>
              <a:t>  return 2;</a:t>
            </a:r>
          </a:p>
          <a:p>
            <a:r>
              <a:rPr lang="en-US" dirty="0"/>
              <a:t>  yield 3; // we will never reach this yield</a:t>
            </a:r>
          </a:p>
          <a:p>
            <a:r>
              <a:rPr lang="en-US" dirty="0"/>
              <a:t>}</a:t>
            </a:r>
          </a:p>
          <a:p>
            <a:endParaRPr lang="en-US" dirty="0"/>
          </a:p>
          <a:p>
            <a:r>
              <a:rPr lang="en-US" dirty="0" err="1"/>
              <a:t>const</a:t>
            </a:r>
            <a:r>
              <a:rPr lang="en-US" dirty="0"/>
              <a:t> gen = generator();</a:t>
            </a:r>
          </a:p>
          <a:p>
            <a:endParaRPr lang="en-US" dirty="0"/>
          </a:p>
          <a:p>
            <a:r>
              <a:rPr lang="en-US" dirty="0" err="1"/>
              <a:t>gen.next</a:t>
            </a:r>
            <a:r>
              <a:rPr lang="en-US" dirty="0"/>
              <a:t>(); // {value: 1, done: false}</a:t>
            </a:r>
          </a:p>
          <a:p>
            <a:r>
              <a:rPr lang="en-US" dirty="0" err="1"/>
              <a:t>gen.next</a:t>
            </a:r>
            <a:r>
              <a:rPr lang="en-US" dirty="0"/>
              <a:t>(); // {value: 2, done: true}</a:t>
            </a:r>
          </a:p>
          <a:p>
            <a:r>
              <a:rPr lang="en-US" dirty="0" err="1"/>
              <a:t>gen.next</a:t>
            </a:r>
            <a:r>
              <a:rPr lang="en-US" dirty="0"/>
              <a:t>(); // {value: undefined, done: true}</a:t>
            </a:r>
          </a:p>
        </p:txBody>
      </p:sp>
      <p:sp>
        <p:nvSpPr>
          <p:cNvPr id="4" name="Slide Number Placeholder 3"/>
          <p:cNvSpPr>
            <a:spLocks noGrp="1"/>
          </p:cNvSpPr>
          <p:nvPr>
            <p:ph type="sldNum" sz="quarter" idx="10"/>
          </p:nvPr>
        </p:nvSpPr>
        <p:spPr/>
        <p:txBody>
          <a:bodyPr/>
          <a:lstStyle/>
          <a:p>
            <a:fld id="{B35341AF-CD13-40E2-BD08-9D27AF09322C}" type="slidenum">
              <a:rPr lang="en-US" smtClean="0"/>
              <a:t>12</a:t>
            </a:fld>
            <a:endParaRPr lang="en-US"/>
          </a:p>
        </p:txBody>
      </p:sp>
    </p:spTree>
    <p:extLst>
      <p:ext uri="{BB962C8B-B14F-4D97-AF65-F5344CB8AC3E}">
        <p14:creationId xmlns:p14="http://schemas.microsoft.com/office/powerpoint/2010/main" val="206193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greeting(name) {</a:t>
            </a:r>
          </a:p>
          <a:p>
            <a:r>
              <a:rPr lang="en-US" dirty="0"/>
              <a:t>  alert('Hello ' + name);</a:t>
            </a:r>
          </a:p>
          <a:p>
            <a:r>
              <a:rPr lang="en-US" dirty="0"/>
              <a:t>}</a:t>
            </a:r>
          </a:p>
          <a:p>
            <a:endParaRPr lang="en-US" dirty="0"/>
          </a:p>
          <a:p>
            <a:r>
              <a:rPr lang="en-US" dirty="0"/>
              <a:t>function </a:t>
            </a:r>
            <a:r>
              <a:rPr lang="en-US" dirty="0" err="1"/>
              <a:t>processUserInput</a:t>
            </a:r>
            <a:r>
              <a:rPr lang="en-US" dirty="0"/>
              <a:t>(callback) {</a:t>
            </a:r>
          </a:p>
          <a:p>
            <a:r>
              <a:rPr lang="en-US" dirty="0"/>
              <a:t>  </a:t>
            </a:r>
            <a:r>
              <a:rPr lang="en-US" dirty="0" err="1"/>
              <a:t>var</a:t>
            </a:r>
            <a:r>
              <a:rPr lang="en-US" dirty="0"/>
              <a:t> name = prompt('Please enter your name.');</a:t>
            </a:r>
          </a:p>
          <a:p>
            <a:r>
              <a:rPr lang="en-US" dirty="0"/>
              <a:t>  callback(name);</a:t>
            </a:r>
          </a:p>
          <a:p>
            <a:r>
              <a:rPr lang="en-US" dirty="0"/>
              <a:t>}</a:t>
            </a:r>
          </a:p>
          <a:p>
            <a:endParaRPr lang="en-US" dirty="0"/>
          </a:p>
          <a:p>
            <a:r>
              <a:rPr lang="en-US" dirty="0" err="1"/>
              <a:t>processUserInput</a:t>
            </a:r>
            <a:r>
              <a:rPr lang="en-US" dirty="0"/>
              <a:t>(greeting);</a:t>
            </a:r>
          </a:p>
          <a:p>
            <a:r>
              <a:rPr lang="en-US" dirty="0"/>
              <a:t>//========================================</a:t>
            </a:r>
          </a:p>
          <a:p>
            <a:r>
              <a:rPr lang="en-US" dirty="0"/>
              <a:t>function </a:t>
            </a:r>
            <a:r>
              <a:rPr lang="en-US" dirty="0" err="1"/>
              <a:t>doHomework</a:t>
            </a:r>
            <a:r>
              <a:rPr lang="en-US" dirty="0"/>
              <a:t>(subject, callback) {</a:t>
            </a:r>
          </a:p>
          <a:p>
            <a:r>
              <a:rPr lang="en-US" dirty="0"/>
              <a:t>  alert(`Starting my ${subject} homework.`);</a:t>
            </a:r>
          </a:p>
          <a:p>
            <a:r>
              <a:rPr lang="en-US" dirty="0"/>
              <a:t>  callback();</a:t>
            </a:r>
          </a:p>
          <a:p>
            <a:r>
              <a:rPr lang="en-US" dirty="0"/>
              <a:t>}</a:t>
            </a:r>
          </a:p>
          <a:p>
            <a:endParaRPr lang="en-US" dirty="0"/>
          </a:p>
          <a:p>
            <a:r>
              <a:rPr lang="en-US" dirty="0" err="1"/>
              <a:t>doHomework</a:t>
            </a:r>
            <a:r>
              <a:rPr lang="en-US" dirty="0"/>
              <a:t>('math', function() {</a:t>
            </a:r>
          </a:p>
          <a:p>
            <a:r>
              <a:rPr lang="en-US" dirty="0"/>
              <a:t>  alert('Finished my homework');</a:t>
            </a:r>
          </a:p>
          <a:p>
            <a:r>
              <a:rPr lang="en-US" dirty="0"/>
              <a:t>});</a:t>
            </a:r>
          </a:p>
          <a:p>
            <a:r>
              <a:rPr lang="en-US" dirty="0"/>
              <a:t>//=================================</a:t>
            </a:r>
          </a:p>
          <a:p>
            <a:r>
              <a:rPr lang="en-US" dirty="0"/>
              <a:t>function </a:t>
            </a:r>
            <a:r>
              <a:rPr lang="en-US" dirty="0" err="1"/>
              <a:t>doHomework</a:t>
            </a:r>
            <a:r>
              <a:rPr lang="en-US" dirty="0"/>
              <a:t>(subject, callback) {</a:t>
            </a:r>
          </a:p>
          <a:p>
            <a:r>
              <a:rPr lang="en-US" dirty="0"/>
              <a:t>  alert(`Starting my ${subject} homework.`);</a:t>
            </a:r>
          </a:p>
          <a:p>
            <a:r>
              <a:rPr lang="en-US" dirty="0"/>
              <a:t>  callback();</a:t>
            </a:r>
          </a:p>
          <a:p>
            <a:r>
              <a:rPr lang="en-US" dirty="0"/>
              <a:t>}</a:t>
            </a:r>
          </a:p>
          <a:p>
            <a:r>
              <a:rPr lang="en-US" dirty="0"/>
              <a:t>function </a:t>
            </a:r>
            <a:r>
              <a:rPr lang="en-US" dirty="0" err="1"/>
              <a:t>alertFinished</a:t>
            </a:r>
            <a:r>
              <a:rPr lang="en-US" dirty="0"/>
              <a:t>(){</a:t>
            </a:r>
          </a:p>
          <a:p>
            <a:r>
              <a:rPr lang="en-US" dirty="0"/>
              <a:t>  alert('Finished my homework');</a:t>
            </a:r>
          </a:p>
          <a:p>
            <a:r>
              <a:rPr lang="en-US" dirty="0"/>
              <a:t>}</a:t>
            </a:r>
          </a:p>
          <a:p>
            <a:r>
              <a:rPr lang="en-US" dirty="0" err="1"/>
              <a:t>doHomework</a:t>
            </a:r>
            <a:r>
              <a:rPr lang="en-US" dirty="0"/>
              <a:t>('math', </a:t>
            </a:r>
            <a:r>
              <a:rPr lang="en-US" dirty="0" err="1"/>
              <a:t>alertFinished</a:t>
            </a:r>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13</a:t>
            </a:fld>
            <a:endParaRPr lang="en-US"/>
          </a:p>
        </p:txBody>
      </p:sp>
    </p:spTree>
    <p:extLst>
      <p:ext uri="{BB962C8B-B14F-4D97-AF65-F5344CB8AC3E}">
        <p14:creationId xmlns:p14="http://schemas.microsoft.com/office/powerpoint/2010/main" val="402295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try {</a:t>
            </a:r>
          </a:p>
          <a:p>
            <a:r>
              <a:rPr lang="en-US" dirty="0"/>
              <a:t>  throw '</a:t>
            </a:r>
            <a:r>
              <a:rPr lang="en-US" dirty="0" err="1"/>
              <a:t>myException</a:t>
            </a:r>
            <a:r>
              <a:rPr lang="en-US" dirty="0"/>
              <a:t>'; // generates an exception</a:t>
            </a:r>
          </a:p>
          <a:p>
            <a:r>
              <a:rPr lang="en-US" dirty="0"/>
              <a:t>}</a:t>
            </a:r>
          </a:p>
          <a:p>
            <a:r>
              <a:rPr lang="en-US" dirty="0"/>
              <a:t>catch (e) {</a:t>
            </a:r>
          </a:p>
          <a:p>
            <a:r>
              <a:rPr lang="en-US" dirty="0"/>
              <a:t>  // statements to handle any exceptions</a:t>
            </a:r>
          </a:p>
          <a:p>
            <a:r>
              <a:rPr lang="en-US" dirty="0"/>
              <a:t>  console.log(e); // pass exception object to error handler</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14</a:t>
            </a:fld>
            <a:endParaRPr lang="en-US"/>
          </a:p>
        </p:txBody>
      </p:sp>
    </p:spTree>
    <p:extLst>
      <p:ext uri="{BB962C8B-B14F-4D97-AF65-F5344CB8AC3E}">
        <p14:creationId xmlns:p14="http://schemas.microsoft.com/office/powerpoint/2010/main" val="3017185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f() {</a:t>
            </a:r>
          </a:p>
          <a:p>
            <a:r>
              <a:rPr lang="en-US" dirty="0"/>
              <a:t>  try {</a:t>
            </a:r>
          </a:p>
          <a:p>
            <a:r>
              <a:rPr lang="en-US" dirty="0"/>
              <a:t>    console.log(0);</a:t>
            </a:r>
          </a:p>
          <a:p>
            <a:r>
              <a:rPr lang="en-US" dirty="0"/>
              <a:t>    throw 'bogus';</a:t>
            </a:r>
          </a:p>
          <a:p>
            <a:r>
              <a:rPr lang="en-US" dirty="0"/>
              <a:t>  } catch(e) {</a:t>
            </a:r>
          </a:p>
          <a:p>
            <a:r>
              <a:rPr lang="en-US" dirty="0"/>
              <a:t>    console.log(1);</a:t>
            </a:r>
          </a:p>
          <a:p>
            <a:r>
              <a:rPr lang="en-US" dirty="0"/>
              <a:t>    return true; // this return statement is suspended</a:t>
            </a:r>
          </a:p>
          <a:p>
            <a:r>
              <a:rPr lang="en-US" dirty="0"/>
              <a:t>                 // until finally block has completed</a:t>
            </a:r>
          </a:p>
          <a:p>
            <a:r>
              <a:rPr lang="en-US" dirty="0"/>
              <a:t>    console.log(2); // not reachable</a:t>
            </a:r>
          </a:p>
          <a:p>
            <a:r>
              <a:rPr lang="en-US" dirty="0"/>
              <a:t>  } finally {</a:t>
            </a:r>
          </a:p>
          <a:p>
            <a:r>
              <a:rPr lang="en-US" dirty="0"/>
              <a:t>    console.log(3);</a:t>
            </a:r>
          </a:p>
          <a:p>
            <a:r>
              <a:rPr lang="en-US" dirty="0"/>
              <a:t>    return false; // overwrites the previous "return"</a:t>
            </a:r>
          </a:p>
          <a:p>
            <a:r>
              <a:rPr lang="en-US" dirty="0"/>
              <a:t>    console.log(4); // not reachable</a:t>
            </a:r>
          </a:p>
          <a:p>
            <a:r>
              <a:rPr lang="en-US" dirty="0"/>
              <a:t>  }</a:t>
            </a:r>
          </a:p>
          <a:p>
            <a:r>
              <a:rPr lang="en-US" dirty="0"/>
              <a:t>  // "return false" is executed now  </a:t>
            </a:r>
          </a:p>
          <a:p>
            <a:r>
              <a:rPr lang="en-US" dirty="0"/>
              <a:t>  console.log(5); // not reachable</a:t>
            </a:r>
          </a:p>
          <a:p>
            <a:r>
              <a:rPr lang="en-US" dirty="0"/>
              <a:t>}</a:t>
            </a:r>
          </a:p>
          <a:p>
            <a:r>
              <a:rPr lang="en-US" dirty="0"/>
              <a:t>f(); // console 0, 1, 3; returns false</a:t>
            </a:r>
          </a:p>
        </p:txBody>
      </p:sp>
      <p:sp>
        <p:nvSpPr>
          <p:cNvPr id="4" name="Slide Number Placeholder 3"/>
          <p:cNvSpPr>
            <a:spLocks noGrp="1"/>
          </p:cNvSpPr>
          <p:nvPr>
            <p:ph type="sldNum" sz="quarter" idx="10"/>
          </p:nvPr>
        </p:nvSpPr>
        <p:spPr/>
        <p:txBody>
          <a:bodyPr/>
          <a:lstStyle/>
          <a:p>
            <a:fld id="{B35341AF-CD13-40E2-BD08-9D27AF09322C}" type="slidenum">
              <a:rPr lang="en-US" smtClean="0"/>
              <a:t>15</a:t>
            </a:fld>
            <a:endParaRPr lang="en-US"/>
          </a:p>
        </p:txBody>
      </p:sp>
    </p:spTree>
    <p:extLst>
      <p:ext uri="{BB962C8B-B14F-4D97-AF65-F5344CB8AC3E}">
        <p14:creationId xmlns:p14="http://schemas.microsoft.com/office/powerpoint/2010/main" val="721634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kern="1200" dirty="0">
                <a:solidFill>
                  <a:schemeClr val="tx1"/>
                </a:solidFill>
                <a:effectLst/>
                <a:latin typeface="+mn-lt"/>
                <a:ea typeface="+mn-ea"/>
                <a:cs typeface="+mn-cs"/>
              </a:rPr>
              <a:t>Object Initializers</a:t>
            </a:r>
          </a:p>
          <a:p>
            <a:r>
              <a:rPr lang="en-US" dirty="0" err="1"/>
              <a:t>var</a:t>
            </a:r>
            <a:r>
              <a:rPr lang="en-US" dirty="0"/>
              <a:t> person = { </a:t>
            </a:r>
          </a:p>
          <a:p>
            <a:r>
              <a:rPr lang="en-US" dirty="0"/>
              <a:t>   </a:t>
            </a:r>
            <a:r>
              <a:rPr lang="en-US" dirty="0" err="1"/>
              <a:t>firstname</a:t>
            </a:r>
            <a:r>
              <a:rPr lang="en-US" dirty="0"/>
              <a:t>:"Tom", </a:t>
            </a:r>
          </a:p>
          <a:p>
            <a:r>
              <a:rPr lang="en-US" dirty="0"/>
              <a:t>   </a:t>
            </a:r>
            <a:r>
              <a:rPr lang="en-US" dirty="0" err="1"/>
              <a:t>lastname</a:t>
            </a:r>
            <a:r>
              <a:rPr lang="en-US" dirty="0"/>
              <a:t>:"Hanks", </a:t>
            </a:r>
          </a:p>
          <a:p>
            <a:r>
              <a:rPr lang="en-US" dirty="0"/>
              <a:t>   </a:t>
            </a:r>
            <a:r>
              <a:rPr lang="en-US" dirty="0" err="1"/>
              <a:t>func:function</a:t>
            </a:r>
            <a:r>
              <a:rPr lang="en-US" dirty="0"/>
              <a:t>(){return "Hello!!"},    </a:t>
            </a:r>
          </a:p>
          <a:p>
            <a:r>
              <a:rPr lang="en-US" dirty="0"/>
              <a:t>}; </a:t>
            </a:r>
          </a:p>
          <a:p>
            <a:r>
              <a:rPr lang="en-US" dirty="0"/>
              <a:t>//access the object values </a:t>
            </a:r>
          </a:p>
          <a:p>
            <a:r>
              <a:rPr lang="en-US" dirty="0"/>
              <a:t>console.log(</a:t>
            </a:r>
            <a:r>
              <a:rPr lang="en-US" dirty="0" err="1"/>
              <a:t>person.firstname</a:t>
            </a:r>
            <a:r>
              <a:rPr lang="en-US" dirty="0"/>
              <a:t>)   </a:t>
            </a:r>
          </a:p>
          <a:p>
            <a:r>
              <a:rPr lang="en-US" dirty="0"/>
              <a:t>console.log(</a:t>
            </a:r>
            <a:r>
              <a:rPr lang="en-US" dirty="0" err="1"/>
              <a:t>person.lastname</a:t>
            </a:r>
            <a:r>
              <a:rPr lang="en-US" dirty="0"/>
              <a:t>) </a:t>
            </a:r>
          </a:p>
          <a:p>
            <a:r>
              <a:rPr lang="en-US" dirty="0"/>
              <a:t>console.log(</a:t>
            </a:r>
            <a:r>
              <a:rPr lang="en-US" dirty="0" err="1"/>
              <a:t>person.func</a:t>
            </a:r>
            <a:r>
              <a:rPr lang="en-US" dirty="0"/>
              <a:t>())</a:t>
            </a:r>
          </a:p>
          <a:p>
            <a:r>
              <a:rPr lang="en-US" dirty="0"/>
              <a:t>//one line</a:t>
            </a:r>
          </a:p>
          <a:p>
            <a:r>
              <a:rPr lang="en-US" dirty="0" err="1"/>
              <a:t>var</a:t>
            </a:r>
            <a:r>
              <a:rPr lang="en-US" dirty="0"/>
              <a:t> </a:t>
            </a:r>
            <a:r>
              <a:rPr lang="en-US" dirty="0" err="1"/>
              <a:t>myObj</a:t>
            </a:r>
            <a:r>
              <a:rPr lang="en-US" dirty="0"/>
              <a:t> = new Object(),</a:t>
            </a:r>
          </a:p>
          <a:p>
            <a:r>
              <a:rPr lang="en-US" dirty="0"/>
              <a:t>    </a:t>
            </a:r>
            <a:r>
              <a:rPr lang="en-US" dirty="0" err="1"/>
              <a:t>str</a:t>
            </a:r>
            <a:r>
              <a:rPr lang="en-US" dirty="0"/>
              <a:t> = '</a:t>
            </a:r>
            <a:r>
              <a:rPr lang="en-US" dirty="0" err="1"/>
              <a:t>myString</a:t>
            </a:r>
            <a:r>
              <a:rPr lang="en-US" dirty="0"/>
              <a:t>',</a:t>
            </a:r>
          </a:p>
          <a:p>
            <a:r>
              <a:rPr lang="en-US" dirty="0"/>
              <a:t>    rand = </a:t>
            </a:r>
            <a:r>
              <a:rPr lang="en-US" dirty="0" err="1"/>
              <a:t>Math.random</a:t>
            </a:r>
            <a:r>
              <a:rPr lang="en-US" dirty="0"/>
              <a:t>(),</a:t>
            </a:r>
          </a:p>
          <a:p>
            <a:r>
              <a:rPr lang="en-US" dirty="0"/>
              <a:t>    </a:t>
            </a:r>
            <a:r>
              <a:rPr lang="en-US" dirty="0" err="1"/>
              <a:t>obj</a:t>
            </a:r>
            <a:r>
              <a:rPr lang="en-US" dirty="0"/>
              <a:t> = new Object();</a:t>
            </a:r>
          </a:p>
          <a:p>
            <a:r>
              <a:rPr lang="en-US" sz="1200" kern="1200" dirty="0" err="1">
                <a:solidFill>
                  <a:schemeClr val="tx1"/>
                </a:solidFill>
                <a:effectLst/>
                <a:latin typeface="+mn-lt"/>
                <a:ea typeface="+mn-ea"/>
                <a:cs typeface="+mn-cs"/>
              </a:rPr>
              <a:t>var</a:t>
            </a:r>
            <a:r>
              <a:rPr lang="en-US" dirty="0"/>
              <a:t> </a:t>
            </a:r>
            <a:r>
              <a:rPr lang="en-US" dirty="0" err="1"/>
              <a:t>myHonda</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color</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'red',</a:t>
            </a:r>
            <a:r>
              <a:rPr lang="en-US" dirty="0"/>
              <a:t> wheels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4,</a:t>
            </a:r>
            <a:r>
              <a:rPr lang="en-US" dirty="0"/>
              <a:t> engine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cylinders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4,</a:t>
            </a:r>
            <a:r>
              <a:rPr lang="en-US" dirty="0"/>
              <a:t> size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2.2}};</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16</a:t>
            </a:fld>
            <a:endParaRPr lang="en-US"/>
          </a:p>
        </p:txBody>
      </p:sp>
    </p:spTree>
    <p:extLst>
      <p:ext uri="{BB962C8B-B14F-4D97-AF65-F5344CB8AC3E}">
        <p14:creationId xmlns:p14="http://schemas.microsoft.com/office/powerpoint/2010/main" val="1044797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in</a:t>
            </a:r>
            <a:r>
              <a:rPr lang="en-US" baseline="0" dirty="0"/>
              <a:t> loops</a:t>
            </a:r>
          </a:p>
          <a:p>
            <a:r>
              <a:rPr lang="en-US" dirty="0" err="1"/>
              <a:t>var</a:t>
            </a:r>
            <a:r>
              <a:rPr lang="en-US" dirty="0"/>
              <a:t> </a:t>
            </a:r>
            <a:r>
              <a:rPr lang="en-US" dirty="0" err="1"/>
              <a:t>obj</a:t>
            </a:r>
            <a:r>
              <a:rPr lang="en-US" dirty="0"/>
              <a:t> = {a: 1, b: 2, c: 3};</a:t>
            </a:r>
          </a:p>
          <a:p>
            <a:r>
              <a:rPr lang="en-US" dirty="0"/>
              <a:t>    </a:t>
            </a:r>
          </a:p>
          <a:p>
            <a:r>
              <a:rPr lang="en-US" dirty="0"/>
              <a:t>for (</a:t>
            </a:r>
            <a:r>
              <a:rPr lang="en-US" dirty="0" err="1"/>
              <a:t>const</a:t>
            </a:r>
            <a:r>
              <a:rPr lang="en-US" dirty="0"/>
              <a:t> prop in </a:t>
            </a:r>
            <a:r>
              <a:rPr lang="en-US" dirty="0" err="1"/>
              <a:t>obj</a:t>
            </a:r>
            <a:r>
              <a:rPr lang="en-US" dirty="0"/>
              <a:t>) {</a:t>
            </a:r>
          </a:p>
          <a:p>
            <a:r>
              <a:rPr lang="en-US" dirty="0"/>
              <a:t>  console.log(`obj.${prop} = ${</a:t>
            </a:r>
            <a:r>
              <a:rPr lang="en-US" dirty="0" err="1"/>
              <a:t>obj</a:t>
            </a:r>
            <a:r>
              <a:rPr lang="en-US" dirty="0"/>
              <a:t>[prop]}`);</a:t>
            </a:r>
          </a:p>
          <a:p>
            <a:r>
              <a:rPr lang="en-US" dirty="0"/>
              <a:t>}</a:t>
            </a:r>
          </a:p>
          <a:p>
            <a:r>
              <a:rPr lang="en-US" dirty="0"/>
              <a:t>//object keys</a:t>
            </a:r>
          </a:p>
          <a:p>
            <a:r>
              <a:rPr lang="en-US" dirty="0" err="1"/>
              <a:t>var</a:t>
            </a:r>
            <a:r>
              <a:rPr lang="en-US" dirty="0"/>
              <a:t> </a:t>
            </a:r>
            <a:r>
              <a:rPr lang="en-US" dirty="0" err="1"/>
              <a:t>obj</a:t>
            </a:r>
            <a:r>
              <a:rPr lang="en-US" dirty="0"/>
              <a:t> = { 0: 'a', 1: 'b', 2: 'c' };</a:t>
            </a:r>
          </a:p>
          <a:p>
            <a:r>
              <a:rPr lang="en-US" dirty="0"/>
              <a:t>console.log(</a:t>
            </a:r>
            <a:r>
              <a:rPr lang="en-US" dirty="0" err="1"/>
              <a:t>Object.keys</a:t>
            </a:r>
            <a:r>
              <a:rPr lang="en-US" dirty="0"/>
              <a:t>(</a:t>
            </a:r>
            <a:r>
              <a:rPr lang="en-US" dirty="0" err="1"/>
              <a:t>obj</a:t>
            </a:r>
            <a:r>
              <a:rPr lang="en-US" dirty="0"/>
              <a:t>)); // console: ['0', '1', '2']</a:t>
            </a:r>
          </a:p>
          <a:p>
            <a:r>
              <a:rPr lang="en-US" dirty="0"/>
              <a:t>//</a:t>
            </a:r>
            <a:r>
              <a:rPr lang="en-US" dirty="0" err="1">
                <a:solidFill>
                  <a:srgbClr val="FF0000"/>
                </a:solidFill>
              </a:rPr>
              <a:t>Object.getOwnPropertyNames</a:t>
            </a:r>
            <a:endParaRPr lang="en-US" dirty="0">
              <a:solidFill>
                <a:srgbClr val="FF0000"/>
              </a:solidFill>
            </a:endParaRPr>
          </a:p>
          <a:p>
            <a:r>
              <a:rPr lang="en-US" dirty="0" err="1"/>
              <a:t>var</a:t>
            </a:r>
            <a:r>
              <a:rPr lang="en-US" dirty="0"/>
              <a:t> </a:t>
            </a:r>
            <a:r>
              <a:rPr lang="en-US" dirty="0" err="1"/>
              <a:t>obj</a:t>
            </a:r>
            <a:r>
              <a:rPr lang="en-US" dirty="0"/>
              <a:t> = { 0: 'a', 1: 'b', 2: 'c' };</a:t>
            </a:r>
          </a:p>
          <a:p>
            <a:r>
              <a:rPr lang="en-US" dirty="0"/>
              <a:t>console.log(</a:t>
            </a:r>
            <a:r>
              <a:rPr lang="en-US" dirty="0" err="1"/>
              <a:t>Object.getOwnPropertyNames</a:t>
            </a:r>
            <a:r>
              <a:rPr lang="en-US" dirty="0"/>
              <a:t>(</a:t>
            </a:r>
            <a:r>
              <a:rPr lang="en-US" dirty="0" err="1"/>
              <a:t>obj</a:t>
            </a:r>
            <a:r>
              <a:rPr lang="en-US" dirty="0"/>
              <a:t>).sort()); </a:t>
            </a:r>
          </a:p>
          <a:p>
            <a:r>
              <a:rPr lang="en-US" dirty="0"/>
              <a:t>// logs ["0", "1", "2"]</a:t>
            </a:r>
          </a:p>
          <a:p>
            <a:endParaRPr lang="en-US" dirty="0"/>
          </a:p>
          <a:p>
            <a:r>
              <a:rPr lang="en-US" dirty="0"/>
              <a:t>// Logging property names and values using </a:t>
            </a:r>
            <a:r>
              <a:rPr lang="en-US" dirty="0" err="1"/>
              <a:t>Array.forEach</a:t>
            </a:r>
            <a:endParaRPr lang="en-US" dirty="0"/>
          </a:p>
          <a:p>
            <a:r>
              <a:rPr lang="en-US" dirty="0" err="1"/>
              <a:t>Object.getOwnPropertyNames</a:t>
            </a:r>
            <a:r>
              <a:rPr lang="en-US" dirty="0"/>
              <a:t>(</a:t>
            </a:r>
            <a:r>
              <a:rPr lang="en-US" dirty="0" err="1"/>
              <a:t>obj</a:t>
            </a:r>
            <a:r>
              <a:rPr lang="en-US" dirty="0"/>
              <a:t>).</a:t>
            </a:r>
            <a:r>
              <a:rPr lang="en-US" dirty="0" err="1"/>
              <a:t>forEach</a:t>
            </a:r>
            <a:r>
              <a:rPr lang="en-US" dirty="0"/>
              <a:t>(</a:t>
            </a:r>
          </a:p>
          <a:p>
            <a:r>
              <a:rPr lang="en-US" dirty="0"/>
              <a:t>  function (</a:t>
            </a:r>
            <a:r>
              <a:rPr lang="en-US" dirty="0" err="1"/>
              <a:t>val</a:t>
            </a:r>
            <a:r>
              <a:rPr lang="en-US" dirty="0"/>
              <a:t>, </a:t>
            </a:r>
            <a:r>
              <a:rPr lang="en-US" dirty="0" err="1"/>
              <a:t>idx</a:t>
            </a:r>
            <a:r>
              <a:rPr lang="en-US" dirty="0"/>
              <a:t>, array) {</a:t>
            </a:r>
          </a:p>
          <a:p>
            <a:r>
              <a:rPr lang="en-US" dirty="0"/>
              <a:t>    console.log(</a:t>
            </a:r>
            <a:r>
              <a:rPr lang="en-US" dirty="0" err="1"/>
              <a:t>val</a:t>
            </a:r>
            <a:r>
              <a:rPr lang="en-US" dirty="0"/>
              <a:t> + ' -&gt; ' + </a:t>
            </a:r>
            <a:r>
              <a:rPr lang="en-US" dirty="0" err="1"/>
              <a:t>obj</a:t>
            </a:r>
            <a:r>
              <a:rPr lang="en-US" dirty="0"/>
              <a:t>[</a:t>
            </a:r>
            <a:r>
              <a:rPr lang="en-US" dirty="0" err="1"/>
              <a:t>val</a:t>
            </a:r>
            <a:r>
              <a:rPr lang="en-US" dirty="0"/>
              <a:t>]);</a:t>
            </a:r>
          </a:p>
          <a:p>
            <a:r>
              <a:rPr lang="en-US" dirty="0"/>
              <a:t>  }</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17</a:t>
            </a:fld>
            <a:endParaRPr lang="en-US"/>
          </a:p>
        </p:txBody>
      </p:sp>
    </p:spTree>
    <p:extLst>
      <p:ext uri="{BB962C8B-B14F-4D97-AF65-F5344CB8AC3E}">
        <p14:creationId xmlns:p14="http://schemas.microsoft.com/office/powerpoint/2010/main" val="1210488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 = {a: 1, b: 2, c: 3};</a:t>
            </a:r>
          </a:p>
          <a:p>
            <a:r>
              <a:rPr lang="en-US" sz="1200" b="0" kern="1200" dirty="0">
                <a:solidFill>
                  <a:schemeClr val="tx1"/>
                </a:solidFill>
                <a:effectLst/>
                <a:latin typeface="+mn-lt"/>
                <a:ea typeface="+mn-ea"/>
                <a:cs typeface="+mn-cs"/>
              </a:rPr>
              <a:t>for (</a:t>
            </a:r>
            <a:r>
              <a:rPr lang="en-US" sz="1200" b="0" kern="1200" dirty="0" err="1">
                <a:solidFill>
                  <a:schemeClr val="tx1"/>
                </a:solidFill>
                <a:effectLst/>
                <a:latin typeface="+mn-lt"/>
                <a:ea typeface="+mn-ea"/>
                <a:cs typeface="+mn-cs"/>
              </a:rPr>
              <a:t>const</a:t>
            </a:r>
            <a:r>
              <a:rPr lang="en-US" sz="1200" b="0" kern="1200" dirty="0">
                <a:solidFill>
                  <a:schemeClr val="tx1"/>
                </a:solidFill>
                <a:effectLst/>
                <a:latin typeface="+mn-lt"/>
                <a:ea typeface="+mn-ea"/>
                <a:cs typeface="+mn-cs"/>
              </a:rPr>
              <a:t> prop in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console.log(`obj.${prop} =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[prop]} `);</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35341AF-CD13-40E2-BD08-9D27AF09322C}" type="slidenum">
              <a:rPr lang="en-US" smtClean="0"/>
              <a:t>18</a:t>
            </a:fld>
            <a:endParaRPr lang="en-US"/>
          </a:p>
        </p:txBody>
      </p:sp>
    </p:spTree>
    <p:extLst>
      <p:ext uri="{BB962C8B-B14F-4D97-AF65-F5344CB8AC3E}">
        <p14:creationId xmlns:p14="http://schemas.microsoft.com/office/powerpoint/2010/main" val="863421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const</a:t>
            </a:r>
            <a:r>
              <a:rPr lang="en-US" dirty="0"/>
              <a:t> object1 = {  a: '</a:t>
            </a:r>
            <a:r>
              <a:rPr lang="en-US" dirty="0" err="1"/>
              <a:t>somestring</a:t>
            </a:r>
            <a:r>
              <a:rPr lang="en-US" dirty="0"/>
              <a:t>',  b: 42};</a:t>
            </a:r>
          </a:p>
          <a:p>
            <a:r>
              <a:rPr lang="en-US" dirty="0"/>
              <a:t>for (</a:t>
            </a:r>
            <a:r>
              <a:rPr lang="en-US" dirty="0" err="1"/>
              <a:t>const</a:t>
            </a:r>
            <a:r>
              <a:rPr lang="en-US" dirty="0"/>
              <a:t> [key, value] of </a:t>
            </a:r>
            <a:r>
              <a:rPr lang="en-US" dirty="0" err="1"/>
              <a:t>Object.entries</a:t>
            </a:r>
            <a:r>
              <a:rPr lang="en-US" dirty="0"/>
              <a:t>(object1)) {  </a:t>
            </a:r>
          </a:p>
          <a:p>
            <a:r>
              <a:rPr lang="en-US" dirty="0"/>
              <a:t>console.log(`${key}: ${value}`);</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19</a:t>
            </a:fld>
            <a:endParaRPr lang="en-US"/>
          </a:p>
        </p:txBody>
      </p:sp>
    </p:spTree>
    <p:extLst>
      <p:ext uri="{BB962C8B-B14F-4D97-AF65-F5344CB8AC3E}">
        <p14:creationId xmlns:p14="http://schemas.microsoft.com/office/powerpoint/2010/main" val="791510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myCar</a:t>
            </a:r>
            <a:r>
              <a:rPr lang="en-US" sz="1200" b="0" kern="1200" dirty="0">
                <a:solidFill>
                  <a:schemeClr val="tx1"/>
                </a:solidFill>
                <a:effectLst/>
                <a:latin typeface="+mn-lt"/>
                <a:ea typeface="+mn-ea"/>
                <a:cs typeface="+mn-cs"/>
              </a:rPr>
              <a:t> = new Object(); //define an object </a:t>
            </a:r>
          </a:p>
          <a:p>
            <a:r>
              <a:rPr lang="en-US" sz="1200" b="0" kern="1200" dirty="0" err="1">
                <a:solidFill>
                  <a:schemeClr val="tx1"/>
                </a:solidFill>
                <a:effectLst/>
                <a:latin typeface="+mn-lt"/>
                <a:ea typeface="+mn-ea"/>
                <a:cs typeface="+mn-cs"/>
              </a:rPr>
              <a:t>myCar.make</a:t>
            </a:r>
            <a:r>
              <a:rPr lang="en-US" sz="1200" b="0" kern="1200" dirty="0">
                <a:solidFill>
                  <a:schemeClr val="tx1"/>
                </a:solidFill>
                <a:effectLst/>
                <a:latin typeface="+mn-lt"/>
                <a:ea typeface="+mn-ea"/>
                <a:cs typeface="+mn-cs"/>
              </a:rPr>
              <a:t> = "Ford"; </a:t>
            </a:r>
          </a:p>
          <a:p>
            <a:r>
              <a:rPr lang="en-US" sz="1200" b="0" kern="1200" dirty="0" err="1">
                <a:solidFill>
                  <a:schemeClr val="tx1"/>
                </a:solidFill>
                <a:effectLst/>
                <a:latin typeface="+mn-lt"/>
                <a:ea typeface="+mn-ea"/>
                <a:cs typeface="+mn-cs"/>
              </a:rPr>
              <a:t>myCar.model</a:t>
            </a:r>
            <a:r>
              <a:rPr lang="en-US" sz="1200" b="0" kern="1200" dirty="0">
                <a:solidFill>
                  <a:schemeClr val="tx1"/>
                </a:solidFill>
                <a:effectLst/>
                <a:latin typeface="+mn-lt"/>
                <a:ea typeface="+mn-ea"/>
                <a:cs typeface="+mn-cs"/>
              </a:rPr>
              <a:t> = "Mustang"; </a:t>
            </a:r>
          </a:p>
          <a:p>
            <a:r>
              <a:rPr lang="en-US" sz="1200" b="0" kern="1200" dirty="0" err="1">
                <a:solidFill>
                  <a:schemeClr val="tx1"/>
                </a:solidFill>
                <a:effectLst/>
                <a:latin typeface="+mn-lt"/>
                <a:ea typeface="+mn-ea"/>
                <a:cs typeface="+mn-cs"/>
              </a:rPr>
              <a:t>myCar.year</a:t>
            </a:r>
            <a:r>
              <a:rPr lang="en-US" sz="1200" b="0" kern="1200" dirty="0">
                <a:solidFill>
                  <a:schemeClr val="tx1"/>
                </a:solidFill>
                <a:effectLst/>
                <a:latin typeface="+mn-lt"/>
                <a:ea typeface="+mn-ea"/>
                <a:cs typeface="+mn-cs"/>
              </a:rPr>
              <a:t> = 1987;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myCar</a:t>
            </a:r>
            <a:r>
              <a:rPr lang="en-US" sz="1200" b="0" kern="1200" dirty="0">
                <a:solidFill>
                  <a:schemeClr val="tx1"/>
                </a:solidFill>
                <a:effectLst/>
                <a:latin typeface="+mn-lt"/>
                <a:ea typeface="+mn-ea"/>
                <a:cs typeface="+mn-cs"/>
              </a:rPr>
              <a:t>["make"]) //access the object property </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myCar</a:t>
            </a:r>
            <a:r>
              <a:rPr lang="en-US" sz="1200" b="0" kern="1200" dirty="0">
                <a:solidFill>
                  <a:schemeClr val="tx1"/>
                </a:solidFill>
                <a:effectLst/>
                <a:latin typeface="+mn-lt"/>
                <a:ea typeface="+mn-ea"/>
                <a:cs typeface="+mn-cs"/>
              </a:rPr>
              <a:t>["model"]) </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myCar</a:t>
            </a:r>
            <a:r>
              <a:rPr lang="en-US" sz="1200" b="0" kern="1200" dirty="0">
                <a:solidFill>
                  <a:schemeClr val="tx1"/>
                </a:solidFill>
                <a:effectLst/>
                <a:latin typeface="+mn-lt"/>
                <a:ea typeface="+mn-ea"/>
                <a:cs typeface="+mn-cs"/>
              </a:rPr>
              <a:t>["year"])</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myCar.model</a:t>
            </a:r>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20</a:t>
            </a:fld>
            <a:endParaRPr lang="en-US"/>
          </a:p>
        </p:txBody>
      </p:sp>
    </p:spTree>
    <p:extLst>
      <p:ext uri="{BB962C8B-B14F-4D97-AF65-F5344CB8AC3E}">
        <p14:creationId xmlns:p14="http://schemas.microsoft.com/office/powerpoint/2010/main" val="2829731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copy to new object</a:t>
            </a:r>
          </a:p>
          <a:p>
            <a:endParaRPr lang="en-US" dirty="0"/>
          </a:p>
          <a:p>
            <a:r>
              <a:rPr lang="en-US" dirty="0" err="1"/>
              <a:t>var</a:t>
            </a:r>
            <a:r>
              <a:rPr lang="en-US" dirty="0"/>
              <a:t> </a:t>
            </a:r>
            <a:r>
              <a:rPr lang="en-US" dirty="0" err="1"/>
              <a:t>det</a:t>
            </a:r>
            <a:r>
              <a:rPr lang="en-US" dirty="0"/>
              <a:t> = { </a:t>
            </a:r>
            <a:r>
              <a:rPr lang="en-US" dirty="0" err="1"/>
              <a:t>name:"Tom</a:t>
            </a:r>
            <a:r>
              <a:rPr lang="en-US" dirty="0"/>
              <a:t>", ID:"E1001" }; </a:t>
            </a:r>
          </a:p>
          <a:p>
            <a:r>
              <a:rPr lang="en-US" dirty="0" err="1"/>
              <a:t>var</a:t>
            </a:r>
            <a:r>
              <a:rPr lang="en-US" dirty="0"/>
              <a:t> copy = </a:t>
            </a:r>
            <a:r>
              <a:rPr lang="en-US" dirty="0" err="1"/>
              <a:t>Object.assign</a:t>
            </a:r>
            <a:r>
              <a:rPr lang="en-US" dirty="0"/>
              <a:t>({}, </a:t>
            </a:r>
            <a:r>
              <a:rPr lang="en-US" dirty="0" err="1"/>
              <a:t>det</a:t>
            </a:r>
            <a:r>
              <a:rPr lang="en-US" dirty="0"/>
              <a:t>); </a:t>
            </a:r>
          </a:p>
          <a:p>
            <a:r>
              <a:rPr lang="en-US" dirty="0"/>
              <a:t>console.log(copy);  </a:t>
            </a:r>
          </a:p>
          <a:p>
            <a:r>
              <a:rPr lang="en-US" dirty="0"/>
              <a:t>for (let </a:t>
            </a:r>
            <a:r>
              <a:rPr lang="en-US" dirty="0" err="1"/>
              <a:t>val</a:t>
            </a:r>
            <a:r>
              <a:rPr lang="en-US" dirty="0"/>
              <a:t> in copy) { </a:t>
            </a:r>
          </a:p>
          <a:p>
            <a:r>
              <a:rPr lang="en-US" dirty="0"/>
              <a:t>   console.log(copy[</a:t>
            </a:r>
            <a:r>
              <a:rPr lang="en-US" dirty="0" err="1"/>
              <a:t>val</a:t>
            </a:r>
            <a:r>
              <a:rPr lang="en-US" dirty="0"/>
              <a:t>]) </a:t>
            </a:r>
          </a:p>
          <a:p>
            <a:r>
              <a:rPr lang="en-US" dirty="0"/>
              <a:t>}</a:t>
            </a:r>
          </a:p>
          <a:p>
            <a:r>
              <a:rPr lang="en-US" dirty="0"/>
              <a:t>//</a:t>
            </a:r>
            <a:r>
              <a:rPr lang="en-US" sz="1200" b="0" i="0" kern="1200" dirty="0">
                <a:solidFill>
                  <a:schemeClr val="tx1"/>
                </a:solidFill>
                <a:effectLst/>
                <a:latin typeface="+mn-lt"/>
                <a:ea typeface="+mn-ea"/>
                <a:cs typeface="+mn-cs"/>
              </a:rPr>
              <a:t> reference to the properties contained in the original objects</a:t>
            </a:r>
            <a:endParaRPr lang="en-US" dirty="0"/>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o1 = { a: 10 }; </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Object.assign</a:t>
            </a:r>
            <a:r>
              <a:rPr lang="en-US" sz="1200" b="0" kern="1200" dirty="0">
                <a:solidFill>
                  <a:schemeClr val="tx1"/>
                </a:solidFill>
                <a:effectLst/>
                <a:latin typeface="+mn-lt"/>
                <a:ea typeface="+mn-ea"/>
                <a:cs typeface="+mn-cs"/>
              </a:rPr>
              <a:t>(o1);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Object.assign</a:t>
            </a:r>
            <a:r>
              <a:rPr lang="en-US" sz="1200" b="0" kern="1200" dirty="0">
                <a:solidFill>
                  <a:schemeClr val="tx1"/>
                </a:solidFill>
                <a:effectLst/>
                <a:latin typeface="+mn-lt"/>
                <a:ea typeface="+mn-ea"/>
                <a:cs typeface="+mn-cs"/>
              </a:rPr>
              <a:t>({},o1); </a:t>
            </a:r>
          </a:p>
          <a:p>
            <a:r>
              <a:rPr lang="en-US" sz="1200" b="0" kern="1200" dirty="0" err="1">
                <a:solidFill>
                  <a:schemeClr val="tx1"/>
                </a:solidFill>
                <a:effectLst/>
                <a:latin typeface="+mn-lt"/>
                <a:ea typeface="+mn-ea"/>
                <a:cs typeface="+mn-cs"/>
              </a:rPr>
              <a:t>obj.a</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console.log("Value of 'a' in the Merged object after increment ") </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obj.a</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console.log("value of 'a' in the Original Object after increment ") </a:t>
            </a:r>
          </a:p>
          <a:p>
            <a:r>
              <a:rPr lang="en-US" sz="1200" b="0" kern="1200" dirty="0">
                <a:solidFill>
                  <a:schemeClr val="tx1"/>
                </a:solidFill>
                <a:effectLst/>
                <a:latin typeface="+mn-lt"/>
                <a:ea typeface="+mn-ea"/>
                <a:cs typeface="+mn-cs"/>
              </a:rPr>
              <a:t>console.log(o1.a);</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21</a:t>
            </a:fld>
            <a:endParaRPr lang="en-US"/>
          </a:p>
        </p:txBody>
      </p:sp>
    </p:spTree>
    <p:extLst>
      <p:ext uri="{BB962C8B-B14F-4D97-AF65-F5344CB8AC3E}">
        <p14:creationId xmlns:p14="http://schemas.microsoft.com/office/powerpoint/2010/main" val="282176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Function declaration */</a:t>
            </a:r>
          </a:p>
          <a:p>
            <a:endParaRPr lang="en-US" dirty="0"/>
          </a:p>
          <a:p>
            <a:r>
              <a:rPr lang="en-US" dirty="0"/>
              <a:t>foo(); // "bar"</a:t>
            </a:r>
          </a:p>
          <a:p>
            <a:endParaRPr lang="en-US" dirty="0"/>
          </a:p>
          <a:p>
            <a:r>
              <a:rPr lang="en-US" dirty="0"/>
              <a:t>function foo() {</a:t>
            </a:r>
          </a:p>
          <a:p>
            <a:r>
              <a:rPr lang="en-US" dirty="0"/>
              <a:t>  console.log('bar');</a:t>
            </a:r>
          </a:p>
          <a:p>
            <a:r>
              <a:rPr lang="en-US" dirty="0"/>
              <a:t>}</a:t>
            </a:r>
          </a:p>
          <a:p>
            <a:endParaRPr lang="en-US" dirty="0"/>
          </a:p>
          <a:p>
            <a:endParaRPr lang="en-US" dirty="0"/>
          </a:p>
          <a:p>
            <a:r>
              <a:rPr lang="en-US" dirty="0"/>
              <a:t>/* Function expression */</a:t>
            </a:r>
          </a:p>
          <a:p>
            <a:endParaRPr lang="en-US" dirty="0"/>
          </a:p>
          <a:p>
            <a:r>
              <a:rPr lang="en-US" dirty="0" err="1"/>
              <a:t>baz</a:t>
            </a:r>
            <a:r>
              <a:rPr lang="en-US" dirty="0"/>
              <a:t>(); // </a:t>
            </a:r>
            <a:r>
              <a:rPr lang="en-US" dirty="0" err="1"/>
              <a:t>TypeError</a:t>
            </a:r>
            <a:r>
              <a:rPr lang="en-US" dirty="0"/>
              <a:t>: </a:t>
            </a:r>
            <a:r>
              <a:rPr lang="en-US" dirty="0" err="1"/>
              <a:t>baz</a:t>
            </a:r>
            <a:r>
              <a:rPr lang="en-US" dirty="0"/>
              <a:t> is not a function</a:t>
            </a:r>
          </a:p>
          <a:p>
            <a:endParaRPr lang="en-US" dirty="0"/>
          </a:p>
          <a:p>
            <a:r>
              <a:rPr lang="en-US" dirty="0" err="1"/>
              <a:t>var</a:t>
            </a:r>
            <a:r>
              <a:rPr lang="en-US" dirty="0"/>
              <a:t> </a:t>
            </a:r>
            <a:r>
              <a:rPr lang="en-US" dirty="0" err="1"/>
              <a:t>baz</a:t>
            </a:r>
            <a:r>
              <a:rPr lang="en-US" dirty="0"/>
              <a:t> = function() {</a:t>
            </a:r>
          </a:p>
          <a:p>
            <a:r>
              <a:rPr lang="en-US" dirty="0"/>
              <a:t>  console.log('bar2');</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3</a:t>
            </a:fld>
            <a:endParaRPr lang="en-US"/>
          </a:p>
        </p:txBody>
      </p:sp>
    </p:spTree>
    <p:extLst>
      <p:ext uri="{BB962C8B-B14F-4D97-AF65-F5344CB8AC3E}">
        <p14:creationId xmlns:p14="http://schemas.microsoft.com/office/powerpoint/2010/main" val="1074587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Creates a new object, </a:t>
            </a:r>
            <a:r>
              <a:rPr lang="en-US" dirty="0" err="1"/>
              <a:t>myobj</a:t>
            </a:r>
            <a:r>
              <a:rPr lang="en-US" dirty="0"/>
              <a:t>, with two properties, a and b. </a:t>
            </a:r>
          </a:p>
          <a:p>
            <a:r>
              <a:rPr lang="en-US" dirty="0" err="1"/>
              <a:t>var</a:t>
            </a:r>
            <a:r>
              <a:rPr lang="en-US" dirty="0"/>
              <a:t> </a:t>
            </a:r>
            <a:r>
              <a:rPr lang="en-US" dirty="0" err="1"/>
              <a:t>myobj</a:t>
            </a:r>
            <a:r>
              <a:rPr lang="en-US" dirty="0"/>
              <a:t> = new Object; </a:t>
            </a:r>
          </a:p>
          <a:p>
            <a:r>
              <a:rPr lang="en-US" dirty="0" err="1"/>
              <a:t>myobj.a</a:t>
            </a:r>
            <a:r>
              <a:rPr lang="en-US" dirty="0"/>
              <a:t> = 5; </a:t>
            </a:r>
          </a:p>
          <a:p>
            <a:r>
              <a:rPr lang="en-US" dirty="0" err="1"/>
              <a:t>myobj.b</a:t>
            </a:r>
            <a:r>
              <a:rPr lang="en-US" dirty="0"/>
              <a:t> = 12; </a:t>
            </a:r>
          </a:p>
          <a:p>
            <a:endParaRPr lang="en-US" dirty="0"/>
          </a:p>
          <a:p>
            <a:r>
              <a:rPr lang="en-US" dirty="0"/>
              <a:t>// Removes the ‘a’ property </a:t>
            </a:r>
          </a:p>
          <a:p>
            <a:r>
              <a:rPr lang="en-US" dirty="0"/>
              <a:t>delete </a:t>
            </a:r>
            <a:r>
              <a:rPr lang="en-US" dirty="0" err="1"/>
              <a:t>myobj.a</a:t>
            </a:r>
            <a:r>
              <a:rPr lang="en-US" dirty="0"/>
              <a:t>; </a:t>
            </a:r>
          </a:p>
          <a:p>
            <a:r>
              <a:rPr lang="en-US" dirty="0"/>
              <a:t>console.log ("a" in </a:t>
            </a:r>
            <a:r>
              <a:rPr lang="en-US" dirty="0" err="1"/>
              <a:t>myobj</a:t>
            </a:r>
            <a:r>
              <a:rPr lang="en-US" dirty="0"/>
              <a:t>) // yields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myobj.a</a:t>
            </a:r>
            <a:r>
              <a:rPr lang="en-US" sz="1200" b="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22</a:t>
            </a:fld>
            <a:endParaRPr lang="en-US"/>
          </a:p>
        </p:txBody>
      </p:sp>
    </p:spTree>
    <p:extLst>
      <p:ext uri="{BB962C8B-B14F-4D97-AF65-F5344CB8AC3E}">
        <p14:creationId xmlns:p14="http://schemas.microsoft.com/office/powerpoint/2010/main" val="2950165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val1 = {name: "Tom"}; </a:t>
            </a:r>
          </a:p>
          <a:p>
            <a:r>
              <a:rPr lang="en-US" dirty="0" err="1"/>
              <a:t>var</a:t>
            </a:r>
            <a:r>
              <a:rPr lang="en-US" dirty="0"/>
              <a:t> val2 = {name: "Tom"}; </a:t>
            </a:r>
          </a:p>
          <a:p>
            <a:r>
              <a:rPr lang="en-US" dirty="0"/>
              <a:t>console.log(val1 == val2)  // return false </a:t>
            </a:r>
          </a:p>
          <a:p>
            <a:r>
              <a:rPr lang="en-US" dirty="0"/>
              <a:t>console.log(val1 === val2)  // return false</a:t>
            </a:r>
          </a:p>
          <a:p>
            <a:r>
              <a:rPr lang="en-US" dirty="0"/>
              <a:t>//</a:t>
            </a:r>
            <a:r>
              <a:rPr lang="en-US" sz="1200" b="1" i="0" kern="1200" dirty="0">
                <a:solidFill>
                  <a:schemeClr val="tx1"/>
                </a:solidFill>
                <a:effectLst/>
                <a:latin typeface="+mn-lt"/>
                <a:ea typeface="+mn-ea"/>
                <a:cs typeface="+mn-cs"/>
              </a:rPr>
              <a:t>Single Object Reference</a:t>
            </a:r>
            <a:endParaRPr lang="en-US" dirty="0"/>
          </a:p>
          <a:p>
            <a:r>
              <a:rPr lang="nn-NO" dirty="0"/>
              <a:t>var val1 = {name: "Tom"}; </a:t>
            </a:r>
          </a:p>
          <a:p>
            <a:r>
              <a:rPr lang="nn-NO" dirty="0"/>
              <a:t>var val2 = val1  </a:t>
            </a:r>
          </a:p>
          <a:p>
            <a:r>
              <a:rPr lang="nn-NO" dirty="0"/>
              <a:t>console.log(val1 == val2) // return true </a:t>
            </a:r>
          </a:p>
          <a:p>
            <a:r>
              <a:rPr lang="nn-NO" dirty="0"/>
              <a:t>console.log(val1 === val2) // return true</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23</a:t>
            </a:fld>
            <a:endParaRPr lang="en-US"/>
          </a:p>
        </p:txBody>
      </p:sp>
    </p:spTree>
    <p:extLst>
      <p:ext uri="{BB962C8B-B14F-4D97-AF65-F5344CB8AC3E}">
        <p14:creationId xmlns:p14="http://schemas.microsoft.com/office/powerpoint/2010/main" val="179841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alphas; </a:t>
            </a:r>
          </a:p>
          <a:p>
            <a:r>
              <a:rPr lang="en-US" dirty="0"/>
              <a:t>alphas = ["1","2","3","4"] </a:t>
            </a:r>
          </a:p>
          <a:p>
            <a:r>
              <a:rPr lang="en-US" dirty="0"/>
              <a:t>console.log(alphas[0]); </a:t>
            </a:r>
          </a:p>
          <a:p>
            <a:r>
              <a:rPr lang="en-US" dirty="0"/>
              <a:t>console.log(alphas[1]);</a:t>
            </a:r>
          </a:p>
          <a:p>
            <a:r>
              <a:rPr lang="en-US" dirty="0"/>
              <a:t>//</a:t>
            </a:r>
            <a:r>
              <a:rPr lang="en-US" sz="1200" b="0" i="0" kern="1200" dirty="0">
                <a:solidFill>
                  <a:schemeClr val="tx1"/>
                </a:solidFill>
                <a:effectLst/>
                <a:latin typeface="+mn-lt"/>
                <a:ea typeface="+mn-ea"/>
                <a:cs typeface="+mn-cs"/>
              </a:rPr>
              <a:t>numeric value</a:t>
            </a:r>
          </a:p>
          <a:p>
            <a:r>
              <a:rPr lang="en-US" dirty="0" err="1"/>
              <a:t>var</a:t>
            </a:r>
            <a:r>
              <a:rPr lang="en-US" dirty="0"/>
              <a:t> </a:t>
            </a:r>
            <a:r>
              <a:rPr lang="en-US" dirty="0" err="1"/>
              <a:t>arr_names</a:t>
            </a:r>
            <a:r>
              <a:rPr lang="en-US" dirty="0"/>
              <a:t> = new Array(4)  </a:t>
            </a:r>
          </a:p>
          <a:p>
            <a:r>
              <a:rPr lang="en-US" dirty="0"/>
              <a:t>for(</a:t>
            </a:r>
            <a:r>
              <a:rPr lang="en-US" dirty="0" err="1"/>
              <a:t>var</a:t>
            </a:r>
            <a:r>
              <a:rPr lang="en-US" dirty="0"/>
              <a:t> </a:t>
            </a:r>
            <a:r>
              <a:rPr lang="en-US" dirty="0" err="1"/>
              <a:t>i</a:t>
            </a:r>
            <a:r>
              <a:rPr lang="en-US" dirty="0"/>
              <a:t> = 0;i&lt;</a:t>
            </a:r>
            <a:r>
              <a:rPr lang="en-US" dirty="0" err="1"/>
              <a:t>arr_names.length;i</a:t>
            </a:r>
            <a:r>
              <a:rPr lang="en-US" dirty="0"/>
              <a:t>++) { </a:t>
            </a:r>
          </a:p>
          <a:p>
            <a:r>
              <a:rPr lang="en-US" dirty="0"/>
              <a:t>   </a:t>
            </a:r>
            <a:r>
              <a:rPr lang="en-US" dirty="0" err="1"/>
              <a:t>arr_names</a:t>
            </a:r>
            <a:r>
              <a:rPr lang="en-US" dirty="0"/>
              <a:t>[</a:t>
            </a:r>
            <a:r>
              <a:rPr lang="en-US" dirty="0" err="1"/>
              <a:t>i</a:t>
            </a:r>
            <a:r>
              <a:rPr lang="en-US" dirty="0"/>
              <a:t>] = </a:t>
            </a:r>
            <a:r>
              <a:rPr lang="en-US" dirty="0" err="1"/>
              <a:t>i</a:t>
            </a:r>
            <a:r>
              <a:rPr lang="en-US" dirty="0"/>
              <a:t> * 2 </a:t>
            </a:r>
          </a:p>
          <a:p>
            <a:r>
              <a:rPr lang="en-US" dirty="0"/>
              <a:t>   console.log(</a:t>
            </a:r>
            <a:r>
              <a:rPr lang="en-US" dirty="0" err="1"/>
              <a:t>arr_names</a:t>
            </a:r>
            <a:r>
              <a:rPr lang="en-US" dirty="0"/>
              <a:t>[</a:t>
            </a:r>
            <a:r>
              <a:rPr lang="en-US" dirty="0" err="1"/>
              <a:t>i</a:t>
            </a:r>
            <a:r>
              <a:rPr lang="en-US" dirty="0"/>
              <a:t>]) </a:t>
            </a:r>
          </a:p>
          <a:p>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kern="1200" dirty="0">
                <a:solidFill>
                  <a:schemeClr val="tx1"/>
                </a:solidFill>
                <a:effectLst/>
                <a:latin typeface="+mn-lt"/>
                <a:ea typeface="+mn-ea"/>
                <a:cs typeface="+mn-cs"/>
              </a:rPr>
              <a:t>Comma-separated Values</a:t>
            </a:r>
          </a:p>
          <a:p>
            <a:r>
              <a:rPr lang="en-US" dirty="0" err="1"/>
              <a:t>var</a:t>
            </a:r>
            <a:r>
              <a:rPr lang="en-US" dirty="0"/>
              <a:t> names = new Array("</a:t>
            </a:r>
            <a:r>
              <a:rPr lang="en-US" dirty="0" err="1"/>
              <a:t>Mary","Tom","Jack","Jill</a:t>
            </a:r>
            <a:r>
              <a:rPr lang="en-US" dirty="0"/>
              <a:t>") </a:t>
            </a:r>
          </a:p>
          <a:p>
            <a:r>
              <a:rPr lang="en-US" dirty="0"/>
              <a:t>for(</a:t>
            </a:r>
            <a:r>
              <a:rPr lang="en-US" dirty="0" err="1"/>
              <a:t>var</a:t>
            </a:r>
            <a:r>
              <a:rPr lang="en-US" dirty="0"/>
              <a:t> </a:t>
            </a:r>
            <a:r>
              <a:rPr lang="en-US" dirty="0" err="1"/>
              <a:t>i</a:t>
            </a:r>
            <a:r>
              <a:rPr lang="en-US" dirty="0"/>
              <a:t> = 0;i&lt;</a:t>
            </a:r>
            <a:r>
              <a:rPr lang="en-US" dirty="0" err="1"/>
              <a:t>names.length;i</a:t>
            </a:r>
            <a:r>
              <a:rPr lang="en-US" dirty="0"/>
              <a:t>++) { </a:t>
            </a:r>
          </a:p>
          <a:p>
            <a:r>
              <a:rPr lang="en-US" dirty="0"/>
              <a:t>   console.log(names[</a:t>
            </a:r>
            <a:r>
              <a:rPr lang="en-US" dirty="0" err="1"/>
              <a:t>i</a:t>
            </a:r>
            <a:r>
              <a:rPr lang="en-US" dirty="0"/>
              <a:t>]) </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24</a:t>
            </a:fld>
            <a:endParaRPr lang="en-US"/>
          </a:p>
        </p:txBody>
      </p:sp>
    </p:spTree>
    <p:extLst>
      <p:ext uri="{BB962C8B-B14F-4D97-AF65-F5344CB8AC3E}">
        <p14:creationId xmlns:p14="http://schemas.microsoft.com/office/powerpoint/2010/main" val="130319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a:t>
            </a:r>
          </a:p>
          <a:p>
            <a:r>
              <a:rPr lang="en-US" dirty="0" err="1"/>
              <a:t>var</a:t>
            </a:r>
            <a:r>
              <a:rPr lang="en-US" dirty="0"/>
              <a:t> numbers = [1, 4, 9]; </a:t>
            </a:r>
          </a:p>
          <a:p>
            <a:r>
              <a:rPr lang="en-US" dirty="0" err="1"/>
              <a:t>var</a:t>
            </a:r>
            <a:r>
              <a:rPr lang="en-US" dirty="0"/>
              <a:t> element = </a:t>
            </a:r>
            <a:r>
              <a:rPr lang="en-US" dirty="0" err="1"/>
              <a:t>numbers.pop</a:t>
            </a:r>
            <a:r>
              <a:rPr lang="en-US" dirty="0"/>
              <a:t>(); </a:t>
            </a:r>
          </a:p>
          <a:p>
            <a:r>
              <a:rPr lang="en-US" dirty="0"/>
              <a:t>console.log("element is pop : " + element );</a:t>
            </a:r>
          </a:p>
          <a:p>
            <a:r>
              <a:rPr lang="en-US" dirty="0"/>
              <a:t>//push</a:t>
            </a:r>
          </a:p>
          <a:p>
            <a:r>
              <a:rPr lang="en-US" dirty="0" err="1"/>
              <a:t>var</a:t>
            </a:r>
            <a:r>
              <a:rPr lang="en-US" dirty="0"/>
              <a:t> length = </a:t>
            </a:r>
            <a:r>
              <a:rPr lang="en-US" dirty="0" err="1"/>
              <a:t>numbers.push</a:t>
            </a:r>
            <a:r>
              <a:rPr lang="en-US" dirty="0"/>
              <a:t>(10); </a:t>
            </a:r>
          </a:p>
          <a:p>
            <a:r>
              <a:rPr lang="en-US" dirty="0"/>
              <a:t>console.log("new numbers is : " + numbers ); </a:t>
            </a:r>
          </a:p>
          <a:p>
            <a:r>
              <a:rPr lang="en-US" dirty="0"/>
              <a:t>//shift</a:t>
            </a:r>
          </a:p>
          <a:p>
            <a:r>
              <a:rPr lang="en-US" dirty="0" err="1"/>
              <a:t>var</a:t>
            </a:r>
            <a:r>
              <a:rPr lang="en-US" dirty="0"/>
              <a:t> </a:t>
            </a:r>
            <a:r>
              <a:rPr lang="en-US" dirty="0" err="1"/>
              <a:t>arr</a:t>
            </a:r>
            <a:r>
              <a:rPr lang="en-US" dirty="0"/>
              <a:t> = [10, 1, 2, 3].shift(); </a:t>
            </a:r>
          </a:p>
          <a:p>
            <a:r>
              <a:rPr lang="en-US" dirty="0"/>
              <a:t>console.log("Shifted value is : " + </a:t>
            </a:r>
            <a:r>
              <a:rPr lang="en-US" dirty="0" err="1"/>
              <a:t>arr</a:t>
            </a:r>
            <a:r>
              <a:rPr lang="en-US" dirty="0"/>
              <a:t> ) </a:t>
            </a:r>
          </a:p>
          <a:p>
            <a:r>
              <a:rPr lang="en-US" dirty="0"/>
              <a:t>//</a:t>
            </a:r>
            <a:r>
              <a:rPr lang="en-US" dirty="0" err="1"/>
              <a:t>unshift</a:t>
            </a:r>
            <a:endParaRPr lang="en-US" dirty="0"/>
          </a:p>
          <a:p>
            <a:r>
              <a:rPr lang="en-US" dirty="0" err="1"/>
              <a:t>var</a:t>
            </a:r>
            <a:r>
              <a:rPr lang="en-US" dirty="0"/>
              <a:t> arr1 = new Array("orange", "mango", "banana", "sugar"); </a:t>
            </a:r>
          </a:p>
          <a:p>
            <a:r>
              <a:rPr lang="en-US" dirty="0" err="1"/>
              <a:t>var</a:t>
            </a:r>
            <a:r>
              <a:rPr lang="en-US" dirty="0"/>
              <a:t> length = arr1.unshift("water"); </a:t>
            </a:r>
          </a:p>
          <a:p>
            <a:r>
              <a:rPr lang="en-US" dirty="0"/>
              <a:t>console.log("Returned array </a:t>
            </a:r>
            <a:r>
              <a:rPr lang="en-US" dirty="0" err="1"/>
              <a:t>unshift</a:t>
            </a:r>
            <a:r>
              <a:rPr lang="en-US" dirty="0"/>
              <a:t> is : " + arr1 ); </a:t>
            </a:r>
          </a:p>
        </p:txBody>
      </p:sp>
      <p:sp>
        <p:nvSpPr>
          <p:cNvPr id="4" name="Slide Number Placeholder 3"/>
          <p:cNvSpPr>
            <a:spLocks noGrp="1"/>
          </p:cNvSpPr>
          <p:nvPr>
            <p:ph type="sldNum" sz="quarter" idx="10"/>
          </p:nvPr>
        </p:nvSpPr>
        <p:spPr/>
        <p:txBody>
          <a:bodyPr/>
          <a:lstStyle/>
          <a:p>
            <a:fld id="{B35341AF-CD13-40E2-BD08-9D27AF09322C}" type="slidenum">
              <a:rPr lang="en-US" smtClean="0"/>
              <a:t>25</a:t>
            </a:fld>
            <a:endParaRPr lang="en-US"/>
          </a:p>
        </p:txBody>
      </p:sp>
    </p:spTree>
    <p:extLst>
      <p:ext uri="{BB962C8B-B14F-4D97-AF65-F5344CB8AC3E}">
        <p14:creationId xmlns:p14="http://schemas.microsoft.com/office/powerpoint/2010/main" val="4064936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//slice</a:t>
            </a:r>
          </a:p>
          <a:p>
            <a:r>
              <a:rPr lang="en-US" dirty="0" err="1"/>
              <a:t>var</a:t>
            </a:r>
            <a:r>
              <a:rPr lang="en-US" dirty="0"/>
              <a:t> </a:t>
            </a:r>
            <a:r>
              <a:rPr lang="en-US" dirty="0" err="1"/>
              <a:t>myArray</a:t>
            </a:r>
            <a:r>
              <a:rPr lang="en-US" dirty="0"/>
              <a:t> = new Array('a', 'b', 'c', 'd', 'e');</a:t>
            </a:r>
          </a:p>
          <a:p>
            <a:r>
              <a:rPr lang="en-US" dirty="0" err="1"/>
              <a:t>myArray</a:t>
            </a:r>
            <a:r>
              <a:rPr lang="en-US" dirty="0"/>
              <a:t> = </a:t>
            </a:r>
            <a:r>
              <a:rPr lang="en-US" dirty="0" err="1"/>
              <a:t>myArray.slice</a:t>
            </a:r>
            <a:r>
              <a:rPr lang="en-US" dirty="0"/>
              <a:t>(1, 4); // starts at index 1 and extracts all elements</a:t>
            </a:r>
          </a:p>
          <a:p>
            <a:r>
              <a:rPr lang="en-US" dirty="0"/>
              <a:t>                               // until index 3, returning [ "b", "c", "d"]</a:t>
            </a:r>
          </a:p>
          <a:p>
            <a:r>
              <a:rPr lang="en-US" dirty="0"/>
              <a:t>//</a:t>
            </a:r>
            <a:r>
              <a:rPr lang="en-US" dirty="0" err="1"/>
              <a:t>splic</a:t>
            </a:r>
            <a:endParaRPr lang="en-US" dirty="0"/>
          </a:p>
          <a:p>
            <a:r>
              <a:rPr lang="en-US" dirty="0" err="1"/>
              <a:t>var</a:t>
            </a:r>
            <a:r>
              <a:rPr lang="en-US" dirty="0"/>
              <a:t> </a:t>
            </a:r>
            <a:r>
              <a:rPr lang="en-US" dirty="0" err="1"/>
              <a:t>myArray</a:t>
            </a:r>
            <a:r>
              <a:rPr lang="en-US" dirty="0"/>
              <a:t> = new Array('1', '2', '3', '4', '5');</a:t>
            </a:r>
          </a:p>
          <a:p>
            <a:r>
              <a:rPr lang="en-US" dirty="0" err="1"/>
              <a:t>myArray.splice</a:t>
            </a:r>
            <a:r>
              <a:rPr lang="en-US" dirty="0"/>
              <a:t>(1, 3, 'a', 'b', 'c', 'd'); </a:t>
            </a:r>
          </a:p>
          <a:p>
            <a:r>
              <a:rPr lang="en-US" dirty="0"/>
              <a:t>// </a:t>
            </a:r>
            <a:r>
              <a:rPr lang="en-US" dirty="0" err="1"/>
              <a:t>myArray</a:t>
            </a:r>
            <a:r>
              <a:rPr lang="en-US" dirty="0"/>
              <a:t> is now ["1", "a", "b", "c", "d", "5"]</a:t>
            </a:r>
          </a:p>
          <a:p>
            <a:r>
              <a:rPr lang="en-US" dirty="0"/>
              <a:t>// This code started at index one (or where the "2" was), </a:t>
            </a:r>
          </a:p>
          <a:p>
            <a:r>
              <a:rPr lang="en-US" dirty="0"/>
              <a:t>// removed 3 elements there, and then inserted all consecutive</a:t>
            </a:r>
          </a:p>
          <a:p>
            <a:r>
              <a:rPr lang="en-US" dirty="0"/>
              <a:t>// elements in its place.</a:t>
            </a:r>
          </a:p>
          <a:p>
            <a:endParaRPr lang="en-US" dirty="0"/>
          </a:p>
          <a:p>
            <a:r>
              <a:rPr lang="en-US" dirty="0"/>
              <a:t>//</a:t>
            </a:r>
            <a:r>
              <a:rPr lang="en-US" dirty="0" err="1"/>
              <a:t>splic</a:t>
            </a:r>
            <a:r>
              <a:rPr lang="en-US" dirty="0"/>
              <a:t> ex2  delete only</a:t>
            </a:r>
          </a:p>
          <a:p>
            <a:r>
              <a:rPr lang="en-US" dirty="0" err="1"/>
              <a:t>var</a:t>
            </a:r>
            <a:r>
              <a:rPr lang="en-US" dirty="0"/>
              <a:t> </a:t>
            </a:r>
            <a:r>
              <a:rPr lang="en-US" dirty="0" err="1"/>
              <a:t>myFish</a:t>
            </a:r>
            <a:r>
              <a:rPr lang="en-US" dirty="0"/>
              <a:t> = ['angel', 'clown', 'drum', 'mandarin', 'sturgeon'];</a:t>
            </a:r>
          </a:p>
          <a:p>
            <a:r>
              <a:rPr lang="en-US" dirty="0" err="1"/>
              <a:t>var</a:t>
            </a:r>
            <a:r>
              <a:rPr lang="en-US" dirty="0"/>
              <a:t> removed = </a:t>
            </a:r>
            <a:r>
              <a:rPr lang="en-US" dirty="0" err="1"/>
              <a:t>myFish.splice</a:t>
            </a:r>
            <a:r>
              <a:rPr lang="en-US" dirty="0"/>
              <a:t>(3, 1);</a:t>
            </a:r>
          </a:p>
          <a:p>
            <a:endParaRPr lang="en-US" dirty="0"/>
          </a:p>
          <a:p>
            <a:r>
              <a:rPr lang="en-US" dirty="0"/>
              <a:t>// removed is ["mandarin"]</a:t>
            </a:r>
          </a:p>
          <a:p>
            <a:r>
              <a:rPr lang="en-US" dirty="0"/>
              <a:t>// </a:t>
            </a:r>
            <a:r>
              <a:rPr lang="en-US" dirty="0" err="1"/>
              <a:t>myFish</a:t>
            </a:r>
            <a:r>
              <a:rPr lang="en-US" dirty="0"/>
              <a:t> is ["angel", "clown", "drum", "sturgeon"]</a:t>
            </a:r>
          </a:p>
          <a:p>
            <a:r>
              <a:rPr lang="en-US" dirty="0"/>
              <a:t>// sort</a:t>
            </a:r>
          </a:p>
          <a:p>
            <a:r>
              <a:rPr lang="en-US" dirty="0" err="1"/>
              <a:t>myArray.sort</a:t>
            </a:r>
            <a:r>
              <a:rPr lang="en-US" dirty="0"/>
              <a:t>(function(a, b){return a - b});</a:t>
            </a:r>
          </a:p>
          <a:p>
            <a:r>
              <a:rPr lang="en-US" dirty="0"/>
              <a:t>//index of</a:t>
            </a:r>
          </a:p>
          <a:p>
            <a:r>
              <a:rPr lang="en-US" dirty="0" err="1"/>
              <a:t>var</a:t>
            </a:r>
            <a:r>
              <a:rPr lang="en-US" dirty="0"/>
              <a:t> a = ['a', 'b', 'a', 'b', 'a'];</a:t>
            </a:r>
          </a:p>
          <a:p>
            <a:r>
              <a:rPr lang="en-US" dirty="0"/>
              <a:t>console.log(</a:t>
            </a:r>
            <a:r>
              <a:rPr lang="en-US" dirty="0" err="1"/>
              <a:t>a.indexOf</a:t>
            </a:r>
            <a:r>
              <a:rPr lang="en-US" dirty="0"/>
              <a:t>('b')); // logs 1</a:t>
            </a:r>
          </a:p>
        </p:txBody>
      </p:sp>
      <p:sp>
        <p:nvSpPr>
          <p:cNvPr id="4" name="Slide Number Placeholder 3"/>
          <p:cNvSpPr>
            <a:spLocks noGrp="1"/>
          </p:cNvSpPr>
          <p:nvPr>
            <p:ph type="sldNum" sz="quarter" idx="10"/>
          </p:nvPr>
        </p:nvSpPr>
        <p:spPr/>
        <p:txBody>
          <a:bodyPr/>
          <a:lstStyle/>
          <a:p>
            <a:fld id="{B35341AF-CD13-40E2-BD08-9D27AF09322C}" type="slidenum">
              <a:rPr lang="en-US" smtClean="0"/>
              <a:t>26</a:t>
            </a:fld>
            <a:endParaRPr lang="en-US"/>
          </a:p>
        </p:txBody>
      </p:sp>
    </p:spTree>
    <p:extLst>
      <p:ext uri="{BB962C8B-B14F-4D97-AF65-F5344CB8AC3E}">
        <p14:creationId xmlns:p14="http://schemas.microsoft.com/office/powerpoint/2010/main" val="4066737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concat</a:t>
            </a:r>
            <a:r>
              <a:rPr lang="en-US" dirty="0"/>
              <a:t>()</a:t>
            </a:r>
          </a:p>
          <a:p>
            <a:r>
              <a:rPr lang="en-US" dirty="0" err="1"/>
              <a:t>var</a:t>
            </a:r>
            <a:r>
              <a:rPr lang="en-US" dirty="0"/>
              <a:t> alpha = ["a", "b", "c"]; </a:t>
            </a:r>
          </a:p>
          <a:p>
            <a:r>
              <a:rPr lang="en-US" dirty="0" err="1"/>
              <a:t>var</a:t>
            </a:r>
            <a:r>
              <a:rPr lang="en-US" dirty="0"/>
              <a:t> numeric = [1, 2, 3];</a:t>
            </a:r>
          </a:p>
          <a:p>
            <a:r>
              <a:rPr lang="en-US" dirty="0" err="1"/>
              <a:t>var</a:t>
            </a:r>
            <a:r>
              <a:rPr lang="en-US" dirty="0"/>
              <a:t> </a:t>
            </a:r>
            <a:r>
              <a:rPr lang="en-US" dirty="0" err="1"/>
              <a:t>alphaNumeric</a:t>
            </a:r>
            <a:r>
              <a:rPr lang="en-US" dirty="0"/>
              <a:t> = </a:t>
            </a:r>
            <a:r>
              <a:rPr lang="en-US" dirty="0" err="1"/>
              <a:t>alpha.concat</a:t>
            </a:r>
            <a:r>
              <a:rPr lang="en-US" dirty="0"/>
              <a:t>(numeric); </a:t>
            </a:r>
          </a:p>
          <a:p>
            <a:r>
              <a:rPr lang="en-US" dirty="0"/>
              <a:t>console.log("</a:t>
            </a:r>
            <a:r>
              <a:rPr lang="en-US" dirty="0" err="1"/>
              <a:t>alphaNumeric</a:t>
            </a:r>
            <a:r>
              <a:rPr lang="en-US" dirty="0"/>
              <a:t> : " + </a:t>
            </a:r>
            <a:r>
              <a:rPr lang="en-US" dirty="0" err="1"/>
              <a:t>alphaNumeric</a:t>
            </a:r>
            <a:r>
              <a:rPr lang="en-US" dirty="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//filter()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arr</a:t>
            </a:r>
            <a:r>
              <a:rPr lang="en-US" sz="1200" b="0" kern="1200" dirty="0">
                <a:solidFill>
                  <a:schemeClr val="tx1"/>
                </a:solidFill>
                <a:effectLst/>
                <a:latin typeface="+mn-lt"/>
                <a:ea typeface="+mn-ea"/>
                <a:cs typeface="+mn-cs"/>
              </a:rPr>
              <a:t>=[10,12,20,30,40]</a:t>
            </a:r>
            <a:endParaRPr lang="en-US" dirty="0"/>
          </a:p>
          <a:p>
            <a:r>
              <a:rPr lang="en-US" sz="1200" b="0" kern="1200" dirty="0" err="1">
                <a:solidFill>
                  <a:schemeClr val="tx1"/>
                </a:solidFill>
                <a:effectLst/>
                <a:latin typeface="+mn-lt"/>
                <a:ea typeface="+mn-ea"/>
                <a:cs typeface="+mn-cs"/>
              </a:rPr>
              <a:t>arrx</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arr.filter</a:t>
            </a:r>
            <a:r>
              <a:rPr lang="en-US" sz="1200" b="0" kern="1200" dirty="0">
                <a:solidFill>
                  <a:schemeClr val="tx1"/>
                </a:solidFill>
                <a:effectLst/>
                <a:latin typeface="+mn-lt"/>
                <a:ea typeface="+mn-ea"/>
                <a:cs typeface="+mn-cs"/>
              </a:rPr>
              <a:t>((x)=&gt;{return x&gt;20})</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arrx</a:t>
            </a:r>
            <a:r>
              <a:rPr lang="en-US" sz="1200" b="0" kern="1200" dirty="0">
                <a:solidFill>
                  <a:schemeClr val="tx1"/>
                </a:solidFill>
                <a:effectLst/>
                <a:latin typeface="+mn-lt"/>
                <a:ea typeface="+mn-ea"/>
                <a:cs typeface="+mn-cs"/>
              </a:rPr>
              <a:t>)</a:t>
            </a:r>
          </a:p>
          <a:p>
            <a:r>
              <a:rPr lang="en-US" dirty="0"/>
              <a:t> </a:t>
            </a:r>
          </a:p>
          <a:p>
            <a:r>
              <a:rPr lang="en-US" dirty="0" err="1"/>
              <a:t>var</a:t>
            </a:r>
            <a:r>
              <a:rPr lang="en-US" dirty="0"/>
              <a:t> passed = [12, 5, 8, 130, 44].filter(</a:t>
            </a:r>
            <a:r>
              <a:rPr lang="en-US" dirty="0" err="1"/>
              <a:t>isBigEnough</a:t>
            </a:r>
            <a:r>
              <a:rPr lang="en-US" dirty="0"/>
              <a:t>); </a:t>
            </a:r>
          </a:p>
          <a:p>
            <a:r>
              <a:rPr lang="en-US" dirty="0"/>
              <a:t>console.log("Test Value filter : " + passed ); </a:t>
            </a:r>
          </a:p>
          <a:p>
            <a:r>
              <a:rPr lang="en-US" dirty="0"/>
              <a:t>//every</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passed = [12, 5, 8, 130, 44].every(</a:t>
            </a:r>
            <a:r>
              <a:rPr lang="en-US" sz="1200" b="0" kern="1200" dirty="0" err="1">
                <a:solidFill>
                  <a:schemeClr val="tx1"/>
                </a:solidFill>
                <a:effectLst/>
                <a:latin typeface="+mn-lt"/>
                <a:ea typeface="+mn-ea"/>
                <a:cs typeface="+mn-cs"/>
              </a:rPr>
              <a:t>isBigEnough</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console.log("Test Value </a:t>
            </a:r>
            <a:r>
              <a:rPr lang="en-US" dirty="0"/>
              <a:t>every</a:t>
            </a:r>
            <a:r>
              <a:rPr lang="en-US" sz="1200" b="0" kern="1200" dirty="0">
                <a:solidFill>
                  <a:schemeClr val="tx1"/>
                </a:solidFill>
                <a:effectLst/>
                <a:latin typeface="+mn-lt"/>
                <a:ea typeface="+mn-ea"/>
                <a:cs typeface="+mn-cs"/>
              </a:rPr>
              <a:t> : " + passed ); </a:t>
            </a:r>
          </a:p>
          <a:p>
            <a:r>
              <a:rPr lang="en-US" sz="1200" b="0" kern="1200" dirty="0">
                <a:solidFill>
                  <a:schemeClr val="tx1"/>
                </a:solidFill>
                <a:effectLst/>
                <a:latin typeface="+mn-lt"/>
                <a:ea typeface="+mn-ea"/>
                <a:cs typeface="+mn-cs"/>
              </a:rPr>
              <a:t>//</a:t>
            </a:r>
            <a:r>
              <a:rPr lang="en-US" dirty="0" err="1"/>
              <a:t>forEach</a:t>
            </a:r>
            <a:endParaRPr lang="en-US" dirty="0"/>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nums</a:t>
            </a:r>
            <a:r>
              <a:rPr lang="en-US" sz="1200" b="0" kern="1200" dirty="0">
                <a:solidFill>
                  <a:schemeClr val="tx1"/>
                </a:solidFill>
                <a:effectLst/>
                <a:latin typeface="+mn-lt"/>
                <a:ea typeface="+mn-ea"/>
                <a:cs typeface="+mn-cs"/>
              </a:rPr>
              <a:t> = new Array(12,13,14,15)  </a:t>
            </a:r>
          </a:p>
          <a:p>
            <a:r>
              <a:rPr lang="en-US" sz="1200" b="0" kern="1200" dirty="0">
                <a:solidFill>
                  <a:schemeClr val="tx1"/>
                </a:solidFill>
                <a:effectLst/>
                <a:latin typeface="+mn-lt"/>
                <a:ea typeface="+mn-ea"/>
                <a:cs typeface="+mn-cs"/>
              </a:rPr>
              <a:t>console.log("Printing original array......")  </a:t>
            </a:r>
          </a:p>
          <a:p>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nums.forEach</a:t>
            </a:r>
            <a:r>
              <a:rPr lang="en-US" sz="1200" b="0" kern="1200" dirty="0">
                <a:solidFill>
                  <a:schemeClr val="tx1"/>
                </a:solidFill>
                <a:effectLst/>
                <a:latin typeface="+mn-lt"/>
                <a:ea typeface="+mn-ea"/>
                <a:cs typeface="+mn-cs"/>
              </a:rPr>
              <a:t>(function(</a:t>
            </a:r>
            <a:r>
              <a:rPr lang="en-US" sz="1200" b="0" kern="1200" dirty="0" err="1">
                <a:solidFill>
                  <a:schemeClr val="tx1"/>
                </a:solidFill>
                <a:effectLst/>
                <a:latin typeface="+mn-lt"/>
                <a:ea typeface="+mn-ea"/>
                <a:cs typeface="+mn-cs"/>
              </a:rPr>
              <a:t>val,index</a:t>
            </a:r>
            <a:r>
              <a:rPr lang="en-US" sz="1200" b="0" kern="1200" dirty="0">
                <a:solidFill>
                  <a:schemeClr val="tx1"/>
                </a:solidFill>
                <a:effectLst/>
                <a:latin typeface="+mn-lt"/>
                <a:ea typeface="+mn-ea"/>
                <a:cs typeface="+mn-cs"/>
              </a:rPr>
              <a:t>) { </a:t>
            </a:r>
          </a:p>
          <a:p>
            <a:r>
              <a:rPr lang="en-US" sz="1200" b="0" kern="1200" dirty="0">
                <a:solidFill>
                  <a:schemeClr val="tx1"/>
                </a:solidFill>
                <a:effectLst/>
                <a:latin typeface="+mn-lt"/>
                <a:ea typeface="+mn-ea"/>
                <a:cs typeface="+mn-cs"/>
              </a:rPr>
              <a:t>   console.log(</a:t>
            </a:r>
            <a:r>
              <a:rPr lang="en-US" sz="1200" b="0" kern="1200" dirty="0" err="1">
                <a:solidFill>
                  <a:schemeClr val="tx1"/>
                </a:solidFill>
                <a:effectLst/>
                <a:latin typeface="+mn-lt"/>
                <a:ea typeface="+mn-ea"/>
                <a:cs typeface="+mn-cs"/>
              </a:rPr>
              <a:t>val</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a:t>
            </a:r>
          </a:p>
          <a:p>
            <a:r>
              <a:rPr lang="en-US" sz="1200" b="0" kern="1200" dirty="0" err="1">
                <a:solidFill>
                  <a:schemeClr val="tx1"/>
                </a:solidFill>
                <a:effectLst/>
                <a:latin typeface="+mn-lt"/>
                <a:ea typeface="+mn-ea"/>
                <a:cs typeface="+mn-cs"/>
              </a:rPr>
              <a:t>nums.reverse</a:t>
            </a:r>
            <a:r>
              <a:rPr lang="en-US" sz="1200" b="0" kern="1200" dirty="0">
                <a:solidFill>
                  <a:schemeClr val="tx1"/>
                </a:solidFill>
                <a:effectLst/>
                <a:latin typeface="+mn-lt"/>
                <a:ea typeface="+mn-ea"/>
                <a:cs typeface="+mn-cs"/>
              </a:rPr>
              <a:t>()  //reverses the array element </a:t>
            </a:r>
          </a:p>
          <a:p>
            <a:r>
              <a:rPr lang="en-US" sz="1200" b="0" kern="1200" dirty="0">
                <a:solidFill>
                  <a:schemeClr val="tx1"/>
                </a:solidFill>
                <a:effectLst/>
                <a:latin typeface="+mn-lt"/>
                <a:ea typeface="+mn-ea"/>
                <a:cs typeface="+mn-cs"/>
              </a:rPr>
              <a:t>console.log("Printing Reversed array....")  </a:t>
            </a:r>
          </a:p>
          <a:p>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nums.forEach</a:t>
            </a:r>
            <a:r>
              <a:rPr lang="en-US" sz="1200" b="0" kern="1200" dirty="0">
                <a:solidFill>
                  <a:schemeClr val="tx1"/>
                </a:solidFill>
                <a:effectLst/>
                <a:latin typeface="+mn-lt"/>
                <a:ea typeface="+mn-ea"/>
                <a:cs typeface="+mn-cs"/>
              </a:rPr>
              <a:t>(function(</a:t>
            </a:r>
            <a:r>
              <a:rPr lang="en-US" sz="1200" b="0" kern="1200" dirty="0" err="1">
                <a:solidFill>
                  <a:schemeClr val="tx1"/>
                </a:solidFill>
                <a:effectLst/>
                <a:latin typeface="+mn-lt"/>
                <a:ea typeface="+mn-ea"/>
                <a:cs typeface="+mn-cs"/>
              </a:rPr>
              <a:t>val,index</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console.log(</a:t>
            </a:r>
            <a:r>
              <a:rPr lang="en-US" sz="1200" b="0" kern="1200" dirty="0" err="1">
                <a:solidFill>
                  <a:schemeClr val="tx1"/>
                </a:solidFill>
                <a:effectLst/>
                <a:latin typeface="+mn-lt"/>
                <a:ea typeface="+mn-ea"/>
                <a:cs typeface="+mn-cs"/>
              </a:rPr>
              <a:t>val</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27</a:t>
            </a:fld>
            <a:endParaRPr lang="en-US"/>
          </a:p>
        </p:txBody>
      </p:sp>
    </p:spTree>
    <p:extLst>
      <p:ext uri="{BB962C8B-B14F-4D97-AF65-F5344CB8AC3E}">
        <p14:creationId xmlns:p14="http://schemas.microsoft.com/office/powerpoint/2010/main" val="104112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s=8</a:t>
            </a:r>
          </a:p>
          <a:p>
            <a:r>
              <a:rPr lang="en-US" sz="1200" b="0" kern="1200" dirty="0">
                <a:solidFill>
                  <a:schemeClr val="tx1"/>
                </a:solidFill>
                <a:effectLst/>
                <a:latin typeface="+mn-lt"/>
                <a:ea typeface="+mn-ea"/>
                <a:cs typeface="+mn-cs"/>
              </a:rPr>
              <a:t>function foo(s) {</a:t>
            </a:r>
          </a:p>
          <a:p>
            <a:r>
              <a:rPr lang="en-US" sz="1200" b="0" kern="1200" dirty="0">
                <a:solidFill>
                  <a:schemeClr val="tx1"/>
                </a:solidFill>
                <a:effectLst/>
                <a:latin typeface="+mn-lt"/>
                <a:ea typeface="+mn-ea"/>
                <a:cs typeface="+mn-cs"/>
              </a:rPr>
              <a:t>console.log(s);</a:t>
            </a:r>
          </a:p>
          <a:p>
            <a:r>
              <a:rPr lang="en-US" sz="1200" b="0" kern="1200" dirty="0">
                <a:solidFill>
                  <a:schemeClr val="tx1"/>
                </a:solidFill>
                <a:effectLst/>
                <a:latin typeface="+mn-lt"/>
                <a:ea typeface="+mn-ea"/>
                <a:cs typeface="+mn-cs"/>
              </a:rPr>
              <a:t>s=9;</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foo(s);</a:t>
            </a:r>
          </a:p>
          <a:p>
            <a:r>
              <a:rPr lang="en-US" sz="1200" b="0" kern="1200" dirty="0">
                <a:solidFill>
                  <a:schemeClr val="tx1"/>
                </a:solidFill>
                <a:effectLst/>
                <a:latin typeface="+mn-lt"/>
                <a:ea typeface="+mn-ea"/>
                <a:cs typeface="+mn-cs"/>
              </a:rPr>
              <a:t>console.log(s);</a:t>
            </a:r>
          </a:p>
          <a:p>
            <a:endParaRPr lang="en-US" dirty="0"/>
          </a:p>
          <a:p>
            <a:r>
              <a:rPr lang="en-US" dirty="0"/>
              <a:t>//===================================</a:t>
            </a:r>
          </a:p>
          <a:p>
            <a:r>
              <a:rPr lang="en-US" dirty="0"/>
              <a:t>function </a:t>
            </a:r>
            <a:r>
              <a:rPr lang="en-US" dirty="0" err="1"/>
              <a:t>myFunc</a:t>
            </a:r>
            <a:r>
              <a:rPr lang="en-US" dirty="0"/>
              <a:t>(</a:t>
            </a:r>
            <a:r>
              <a:rPr lang="en-US" dirty="0" err="1"/>
              <a:t>theObject</a:t>
            </a:r>
            <a:r>
              <a:rPr lang="en-US" dirty="0"/>
              <a:t>) {</a:t>
            </a:r>
          </a:p>
          <a:p>
            <a:r>
              <a:rPr lang="en-US" dirty="0"/>
              <a:t>  </a:t>
            </a:r>
            <a:r>
              <a:rPr lang="en-US" dirty="0" err="1"/>
              <a:t>theObject.make</a:t>
            </a:r>
            <a:r>
              <a:rPr lang="en-US" dirty="0"/>
              <a:t> = 'Toyota';</a:t>
            </a:r>
          </a:p>
          <a:p>
            <a:r>
              <a:rPr lang="en-US" dirty="0"/>
              <a:t>}</a:t>
            </a:r>
          </a:p>
          <a:p>
            <a:endParaRPr lang="en-US" dirty="0"/>
          </a:p>
          <a:p>
            <a:r>
              <a:rPr lang="en-US" dirty="0" err="1"/>
              <a:t>var</a:t>
            </a:r>
            <a:r>
              <a:rPr lang="en-US" dirty="0"/>
              <a:t> </a:t>
            </a:r>
            <a:r>
              <a:rPr lang="en-US" dirty="0" err="1"/>
              <a:t>mycar</a:t>
            </a:r>
            <a:r>
              <a:rPr lang="en-US" dirty="0"/>
              <a:t> = {make: 'Honda', model: 'Accord', year: 1998};</a:t>
            </a:r>
          </a:p>
          <a:p>
            <a:r>
              <a:rPr lang="en-US" dirty="0" err="1"/>
              <a:t>var</a:t>
            </a:r>
            <a:r>
              <a:rPr lang="en-US" dirty="0"/>
              <a:t> x, y;</a:t>
            </a:r>
          </a:p>
          <a:p>
            <a:endParaRPr lang="en-US" dirty="0"/>
          </a:p>
          <a:p>
            <a:r>
              <a:rPr lang="en-US" dirty="0"/>
              <a:t>x = </a:t>
            </a:r>
            <a:r>
              <a:rPr lang="en-US" dirty="0" err="1"/>
              <a:t>mycar.make</a:t>
            </a:r>
            <a:r>
              <a:rPr lang="en-US" dirty="0"/>
              <a:t>; // x gets the value "Honda"</a:t>
            </a:r>
          </a:p>
          <a:p>
            <a:endParaRPr lang="en-US" dirty="0"/>
          </a:p>
          <a:p>
            <a:r>
              <a:rPr lang="en-US" dirty="0" err="1"/>
              <a:t>myFunc</a:t>
            </a:r>
            <a:r>
              <a:rPr lang="en-US" dirty="0"/>
              <a:t>(</a:t>
            </a:r>
            <a:r>
              <a:rPr lang="en-US" dirty="0" err="1"/>
              <a:t>mycar</a:t>
            </a:r>
            <a:r>
              <a:rPr lang="en-US" dirty="0"/>
              <a:t>);</a:t>
            </a:r>
          </a:p>
          <a:p>
            <a:r>
              <a:rPr lang="en-US" dirty="0"/>
              <a:t>y = </a:t>
            </a:r>
            <a:r>
              <a:rPr lang="en-US" dirty="0" err="1"/>
              <a:t>mycar.make</a:t>
            </a:r>
            <a:r>
              <a:rPr lang="en-US" dirty="0"/>
              <a:t>; // y gets the value "Toyota"</a:t>
            </a:r>
          </a:p>
          <a:p>
            <a:r>
              <a:rPr lang="en-US" dirty="0"/>
              <a:t>                // (the make property was changed by the function)</a:t>
            </a:r>
          </a:p>
        </p:txBody>
      </p:sp>
      <p:sp>
        <p:nvSpPr>
          <p:cNvPr id="4" name="Slide Number Placeholder 3"/>
          <p:cNvSpPr>
            <a:spLocks noGrp="1"/>
          </p:cNvSpPr>
          <p:nvPr>
            <p:ph type="sldNum" sz="quarter" idx="10"/>
          </p:nvPr>
        </p:nvSpPr>
        <p:spPr/>
        <p:txBody>
          <a:bodyPr/>
          <a:lstStyle/>
          <a:p>
            <a:fld id="{B35341AF-CD13-40E2-BD08-9D27AF09322C}" type="slidenum">
              <a:rPr lang="en-US" smtClean="0"/>
              <a:t>4</a:t>
            </a:fld>
            <a:endParaRPr lang="en-US"/>
          </a:p>
        </p:txBody>
      </p:sp>
    </p:spTree>
    <p:extLst>
      <p:ext uri="{BB962C8B-B14F-4D97-AF65-F5344CB8AC3E}">
        <p14:creationId xmlns:p14="http://schemas.microsoft.com/office/powerpoint/2010/main" val="2255322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function</a:t>
            </a:r>
            <a:r>
              <a:rPr lang="en-US" dirty="0">
                <a:effectLst/>
              </a:rPr>
              <a:t> add</a:t>
            </a:r>
            <a:r>
              <a:rPr lang="en-US" sz="1200" kern="1200" dirty="0">
                <a:solidFill>
                  <a:schemeClr val="tx1"/>
                </a:solidFill>
                <a:effectLst/>
                <a:latin typeface="+mn-lt"/>
                <a:ea typeface="+mn-ea"/>
                <a:cs typeface="+mn-cs"/>
              </a:rPr>
              <a:t>(</a:t>
            </a:r>
            <a:r>
              <a:rPr lang="en-US" dirty="0">
                <a:effectLst/>
              </a:rPr>
              <a:t>a</a:t>
            </a:r>
            <a:r>
              <a:rPr lang="en-US" sz="1200" kern="1200" dirty="0">
                <a:solidFill>
                  <a:schemeClr val="tx1"/>
                </a:solidFill>
                <a:effectLst/>
                <a:latin typeface="+mn-lt"/>
                <a:ea typeface="+mn-ea"/>
                <a:cs typeface="+mn-cs"/>
              </a:rPr>
              <a:t>,</a:t>
            </a:r>
            <a:r>
              <a:rPr lang="en-US" dirty="0">
                <a:effectLst/>
              </a:rPr>
              <a:t> b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1)</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return</a:t>
            </a:r>
            <a:r>
              <a:rPr lang="en-US" dirty="0">
                <a:effectLst/>
              </a:rPr>
              <a:t> </a:t>
            </a:r>
            <a:r>
              <a:rPr lang="en-US" dirty="0" err="1">
                <a:effectLst/>
              </a:rPr>
              <a:t>a</a:t>
            </a:r>
            <a:r>
              <a:rPr lang="en-US" sz="1200" kern="1200" dirty="0" err="1">
                <a:solidFill>
                  <a:schemeClr val="tx1"/>
                </a:solidFill>
                <a:effectLst/>
                <a:latin typeface="+mn-lt"/>
                <a:ea typeface="+mn-ea"/>
                <a:cs typeface="+mn-cs"/>
              </a:rPr>
              <a:t>+</a:t>
            </a:r>
            <a:r>
              <a:rPr lang="en-US" dirty="0" err="1">
                <a:effectLst/>
              </a:rPr>
              <a:t>b</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a:t>
            </a:r>
            <a:r>
              <a:rPr lang="en-US" dirty="0">
                <a:effectLst/>
              </a:rPr>
              <a:t> console</a:t>
            </a:r>
            <a:r>
              <a:rPr lang="en-US" sz="1200" kern="1200" dirty="0">
                <a:solidFill>
                  <a:schemeClr val="tx1"/>
                </a:solidFill>
                <a:effectLst/>
                <a:latin typeface="+mn-lt"/>
                <a:ea typeface="+mn-ea"/>
                <a:cs typeface="+mn-cs"/>
              </a:rPr>
              <a:t>.</a:t>
            </a:r>
            <a:r>
              <a:rPr lang="en-US" dirty="0">
                <a:effectLst/>
              </a:rPr>
              <a:t>log</a:t>
            </a:r>
            <a:r>
              <a:rPr lang="en-US" sz="1200" kern="1200" dirty="0">
                <a:solidFill>
                  <a:schemeClr val="tx1"/>
                </a:solidFill>
                <a:effectLst/>
                <a:latin typeface="+mn-lt"/>
                <a:ea typeface="+mn-ea"/>
                <a:cs typeface="+mn-cs"/>
              </a:rPr>
              <a:t>(</a:t>
            </a:r>
            <a:r>
              <a:rPr lang="en-US" dirty="0">
                <a:effectLst/>
              </a:rPr>
              <a:t>add</a:t>
            </a:r>
            <a:r>
              <a:rPr lang="en-US" sz="1200" kern="1200" dirty="0">
                <a:solidFill>
                  <a:schemeClr val="tx1"/>
                </a:solidFill>
                <a:effectLst/>
                <a:latin typeface="+mn-lt"/>
                <a:ea typeface="+mn-ea"/>
                <a:cs typeface="+mn-cs"/>
              </a:rPr>
              <a:t>(4))</a:t>
            </a:r>
            <a:endParaRPr lang="en-US" dirty="0"/>
          </a:p>
          <a:p>
            <a:r>
              <a:rPr lang="en-US" dirty="0"/>
              <a:t>//====================================</a:t>
            </a:r>
          </a:p>
          <a:p>
            <a:r>
              <a:rPr lang="en-US" dirty="0"/>
              <a:t>function fun1(...</a:t>
            </a:r>
            <a:r>
              <a:rPr lang="en-US" dirty="0" err="1"/>
              <a:t>params</a:t>
            </a:r>
            <a:r>
              <a:rPr lang="en-US" dirty="0"/>
              <a:t>) { </a:t>
            </a:r>
          </a:p>
          <a:p>
            <a:r>
              <a:rPr lang="en-US" dirty="0"/>
              <a:t>   console.log(</a:t>
            </a:r>
            <a:r>
              <a:rPr lang="en-US" dirty="0" err="1"/>
              <a:t>params.length</a:t>
            </a:r>
            <a:r>
              <a:rPr lang="en-US" dirty="0"/>
              <a:t>); </a:t>
            </a:r>
          </a:p>
          <a:p>
            <a:r>
              <a:rPr lang="en-US" dirty="0"/>
              <a:t>}  </a:t>
            </a:r>
          </a:p>
          <a:p>
            <a:r>
              <a:rPr lang="en-US" dirty="0"/>
              <a:t>fun1();  </a:t>
            </a:r>
          </a:p>
          <a:p>
            <a:r>
              <a:rPr lang="en-US" dirty="0"/>
              <a:t>fun1(5); </a:t>
            </a:r>
          </a:p>
          <a:p>
            <a:r>
              <a:rPr lang="en-US" dirty="0"/>
              <a:t>fun1(5, 6, 7); </a:t>
            </a:r>
          </a:p>
        </p:txBody>
      </p:sp>
      <p:sp>
        <p:nvSpPr>
          <p:cNvPr id="4" name="Slide Number Placeholder 3"/>
          <p:cNvSpPr>
            <a:spLocks noGrp="1"/>
          </p:cNvSpPr>
          <p:nvPr>
            <p:ph type="sldNum" sz="quarter" idx="10"/>
          </p:nvPr>
        </p:nvSpPr>
        <p:spPr/>
        <p:txBody>
          <a:bodyPr/>
          <a:lstStyle/>
          <a:p>
            <a:fld id="{B35341AF-CD13-40E2-BD08-9D27AF09322C}" type="slidenum">
              <a:rPr lang="en-US" smtClean="0"/>
              <a:t>5</a:t>
            </a:fld>
            <a:endParaRPr lang="en-US"/>
          </a:p>
        </p:txBody>
      </p:sp>
    </p:spTree>
    <p:extLst>
      <p:ext uri="{BB962C8B-B14F-4D97-AF65-F5344CB8AC3E}">
        <p14:creationId xmlns:p14="http://schemas.microsoft.com/office/powerpoint/2010/main" val="4145601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name</a:t>
            </a:r>
          </a:p>
          <a:p>
            <a:r>
              <a:rPr lang="en-US" dirty="0" err="1"/>
              <a:t>var</a:t>
            </a:r>
            <a:r>
              <a:rPr lang="en-US" dirty="0"/>
              <a:t> square = function(number) { return number * number; };</a:t>
            </a:r>
          </a:p>
          <a:p>
            <a:r>
              <a:rPr lang="en-US" dirty="0" err="1"/>
              <a:t>var</a:t>
            </a:r>
            <a:r>
              <a:rPr lang="en-US" dirty="0"/>
              <a:t> x = square(4); // x gets the value 16</a:t>
            </a:r>
          </a:p>
          <a:p>
            <a:r>
              <a:rPr lang="en-US" dirty="0"/>
              <a:t>// name in function </a:t>
            </a:r>
          </a:p>
          <a:p>
            <a:r>
              <a:rPr lang="pt-BR" dirty="0"/>
              <a:t>var factorial = function fnc(n) { return n &lt; 2 ? 1 : n * fnc(n - 1); };</a:t>
            </a:r>
          </a:p>
          <a:p>
            <a:r>
              <a:rPr lang="pt-BR" dirty="0"/>
              <a:t>console.log(factorial(3));</a:t>
            </a:r>
          </a:p>
          <a:p>
            <a:r>
              <a:rPr lang="pt-BR" dirty="0"/>
              <a:t>//var func=function fnc2(n){</a:t>
            </a:r>
          </a:p>
          <a:p>
            <a:r>
              <a:rPr lang="pt-BR" dirty="0"/>
              <a:t>  //if (n&lt;2) {</a:t>
            </a:r>
          </a:p>
          <a:p>
            <a:r>
              <a:rPr lang="pt-BR" dirty="0"/>
              <a:t>    //return 1</a:t>
            </a:r>
          </a:p>
          <a:p>
            <a:r>
              <a:rPr lang="pt-BR" dirty="0"/>
              <a:t>    //}else</a:t>
            </a:r>
          </a:p>
          <a:p>
            <a:r>
              <a:rPr lang="pt-BR" dirty="0"/>
              <a:t>    //{</a:t>
            </a:r>
          </a:p>
          <a:p>
            <a:r>
              <a:rPr lang="pt-BR" dirty="0"/>
              <a:t>      //   return n*fnc2(n-1)</a:t>
            </a:r>
          </a:p>
          <a:p>
            <a:r>
              <a:rPr lang="pt-BR" dirty="0"/>
              <a:t>   // }</a:t>
            </a:r>
          </a:p>
          <a:p>
            <a:r>
              <a:rPr lang="pt-BR" dirty="0"/>
              <a:t>//}</a:t>
            </a:r>
          </a:p>
          <a:p>
            <a:r>
              <a:rPr lang="pt-BR" dirty="0"/>
              <a:t>   //console.log(func(3))</a:t>
            </a:r>
          </a:p>
          <a:p>
            <a:r>
              <a:rPr lang="pt-BR" dirty="0"/>
              <a:t>//n=1*1=1</a:t>
            </a:r>
          </a:p>
          <a:p>
            <a:r>
              <a:rPr lang="pt-BR" dirty="0"/>
              <a:t>//n=2*1=2</a:t>
            </a:r>
          </a:p>
          <a:p>
            <a:r>
              <a:rPr lang="pt-BR" dirty="0"/>
              <a:t>//n=3*2=6</a:t>
            </a:r>
          </a:p>
          <a:p>
            <a:r>
              <a:rPr lang="pt-BR" dirty="0"/>
              <a:t>// functun as </a:t>
            </a:r>
            <a:r>
              <a:rPr lang="en-US" dirty="0"/>
              <a:t>argument</a:t>
            </a:r>
            <a:endParaRPr lang="pt-BR" dirty="0"/>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dirty="0"/>
              <a:t>numbers </a:t>
            </a:r>
            <a:r>
              <a:rPr lang="en-US" sz="1200" b="0" kern="1200" dirty="0">
                <a:solidFill>
                  <a:schemeClr val="tx1"/>
                </a:solidFill>
                <a:effectLst/>
                <a:latin typeface="+mn-lt"/>
                <a:ea typeface="+mn-ea"/>
                <a:cs typeface="+mn-cs"/>
              </a:rPr>
              <a:t>=[1,2,3,4,5]</a:t>
            </a:r>
          </a:p>
          <a:p>
            <a:r>
              <a:rPr lang="en-US" sz="1200" b="0" kern="1200" dirty="0">
                <a:solidFill>
                  <a:schemeClr val="tx1"/>
                </a:solidFill>
                <a:effectLst/>
                <a:latin typeface="+mn-lt"/>
                <a:ea typeface="+mn-ea"/>
                <a:cs typeface="+mn-cs"/>
              </a:rPr>
              <a:t>function fun(x) {</a:t>
            </a:r>
          </a:p>
          <a:p>
            <a:r>
              <a:rPr lang="en-US" sz="1200" b="0" kern="1200" dirty="0">
                <a:solidFill>
                  <a:schemeClr val="tx1"/>
                </a:solidFill>
                <a:effectLst/>
                <a:latin typeface="+mn-lt"/>
                <a:ea typeface="+mn-ea"/>
                <a:cs typeface="+mn-cs"/>
              </a:rPr>
              <a:t>return x *x;</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function map(f, a) {</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result =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Create a new Array</a:t>
            </a:r>
          </a:p>
          <a:p>
            <a:r>
              <a:rPr lang="en-US" sz="1200" b="0" kern="1200" dirty="0">
                <a:solidFill>
                  <a:schemeClr val="tx1"/>
                </a:solidFill>
                <a:effectLst/>
                <a:latin typeface="+mn-lt"/>
                <a:ea typeface="+mn-ea"/>
                <a:cs typeface="+mn-cs"/>
              </a:rPr>
              <a:t>for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0;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a.length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result[</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f(a[</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return result;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h= map(fun,</a:t>
            </a:r>
            <a:r>
              <a:rPr lang="en-US" dirty="0"/>
              <a:t> numbers </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console.log(h);</a:t>
            </a:r>
          </a:p>
          <a:p>
            <a:r>
              <a:rPr lang="en-US" dirty="0"/>
              <a:t>//==========</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numbers =[1,2,3,4,5]</a:t>
            </a:r>
          </a:p>
          <a:p>
            <a:r>
              <a:rPr lang="en-US" sz="1200" b="0" kern="1200" dirty="0">
                <a:solidFill>
                  <a:schemeClr val="tx1"/>
                </a:solidFill>
                <a:effectLst/>
                <a:latin typeface="+mn-lt"/>
                <a:ea typeface="+mn-ea"/>
                <a:cs typeface="+mn-cs"/>
              </a:rPr>
              <a:t>// function fun(x) {</a:t>
            </a:r>
          </a:p>
          <a:p>
            <a:r>
              <a:rPr lang="en-US" sz="1200" b="0" kern="1200" dirty="0">
                <a:solidFill>
                  <a:schemeClr val="tx1"/>
                </a:solidFill>
                <a:effectLst/>
                <a:latin typeface="+mn-lt"/>
                <a:ea typeface="+mn-ea"/>
                <a:cs typeface="+mn-cs"/>
              </a:rPr>
              <a:t>// return x *x;</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function map(f, a) {</a:t>
            </a:r>
          </a:p>
          <a:p>
            <a:r>
              <a:rPr lang="en-US" sz="1200" b="0" kern="1200" dirty="0">
                <a:solidFill>
                  <a:schemeClr val="tx1"/>
                </a:solidFill>
                <a:effectLst/>
                <a:latin typeface="+mn-lt"/>
                <a:ea typeface="+mn-ea"/>
                <a:cs typeface="+mn-cs"/>
              </a:rPr>
              <a:t>// for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0;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a.length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console.log (f(a[</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map(fun, numbers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6</a:t>
            </a:fld>
            <a:endParaRPr lang="en-US"/>
          </a:p>
        </p:txBody>
      </p:sp>
    </p:spTree>
    <p:extLst>
      <p:ext uri="{BB962C8B-B14F-4D97-AF65-F5344CB8AC3E}">
        <p14:creationId xmlns:p14="http://schemas.microsoft.com/office/powerpoint/2010/main" val="112503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t>
            </a:r>
            <a:r>
              <a:rPr lang="en-US" dirty="0" err="1"/>
              <a:t>addSquares</a:t>
            </a:r>
            <a:r>
              <a:rPr lang="en-US" dirty="0"/>
              <a:t>(a, b) {</a:t>
            </a:r>
          </a:p>
          <a:p>
            <a:r>
              <a:rPr lang="en-US" dirty="0"/>
              <a:t>  function square(x) {</a:t>
            </a:r>
          </a:p>
          <a:p>
            <a:r>
              <a:rPr lang="en-US" dirty="0"/>
              <a:t>    return x * x;</a:t>
            </a:r>
          </a:p>
          <a:p>
            <a:r>
              <a:rPr lang="en-US" dirty="0"/>
              <a:t>  }</a:t>
            </a:r>
          </a:p>
          <a:p>
            <a:r>
              <a:rPr lang="en-US" dirty="0"/>
              <a:t>  return square(a) + square(b);</a:t>
            </a:r>
          </a:p>
          <a:p>
            <a:r>
              <a:rPr lang="en-US" dirty="0"/>
              <a:t>}</a:t>
            </a:r>
          </a:p>
          <a:p>
            <a:r>
              <a:rPr lang="en-US" dirty="0"/>
              <a:t>a = </a:t>
            </a:r>
            <a:r>
              <a:rPr lang="en-US" dirty="0" err="1"/>
              <a:t>addSquares</a:t>
            </a:r>
            <a:r>
              <a:rPr lang="en-US" dirty="0"/>
              <a:t>(2, 3); // returns 13</a:t>
            </a:r>
          </a:p>
          <a:p>
            <a:r>
              <a:rPr lang="en-US" dirty="0"/>
              <a:t>b = </a:t>
            </a:r>
            <a:r>
              <a:rPr lang="en-US" dirty="0" err="1"/>
              <a:t>addSquares</a:t>
            </a:r>
            <a:r>
              <a:rPr lang="en-US" dirty="0"/>
              <a:t>(3, 4); // returns 25</a:t>
            </a:r>
          </a:p>
          <a:p>
            <a:r>
              <a:rPr lang="en-US" dirty="0"/>
              <a:t>c = </a:t>
            </a:r>
            <a:r>
              <a:rPr lang="en-US" dirty="0" err="1"/>
              <a:t>addSquares</a:t>
            </a:r>
            <a:r>
              <a:rPr lang="en-US" dirty="0"/>
              <a:t>(4, 5); // returns 41</a:t>
            </a:r>
          </a:p>
          <a:p>
            <a:r>
              <a:rPr lang="en-US" dirty="0"/>
              <a:t>//========================</a:t>
            </a:r>
          </a:p>
          <a:p>
            <a:r>
              <a:rPr lang="en-US" sz="1200" kern="1200" dirty="0">
                <a:solidFill>
                  <a:schemeClr val="tx1"/>
                </a:solidFill>
                <a:effectLst/>
                <a:latin typeface="+mn-lt"/>
                <a:ea typeface="+mn-ea"/>
                <a:cs typeface="+mn-cs"/>
              </a:rPr>
              <a:t>function outside(x) {</a:t>
            </a:r>
          </a:p>
          <a:p>
            <a:r>
              <a:rPr lang="en-US" sz="1200" kern="1200" dirty="0">
                <a:solidFill>
                  <a:schemeClr val="tx1"/>
                </a:solidFill>
                <a:effectLst/>
                <a:latin typeface="+mn-lt"/>
                <a:ea typeface="+mn-ea"/>
                <a:cs typeface="+mn-cs"/>
              </a:rPr>
              <a:t>            function inside(y) {</a:t>
            </a:r>
          </a:p>
          <a:p>
            <a:r>
              <a:rPr lang="en-US" sz="1200" kern="1200" dirty="0">
                <a:solidFill>
                  <a:schemeClr val="tx1"/>
                </a:solidFill>
                <a:effectLst/>
                <a:latin typeface="+mn-lt"/>
                <a:ea typeface="+mn-ea"/>
                <a:cs typeface="+mn-cs"/>
              </a:rPr>
              <a:t>                return x + y;</a:t>
            </a:r>
          </a:p>
          <a:p>
            <a:r>
              <a:rPr lang="en-US" sz="1200" kern="1200" dirty="0">
                <a:solidFill>
                  <a:schemeClr val="tx1"/>
                </a:solidFill>
                <a:effectLst/>
                <a:latin typeface="+mn-lt"/>
                <a:ea typeface="+mn-ea"/>
                <a:cs typeface="+mn-cs"/>
              </a:rPr>
              <a:t>            } return inside;</a:t>
            </a:r>
          </a:p>
          <a:p>
            <a:r>
              <a:rPr lang="en-US" sz="1200" kern="1200" dirty="0">
                <a:solidFill>
                  <a:schemeClr val="tx1"/>
                </a:solidFill>
                <a:effectLst/>
                <a:latin typeface="+mn-lt"/>
                <a:ea typeface="+mn-ea"/>
                <a:cs typeface="+mn-cs"/>
              </a:rPr>
              <a:t>        }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fn_inside</a:t>
            </a:r>
            <a:r>
              <a:rPr lang="en-US" sz="1200" kern="1200" dirty="0">
                <a:solidFill>
                  <a:schemeClr val="tx1"/>
                </a:solidFill>
                <a:effectLst/>
                <a:latin typeface="+mn-lt"/>
                <a:ea typeface="+mn-ea"/>
                <a:cs typeface="+mn-cs"/>
              </a:rPr>
              <a:t> = outside(3); // Think of it like: give me a function that adds 3 to whatever you give // it</a:t>
            </a:r>
          </a:p>
          <a:p>
            <a:r>
              <a:rPr lang="en-US" sz="1200" kern="1200" dirty="0">
                <a:solidFill>
                  <a:schemeClr val="tx1"/>
                </a:solidFill>
                <a:effectLst/>
                <a:latin typeface="+mn-lt"/>
                <a:ea typeface="+mn-ea"/>
                <a:cs typeface="+mn-cs"/>
              </a:rPr>
              <a:t>        result = </a:t>
            </a:r>
            <a:r>
              <a:rPr lang="en-US" sz="1200" kern="1200" dirty="0" err="1">
                <a:solidFill>
                  <a:schemeClr val="tx1"/>
                </a:solidFill>
                <a:effectLst/>
                <a:latin typeface="+mn-lt"/>
                <a:ea typeface="+mn-ea"/>
                <a:cs typeface="+mn-cs"/>
              </a:rPr>
              <a:t>fn_inside</a:t>
            </a:r>
            <a:r>
              <a:rPr lang="en-US" sz="1200" kern="1200" dirty="0">
                <a:solidFill>
                  <a:schemeClr val="tx1"/>
                </a:solidFill>
                <a:effectLst/>
                <a:latin typeface="+mn-lt"/>
                <a:ea typeface="+mn-ea"/>
                <a:cs typeface="+mn-cs"/>
              </a:rPr>
              <a:t>(5); // returns 8 </a:t>
            </a:r>
          </a:p>
          <a:p>
            <a:r>
              <a:rPr lang="en-US" sz="1200" kern="1200" dirty="0">
                <a:solidFill>
                  <a:schemeClr val="tx1"/>
                </a:solidFill>
                <a:effectLst/>
                <a:latin typeface="+mn-lt"/>
                <a:ea typeface="+mn-ea"/>
                <a:cs typeface="+mn-cs"/>
              </a:rPr>
              <a:t>        result1 = outside(3)(5); // returns 8</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7</a:t>
            </a:fld>
            <a:endParaRPr lang="en-US"/>
          </a:p>
        </p:txBody>
      </p:sp>
    </p:spTree>
    <p:extLst>
      <p:ext uri="{BB962C8B-B14F-4D97-AF65-F5344CB8AC3E}">
        <p14:creationId xmlns:p14="http://schemas.microsoft.com/office/powerpoint/2010/main" val="896894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main = function() { </a:t>
            </a:r>
          </a:p>
          <a:p>
            <a:r>
              <a:rPr lang="en-US" dirty="0"/>
              <a:t>   </a:t>
            </a:r>
            <a:r>
              <a:rPr lang="en-US" dirty="0" err="1"/>
              <a:t>var</a:t>
            </a:r>
            <a:r>
              <a:rPr lang="en-US" dirty="0"/>
              <a:t> loop = function() { </a:t>
            </a:r>
          </a:p>
          <a:p>
            <a:r>
              <a:rPr lang="en-US" dirty="0"/>
              <a:t>      for(</a:t>
            </a:r>
            <a:r>
              <a:rPr lang="en-US" dirty="0" err="1"/>
              <a:t>var</a:t>
            </a:r>
            <a:r>
              <a:rPr lang="en-US" dirty="0"/>
              <a:t> x = 0;x&lt;5;x++) {</a:t>
            </a:r>
          </a:p>
          <a:p>
            <a:r>
              <a:rPr lang="en-US" dirty="0"/>
              <a:t>         console.log(x); </a:t>
            </a:r>
          </a:p>
          <a:p>
            <a:r>
              <a:rPr lang="en-US" dirty="0"/>
              <a:t>      } </a:t>
            </a:r>
          </a:p>
          <a:p>
            <a:r>
              <a:rPr lang="en-US" dirty="0"/>
              <a:t>   }(); </a:t>
            </a:r>
          </a:p>
          <a:p>
            <a:r>
              <a:rPr lang="en-US" dirty="0"/>
              <a:t>   console.log("x can not be accessed outside the block scope x value is :"+x); </a:t>
            </a:r>
          </a:p>
          <a:p>
            <a:r>
              <a:rPr lang="en-US" dirty="0"/>
              <a:t>} </a:t>
            </a:r>
          </a:p>
          <a:p>
            <a:r>
              <a:rPr lang="en-US" dirty="0"/>
              <a:t>main();</a:t>
            </a:r>
          </a:p>
          <a:p>
            <a:r>
              <a:rPr lang="en-US" dirty="0"/>
              <a:t>//==========================================</a:t>
            </a:r>
          </a:p>
          <a:p>
            <a:r>
              <a:rPr lang="en-US" dirty="0" err="1"/>
              <a:t>var</a:t>
            </a:r>
            <a:r>
              <a:rPr lang="en-US" dirty="0"/>
              <a:t> main = function() { </a:t>
            </a:r>
          </a:p>
          <a:p>
            <a:r>
              <a:rPr lang="en-US" dirty="0"/>
              <a:t>   (function() { </a:t>
            </a:r>
          </a:p>
          <a:p>
            <a:r>
              <a:rPr lang="en-US" dirty="0"/>
              <a:t>      for(</a:t>
            </a:r>
            <a:r>
              <a:rPr lang="en-US" dirty="0" err="1"/>
              <a:t>var</a:t>
            </a:r>
            <a:r>
              <a:rPr lang="en-US" dirty="0"/>
              <a:t> x = 0;x&lt;5;x++) { </a:t>
            </a:r>
          </a:p>
          <a:p>
            <a:r>
              <a:rPr lang="en-US" dirty="0"/>
              <a:t>         console.log(x); </a:t>
            </a:r>
          </a:p>
          <a:p>
            <a:r>
              <a:rPr lang="en-US" dirty="0"/>
              <a:t>      } </a:t>
            </a:r>
          </a:p>
          <a:p>
            <a:r>
              <a:rPr lang="en-US" dirty="0"/>
              <a:t>   })(); </a:t>
            </a:r>
          </a:p>
          <a:p>
            <a:r>
              <a:rPr lang="en-US" dirty="0"/>
              <a:t>   console.log("x can not be accessed outside the block scope x value is :"+x); </a:t>
            </a:r>
          </a:p>
          <a:p>
            <a:r>
              <a:rPr lang="en-US" dirty="0"/>
              <a:t>} </a:t>
            </a:r>
          </a:p>
          <a:p>
            <a:r>
              <a:rPr lang="en-US" dirty="0"/>
              <a:t>main();</a:t>
            </a:r>
          </a:p>
        </p:txBody>
      </p:sp>
      <p:sp>
        <p:nvSpPr>
          <p:cNvPr id="4" name="Slide Number Placeholder 3"/>
          <p:cNvSpPr>
            <a:spLocks noGrp="1"/>
          </p:cNvSpPr>
          <p:nvPr>
            <p:ph type="sldNum" sz="quarter" idx="10"/>
          </p:nvPr>
        </p:nvSpPr>
        <p:spPr/>
        <p:txBody>
          <a:bodyPr/>
          <a:lstStyle/>
          <a:p>
            <a:fld id="{B35341AF-CD13-40E2-BD08-9D27AF09322C}" type="slidenum">
              <a:rPr lang="en-US" smtClean="0"/>
              <a:t>8</a:t>
            </a:fld>
            <a:endParaRPr lang="en-US"/>
          </a:p>
        </p:txBody>
      </p:sp>
    </p:spTree>
    <p:extLst>
      <p:ext uri="{BB962C8B-B14F-4D97-AF65-F5344CB8AC3E}">
        <p14:creationId xmlns:p14="http://schemas.microsoft.com/office/powerpoint/2010/main" val="172587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a:t>
            </a:r>
            <a:r>
              <a:rPr lang="en-US" dirty="0" err="1"/>
              <a:t>func</a:t>
            </a:r>
            <a:r>
              <a:rPr lang="en-US" dirty="0"/>
              <a:t> = new Function("x", "y", "return x*y;"); </a:t>
            </a:r>
          </a:p>
          <a:p>
            <a:r>
              <a:rPr lang="en-US" dirty="0"/>
              <a:t>function product() { </a:t>
            </a:r>
          </a:p>
          <a:p>
            <a:r>
              <a:rPr lang="en-US" dirty="0"/>
              <a:t>   </a:t>
            </a:r>
            <a:r>
              <a:rPr lang="en-US" dirty="0" err="1"/>
              <a:t>var</a:t>
            </a:r>
            <a:r>
              <a:rPr lang="en-US" dirty="0"/>
              <a:t> result; </a:t>
            </a:r>
          </a:p>
          <a:p>
            <a:r>
              <a:rPr lang="en-US" dirty="0"/>
              <a:t>   result = </a:t>
            </a:r>
            <a:r>
              <a:rPr lang="en-US" dirty="0" err="1"/>
              <a:t>func</a:t>
            </a:r>
            <a:r>
              <a:rPr lang="en-US" dirty="0"/>
              <a:t>(10,20); </a:t>
            </a:r>
          </a:p>
          <a:p>
            <a:r>
              <a:rPr lang="en-US" dirty="0"/>
              <a:t>   console.log("The product : "+result)</a:t>
            </a:r>
          </a:p>
          <a:p>
            <a:r>
              <a:rPr lang="en-US" dirty="0"/>
              <a:t>} </a:t>
            </a:r>
          </a:p>
          <a:p>
            <a:r>
              <a:rPr lang="en-US" dirty="0"/>
              <a:t>product()</a:t>
            </a:r>
          </a:p>
        </p:txBody>
      </p:sp>
      <p:sp>
        <p:nvSpPr>
          <p:cNvPr id="4" name="Slide Number Placeholder 3"/>
          <p:cNvSpPr>
            <a:spLocks noGrp="1"/>
          </p:cNvSpPr>
          <p:nvPr>
            <p:ph type="sldNum" sz="quarter" idx="10"/>
          </p:nvPr>
        </p:nvSpPr>
        <p:spPr/>
        <p:txBody>
          <a:bodyPr/>
          <a:lstStyle/>
          <a:p>
            <a:fld id="{B35341AF-CD13-40E2-BD08-9D27AF09322C}" type="slidenum">
              <a:rPr lang="en-US" smtClean="0"/>
              <a:t>9</a:t>
            </a:fld>
            <a:endParaRPr lang="en-US"/>
          </a:p>
        </p:txBody>
      </p:sp>
    </p:spTree>
    <p:extLst>
      <p:ext uri="{BB962C8B-B14F-4D97-AF65-F5344CB8AC3E}">
        <p14:creationId xmlns:p14="http://schemas.microsoft.com/office/powerpoint/2010/main" val="360874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foo = (x)=&gt;10+x </a:t>
            </a:r>
          </a:p>
          <a:p>
            <a:r>
              <a:rPr lang="en-US" dirty="0"/>
              <a:t>console.log(foo(10)) </a:t>
            </a:r>
          </a:p>
          <a:p>
            <a:r>
              <a:rPr lang="en-US" dirty="0"/>
              <a:t>//=========================</a:t>
            </a:r>
          </a:p>
          <a:p>
            <a:r>
              <a:rPr lang="en-US" dirty="0" err="1"/>
              <a:t>var</a:t>
            </a:r>
            <a:r>
              <a:rPr lang="en-US" dirty="0"/>
              <a:t> </a:t>
            </a:r>
            <a:r>
              <a:rPr lang="en-US" dirty="0" err="1"/>
              <a:t>msg</a:t>
            </a:r>
            <a:r>
              <a:rPr lang="en-US" dirty="0"/>
              <a:t> = ()=&gt; { </a:t>
            </a:r>
          </a:p>
          <a:p>
            <a:r>
              <a:rPr lang="en-US" dirty="0"/>
              <a:t>   console.log("function invoked") </a:t>
            </a:r>
          </a:p>
          <a:p>
            <a:r>
              <a:rPr lang="en-US" dirty="0"/>
              <a:t>} </a:t>
            </a:r>
          </a:p>
          <a:p>
            <a:r>
              <a:rPr lang="en-US" dirty="0" err="1"/>
              <a:t>msg</a:t>
            </a:r>
            <a:r>
              <a:rPr lang="en-US" dirty="0"/>
              <a:t>()</a:t>
            </a:r>
          </a:p>
          <a:p>
            <a:r>
              <a:rPr lang="en-US" dirty="0"/>
              <a:t>//=========================</a:t>
            </a:r>
          </a:p>
          <a:p>
            <a:r>
              <a:rPr lang="en-US" dirty="0" err="1"/>
              <a:t>var</a:t>
            </a:r>
            <a:r>
              <a:rPr lang="en-US" dirty="0"/>
              <a:t> </a:t>
            </a:r>
            <a:r>
              <a:rPr lang="en-US" dirty="0" err="1"/>
              <a:t>disp</a:t>
            </a:r>
            <a:r>
              <a:rPr lang="en-US" dirty="0"/>
              <a:t> = ()=&gt;console.log("Hello World") </a:t>
            </a:r>
          </a:p>
          <a:p>
            <a:r>
              <a:rPr lang="en-US" dirty="0" err="1"/>
              <a:t>disp</a:t>
            </a:r>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10</a:t>
            </a:fld>
            <a:endParaRPr lang="en-US"/>
          </a:p>
        </p:txBody>
      </p:sp>
    </p:spTree>
    <p:extLst>
      <p:ext uri="{BB962C8B-B14F-4D97-AF65-F5344CB8AC3E}">
        <p14:creationId xmlns:p14="http://schemas.microsoft.com/office/powerpoint/2010/main" val="397346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79571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55082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44711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extLst>
      <p:ext uri="{BB962C8B-B14F-4D97-AF65-F5344CB8AC3E}">
        <p14:creationId xmlns:p14="http://schemas.microsoft.com/office/powerpoint/2010/main" val="1607750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183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049883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523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11361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630865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2600129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27183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45475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extLst>
      <p:ext uri="{BB962C8B-B14F-4D97-AF65-F5344CB8AC3E}">
        <p14:creationId xmlns:p14="http://schemas.microsoft.com/office/powerpoint/2010/main" val="1238119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880361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93023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39021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4FCC04-FC71-4D90-B1EB-F77A2C21E668}"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23179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4FCC04-FC71-4D90-B1EB-F77A2C21E668}"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208078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4FCC04-FC71-4D90-B1EB-F77A2C21E668}"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7382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FCC04-FC71-4D90-B1EB-F77A2C21E668}"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47228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8777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50946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FCC04-FC71-4D90-B1EB-F77A2C21E668}" type="datetimeFigureOut">
              <a:rPr lang="en-US" smtClean="0"/>
              <a:t>9/14/2023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FFE6B-0813-40DE-8D63-BD1CD7148B76}" type="slidenum">
              <a:rPr lang="en-US" smtClean="0"/>
              <a:t>‹#›</a:t>
            </a:fld>
            <a:endParaRPr lang="en-US"/>
          </a:p>
        </p:txBody>
      </p:sp>
    </p:spTree>
    <p:extLst>
      <p:ext uri="{BB962C8B-B14F-4D97-AF65-F5344CB8AC3E}">
        <p14:creationId xmlns:p14="http://schemas.microsoft.com/office/powerpoint/2010/main" val="214069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4262859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Functions </a:t>
            </a:r>
            <a:endParaRPr lang="en-US" dirty="0"/>
          </a:p>
        </p:txBody>
      </p:sp>
      <p:sp>
        <p:nvSpPr>
          <p:cNvPr id="3" name="Content Placeholder 2"/>
          <p:cNvSpPr>
            <a:spLocks noGrp="1"/>
          </p:cNvSpPr>
          <p:nvPr>
            <p:ph sz="quarter" idx="13"/>
          </p:nvPr>
        </p:nvSpPr>
        <p:spPr/>
        <p:txBody>
          <a:bodyPr/>
          <a:lstStyle/>
          <a:p>
            <a:r>
              <a:rPr lang="en-US" dirty="0"/>
              <a:t>Functions are one of the fundamental building </a:t>
            </a:r>
            <a:r>
              <a:rPr lang="en-US" dirty="0">
                <a:solidFill>
                  <a:srgbClr val="FF0000"/>
                </a:solidFill>
              </a:rPr>
              <a:t>blocks in JavaScript</a:t>
            </a:r>
            <a:r>
              <a:rPr lang="en-US" dirty="0"/>
              <a:t>. A function is a JavaScript procedure—a set of statements that </a:t>
            </a:r>
            <a:r>
              <a:rPr lang="en-US" dirty="0">
                <a:solidFill>
                  <a:srgbClr val="FF0000"/>
                </a:solidFill>
              </a:rPr>
              <a:t>performs a task or calculates </a:t>
            </a:r>
            <a:r>
              <a:rPr lang="en-US" dirty="0"/>
              <a:t>a value. To use a function, you must define it somewhere in the scope from which you wish to call it.</a:t>
            </a:r>
          </a:p>
        </p:txBody>
      </p:sp>
    </p:spTree>
    <p:extLst>
      <p:ext uri="{BB962C8B-B14F-4D97-AF65-F5344CB8AC3E}">
        <p14:creationId xmlns:p14="http://schemas.microsoft.com/office/powerpoint/2010/main" val="367794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Functions</a:t>
            </a:r>
            <a:r>
              <a:rPr lang="en-US" sz="2400" dirty="0">
                <a:solidFill>
                  <a:srgbClr val="FF0000"/>
                </a:solidFill>
              </a:rPr>
              <a:t>(</a:t>
            </a:r>
            <a:r>
              <a:rPr lang="en-US" sz="2400" dirty="0">
                <a:solidFill>
                  <a:srgbClr val="FF0000"/>
                </a:solidFill>
                <a:effectLst/>
              </a:rPr>
              <a:t>Arrow functions</a:t>
            </a:r>
            <a:r>
              <a:rPr lang="en-US" sz="2400" dirty="0">
                <a:solidFill>
                  <a:srgbClr val="FF0000"/>
                </a:solidFill>
              </a:rPr>
              <a:t>)</a:t>
            </a:r>
          </a:p>
        </p:txBody>
      </p:sp>
      <p:sp>
        <p:nvSpPr>
          <p:cNvPr id="3" name="Content Placeholder 2"/>
          <p:cNvSpPr>
            <a:spLocks noGrp="1"/>
          </p:cNvSpPr>
          <p:nvPr>
            <p:ph sz="quarter" idx="13"/>
          </p:nvPr>
        </p:nvSpPr>
        <p:spPr/>
        <p:txBody>
          <a:bodyPr/>
          <a:lstStyle/>
          <a:p>
            <a:r>
              <a:rPr lang="en-US" dirty="0"/>
              <a:t>Lambda refers to anonymous functions in programming. Lambda functions are a concise mechanism to represent anonymous functions. These functions are also called as </a:t>
            </a:r>
            <a:r>
              <a:rPr lang="en-US" dirty="0">
                <a:solidFill>
                  <a:srgbClr val="FF0000"/>
                </a:solidFill>
              </a:rPr>
              <a:t>Arrow</a:t>
            </a:r>
            <a:r>
              <a:rPr lang="en-US" dirty="0"/>
              <a:t> functions.</a:t>
            </a:r>
          </a:p>
          <a:p>
            <a:r>
              <a:rPr lang="en-US" dirty="0"/>
              <a:t>There are 3 parts to a Lambda function −</a:t>
            </a:r>
          </a:p>
          <a:p>
            <a:pPr lvl="1"/>
            <a:r>
              <a:rPr lang="en-US" b="1" dirty="0">
                <a:solidFill>
                  <a:srgbClr val="FF0000"/>
                </a:solidFill>
              </a:rPr>
              <a:t>Parameters</a:t>
            </a:r>
            <a:r>
              <a:rPr lang="en-US" dirty="0"/>
              <a:t> − A function may optionally have parameters.</a:t>
            </a:r>
          </a:p>
          <a:p>
            <a:pPr lvl="1"/>
            <a:r>
              <a:rPr lang="en-US" dirty="0"/>
              <a:t>The </a:t>
            </a:r>
            <a:r>
              <a:rPr lang="en-US" b="1" dirty="0">
                <a:solidFill>
                  <a:srgbClr val="FF0000"/>
                </a:solidFill>
              </a:rPr>
              <a:t>fat arrow notation/lambda notation</a:t>
            </a:r>
            <a:r>
              <a:rPr lang="en-US" dirty="0"/>
              <a:t> (</a:t>
            </a:r>
            <a:r>
              <a:rPr lang="en-US" dirty="0">
                <a:solidFill>
                  <a:srgbClr val="FF0000"/>
                </a:solidFill>
              </a:rPr>
              <a:t>=&gt;</a:t>
            </a:r>
            <a:r>
              <a:rPr lang="en-US" dirty="0"/>
              <a:t>): It is also called as the </a:t>
            </a:r>
            <a:r>
              <a:rPr lang="en-US" b="1" dirty="0">
                <a:solidFill>
                  <a:srgbClr val="FF0000"/>
                </a:solidFill>
              </a:rPr>
              <a:t>goes to </a:t>
            </a:r>
            <a:r>
              <a:rPr lang="en-US" dirty="0"/>
              <a:t>operator.</a:t>
            </a:r>
          </a:p>
          <a:p>
            <a:pPr lvl="1"/>
            <a:r>
              <a:rPr lang="en-US" b="1" dirty="0">
                <a:solidFill>
                  <a:srgbClr val="FF0000"/>
                </a:solidFill>
              </a:rPr>
              <a:t>Statements</a:t>
            </a:r>
            <a:r>
              <a:rPr lang="en-US" dirty="0"/>
              <a:t> − Represents the function’s instruction set.</a:t>
            </a:r>
          </a:p>
          <a:p>
            <a:pPr marL="45720" indent="0">
              <a:buNone/>
            </a:pPr>
            <a:endParaRPr lang="en-US" dirty="0"/>
          </a:p>
        </p:txBody>
      </p:sp>
    </p:spTree>
    <p:extLst>
      <p:ext uri="{BB962C8B-B14F-4D97-AF65-F5344CB8AC3E}">
        <p14:creationId xmlns:p14="http://schemas.microsoft.com/office/powerpoint/2010/main" val="223308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0" y="4372168"/>
            <a:ext cx="11740243" cy="1143000"/>
          </a:xfrm>
        </p:spPr>
        <p:txBody>
          <a:bodyPr/>
          <a:lstStyle/>
          <a:p>
            <a:r>
              <a:rPr lang="en-US" sz="4000" b="0" dirty="0">
                <a:effectLst/>
              </a:rPr>
              <a:t>Function Expression and Function Declaration</a:t>
            </a:r>
            <a:endParaRPr lang="en-US" sz="4000" dirty="0"/>
          </a:p>
        </p:txBody>
      </p:sp>
      <p:sp>
        <p:nvSpPr>
          <p:cNvPr id="3" name="Content Placeholder 2"/>
          <p:cNvSpPr>
            <a:spLocks noGrp="1"/>
          </p:cNvSpPr>
          <p:nvPr>
            <p:ph sz="quarter" idx="13"/>
          </p:nvPr>
        </p:nvSpPr>
        <p:spPr/>
        <p:txBody>
          <a:bodyPr/>
          <a:lstStyle/>
          <a:p>
            <a:r>
              <a:rPr lang="en-US" dirty="0"/>
              <a:t>The fundamental difference between the two is that, function </a:t>
            </a:r>
            <a:r>
              <a:rPr lang="en-US" dirty="0">
                <a:solidFill>
                  <a:srgbClr val="FF0000"/>
                </a:solidFill>
              </a:rPr>
              <a:t>declarations are parsed before their execution</a:t>
            </a:r>
            <a:r>
              <a:rPr lang="en-US" dirty="0"/>
              <a:t>. On the other hand, function expressions are parsed only when the script engine encounters it during an execution.</a:t>
            </a:r>
          </a:p>
          <a:p>
            <a:r>
              <a:rPr lang="en-US" dirty="0"/>
              <a:t>When the JavaScript parser sees a function in the main code flow, it assumes function declaration. When a function comes as a part of a statement, it is a function expression.</a:t>
            </a:r>
          </a:p>
        </p:txBody>
      </p:sp>
    </p:spTree>
    <p:extLst>
      <p:ext uri="{BB962C8B-B14F-4D97-AF65-F5344CB8AC3E}">
        <p14:creationId xmlns:p14="http://schemas.microsoft.com/office/powerpoint/2010/main" val="141850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Generator Functions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When a normal function is invoked, the control rests with the function called until it returns. With generators in ES6, the caller function can now control the execution of a called function. A generator is like a regular function</a:t>
            </a:r>
          </a:p>
        </p:txBody>
      </p:sp>
    </p:spTree>
    <p:extLst>
      <p:ext uri="{BB962C8B-B14F-4D97-AF65-F5344CB8AC3E}">
        <p14:creationId xmlns:p14="http://schemas.microsoft.com/office/powerpoint/2010/main" val="302984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Callback function</a:t>
            </a:r>
            <a:br>
              <a:rPr lang="en-US" dirty="0">
                <a:effectLst/>
              </a:rPr>
            </a:br>
            <a:endParaRPr lang="en-US" dirty="0"/>
          </a:p>
        </p:txBody>
      </p:sp>
      <p:sp>
        <p:nvSpPr>
          <p:cNvPr id="3" name="Content Placeholder 2"/>
          <p:cNvSpPr>
            <a:spLocks noGrp="1"/>
          </p:cNvSpPr>
          <p:nvPr>
            <p:ph sz="quarter" idx="13"/>
          </p:nvPr>
        </p:nvSpPr>
        <p:spPr/>
        <p:txBody>
          <a:bodyPr/>
          <a:lstStyle/>
          <a:p>
            <a:r>
              <a:rPr lang="en-US" dirty="0"/>
              <a:t>A callback function is a </a:t>
            </a:r>
            <a:r>
              <a:rPr lang="en-US" dirty="0">
                <a:solidFill>
                  <a:srgbClr val="FF0000"/>
                </a:solidFill>
              </a:rPr>
              <a:t>function passed into another function </a:t>
            </a:r>
            <a:r>
              <a:rPr lang="en-US" dirty="0"/>
              <a:t>as an argument, which is then invoked inside the outer function to complete some kind of routine or action.</a:t>
            </a:r>
          </a:p>
        </p:txBody>
      </p:sp>
    </p:spTree>
    <p:extLst>
      <p:ext uri="{BB962C8B-B14F-4D97-AF65-F5344CB8AC3E}">
        <p14:creationId xmlns:p14="http://schemas.microsoft.com/office/powerpoint/2010/main" val="47856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try</a:t>
            </a:r>
            <a:r>
              <a:rPr lang="en-US" dirty="0"/>
              <a:t>...</a:t>
            </a:r>
            <a:r>
              <a:rPr lang="en-US" dirty="0">
                <a:solidFill>
                  <a:srgbClr val="FF0000"/>
                </a:solidFill>
              </a:rPr>
              <a:t>catch</a:t>
            </a:r>
            <a:r>
              <a:rPr lang="en-US" dirty="0"/>
              <a:t> statement marks a block of statements to try, and specifies one or more responses should an exception be thrown. If an exception is thrown, the try...catch statement catches it.</a:t>
            </a:r>
          </a:p>
        </p:txBody>
      </p:sp>
      <p:pic>
        <p:nvPicPr>
          <p:cNvPr id="4" name="Picture 3"/>
          <p:cNvPicPr>
            <a:picLocks noChangeAspect="1"/>
          </p:cNvPicPr>
          <p:nvPr/>
        </p:nvPicPr>
        <p:blipFill>
          <a:blip r:embed="rId3"/>
          <a:stretch>
            <a:fillRect/>
          </a:stretch>
        </p:blipFill>
        <p:spPr>
          <a:xfrm>
            <a:off x="1862051" y="2400300"/>
            <a:ext cx="8196349" cy="2057400"/>
          </a:xfrm>
          <a:prstGeom prst="rect">
            <a:avLst/>
          </a:prstGeom>
        </p:spPr>
      </p:pic>
    </p:spTree>
    <p:extLst>
      <p:ext uri="{BB962C8B-B14F-4D97-AF65-F5344CB8AC3E}">
        <p14:creationId xmlns:p14="http://schemas.microsoft.com/office/powerpoint/2010/main" val="83441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finally block</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finally</a:t>
            </a:r>
            <a:r>
              <a:rPr lang="en-US" dirty="0"/>
              <a:t> block contains statements to execute after the </a:t>
            </a:r>
            <a:r>
              <a:rPr lang="en-US" dirty="0">
                <a:solidFill>
                  <a:srgbClr val="FF0000"/>
                </a:solidFill>
              </a:rPr>
              <a:t>try</a:t>
            </a:r>
            <a:r>
              <a:rPr lang="en-US" dirty="0"/>
              <a:t> and </a:t>
            </a:r>
            <a:r>
              <a:rPr lang="en-US" dirty="0">
                <a:solidFill>
                  <a:srgbClr val="FF0000"/>
                </a:solidFill>
              </a:rPr>
              <a:t>catch</a:t>
            </a:r>
            <a:r>
              <a:rPr lang="en-US" dirty="0"/>
              <a:t> blocks execute but before the statements following the try...catch statement. The finally block executes whether or not an exception is thrown. If an exception is thrown, the statements in the finally block execute even if no catch block handles the exception.</a:t>
            </a:r>
          </a:p>
        </p:txBody>
      </p:sp>
    </p:spTree>
    <p:extLst>
      <p:ext uri="{BB962C8B-B14F-4D97-AF65-F5344CB8AC3E}">
        <p14:creationId xmlns:p14="http://schemas.microsoft.com/office/powerpoint/2010/main" val="92541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5596" y="5384539"/>
            <a:ext cx="8683348" cy="1143000"/>
          </a:xfrm>
        </p:spPr>
        <p:txBody>
          <a:bodyPr/>
          <a:lstStyle/>
          <a:p>
            <a:r>
              <a:rPr lang="en-US" b="0" dirty="0">
                <a:effectLst/>
              </a:rPr>
              <a:t>Objects</a:t>
            </a:r>
            <a:br>
              <a:rPr lang="en-US" b="0" dirty="0">
                <a:effectLst/>
              </a:rPr>
            </a:br>
            <a:endParaRPr lang="en-US" dirty="0"/>
          </a:p>
        </p:txBody>
      </p:sp>
      <p:sp>
        <p:nvSpPr>
          <p:cNvPr id="3" name="Content Placeholder 2"/>
          <p:cNvSpPr>
            <a:spLocks noGrp="1"/>
          </p:cNvSpPr>
          <p:nvPr>
            <p:ph sz="quarter" idx="13"/>
          </p:nvPr>
        </p:nvSpPr>
        <p:spPr>
          <a:xfrm>
            <a:off x="1524000" y="731519"/>
            <a:ext cx="8534400" cy="4653020"/>
          </a:xfrm>
        </p:spPr>
        <p:txBody>
          <a:bodyPr/>
          <a:lstStyle/>
          <a:p>
            <a:r>
              <a:rPr lang="en-US" dirty="0"/>
              <a:t>An </a:t>
            </a:r>
            <a:r>
              <a:rPr lang="en-US" dirty="0">
                <a:solidFill>
                  <a:srgbClr val="FF0000"/>
                </a:solidFill>
              </a:rPr>
              <a:t>object</a:t>
            </a:r>
            <a:r>
              <a:rPr lang="en-US" dirty="0"/>
              <a:t> is an instance which contains a set of key value pairs. Unlike primitive data types, objects can represent multiple or complex values and can change over their life time. The values can be scalar values or functions or even array of other objects.</a:t>
            </a:r>
          </a:p>
          <a:p>
            <a:endParaRPr lang="en-US" dirty="0"/>
          </a:p>
          <a:p>
            <a:r>
              <a:rPr lang="en-US" dirty="0"/>
              <a:t>The contents of an object are called </a:t>
            </a:r>
            <a:r>
              <a:rPr lang="en-US" b="1" dirty="0"/>
              <a:t>properties</a:t>
            </a:r>
            <a:r>
              <a:rPr lang="en-US" dirty="0"/>
              <a:t> (or members), and properties consist of a </a:t>
            </a:r>
            <a:r>
              <a:rPr lang="en-US" b="1" dirty="0">
                <a:solidFill>
                  <a:srgbClr val="FF0000"/>
                </a:solidFill>
              </a:rPr>
              <a:t>name</a:t>
            </a:r>
            <a:r>
              <a:rPr lang="en-US" dirty="0"/>
              <a:t> (or key) and </a:t>
            </a:r>
            <a:r>
              <a:rPr lang="en-US" b="1" dirty="0">
                <a:solidFill>
                  <a:srgbClr val="FF0000"/>
                </a:solidFill>
              </a:rPr>
              <a:t>value</a:t>
            </a:r>
            <a:r>
              <a:rPr lang="en-US" dirty="0"/>
              <a:t>. Property names must be strings or symbols, and values can be any type (including other objects).</a:t>
            </a:r>
          </a:p>
          <a:p>
            <a:endParaRPr lang="en-US" dirty="0"/>
          </a:p>
          <a:p>
            <a:r>
              <a:rPr lang="en-US" dirty="0"/>
              <a:t>Unassigned properties of an object are undefined (and not null).</a:t>
            </a:r>
          </a:p>
        </p:txBody>
      </p:sp>
    </p:spTree>
    <p:extLst>
      <p:ext uri="{BB962C8B-B14F-4D97-AF65-F5344CB8AC3E}">
        <p14:creationId xmlns:p14="http://schemas.microsoft.com/office/powerpoint/2010/main" val="250864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4372168"/>
            <a:ext cx="11364686" cy="1143000"/>
          </a:xfrm>
        </p:spPr>
        <p:txBody>
          <a:bodyPr/>
          <a:lstStyle/>
          <a:p>
            <a:r>
              <a:rPr lang="en-US" dirty="0"/>
              <a:t>Enumerate the properties of an object</a:t>
            </a:r>
          </a:p>
        </p:txBody>
      </p:sp>
      <p:sp>
        <p:nvSpPr>
          <p:cNvPr id="3" name="Content Placeholder 2"/>
          <p:cNvSpPr>
            <a:spLocks noGrp="1"/>
          </p:cNvSpPr>
          <p:nvPr>
            <p:ph sz="quarter" idx="13"/>
          </p:nvPr>
        </p:nvSpPr>
        <p:spPr/>
        <p:txBody>
          <a:bodyPr>
            <a:normAutofit/>
          </a:bodyPr>
          <a:lstStyle/>
          <a:p>
            <a:r>
              <a:rPr lang="en-US" dirty="0">
                <a:solidFill>
                  <a:srgbClr val="FF0000"/>
                </a:solidFill>
              </a:rPr>
              <a:t>for...in loops </a:t>
            </a:r>
            <a:r>
              <a:rPr lang="en-US" dirty="0"/>
              <a:t>This method traverses all enumerable properties of an object and its prototype chain</a:t>
            </a:r>
          </a:p>
          <a:p>
            <a:r>
              <a:rPr lang="en-US" dirty="0" err="1">
                <a:solidFill>
                  <a:srgbClr val="FF0000"/>
                </a:solidFill>
              </a:rPr>
              <a:t>Object.keys</a:t>
            </a:r>
            <a:r>
              <a:rPr lang="en-US" dirty="0">
                <a:solidFill>
                  <a:srgbClr val="FF0000"/>
                </a:solidFill>
              </a:rPr>
              <a:t>(o) </a:t>
            </a:r>
            <a:r>
              <a:rPr lang="en-US" dirty="0"/>
              <a:t>This method returns an array with all the own (not in the prototype chain) enumerable properties' names ("keys") of an object o.</a:t>
            </a:r>
          </a:p>
          <a:p>
            <a:r>
              <a:rPr lang="en-US" dirty="0" err="1">
                <a:solidFill>
                  <a:srgbClr val="FF0000"/>
                </a:solidFill>
              </a:rPr>
              <a:t>Object.getOwnPropertyNames</a:t>
            </a:r>
            <a:r>
              <a:rPr lang="en-US" dirty="0">
                <a:solidFill>
                  <a:srgbClr val="FF0000"/>
                </a:solidFill>
              </a:rPr>
              <a:t>(o) </a:t>
            </a:r>
            <a:r>
              <a:rPr lang="en-US" dirty="0"/>
              <a:t>This method returns an array containing all own properties' names (enumerable or not) of an object o.</a:t>
            </a:r>
          </a:p>
        </p:txBody>
      </p:sp>
    </p:spTree>
    <p:extLst>
      <p:ext uri="{BB962C8B-B14F-4D97-AF65-F5344CB8AC3E}">
        <p14:creationId xmlns:p14="http://schemas.microsoft.com/office/powerpoint/2010/main" val="271761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for...in statement</a:t>
            </a:r>
          </a:p>
        </p:txBody>
      </p:sp>
      <p:sp>
        <p:nvSpPr>
          <p:cNvPr id="3" name="Content Placeholder 2"/>
          <p:cNvSpPr>
            <a:spLocks noGrp="1"/>
          </p:cNvSpPr>
          <p:nvPr>
            <p:ph sz="quarter" idx="13"/>
          </p:nvPr>
        </p:nvSpPr>
        <p:spPr/>
        <p:txBody>
          <a:bodyPr/>
          <a:lstStyle/>
          <a:p>
            <a:r>
              <a:rPr lang="en-US" dirty="0"/>
              <a:t>The for...in statement iterates a specified variable over all the enumerable </a:t>
            </a:r>
            <a:r>
              <a:rPr lang="en-US" dirty="0">
                <a:solidFill>
                  <a:srgbClr val="FF0000"/>
                </a:solidFill>
              </a:rPr>
              <a:t>properties of an object</a:t>
            </a:r>
            <a:r>
              <a:rPr lang="en-US" dirty="0"/>
              <a:t>. For each distinct property, JavaScript executes the specified statements.</a:t>
            </a:r>
          </a:p>
        </p:txBody>
      </p:sp>
      <p:pic>
        <p:nvPicPr>
          <p:cNvPr id="4" name="Picture 3"/>
          <p:cNvPicPr>
            <a:picLocks noChangeAspect="1"/>
          </p:cNvPicPr>
          <p:nvPr/>
        </p:nvPicPr>
        <p:blipFill>
          <a:blip r:embed="rId3"/>
          <a:stretch>
            <a:fillRect/>
          </a:stretch>
        </p:blipFill>
        <p:spPr>
          <a:xfrm>
            <a:off x="2019299" y="2249025"/>
            <a:ext cx="7822969" cy="2123143"/>
          </a:xfrm>
          <a:prstGeom prst="rect">
            <a:avLst/>
          </a:prstGeom>
        </p:spPr>
      </p:pic>
    </p:spTree>
    <p:extLst>
      <p:ext uri="{BB962C8B-B14F-4D97-AF65-F5344CB8AC3E}">
        <p14:creationId xmlns:p14="http://schemas.microsoft.com/office/powerpoint/2010/main" val="1933033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Object.entries</a:t>
            </a:r>
            <a:endParaRPr lang="en-US" dirty="0"/>
          </a:p>
        </p:txBody>
      </p:sp>
      <p:sp>
        <p:nvSpPr>
          <p:cNvPr id="3" name="Content Placeholder 2"/>
          <p:cNvSpPr>
            <a:spLocks noGrp="1"/>
          </p:cNvSpPr>
          <p:nvPr>
            <p:ph sz="quarter" idx="13"/>
          </p:nvPr>
        </p:nvSpPr>
        <p:spPr/>
        <p:txBody>
          <a:bodyPr/>
          <a:lstStyle/>
          <a:p>
            <a:r>
              <a:rPr lang="en-US" dirty="0"/>
              <a:t>The </a:t>
            </a:r>
            <a:r>
              <a:rPr lang="en-US" dirty="0" err="1">
                <a:solidFill>
                  <a:srgbClr val="FF0000"/>
                </a:solidFill>
              </a:rPr>
              <a:t>Object.entries</a:t>
            </a:r>
            <a:r>
              <a:rPr lang="en-US" dirty="0">
                <a:solidFill>
                  <a:srgbClr val="FF0000"/>
                </a:solidFill>
              </a:rPr>
              <a:t>() </a:t>
            </a:r>
            <a:r>
              <a:rPr lang="en-US" dirty="0"/>
              <a:t>method returns an array of a given object's own enumerable string-keyed property </a:t>
            </a:r>
            <a:r>
              <a:rPr lang="en-US" dirty="0">
                <a:solidFill>
                  <a:srgbClr val="FF0000"/>
                </a:solidFill>
              </a:rPr>
              <a:t>[key, value] </a:t>
            </a:r>
            <a:r>
              <a:rPr lang="en-US" dirty="0"/>
              <a:t>pairs.</a:t>
            </a:r>
          </a:p>
        </p:txBody>
      </p:sp>
      <p:pic>
        <p:nvPicPr>
          <p:cNvPr id="4" name="Picture 3"/>
          <p:cNvPicPr>
            <a:picLocks noChangeAspect="1"/>
          </p:cNvPicPr>
          <p:nvPr/>
        </p:nvPicPr>
        <p:blipFill>
          <a:blip r:embed="rId3"/>
          <a:stretch>
            <a:fillRect/>
          </a:stretch>
        </p:blipFill>
        <p:spPr>
          <a:xfrm>
            <a:off x="2015836" y="1892876"/>
            <a:ext cx="8042564" cy="2313363"/>
          </a:xfrm>
          <a:prstGeom prst="rect">
            <a:avLst/>
          </a:prstGeom>
        </p:spPr>
      </p:pic>
    </p:spTree>
    <p:extLst>
      <p:ext uri="{BB962C8B-B14F-4D97-AF65-F5344CB8AC3E}">
        <p14:creationId xmlns:p14="http://schemas.microsoft.com/office/powerpoint/2010/main" val="191961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declarations</a:t>
            </a:r>
          </a:p>
        </p:txBody>
      </p:sp>
      <p:sp>
        <p:nvSpPr>
          <p:cNvPr id="3" name="Content Placeholder 2"/>
          <p:cNvSpPr>
            <a:spLocks noGrp="1"/>
          </p:cNvSpPr>
          <p:nvPr>
            <p:ph sz="quarter" idx="13"/>
          </p:nvPr>
        </p:nvSpPr>
        <p:spPr/>
        <p:txBody>
          <a:bodyPr>
            <a:normAutofit/>
          </a:bodyPr>
          <a:lstStyle/>
          <a:p>
            <a:r>
              <a:rPr lang="en-US" dirty="0"/>
              <a:t>A function definition (also called a function declaration, or function statement) consists of the </a:t>
            </a:r>
            <a:r>
              <a:rPr lang="en-US" dirty="0">
                <a:solidFill>
                  <a:srgbClr val="FF0000"/>
                </a:solidFill>
              </a:rPr>
              <a:t>function keyword</a:t>
            </a:r>
            <a:r>
              <a:rPr lang="en-US" dirty="0"/>
              <a:t>,  followed by:</a:t>
            </a:r>
          </a:p>
          <a:p>
            <a:pPr lvl="1"/>
            <a:r>
              <a:rPr lang="en-US" dirty="0"/>
              <a:t>The name of the function.</a:t>
            </a:r>
          </a:p>
          <a:p>
            <a:pPr lvl="1"/>
            <a:r>
              <a:rPr lang="en-US" dirty="0"/>
              <a:t>A list of parameters to the function, enclosed in parentheses and separated by commas.</a:t>
            </a:r>
          </a:p>
          <a:p>
            <a:pPr lvl="1"/>
            <a:r>
              <a:rPr lang="en-US" dirty="0"/>
              <a:t>The JavaScript statements that define the function, enclosed in curly brackets, </a:t>
            </a:r>
            <a:r>
              <a:rPr lang="en-US" dirty="0">
                <a:solidFill>
                  <a:srgbClr val="FF0000"/>
                </a:solidFill>
              </a:rPr>
              <a:t>{ }</a:t>
            </a:r>
            <a:r>
              <a:rPr lang="en-US" dirty="0"/>
              <a:t>.</a:t>
            </a:r>
          </a:p>
        </p:txBody>
      </p:sp>
    </p:spTree>
    <p:extLst>
      <p:ext uri="{BB962C8B-B14F-4D97-AF65-F5344CB8AC3E}">
        <p14:creationId xmlns:p14="http://schemas.microsoft.com/office/powerpoint/2010/main" val="23039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Object() Constructor</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JavaScript provides a special constructor function called </a:t>
            </a:r>
            <a:r>
              <a:rPr lang="en-US" b="1" dirty="0">
                <a:solidFill>
                  <a:srgbClr val="FF0000"/>
                </a:solidFill>
              </a:rPr>
              <a:t>Object()</a:t>
            </a:r>
            <a:r>
              <a:rPr lang="en-US" dirty="0"/>
              <a:t> to build the object. The new operator is used to create an instance of an object. To create an object, the new operator is followed by the constructor method.</a:t>
            </a:r>
          </a:p>
        </p:txBody>
      </p:sp>
    </p:spTree>
    <p:extLst>
      <p:ext uri="{BB962C8B-B14F-4D97-AF65-F5344CB8AC3E}">
        <p14:creationId xmlns:p14="http://schemas.microsoft.com/office/powerpoint/2010/main" val="328312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The </a:t>
            </a:r>
            <a:r>
              <a:rPr lang="en-US" b="0" dirty="0" err="1">
                <a:effectLst/>
              </a:rPr>
              <a:t>Object.assign</a:t>
            </a:r>
            <a:r>
              <a:rPr lang="en-US" b="0" dirty="0">
                <a:effectLst/>
              </a:rPr>
              <a:t>() Function</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The </a:t>
            </a:r>
            <a:r>
              <a:rPr lang="en-US" b="1" dirty="0" err="1">
                <a:solidFill>
                  <a:srgbClr val="FF0000"/>
                </a:solidFill>
              </a:rPr>
              <a:t>Object.assign</a:t>
            </a:r>
            <a:r>
              <a:rPr lang="en-US" b="1" dirty="0">
                <a:solidFill>
                  <a:srgbClr val="FF0000"/>
                </a:solidFill>
              </a:rPr>
              <a:t>()</a:t>
            </a:r>
            <a:r>
              <a:rPr lang="en-US" dirty="0"/>
              <a:t> method is used to copy the values of all enumerable own properties from one or more source objects to a target object. It will return the target object.</a:t>
            </a:r>
          </a:p>
          <a:p>
            <a:r>
              <a:rPr lang="en-US" dirty="0"/>
              <a:t>Unlike copying objects, when objects are merged, the larger object doesn’t maintain a new copy of the properties. Rather it holds the </a:t>
            </a:r>
            <a:r>
              <a:rPr lang="en-US" dirty="0">
                <a:solidFill>
                  <a:srgbClr val="FF0000"/>
                </a:solidFill>
              </a:rPr>
              <a:t>reference to the properties contained in the original objects.</a:t>
            </a:r>
          </a:p>
        </p:txBody>
      </p:sp>
    </p:spTree>
    <p:extLst>
      <p:ext uri="{BB962C8B-B14F-4D97-AF65-F5344CB8AC3E}">
        <p14:creationId xmlns:p14="http://schemas.microsoft.com/office/powerpoint/2010/main" val="933047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Deleting Properties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you can remove a property by using the </a:t>
            </a:r>
            <a:r>
              <a:rPr lang="en-US" dirty="0">
                <a:solidFill>
                  <a:srgbClr val="FF0000"/>
                </a:solidFill>
              </a:rPr>
              <a:t>delete</a:t>
            </a:r>
            <a:r>
              <a:rPr lang="en-US" dirty="0"/>
              <a:t> operator.</a:t>
            </a:r>
          </a:p>
        </p:txBody>
      </p:sp>
    </p:spTree>
    <p:extLst>
      <p:ext uri="{BB962C8B-B14F-4D97-AF65-F5344CB8AC3E}">
        <p14:creationId xmlns:p14="http://schemas.microsoft.com/office/powerpoint/2010/main" val="380299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Comparing Objects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In JavaScript, objects are a reference type. Two distinct objects are never equal, even if they have the same properties. This is because, they point to a completely different memory address. Only those objects that share a common reference yields true on comparison.</a:t>
            </a:r>
          </a:p>
        </p:txBody>
      </p:sp>
    </p:spTree>
    <p:extLst>
      <p:ext uri="{BB962C8B-B14F-4D97-AF65-F5344CB8AC3E}">
        <p14:creationId xmlns:p14="http://schemas.microsoft.com/office/powerpoint/2010/main" val="759987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Arrays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solidFill>
                  <a:srgbClr val="FF0000"/>
                </a:solidFill>
              </a:rPr>
              <a:t>array</a:t>
            </a:r>
            <a:r>
              <a:rPr lang="en-US" dirty="0"/>
              <a:t> is a collection of values of the same data type. It is a user-defined type.</a:t>
            </a:r>
          </a:p>
          <a:p>
            <a:r>
              <a:rPr lang="en-US" dirty="0"/>
              <a:t>An </a:t>
            </a:r>
            <a:r>
              <a:rPr lang="en-US" dirty="0">
                <a:solidFill>
                  <a:srgbClr val="FF0000"/>
                </a:solidFill>
              </a:rPr>
              <a:t>array</a:t>
            </a:r>
            <a:r>
              <a:rPr lang="en-US" dirty="0"/>
              <a:t> can also be created using the Array object. The Array constructor can be passed as −</a:t>
            </a:r>
          </a:p>
          <a:p>
            <a:pPr lvl="1"/>
            <a:r>
              <a:rPr lang="en-US" dirty="0"/>
              <a:t>A numeric value that represents the size of the array or.</a:t>
            </a:r>
          </a:p>
          <a:p>
            <a:pPr lvl="1"/>
            <a:r>
              <a:rPr lang="en-US" dirty="0"/>
              <a:t>A list of comma separated values.</a:t>
            </a:r>
          </a:p>
          <a:p>
            <a:endParaRPr lang="en-US" dirty="0"/>
          </a:p>
        </p:txBody>
      </p:sp>
    </p:spTree>
    <p:extLst>
      <p:ext uri="{BB962C8B-B14F-4D97-AF65-F5344CB8AC3E}">
        <p14:creationId xmlns:p14="http://schemas.microsoft.com/office/powerpoint/2010/main" val="429190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Array Methods</a:t>
            </a:r>
            <a:endParaRPr lang="en-US" dirty="0"/>
          </a:p>
        </p:txBody>
      </p:sp>
      <p:sp>
        <p:nvSpPr>
          <p:cNvPr id="3" name="Content Placeholder 2"/>
          <p:cNvSpPr>
            <a:spLocks noGrp="1"/>
          </p:cNvSpPr>
          <p:nvPr>
            <p:ph sz="quarter" idx="13"/>
          </p:nvPr>
        </p:nvSpPr>
        <p:spPr/>
        <p:txBody>
          <a:bodyPr>
            <a:normAutofit/>
          </a:bodyPr>
          <a:lstStyle/>
          <a:p>
            <a:r>
              <a:rPr lang="en-US" dirty="0">
                <a:solidFill>
                  <a:srgbClr val="FF0000"/>
                </a:solidFill>
              </a:rPr>
              <a:t>pop() </a:t>
            </a:r>
            <a:r>
              <a:rPr lang="en-US" dirty="0"/>
              <a:t>Removes the last element from an array </a:t>
            </a:r>
            <a:r>
              <a:rPr lang="en-US" dirty="0">
                <a:solidFill>
                  <a:schemeClr val="bg2">
                    <a:lumMod val="75000"/>
                  </a:schemeClr>
                </a:solidFill>
              </a:rPr>
              <a:t>and returns that element</a:t>
            </a:r>
            <a:r>
              <a:rPr lang="en-US" dirty="0">
                <a:solidFill>
                  <a:srgbClr val="FF0000"/>
                </a:solidFill>
              </a:rPr>
              <a:t>.</a:t>
            </a:r>
          </a:p>
          <a:p>
            <a:r>
              <a:rPr lang="en-US" dirty="0">
                <a:solidFill>
                  <a:srgbClr val="FF0000"/>
                </a:solidFill>
              </a:rPr>
              <a:t>push() </a:t>
            </a:r>
            <a:r>
              <a:rPr lang="en-US" dirty="0"/>
              <a:t>Adds one or more elements to the end of an array and </a:t>
            </a:r>
            <a:r>
              <a:rPr lang="en-US" dirty="0">
                <a:solidFill>
                  <a:schemeClr val="bg2">
                    <a:lumMod val="75000"/>
                  </a:schemeClr>
                </a:solidFill>
              </a:rPr>
              <a:t>returns the new length </a:t>
            </a:r>
            <a:r>
              <a:rPr lang="en-US" dirty="0"/>
              <a:t>of the array.</a:t>
            </a:r>
          </a:p>
          <a:p>
            <a:r>
              <a:rPr lang="en-US" dirty="0">
                <a:solidFill>
                  <a:srgbClr val="FF0000"/>
                </a:solidFill>
              </a:rPr>
              <a:t>shift() </a:t>
            </a:r>
            <a:r>
              <a:rPr lang="en-US" dirty="0"/>
              <a:t>Removes the first element from an array and</a:t>
            </a:r>
            <a:r>
              <a:rPr lang="en-US" dirty="0">
                <a:solidFill>
                  <a:schemeClr val="bg2">
                    <a:lumMod val="75000"/>
                  </a:schemeClr>
                </a:solidFill>
              </a:rPr>
              <a:t> returns that element slice</a:t>
            </a:r>
            <a:r>
              <a:rPr lang="en-US" dirty="0"/>
              <a:t>.</a:t>
            </a:r>
          </a:p>
          <a:p>
            <a:r>
              <a:rPr lang="en-US" dirty="0" err="1">
                <a:solidFill>
                  <a:srgbClr val="FF0000"/>
                </a:solidFill>
              </a:rPr>
              <a:t>unshift</a:t>
            </a:r>
            <a:r>
              <a:rPr lang="en-US" dirty="0">
                <a:solidFill>
                  <a:srgbClr val="FF0000"/>
                </a:solidFill>
              </a:rPr>
              <a:t>() </a:t>
            </a:r>
            <a:r>
              <a:rPr lang="en-US" dirty="0"/>
              <a:t>Adds one or more elements to the front of an array and </a:t>
            </a:r>
            <a:r>
              <a:rPr lang="en-US" dirty="0">
                <a:solidFill>
                  <a:schemeClr val="bg2">
                    <a:lumMod val="75000"/>
                  </a:schemeClr>
                </a:solidFill>
              </a:rPr>
              <a:t>returns the new length of the array</a:t>
            </a:r>
            <a:r>
              <a:rPr lang="en-US" dirty="0"/>
              <a:t>.</a:t>
            </a:r>
          </a:p>
        </p:txBody>
      </p:sp>
    </p:spTree>
    <p:extLst>
      <p:ext uri="{BB962C8B-B14F-4D97-AF65-F5344CB8AC3E}">
        <p14:creationId xmlns:p14="http://schemas.microsoft.com/office/powerpoint/2010/main" val="2827087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525" y="5580482"/>
            <a:ext cx="8683348" cy="1143000"/>
          </a:xfrm>
        </p:spPr>
        <p:txBody>
          <a:bodyPr/>
          <a:lstStyle/>
          <a:p>
            <a:r>
              <a:rPr lang="en-US" b="0" dirty="0">
                <a:effectLst/>
              </a:rPr>
              <a:t>Array Methods</a:t>
            </a:r>
            <a:endParaRPr lang="en-US" dirty="0"/>
          </a:p>
        </p:txBody>
      </p:sp>
      <p:sp>
        <p:nvSpPr>
          <p:cNvPr id="3" name="Content Placeholder 2"/>
          <p:cNvSpPr>
            <a:spLocks noGrp="1"/>
          </p:cNvSpPr>
          <p:nvPr>
            <p:ph sz="quarter" idx="13"/>
          </p:nvPr>
        </p:nvSpPr>
        <p:spPr>
          <a:xfrm>
            <a:off x="1524000" y="731519"/>
            <a:ext cx="8534400" cy="4607923"/>
          </a:xfrm>
        </p:spPr>
        <p:txBody>
          <a:bodyPr>
            <a:normAutofit/>
          </a:bodyPr>
          <a:lstStyle/>
          <a:p>
            <a:r>
              <a:rPr lang="en-US" dirty="0">
                <a:solidFill>
                  <a:srgbClr val="FF0000"/>
                </a:solidFill>
              </a:rPr>
              <a:t>slice</a:t>
            </a:r>
            <a:r>
              <a:rPr lang="en-US" dirty="0"/>
              <a:t>(</a:t>
            </a:r>
            <a:r>
              <a:rPr lang="en-US" dirty="0" err="1"/>
              <a:t>start_index</a:t>
            </a:r>
            <a:r>
              <a:rPr lang="en-US" dirty="0"/>
              <a:t>, </a:t>
            </a:r>
            <a:r>
              <a:rPr lang="en-US" dirty="0" err="1"/>
              <a:t>upto_index</a:t>
            </a:r>
            <a:r>
              <a:rPr lang="en-US" dirty="0"/>
              <a:t>) extracts a section of an array and </a:t>
            </a:r>
            <a:r>
              <a:rPr lang="en-US" dirty="0">
                <a:solidFill>
                  <a:schemeClr val="bg2">
                    <a:lumMod val="75000"/>
                  </a:schemeClr>
                </a:solidFill>
              </a:rPr>
              <a:t>returns a new </a:t>
            </a:r>
          </a:p>
          <a:p>
            <a:r>
              <a:rPr lang="en-US" dirty="0">
                <a:solidFill>
                  <a:srgbClr val="FF0000"/>
                </a:solidFill>
              </a:rPr>
              <a:t>splice</a:t>
            </a:r>
            <a:r>
              <a:rPr lang="en-US" dirty="0"/>
              <a:t>(index, </a:t>
            </a:r>
            <a:r>
              <a:rPr lang="en-US" dirty="0" err="1"/>
              <a:t>count_to_remove</a:t>
            </a:r>
            <a:r>
              <a:rPr lang="en-US" dirty="0"/>
              <a:t>, addElement1, addElement2, ...) removes elements from an array and (optionally) replaces them. It returns the items which were removed from the array.</a:t>
            </a:r>
          </a:p>
          <a:p>
            <a:r>
              <a:rPr lang="en-US" dirty="0">
                <a:solidFill>
                  <a:srgbClr val="FF0000"/>
                </a:solidFill>
              </a:rPr>
              <a:t>sort() </a:t>
            </a:r>
            <a:r>
              <a:rPr lang="en-US" dirty="0"/>
              <a:t>sorts the elements of an array in place, and returns a reference to the array.</a:t>
            </a:r>
          </a:p>
          <a:p>
            <a:r>
              <a:rPr lang="en-US" dirty="0" err="1">
                <a:solidFill>
                  <a:srgbClr val="FF0000"/>
                </a:solidFill>
              </a:rPr>
              <a:t>indexOf</a:t>
            </a:r>
            <a:r>
              <a:rPr lang="en-US" dirty="0"/>
              <a:t>(</a:t>
            </a:r>
            <a:r>
              <a:rPr lang="en-US" dirty="0" err="1"/>
              <a:t>searchElement</a:t>
            </a:r>
            <a:r>
              <a:rPr lang="en-US" dirty="0"/>
              <a:t>[, </a:t>
            </a:r>
            <a:r>
              <a:rPr lang="en-US" dirty="0" err="1"/>
              <a:t>fromIndex</a:t>
            </a:r>
            <a:r>
              <a:rPr lang="en-US" dirty="0"/>
              <a:t>]) searches the array for </a:t>
            </a:r>
            <a:r>
              <a:rPr lang="en-US" dirty="0" err="1"/>
              <a:t>searchElement</a:t>
            </a:r>
            <a:r>
              <a:rPr lang="en-US" dirty="0"/>
              <a:t> and returns the index of the first match.</a:t>
            </a:r>
          </a:p>
          <a:p>
            <a:r>
              <a:rPr lang="en-US" dirty="0" err="1">
                <a:solidFill>
                  <a:srgbClr val="FF0000"/>
                </a:solidFill>
              </a:rPr>
              <a:t>lastIndexOf</a:t>
            </a:r>
            <a:r>
              <a:rPr lang="en-US" dirty="0"/>
              <a:t>(</a:t>
            </a:r>
            <a:r>
              <a:rPr lang="en-US" dirty="0" err="1"/>
              <a:t>searchElement</a:t>
            </a:r>
            <a:r>
              <a:rPr lang="en-US" dirty="0"/>
              <a:t>[, </a:t>
            </a:r>
            <a:r>
              <a:rPr lang="en-US" dirty="0" err="1"/>
              <a:t>fromIndex</a:t>
            </a:r>
            <a:r>
              <a:rPr lang="en-US" dirty="0"/>
              <a:t>]) works like </a:t>
            </a:r>
            <a:r>
              <a:rPr lang="en-US" dirty="0" err="1"/>
              <a:t>indexOf</a:t>
            </a:r>
            <a:r>
              <a:rPr lang="en-US" dirty="0"/>
              <a:t>, but starts at the end and searches backwards.</a:t>
            </a:r>
          </a:p>
        </p:txBody>
      </p:sp>
    </p:spTree>
    <p:extLst>
      <p:ext uri="{BB962C8B-B14F-4D97-AF65-F5344CB8AC3E}">
        <p14:creationId xmlns:p14="http://schemas.microsoft.com/office/powerpoint/2010/main" val="60944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Array Methods</a:t>
            </a:r>
            <a:br>
              <a:rPr lang="en-US" b="0" dirty="0">
                <a:effectLst/>
              </a:rPr>
            </a:br>
            <a:endParaRPr lang="en-US" dirty="0"/>
          </a:p>
        </p:txBody>
      </p:sp>
      <p:sp>
        <p:nvSpPr>
          <p:cNvPr id="3" name="Content Placeholder 2"/>
          <p:cNvSpPr>
            <a:spLocks noGrp="1"/>
          </p:cNvSpPr>
          <p:nvPr>
            <p:ph sz="quarter" idx="13"/>
          </p:nvPr>
        </p:nvSpPr>
        <p:spPr/>
        <p:txBody>
          <a:bodyPr>
            <a:normAutofit/>
          </a:bodyPr>
          <a:lstStyle/>
          <a:p>
            <a:r>
              <a:rPr lang="en-US" dirty="0" err="1">
                <a:solidFill>
                  <a:srgbClr val="FF0000"/>
                </a:solidFill>
              </a:rPr>
              <a:t>concat</a:t>
            </a:r>
            <a:r>
              <a:rPr lang="en-US" dirty="0">
                <a:solidFill>
                  <a:srgbClr val="FF0000"/>
                </a:solidFill>
              </a:rPr>
              <a:t>() </a:t>
            </a:r>
            <a:r>
              <a:rPr lang="en-US" dirty="0"/>
              <a:t>Returns a new array comprised of this array joined with other array(s) and/or value(s)</a:t>
            </a:r>
          </a:p>
          <a:p>
            <a:r>
              <a:rPr lang="en-US" dirty="0">
                <a:solidFill>
                  <a:srgbClr val="FF0000"/>
                </a:solidFill>
              </a:rPr>
              <a:t>filter() </a:t>
            </a:r>
            <a:r>
              <a:rPr lang="en-US" dirty="0"/>
              <a:t>Creates a new array with all of the elements of this array for which the provided filtering function returns true.</a:t>
            </a:r>
          </a:p>
          <a:p>
            <a:r>
              <a:rPr lang="en-US" dirty="0" err="1">
                <a:solidFill>
                  <a:srgbClr val="FF0000"/>
                </a:solidFill>
              </a:rPr>
              <a:t>forEach</a:t>
            </a:r>
            <a:r>
              <a:rPr lang="en-US" dirty="0">
                <a:solidFill>
                  <a:srgbClr val="FF0000"/>
                </a:solidFill>
              </a:rPr>
              <a:t>() </a:t>
            </a:r>
            <a:r>
              <a:rPr lang="en-US" dirty="0"/>
              <a:t>Calls a function for each element in the array.</a:t>
            </a:r>
          </a:p>
          <a:p>
            <a:r>
              <a:rPr lang="en-US" dirty="0">
                <a:solidFill>
                  <a:srgbClr val="FF0000"/>
                </a:solidFill>
              </a:rPr>
              <a:t>reverse() </a:t>
            </a:r>
            <a:r>
              <a:rPr lang="en-US" dirty="0"/>
              <a:t>Reverses the order of the elements of an array -- the first becomes the last, and the last becomes the first.</a:t>
            </a:r>
          </a:p>
        </p:txBody>
      </p:sp>
    </p:spTree>
    <p:extLst>
      <p:ext uri="{BB962C8B-B14F-4D97-AF65-F5344CB8AC3E}">
        <p14:creationId xmlns:p14="http://schemas.microsoft.com/office/powerpoint/2010/main" val="138505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Function hoisting</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For functions, only the function declaration gets hoisted to the top and not the function expression.</a:t>
            </a:r>
          </a:p>
        </p:txBody>
      </p:sp>
    </p:spTree>
    <p:extLst>
      <p:ext uri="{BB962C8B-B14F-4D97-AF65-F5344CB8AC3E}">
        <p14:creationId xmlns:p14="http://schemas.microsoft.com/office/powerpoint/2010/main" val="119936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681" y="5204925"/>
            <a:ext cx="8683348" cy="1143000"/>
          </a:xfrm>
        </p:spPr>
        <p:txBody>
          <a:bodyPr/>
          <a:lstStyle/>
          <a:p>
            <a:r>
              <a:rPr lang="en-US" dirty="0"/>
              <a:t>Function</a:t>
            </a:r>
            <a:r>
              <a:rPr lang="en-US" b="0" dirty="0">
                <a:effectLst/>
              </a:rPr>
              <a:t> parameters </a:t>
            </a:r>
            <a:endParaRPr lang="en-US" dirty="0"/>
          </a:p>
        </p:txBody>
      </p:sp>
      <p:sp>
        <p:nvSpPr>
          <p:cNvPr id="3" name="Content Placeholder 2"/>
          <p:cNvSpPr>
            <a:spLocks noGrp="1"/>
          </p:cNvSpPr>
          <p:nvPr>
            <p:ph sz="quarter" idx="13"/>
          </p:nvPr>
        </p:nvSpPr>
        <p:spPr>
          <a:xfrm>
            <a:off x="1524000" y="731520"/>
            <a:ext cx="8534400" cy="4248694"/>
          </a:xfrm>
        </p:spPr>
        <p:txBody>
          <a:bodyPr>
            <a:normAutofit/>
          </a:bodyPr>
          <a:lstStyle/>
          <a:p>
            <a:r>
              <a:rPr lang="en-US" dirty="0">
                <a:solidFill>
                  <a:srgbClr val="FF0000"/>
                </a:solidFill>
              </a:rPr>
              <a:t>Primitive parameters </a:t>
            </a:r>
            <a:r>
              <a:rPr lang="en-US" dirty="0"/>
              <a:t>(such as a number) are passed to functions by value; the value is passed to the function, but if the function changes the value of the parameter, </a:t>
            </a:r>
            <a:r>
              <a:rPr lang="en-US" dirty="0">
                <a:solidFill>
                  <a:srgbClr val="FF0000"/>
                </a:solidFill>
              </a:rPr>
              <a:t>this change is not reflected globally or in the calling function</a:t>
            </a:r>
            <a:r>
              <a:rPr lang="en-US" dirty="0"/>
              <a:t>.</a:t>
            </a:r>
          </a:p>
          <a:p>
            <a:r>
              <a:rPr lang="en-US" dirty="0"/>
              <a:t>If you pass an </a:t>
            </a:r>
            <a:r>
              <a:rPr lang="en-US" dirty="0">
                <a:solidFill>
                  <a:srgbClr val="FF0000"/>
                </a:solidFill>
              </a:rPr>
              <a:t>object</a:t>
            </a:r>
            <a:r>
              <a:rPr lang="en-US" dirty="0"/>
              <a:t> (i.e. a non-primitive value, such as Array or a user-defined object) as a parameter and the function changes the object's properties, </a:t>
            </a:r>
            <a:r>
              <a:rPr lang="en-US" dirty="0">
                <a:solidFill>
                  <a:srgbClr val="FF0000"/>
                </a:solidFill>
              </a:rPr>
              <a:t>that change is visible outside the function</a:t>
            </a:r>
          </a:p>
        </p:txBody>
      </p:sp>
    </p:spTree>
    <p:extLst>
      <p:ext uri="{BB962C8B-B14F-4D97-AF65-F5344CB8AC3E}">
        <p14:creationId xmlns:p14="http://schemas.microsoft.com/office/powerpoint/2010/main" val="313118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r>
              <a:rPr lang="en-US" b="0" dirty="0">
                <a:effectLst/>
              </a:rPr>
              <a:t> parameters</a:t>
            </a:r>
            <a:endParaRPr lang="en-US" dirty="0"/>
          </a:p>
        </p:txBody>
      </p:sp>
      <p:sp>
        <p:nvSpPr>
          <p:cNvPr id="3" name="Content Placeholder 2"/>
          <p:cNvSpPr>
            <a:spLocks noGrp="1"/>
          </p:cNvSpPr>
          <p:nvPr>
            <p:ph sz="quarter" idx="13"/>
          </p:nvPr>
        </p:nvSpPr>
        <p:spPr/>
        <p:txBody>
          <a:bodyPr/>
          <a:lstStyle/>
          <a:p>
            <a:r>
              <a:rPr lang="en-US" dirty="0"/>
              <a:t>function allows the parameters to be initialized with </a:t>
            </a:r>
            <a:r>
              <a:rPr lang="en-US" dirty="0">
                <a:solidFill>
                  <a:srgbClr val="FF0000"/>
                </a:solidFill>
              </a:rPr>
              <a:t>default values</a:t>
            </a:r>
          </a:p>
          <a:p>
            <a:r>
              <a:rPr lang="en-US" dirty="0">
                <a:solidFill>
                  <a:srgbClr val="FF0000"/>
                </a:solidFill>
              </a:rPr>
              <a:t>Rest parameters </a:t>
            </a:r>
            <a:r>
              <a:rPr lang="en-US" dirty="0"/>
              <a:t>doesn’t restrict the number of values that you can pass to a function. However, the values passed must all be of the </a:t>
            </a:r>
            <a:r>
              <a:rPr lang="en-US" dirty="0">
                <a:solidFill>
                  <a:srgbClr val="FF0000"/>
                </a:solidFill>
              </a:rPr>
              <a:t>same type</a:t>
            </a:r>
            <a:r>
              <a:rPr lang="en-US" dirty="0"/>
              <a:t>.</a:t>
            </a:r>
          </a:p>
          <a:p>
            <a:endParaRPr lang="en-US" dirty="0"/>
          </a:p>
        </p:txBody>
      </p:sp>
    </p:spTree>
    <p:extLst>
      <p:ext uri="{BB962C8B-B14F-4D97-AF65-F5344CB8AC3E}">
        <p14:creationId xmlns:p14="http://schemas.microsoft.com/office/powerpoint/2010/main" val="209587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expressions</a:t>
            </a:r>
          </a:p>
        </p:txBody>
      </p:sp>
      <p:sp>
        <p:nvSpPr>
          <p:cNvPr id="3" name="Content Placeholder 2"/>
          <p:cNvSpPr>
            <a:spLocks noGrp="1"/>
          </p:cNvSpPr>
          <p:nvPr>
            <p:ph sz="quarter" idx="13"/>
          </p:nvPr>
        </p:nvSpPr>
        <p:spPr/>
        <p:txBody>
          <a:bodyPr/>
          <a:lstStyle/>
          <a:p>
            <a:r>
              <a:rPr lang="en-US" dirty="0"/>
              <a:t>While the function declaration above is syntactically a statement, functions can also be created by a function expression. Such a function can be anonymous; </a:t>
            </a:r>
            <a:r>
              <a:rPr lang="en-US" dirty="0">
                <a:solidFill>
                  <a:srgbClr val="FF0000"/>
                </a:solidFill>
              </a:rPr>
              <a:t>it does not have a name</a:t>
            </a:r>
            <a:r>
              <a:rPr lang="en-US" dirty="0"/>
              <a:t>.</a:t>
            </a:r>
          </a:p>
          <a:p>
            <a:r>
              <a:rPr lang="en-US" dirty="0"/>
              <a:t>However, a name can be provided with a function expression and can be </a:t>
            </a:r>
            <a:r>
              <a:rPr lang="en-US" dirty="0">
                <a:solidFill>
                  <a:srgbClr val="FF0000"/>
                </a:solidFill>
              </a:rPr>
              <a:t>used inside the function </a:t>
            </a:r>
            <a:r>
              <a:rPr lang="en-US" dirty="0"/>
              <a:t>to refer to itself, or in a debugger to identify the function in stack traces.</a:t>
            </a:r>
          </a:p>
          <a:p>
            <a:r>
              <a:rPr lang="en-US" dirty="0"/>
              <a:t>Function expressions are convenient when passing a </a:t>
            </a:r>
            <a:r>
              <a:rPr lang="en-US" dirty="0">
                <a:solidFill>
                  <a:srgbClr val="FF0000"/>
                </a:solidFill>
              </a:rPr>
              <a:t>function as an argument</a:t>
            </a:r>
            <a:r>
              <a:rPr lang="en-US" dirty="0"/>
              <a:t> to another function.</a:t>
            </a:r>
          </a:p>
        </p:txBody>
      </p:sp>
    </p:spTree>
    <p:extLst>
      <p:ext uri="{BB962C8B-B14F-4D97-AF65-F5344CB8AC3E}">
        <p14:creationId xmlns:p14="http://schemas.microsoft.com/office/powerpoint/2010/main" val="352189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Nested functions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You can nest a function within a function. The nested (inner) function is </a:t>
            </a:r>
            <a:r>
              <a:rPr lang="en-US" dirty="0">
                <a:solidFill>
                  <a:srgbClr val="FF0000"/>
                </a:solidFill>
              </a:rPr>
              <a:t>private</a:t>
            </a:r>
            <a:r>
              <a:rPr lang="en-US" dirty="0"/>
              <a:t> to its containing (outer) function. It also forms a </a:t>
            </a:r>
            <a:r>
              <a:rPr lang="en-US" i="1" dirty="0">
                <a:solidFill>
                  <a:srgbClr val="FF0000"/>
                </a:solidFill>
              </a:rPr>
              <a:t>closure</a:t>
            </a:r>
            <a:r>
              <a:rPr lang="en-US" dirty="0"/>
              <a:t>. A closure is an expression (typically a function) that can have free variables together with an environment that binds those variables (that "closes" the expression).</a:t>
            </a:r>
          </a:p>
        </p:txBody>
      </p:sp>
    </p:spTree>
    <p:extLst>
      <p:ext uri="{BB962C8B-B14F-4D97-AF65-F5344CB8AC3E}">
        <p14:creationId xmlns:p14="http://schemas.microsoft.com/office/powerpoint/2010/main" val="69313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56" y="4372168"/>
            <a:ext cx="11397343" cy="1143000"/>
          </a:xfrm>
        </p:spPr>
        <p:txBody>
          <a:bodyPr/>
          <a:lstStyle/>
          <a:p>
            <a:r>
              <a:rPr lang="en-US" b="0" dirty="0">
                <a:effectLst/>
              </a:rPr>
              <a:t>Immediately Invoked Function Expression</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Immediately Invoked Function Expressions (</a:t>
            </a:r>
            <a:r>
              <a:rPr lang="en-US" dirty="0">
                <a:solidFill>
                  <a:srgbClr val="FF0000"/>
                </a:solidFill>
              </a:rPr>
              <a:t>IIFE</a:t>
            </a:r>
            <a:r>
              <a:rPr lang="en-US" dirty="0"/>
              <a:t>s) can be used to avoid variable hoisting from within blocks. It allows public access to methods while retaining privacy for variables defined within the function. This pattern is called as a </a:t>
            </a:r>
            <a:r>
              <a:rPr lang="en-US" dirty="0">
                <a:solidFill>
                  <a:srgbClr val="FF0000"/>
                </a:solidFill>
              </a:rPr>
              <a:t>self-executing</a:t>
            </a:r>
            <a:r>
              <a:rPr lang="en-US" dirty="0"/>
              <a:t> anonymous function</a:t>
            </a:r>
          </a:p>
        </p:txBody>
      </p:sp>
    </p:spTree>
    <p:extLst>
      <p:ext uri="{BB962C8B-B14F-4D97-AF65-F5344CB8AC3E}">
        <p14:creationId xmlns:p14="http://schemas.microsoft.com/office/powerpoint/2010/main" val="314481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Constructor</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Function() </a:t>
            </a:r>
            <a:r>
              <a:rPr lang="en-US" dirty="0"/>
              <a:t>constructor expects any number of string arguments. The last argument is the body of the function</a:t>
            </a:r>
          </a:p>
          <a:p>
            <a:r>
              <a:rPr lang="en-US" dirty="0"/>
              <a:t>The </a:t>
            </a:r>
            <a:r>
              <a:rPr lang="en-US" dirty="0">
                <a:solidFill>
                  <a:srgbClr val="FF0000"/>
                </a:solidFill>
              </a:rPr>
              <a:t>Function() </a:t>
            </a:r>
            <a:r>
              <a:rPr lang="en-US" dirty="0"/>
              <a:t>constructor is not passed any argument that specifies a name for the function it creates.</a:t>
            </a:r>
          </a:p>
        </p:txBody>
      </p:sp>
    </p:spTree>
    <p:extLst>
      <p:ext uri="{BB962C8B-B14F-4D97-AF65-F5344CB8AC3E}">
        <p14:creationId xmlns:p14="http://schemas.microsoft.com/office/powerpoint/2010/main" val="1413872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52905</TotalTime>
  <Words>4453</Words>
  <Application>Microsoft Office PowerPoint</Application>
  <PresentationFormat>Widescreen</PresentationFormat>
  <Paragraphs>516</Paragraphs>
  <Slides>27</Slides>
  <Notes>25</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Georgia</vt:lpstr>
      <vt:lpstr>Trebuchet MS</vt:lpstr>
      <vt:lpstr>Office Theme</vt:lpstr>
      <vt:lpstr>1_Slipstream</vt:lpstr>
      <vt:lpstr>Functions </vt:lpstr>
      <vt:lpstr>Function declarations</vt:lpstr>
      <vt:lpstr>Function hoisting </vt:lpstr>
      <vt:lpstr>Function parameters </vt:lpstr>
      <vt:lpstr>Function parameters</vt:lpstr>
      <vt:lpstr>Function expressions</vt:lpstr>
      <vt:lpstr>Nested functions </vt:lpstr>
      <vt:lpstr>Immediately Invoked Function Expression </vt:lpstr>
      <vt:lpstr>Function Constructor</vt:lpstr>
      <vt:lpstr>Lambda Functions(Arrow functions)</vt:lpstr>
      <vt:lpstr>Function Expression and Function Declaration</vt:lpstr>
      <vt:lpstr>Generator Functions </vt:lpstr>
      <vt:lpstr>Callback function </vt:lpstr>
      <vt:lpstr>Exception handling</vt:lpstr>
      <vt:lpstr>The finally block</vt:lpstr>
      <vt:lpstr>Objects </vt:lpstr>
      <vt:lpstr>Enumerate the properties of an object</vt:lpstr>
      <vt:lpstr>for...in statement</vt:lpstr>
      <vt:lpstr>Object.entries</vt:lpstr>
      <vt:lpstr>Object() Constructor </vt:lpstr>
      <vt:lpstr>The Object.assign() Function </vt:lpstr>
      <vt:lpstr>Deleting Properties </vt:lpstr>
      <vt:lpstr>Comparing Objects </vt:lpstr>
      <vt:lpstr>Arrays </vt:lpstr>
      <vt:lpstr>Array Methods</vt:lpstr>
      <vt:lpstr>Array Methods</vt:lpstr>
      <vt:lpstr>Array Methods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ITD-ahmed</dc:creator>
  <cp:lastModifiedBy>aalashry</cp:lastModifiedBy>
  <cp:revision>397</cp:revision>
  <dcterms:created xsi:type="dcterms:W3CDTF">2018-08-09T09:28:37Z</dcterms:created>
  <dcterms:modified xsi:type="dcterms:W3CDTF">2023-09-14T14:03:57Z</dcterms:modified>
</cp:coreProperties>
</file>