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334" r:id="rId3"/>
    <p:sldId id="336" r:id="rId4"/>
    <p:sldId id="337" r:id="rId5"/>
    <p:sldId id="335" r:id="rId6"/>
    <p:sldId id="378" r:id="rId7"/>
    <p:sldId id="385" r:id="rId8"/>
    <p:sldId id="414" r:id="rId9"/>
    <p:sldId id="415" r:id="rId10"/>
    <p:sldId id="416" r:id="rId11"/>
    <p:sldId id="417" r:id="rId12"/>
    <p:sldId id="418" r:id="rId13"/>
    <p:sldId id="340" r:id="rId14"/>
    <p:sldId id="433" r:id="rId15"/>
    <p:sldId id="322" r:id="rId16"/>
    <p:sldId id="323" r:id="rId17"/>
    <p:sldId id="324" r:id="rId18"/>
    <p:sldId id="325" r:id="rId19"/>
    <p:sldId id="347" r:id="rId20"/>
    <p:sldId id="382" r:id="rId21"/>
    <p:sldId id="356" r:id="rId22"/>
    <p:sldId id="32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111" autoAdjust="0"/>
  </p:normalViewPr>
  <p:slideViewPr>
    <p:cSldViewPr snapToGrid="0">
      <p:cViewPr varScale="1">
        <p:scale>
          <a:sx n="58" d="100"/>
          <a:sy n="58" d="100"/>
        </p:scale>
        <p:origin x="12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B3A9-A64C-4961-A89F-4F40C7C5DC00}" type="datetimeFigureOut">
              <a:rPr lang="en-US" smtClean="0"/>
              <a:t>07/02/2023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341AF-CD13-40E2-BD08-9D27AF09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6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alphas; </a:t>
            </a:r>
          </a:p>
          <a:p>
            <a:r>
              <a:rPr lang="en-US" dirty="0" smtClean="0"/>
              <a:t>alphas = ["1","2","3","4"] </a:t>
            </a:r>
          </a:p>
          <a:p>
            <a:r>
              <a:rPr lang="en-US" dirty="0" smtClean="0"/>
              <a:t>console.log(alphas[0]); </a:t>
            </a:r>
          </a:p>
          <a:p>
            <a:r>
              <a:rPr lang="en-US" dirty="0" smtClean="0"/>
              <a:t>console.log(alphas[1]);</a:t>
            </a:r>
          </a:p>
          <a:p>
            <a:r>
              <a:rPr lang="en-US" dirty="0" smtClean="0"/>
              <a:t>//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 value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arr_names</a:t>
            </a:r>
            <a:r>
              <a:rPr lang="en-US" dirty="0" smtClean="0"/>
              <a:t> = new Array(4)  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0;i&lt;</a:t>
            </a:r>
            <a:r>
              <a:rPr lang="en-US" dirty="0" err="1" smtClean="0"/>
              <a:t>arr_names.length;i</a:t>
            </a:r>
            <a:r>
              <a:rPr lang="en-US" dirty="0" smtClean="0"/>
              <a:t>++) {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arr_names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i</a:t>
            </a:r>
            <a:r>
              <a:rPr lang="en-US" dirty="0" smtClean="0"/>
              <a:t> * 2 </a:t>
            </a:r>
          </a:p>
          <a:p>
            <a:r>
              <a:rPr lang="en-US" dirty="0" smtClean="0"/>
              <a:t>   console.log(</a:t>
            </a:r>
            <a:r>
              <a:rPr lang="en-US" dirty="0" err="1" smtClean="0"/>
              <a:t>arr_names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 </a:t>
            </a:r>
          </a:p>
          <a:p>
            <a:r>
              <a:rPr lang="en-US" dirty="0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//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Comma-separated Values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names = new Array("</a:t>
            </a:r>
            <a:r>
              <a:rPr lang="en-US" dirty="0" err="1" smtClean="0"/>
              <a:t>Mary","Tom","Jack","Jill</a:t>
            </a:r>
            <a:r>
              <a:rPr lang="en-US" dirty="0" smtClean="0"/>
              <a:t>") 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0;i&lt;</a:t>
            </a:r>
            <a:r>
              <a:rPr lang="en-US" dirty="0" err="1" smtClean="0"/>
              <a:t>names.length;i</a:t>
            </a:r>
            <a:r>
              <a:rPr lang="en-US" dirty="0" smtClean="0"/>
              <a:t>++) { </a:t>
            </a:r>
          </a:p>
          <a:p>
            <a:r>
              <a:rPr lang="en-US" dirty="0" smtClean="0"/>
              <a:t>   console.log(names[</a:t>
            </a:r>
            <a:r>
              <a:rPr lang="en-US" dirty="0" err="1" smtClean="0"/>
              <a:t>i</a:t>
            </a:r>
            <a:r>
              <a:rPr lang="en-US" dirty="0" smtClean="0"/>
              <a:t>])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90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&lt;input type = "button"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document.write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('Hello World')" value = "Say Hello" /&gt;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&lt;h1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changeText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(this)"&gt;Click on this text!&lt;/h1&gt;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//===================================</a:t>
            </a:r>
          </a:p>
          <a:p>
            <a:r>
              <a:rPr lang="en-US" dirty="0" smtClean="0"/>
              <a:t>&lt;script type = "text/</a:t>
            </a:r>
            <a:r>
              <a:rPr lang="en-US" dirty="0" err="1" smtClean="0"/>
              <a:t>javascript</a:t>
            </a:r>
            <a:r>
              <a:rPr lang="en-US" dirty="0" smtClean="0"/>
              <a:t>"&gt;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changeText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(id) { 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id.innerHTML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Ooops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!";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 smtClean="0"/>
          </a:p>
          <a:p>
            <a:r>
              <a:rPr lang="en-US" dirty="0" smtClean="0"/>
              <a:t>         function over() { 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document.write</a:t>
            </a:r>
            <a:r>
              <a:rPr lang="en-US" dirty="0" smtClean="0"/>
              <a:t> ("Mouse Over");  </a:t>
            </a:r>
          </a:p>
          <a:p>
            <a:r>
              <a:rPr lang="en-US" dirty="0" smtClean="0"/>
              <a:t>         }  </a:t>
            </a:r>
          </a:p>
          <a:p>
            <a:r>
              <a:rPr lang="en-US" dirty="0" smtClean="0"/>
              <a:t>         function out() { 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document.write</a:t>
            </a:r>
            <a:r>
              <a:rPr lang="en-US" dirty="0" smtClean="0"/>
              <a:t> ("Mouse Out");  </a:t>
            </a:r>
          </a:p>
          <a:p>
            <a:r>
              <a:rPr lang="en-US" dirty="0" smtClean="0"/>
              <a:t>         }  </a:t>
            </a:r>
          </a:p>
          <a:p>
            <a:r>
              <a:rPr lang="en-US" dirty="0" smtClean="0"/>
              <a:t>      &lt;/script&gt; 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&lt;body&gt;</a:t>
            </a:r>
            <a:r>
              <a:rPr lang="en-US" dirty="0" smtClean="0">
                <a:effectLst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&lt;p&gt;</a:t>
            </a:r>
            <a:r>
              <a:rPr lang="en-US" dirty="0" smtClean="0">
                <a:effectLst/>
              </a:rPr>
              <a:t>Bring your mouse inside the division to see the result: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&lt;/p&gt;</a:t>
            </a:r>
            <a:r>
              <a:rPr lang="en-US" dirty="0" smtClean="0">
                <a:effectLst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&lt;div</a:t>
            </a:r>
            <a:r>
              <a:rPr lang="en-US" dirty="0" smtClean="0">
                <a:effectLst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onmouseover</a:t>
            </a:r>
            <a:r>
              <a:rPr lang="en-US" dirty="0" smtClean="0">
                <a:effectLst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 smtClean="0">
                <a:effectLst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dirty="0" smtClean="0">
                <a:effectLst/>
              </a:rPr>
              <a:t>over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()"</a:t>
            </a:r>
            <a:r>
              <a:rPr lang="en-US" dirty="0" smtClean="0">
                <a:effectLst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onmouseout</a:t>
            </a:r>
            <a:r>
              <a:rPr lang="en-US" dirty="0" smtClean="0">
                <a:effectLst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 smtClean="0">
                <a:effectLst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dirty="0" smtClean="0">
                <a:effectLst/>
              </a:rPr>
              <a:t>out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()"&gt;</a:t>
            </a:r>
            <a:r>
              <a:rPr lang="en-US" dirty="0" smtClean="0">
                <a:effectLst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&lt;h2&gt;</a:t>
            </a:r>
            <a:r>
              <a:rPr lang="en-US" dirty="0" smtClean="0">
                <a:effectLst/>
              </a:rPr>
              <a:t> This is inside the division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&lt;/h2&gt;</a:t>
            </a:r>
            <a:r>
              <a:rPr lang="en-US" dirty="0" smtClean="0">
                <a:effectLst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&lt;/div&gt;</a:t>
            </a:r>
            <a:r>
              <a:rPr lang="en-US" dirty="0" smtClean="0">
                <a:effectLst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&lt;/body&gt;</a:t>
            </a:r>
            <a:r>
              <a:rPr lang="en-US" dirty="0" smtClean="0">
                <a:effectLst/>
              </a:rPr>
              <a:t> </a:t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91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&lt;head&gt;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&lt;title&gt;Form Validation&lt;/title&gt;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&lt;script type = "text/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validate(){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if(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document.myForm.Name.value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"" ) {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alert( "Please provide your name!" ); 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document.myForm.Name.focus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false;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if(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document.myForm.EMail.value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"" ) {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alert( "Please provide your Email!" ); 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document.myForm.EMail.focus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false;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if(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document.myForm.Zip.value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"" || 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isNaN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document.myForm.Zip.value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 || 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document.myForm.Zip.value.length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!= 5 ) {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alert( "Please provide a zip in the format #####." ); 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document.myForm.Zip.focus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false;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if(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document.myForm.Country.value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"-1" ) {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alert( "Please provide your country!" );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false;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validateEmail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return( true );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validateEmail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 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emailID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document.myForm.EMail.value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atpos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emailID.indexOf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("@"); 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dotpos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emailID.lastIndexOf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(".");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atpos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1 || (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dotpos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atpos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2 )) {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alert("Please enter correct email ID") 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document.myForm.EMail.focus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false;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return( true );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&lt;/script&gt;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&lt;/head&gt;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&lt;body&gt;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&lt;form action = "/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-bin/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test.cgi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name = 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myForm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onsubmit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"return(validate());"&gt;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&lt;table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cellspacing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"2"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cellpadding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"2" border = "1"&gt;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&lt;td align = "right"&gt;Name&lt;/td&gt;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&lt;td&gt;&lt;input type = "text" name = "Name" /&gt;&lt;/td&gt;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&lt;td align = "right"&gt;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&lt;/td&gt;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&lt;td&gt;&lt;input type = "text" name = 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/&gt;&lt;/td&gt;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&lt;td align = "right"&gt;Zip Code&lt;/td&gt;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&lt;td&gt;&lt;input type = "text" name = "Zip" /&gt;&lt;/td&gt;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&lt;td align = "right"&gt;Country&lt;/td&gt;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&lt;td&gt;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&lt;select name = "Country"&gt;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&lt;option value = "-1" selected&gt;[choose yours]&lt;/option&gt;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&lt;option value = "1"&gt;USA&lt;/option&gt;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&lt;option value = "2"&gt;UK&lt;/option&gt;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&lt;option value = "3"&gt;INDIA&lt;/option&gt;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&lt;/select&gt;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&lt;/td&gt;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&lt;td align = "right"&gt;&lt;/td&gt;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&lt;td&gt;&lt;input type = "submit" value = "Submit" /&gt;&lt;/td&gt;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&lt;/table&gt;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&lt;/form&gt;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&lt;/body&gt;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&lt;/html&gt;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69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document.addEventListener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DOMContentLoaded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function(){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your code goes here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 false);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myBtn</a:t>
            </a:r>
            <a:r>
              <a:rPr lang="en-US" dirty="0" smtClean="0"/>
              <a:t>").</a:t>
            </a:r>
            <a:r>
              <a:rPr lang="en-US" dirty="0" err="1" smtClean="0"/>
              <a:t>addEventListener</a:t>
            </a:r>
            <a:r>
              <a:rPr lang="en-US" dirty="0" smtClean="0"/>
              <a:t>("click", function(){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alert("Hello World!");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//=====================================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myBtn</a:t>
            </a:r>
            <a:r>
              <a:rPr lang="en-US" dirty="0" smtClean="0"/>
              <a:t>").</a:t>
            </a:r>
            <a:r>
              <a:rPr lang="en-US" dirty="0" err="1" smtClean="0"/>
              <a:t>addEventListener</a:t>
            </a:r>
            <a:r>
              <a:rPr lang="en-US" dirty="0" smtClean="0"/>
              <a:t>("click", </a:t>
            </a:r>
            <a:r>
              <a:rPr lang="en-US" dirty="0" err="1" smtClean="0"/>
              <a:t>myFunction</a:t>
            </a:r>
            <a:r>
              <a:rPr lang="en-US" dirty="0" smtClean="0"/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alert ("Hello World!");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//==========================================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var</a:t>
            </a:r>
            <a:r>
              <a:rPr lang="en-US" dirty="0" smtClean="0"/>
              <a:t> x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myBtn</a:t>
            </a:r>
            <a:r>
              <a:rPr lang="en-US" dirty="0" smtClean="0"/>
              <a:t>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x.addEventListener</a:t>
            </a:r>
            <a:r>
              <a:rPr lang="en-US" dirty="0" smtClean="0"/>
              <a:t>("click", </a:t>
            </a:r>
            <a:r>
              <a:rPr lang="en-US" dirty="0" err="1" smtClean="0"/>
              <a:t>myFunction</a:t>
            </a:r>
            <a:r>
              <a:rPr lang="en-US" dirty="0" smtClean="0"/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x.addEventListener</a:t>
            </a:r>
            <a:r>
              <a:rPr lang="en-US" dirty="0" smtClean="0"/>
              <a:t>("click", </a:t>
            </a:r>
            <a:r>
              <a:rPr lang="en-US" dirty="0" err="1" smtClean="0"/>
              <a:t>someOtherFunction</a:t>
            </a:r>
            <a:r>
              <a:rPr lang="en-US" dirty="0" smtClean="0"/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alert ("Hello World!");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function </a:t>
            </a:r>
            <a:r>
              <a:rPr lang="en-US" dirty="0" err="1" smtClean="0"/>
              <a:t>someOtherFunction</a:t>
            </a:r>
            <a:r>
              <a:rPr lang="en-US" dirty="0" smtClean="0"/>
              <a:t>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alert ("This function was also executed!");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03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//pop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numbers = [1, 4, 9];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element = </a:t>
            </a:r>
            <a:r>
              <a:rPr lang="en-US" dirty="0" err="1" smtClean="0"/>
              <a:t>numbers.pop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console.log("element is pop : " + element );</a:t>
            </a:r>
          </a:p>
          <a:p>
            <a:r>
              <a:rPr lang="en-US" dirty="0" smtClean="0"/>
              <a:t>//push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length = </a:t>
            </a:r>
            <a:r>
              <a:rPr lang="en-US" dirty="0" err="1" smtClean="0"/>
              <a:t>numbers.push</a:t>
            </a:r>
            <a:r>
              <a:rPr lang="en-US" dirty="0" smtClean="0"/>
              <a:t>(10); </a:t>
            </a:r>
          </a:p>
          <a:p>
            <a:r>
              <a:rPr lang="en-US" dirty="0" smtClean="0"/>
              <a:t>console.log("new numbers is : " + numbers ); </a:t>
            </a:r>
          </a:p>
          <a:p>
            <a:r>
              <a:rPr lang="en-US" dirty="0" smtClean="0"/>
              <a:t>//shift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 = [10, 1, 2, 3].shift(); </a:t>
            </a:r>
          </a:p>
          <a:p>
            <a:r>
              <a:rPr lang="en-US" dirty="0" smtClean="0"/>
              <a:t>console.log("Shifted value is : " + </a:t>
            </a:r>
            <a:r>
              <a:rPr lang="en-US" dirty="0" err="1" smtClean="0"/>
              <a:t>arr</a:t>
            </a:r>
            <a:r>
              <a:rPr lang="en-US" dirty="0" smtClean="0"/>
              <a:t> ) 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unshift</a:t>
            </a: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arr1 = new Array("orange", "mango", "banana", "sugar");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length = arr1.unshift("water"); </a:t>
            </a:r>
          </a:p>
          <a:p>
            <a:r>
              <a:rPr lang="en-US" dirty="0" smtClean="0"/>
              <a:t>console.log("Returned array </a:t>
            </a:r>
            <a:r>
              <a:rPr lang="en-US" dirty="0" err="1" smtClean="0"/>
              <a:t>unshift</a:t>
            </a:r>
            <a:r>
              <a:rPr lang="en-US" dirty="0" smtClean="0"/>
              <a:t> is : " + arr1 );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36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//slice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myArray</a:t>
            </a:r>
            <a:r>
              <a:rPr lang="en-US" dirty="0" smtClean="0"/>
              <a:t> = new Array('a', 'b', 'c', 'd', 'e');</a:t>
            </a:r>
          </a:p>
          <a:p>
            <a:r>
              <a:rPr lang="en-US" dirty="0" err="1" smtClean="0"/>
              <a:t>myArray</a:t>
            </a:r>
            <a:r>
              <a:rPr lang="en-US" dirty="0" smtClean="0"/>
              <a:t> = </a:t>
            </a:r>
            <a:r>
              <a:rPr lang="en-US" dirty="0" err="1" smtClean="0"/>
              <a:t>myArray.slice</a:t>
            </a:r>
            <a:r>
              <a:rPr lang="en-US" dirty="0" smtClean="0"/>
              <a:t>(1, 4); // starts at index 1 and extracts all elements</a:t>
            </a:r>
          </a:p>
          <a:p>
            <a:r>
              <a:rPr lang="en-US" dirty="0" smtClean="0"/>
              <a:t>                               // until index 3, returning [ "b", "c", "d"]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splic</a:t>
            </a: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myArray</a:t>
            </a:r>
            <a:r>
              <a:rPr lang="en-US" dirty="0" smtClean="0"/>
              <a:t> = new Array('1', '2', '3', '4', '5');</a:t>
            </a:r>
          </a:p>
          <a:p>
            <a:r>
              <a:rPr lang="en-US" dirty="0" err="1" smtClean="0"/>
              <a:t>myArray.splice</a:t>
            </a:r>
            <a:r>
              <a:rPr lang="en-US" dirty="0" smtClean="0"/>
              <a:t>(1, 3, 'a', 'b', 'c', 'd'); 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myArray</a:t>
            </a:r>
            <a:r>
              <a:rPr lang="en-US" dirty="0" smtClean="0"/>
              <a:t> is now ["1", "a", "b", "c", "d", "5"]</a:t>
            </a:r>
          </a:p>
          <a:p>
            <a:r>
              <a:rPr lang="en-US" dirty="0" smtClean="0"/>
              <a:t>// This code started at index one (or where the "2" was), </a:t>
            </a:r>
          </a:p>
          <a:p>
            <a:r>
              <a:rPr lang="en-US" dirty="0" smtClean="0"/>
              <a:t>// removed 3 elements there, and then inserted all consecutive</a:t>
            </a:r>
          </a:p>
          <a:p>
            <a:r>
              <a:rPr lang="en-US" dirty="0" smtClean="0"/>
              <a:t>// elements in its place.</a:t>
            </a:r>
          </a:p>
          <a:p>
            <a:endParaRPr lang="en-US" dirty="0" smtClean="0"/>
          </a:p>
          <a:p>
            <a:r>
              <a:rPr lang="en-US" dirty="0" smtClean="0"/>
              <a:t>//</a:t>
            </a:r>
            <a:r>
              <a:rPr lang="en-US" dirty="0" err="1" smtClean="0"/>
              <a:t>splic</a:t>
            </a:r>
            <a:r>
              <a:rPr lang="en-US" dirty="0" smtClean="0"/>
              <a:t> ex2  delete only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myFish</a:t>
            </a:r>
            <a:r>
              <a:rPr lang="en-US" dirty="0" smtClean="0"/>
              <a:t> = ['angel', 'clown', 'drum', 'mandarin', 'sturgeon'];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removed = </a:t>
            </a:r>
            <a:r>
              <a:rPr lang="en-US" dirty="0" err="1" smtClean="0"/>
              <a:t>myFish.splice</a:t>
            </a:r>
            <a:r>
              <a:rPr lang="en-US" dirty="0" smtClean="0"/>
              <a:t>(3, 1);</a:t>
            </a:r>
          </a:p>
          <a:p>
            <a:endParaRPr lang="en-US" dirty="0" smtClean="0"/>
          </a:p>
          <a:p>
            <a:r>
              <a:rPr lang="en-US" dirty="0" smtClean="0"/>
              <a:t>// removed is ["mandarin"]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myFish</a:t>
            </a:r>
            <a:r>
              <a:rPr lang="en-US" dirty="0" smtClean="0"/>
              <a:t> is ["angel", "clown", "drum", "sturgeon"]</a:t>
            </a:r>
          </a:p>
          <a:p>
            <a:r>
              <a:rPr lang="en-US" dirty="0" smtClean="0"/>
              <a:t>// sort</a:t>
            </a:r>
          </a:p>
          <a:p>
            <a:r>
              <a:rPr lang="en-US" dirty="0" err="1" smtClean="0"/>
              <a:t>myArray.sort</a:t>
            </a:r>
            <a:r>
              <a:rPr lang="en-US" dirty="0" smtClean="0"/>
              <a:t>(function(a, b){return a - b});</a:t>
            </a:r>
          </a:p>
          <a:p>
            <a:r>
              <a:rPr lang="en-US" dirty="0" smtClean="0"/>
              <a:t>//index of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 = ['a', 'b', 'a', 'b', 'a'];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a.indexOf</a:t>
            </a:r>
            <a:r>
              <a:rPr lang="en-US" dirty="0" smtClean="0"/>
              <a:t>('b')); // logs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37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//</a:t>
            </a:r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alpha = ["a", "b", "c"];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numeric = [1, 2, 3];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alphaNumeric</a:t>
            </a:r>
            <a:r>
              <a:rPr lang="en-US" dirty="0" smtClean="0"/>
              <a:t> = </a:t>
            </a:r>
            <a:r>
              <a:rPr lang="en-US" dirty="0" err="1" smtClean="0"/>
              <a:t>alpha.concat</a:t>
            </a:r>
            <a:r>
              <a:rPr lang="en-US" dirty="0" smtClean="0"/>
              <a:t>(numeric); </a:t>
            </a:r>
          </a:p>
          <a:p>
            <a:r>
              <a:rPr lang="en-US" dirty="0" smtClean="0"/>
              <a:t>console.log("</a:t>
            </a:r>
            <a:r>
              <a:rPr lang="en-US" dirty="0" err="1" smtClean="0"/>
              <a:t>alphaNumeric</a:t>
            </a:r>
            <a:r>
              <a:rPr lang="en-US" dirty="0" smtClean="0"/>
              <a:t> : " + </a:t>
            </a:r>
            <a:r>
              <a:rPr lang="en-US" dirty="0" err="1" smtClean="0"/>
              <a:t>alphaNumeric</a:t>
            </a:r>
            <a:r>
              <a:rPr lang="en-US" dirty="0" smtClean="0"/>
              <a:t> );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//filter()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=[10,12,20,30,40]</a:t>
            </a:r>
            <a:endParaRPr lang="en-US" dirty="0" smtClean="0"/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arrx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arr.filter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((x)=&gt;{return x&gt;20})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arrx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dirty="0" smtClean="0"/>
              <a:t>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passed = [12, 5, 8, 130, 44].filter(</a:t>
            </a:r>
            <a:r>
              <a:rPr lang="en-US" dirty="0" err="1" smtClean="0"/>
              <a:t>isBigEnough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console.log("Test Value filter : " + passed ); </a:t>
            </a:r>
          </a:p>
          <a:p>
            <a:r>
              <a:rPr lang="en-US" dirty="0" smtClean="0"/>
              <a:t>//every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passed = [12, 5, 8, 130, 44].every(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isBigEnough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console.log("Test Value </a:t>
            </a:r>
            <a:r>
              <a:rPr lang="en-US" dirty="0" smtClean="0"/>
              <a:t>every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" + passed );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-US" dirty="0" err="1" smtClean="0"/>
              <a:t>forEach</a:t>
            </a:r>
            <a:endParaRPr lang="en-US" dirty="0" smtClean="0"/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Array(12,13,14,15) 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console.log("Printing original array......")  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nums.forEach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(function(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val,index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console.log(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  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nums.reverse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 //reverses the array element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console.log("Printing Reversed array....")  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nums.forEach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(function(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val,index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console.log(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29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/>
              <a:t>potentiallyBuggyCode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debugger;</a:t>
            </a:r>
          </a:p>
          <a:p>
            <a:r>
              <a:rPr lang="en-US" dirty="0" smtClean="0"/>
              <a:t>    // do potentially buggy stuff to examine, step through, etc.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81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54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myElement</a:t>
            </a:r>
            <a:r>
              <a:rPr lang="en-US" dirty="0" smtClean="0"/>
              <a:t>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("intro");</a:t>
            </a:r>
          </a:p>
          <a:p>
            <a:r>
              <a:rPr lang="en-US" dirty="0" smtClean="0"/>
              <a:t>//===============================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document.getElementsByTagName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("p");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myCollection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document.getElementsByTagName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("p");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 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 0;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myCollection.length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myCollection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].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style.backgroundColor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"red";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//========================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document.getElementsByClassName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("intro");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//=============================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container = </a:t>
            </a:r>
            <a:r>
              <a:rPr lang="en-US" dirty="0" err="1" smtClean="0"/>
              <a:t>document.querySelector</a:t>
            </a:r>
            <a:r>
              <a:rPr lang="en-US" dirty="0" smtClean="0"/>
              <a:t>("#test");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document.querySelector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('input[name="gender"]:checked').value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47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document.getElementById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("demo").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innerHTML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text;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document.getElementById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myImage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").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"landscape.jpg";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document.getElementById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("p2").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style.color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"blue";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36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&lt;div id="div1"&gt;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 id="p1"&gt;This is a paragraph.&lt;/p&gt;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 id="p2"&gt;This is another paragraph.&lt;/p&gt;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&lt;/div&gt;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//create element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=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document.createElement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("p");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node =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document.createTextNode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("This is new.");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para.appendChild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(node);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 =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document.getElementById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("div1");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element.appendChild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(para);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//======================== remove child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parent =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document.getElementById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("div1");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child =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document.getElementById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("p1");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parent.removeChild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(child);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//====================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document.write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(Date());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76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07/02/2023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1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07/02/2023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2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07/02/2023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14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50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36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9883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23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361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865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129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832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07/02/2023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750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1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361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23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07/02/2023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1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07/02/2023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9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07/02/2023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8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07/02/2023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2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07/02/2023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8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07/02/2023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5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07/02/2023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6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FCC04-FC71-4D90-B1EB-F77A2C21E668}" type="datetimeFigureOut">
              <a:rPr lang="en-US" smtClean="0"/>
              <a:t>07/02/2023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9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85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Arrays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array</a:t>
            </a:r>
            <a:r>
              <a:rPr lang="en-US" dirty="0"/>
              <a:t> is a </a:t>
            </a:r>
            <a:r>
              <a:rPr lang="en-US" dirty="0" smtClean="0"/>
              <a:t>collection </a:t>
            </a:r>
            <a:r>
              <a:rPr lang="en-US" dirty="0"/>
              <a:t>of values of the same data type. It is a user-defined type</a:t>
            </a:r>
            <a:r>
              <a:rPr lang="en-US" dirty="0" smtClean="0"/>
              <a:t>.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array</a:t>
            </a:r>
            <a:r>
              <a:rPr lang="en-US" dirty="0"/>
              <a:t> can also be created using the Array object. The Array constructor can be passed as −</a:t>
            </a:r>
          </a:p>
          <a:p>
            <a:pPr lvl="1"/>
            <a:r>
              <a:rPr lang="en-US" dirty="0"/>
              <a:t>A numeric value that represents the size of the array or.</a:t>
            </a:r>
          </a:p>
          <a:p>
            <a:pPr lvl="1"/>
            <a:r>
              <a:rPr lang="en-US" dirty="0"/>
              <a:t>A list of comma separated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90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Window Location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96815" y="731520"/>
            <a:ext cx="9161585" cy="3640648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window.location.href</a:t>
            </a:r>
            <a:r>
              <a:rPr lang="en-US" dirty="0"/>
              <a:t> returns the </a:t>
            </a:r>
            <a:r>
              <a:rPr lang="en-US" dirty="0" err="1"/>
              <a:t>href</a:t>
            </a:r>
            <a:r>
              <a:rPr lang="en-US" dirty="0"/>
              <a:t> (URL) of the current page</a:t>
            </a:r>
          </a:p>
          <a:p>
            <a:r>
              <a:rPr lang="en-US" dirty="0" err="1">
                <a:solidFill>
                  <a:srgbClr val="FF0000"/>
                </a:solidFill>
              </a:rPr>
              <a:t>window.location.hostname</a:t>
            </a:r>
            <a:r>
              <a:rPr lang="en-US" dirty="0"/>
              <a:t> returns the domain name of the web host</a:t>
            </a:r>
          </a:p>
          <a:p>
            <a:r>
              <a:rPr lang="en-US" dirty="0" err="1">
                <a:solidFill>
                  <a:srgbClr val="FF0000"/>
                </a:solidFill>
              </a:rPr>
              <a:t>window.location.pathname</a:t>
            </a:r>
            <a:r>
              <a:rPr lang="en-US" dirty="0"/>
              <a:t> returns the path and filename of the current page</a:t>
            </a:r>
          </a:p>
          <a:p>
            <a:r>
              <a:rPr lang="en-US" dirty="0" err="1">
                <a:solidFill>
                  <a:srgbClr val="FF0000"/>
                </a:solidFill>
              </a:rPr>
              <a:t>window.location.protocol</a:t>
            </a:r>
            <a:r>
              <a:rPr lang="en-US" dirty="0"/>
              <a:t> returns the web protocol used (http: or https:)</a:t>
            </a:r>
          </a:p>
          <a:p>
            <a:r>
              <a:rPr lang="en-US" dirty="0" err="1">
                <a:solidFill>
                  <a:srgbClr val="FF0000"/>
                </a:solidFill>
              </a:rPr>
              <a:t>window.location.assign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loads a new document</a:t>
            </a:r>
          </a:p>
        </p:txBody>
      </p:sp>
    </p:spTree>
    <p:extLst>
      <p:ext uri="{BB962C8B-B14F-4D97-AF65-F5344CB8AC3E}">
        <p14:creationId xmlns:p14="http://schemas.microsoft.com/office/powerpoint/2010/main" val="175645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Window History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history.back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- same as clicking back in the browser</a:t>
            </a:r>
          </a:p>
          <a:p>
            <a:r>
              <a:rPr lang="en-US" dirty="0" err="1">
                <a:solidFill>
                  <a:srgbClr val="FF0000"/>
                </a:solidFill>
              </a:rPr>
              <a:t>history.forward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- same as clicking forward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425085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HTML DOM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web page resides inside a browser window, which can be considered as an object.</a:t>
            </a:r>
          </a:p>
          <a:p>
            <a:r>
              <a:rPr lang="en-US" dirty="0" smtClean="0"/>
              <a:t>The </a:t>
            </a:r>
            <a:r>
              <a:rPr lang="en-US" dirty="0"/>
              <a:t>way a document content is accessed and modified is called the </a:t>
            </a:r>
            <a:r>
              <a:rPr lang="en-US" b="1" dirty="0">
                <a:solidFill>
                  <a:srgbClr val="FF0000"/>
                </a:solidFill>
              </a:rPr>
              <a:t>Document Object Model</a:t>
            </a:r>
            <a:r>
              <a:rPr lang="en-US" dirty="0"/>
              <a:t>, or </a:t>
            </a:r>
            <a:r>
              <a:rPr lang="en-US" b="1" dirty="0">
                <a:solidFill>
                  <a:srgbClr val="FF0000"/>
                </a:solidFill>
              </a:rPr>
              <a:t>DOM</a:t>
            </a:r>
            <a:r>
              <a:rPr lang="en-US" dirty="0"/>
              <a:t>. The objects are organized in a hierarchy. This hierarchical structure applies to the organization of objects in a web document.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19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640648"/>
          </a:xfrm>
        </p:spPr>
        <p:txBody>
          <a:bodyPr/>
          <a:lstStyle/>
          <a:p>
            <a:r>
              <a:rPr lang="en-US" dirty="0"/>
              <a:t>JavaScript can change all the HTML elements in the page</a:t>
            </a:r>
          </a:p>
          <a:p>
            <a:r>
              <a:rPr lang="en-US" dirty="0"/>
              <a:t>JavaScript can change all the HTML attributes in the page</a:t>
            </a:r>
          </a:p>
          <a:p>
            <a:r>
              <a:rPr lang="en-US" dirty="0"/>
              <a:t>JavaScript can change all the CSS styles in the page</a:t>
            </a:r>
          </a:p>
          <a:p>
            <a:r>
              <a:rPr lang="en-US" dirty="0"/>
              <a:t>JavaScript can remove existing HTML elements and attributes</a:t>
            </a:r>
          </a:p>
          <a:p>
            <a:r>
              <a:rPr lang="en-US" dirty="0"/>
              <a:t>JavaScript can add new HTML elements and attributes</a:t>
            </a:r>
          </a:p>
          <a:p>
            <a:r>
              <a:rPr lang="en-US" dirty="0"/>
              <a:t>JavaScript can react to all existing HTML events in the page</a:t>
            </a:r>
          </a:p>
          <a:p>
            <a:r>
              <a:rPr lang="en-US" dirty="0"/>
              <a:t>JavaScript can create new HTML events in the page</a:t>
            </a:r>
          </a:p>
        </p:txBody>
      </p:sp>
    </p:spTree>
    <p:extLst>
      <p:ext uri="{BB962C8B-B14F-4D97-AF65-F5344CB8AC3E}">
        <p14:creationId xmlns:p14="http://schemas.microsoft.com/office/powerpoint/2010/main" val="35739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5384540"/>
            <a:ext cx="10682515" cy="1143000"/>
          </a:xfrm>
        </p:spPr>
        <p:txBody>
          <a:bodyPr/>
          <a:lstStyle/>
          <a:p>
            <a:r>
              <a:rPr lang="en-US" dirty="0"/>
              <a:t>Document Properties in </a:t>
            </a:r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2799" y="731520"/>
            <a:ext cx="10682515" cy="447729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forms[ </a:t>
            </a:r>
            <a:r>
              <a:rPr lang="en-US" dirty="0" smtClean="0">
                <a:solidFill>
                  <a:srgbClr val="FF0000"/>
                </a:solidFill>
              </a:rPr>
              <a:t>]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 of form objects, one for each HTML form that appears in the document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Example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document.forms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[0],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document.forms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[1] and so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</a:p>
          <a:p>
            <a:r>
              <a:rPr lang="en-US" dirty="0">
                <a:solidFill>
                  <a:srgbClr val="FF0000"/>
                </a:solidFill>
              </a:rPr>
              <a:t>images[ </a:t>
            </a:r>
            <a:r>
              <a:rPr lang="en-US" dirty="0" smtClean="0">
                <a:solidFill>
                  <a:srgbClr val="FF0000"/>
                </a:solidFill>
              </a:rPr>
              <a:t>]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 of form objects, one for each HTML form that appears in the document with the HTML &lt;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 tag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Example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document.forms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[0],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document.forms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[1] and so 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Referrer</a:t>
            </a:r>
            <a:r>
              <a:rPr lang="en-US" dirty="0" smtClean="0"/>
              <a:t> A </a:t>
            </a:r>
            <a:r>
              <a:rPr lang="en-US" dirty="0"/>
              <a:t>read-only string that contains the URL of the document, if any, from which the current document was linked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Example</a:t>
            </a:r>
            <a:r>
              <a:rPr lang="en-US" dirty="0"/>
              <a:t> : </a:t>
            </a:r>
            <a:r>
              <a:rPr lang="en-US" dirty="0" err="1" smtClean="0"/>
              <a:t>document.referrer</a:t>
            </a:r>
            <a:r>
              <a:rPr lang="en-US" dirty="0"/>
              <a:t>	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Title</a:t>
            </a:r>
            <a:r>
              <a:rPr lang="en-US" dirty="0" smtClean="0"/>
              <a:t> The </a:t>
            </a:r>
            <a:r>
              <a:rPr lang="en-US" dirty="0"/>
              <a:t>text contents of the &lt;title&gt; tag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Example</a:t>
            </a:r>
            <a:r>
              <a:rPr lang="en-US" dirty="0"/>
              <a:t> : </a:t>
            </a:r>
            <a:r>
              <a:rPr lang="en-US" dirty="0" err="1" smtClean="0"/>
              <a:t>document.title</a:t>
            </a:r>
            <a:r>
              <a:rPr lang="en-US" dirty="0"/>
              <a:t>	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URL</a:t>
            </a:r>
            <a:r>
              <a:rPr lang="en-US" dirty="0" smtClean="0"/>
              <a:t> A </a:t>
            </a:r>
            <a:r>
              <a:rPr lang="en-US" dirty="0"/>
              <a:t>read-only string that specifies the URL of the document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Example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smtClean="0"/>
              <a:t>document.URL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29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HTML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dirty="0" smtClean="0">
                <a:solidFill>
                  <a:srgbClr val="FF0000"/>
                </a:solidFill>
              </a:rPr>
              <a:t>(id)</a:t>
            </a:r>
            <a:r>
              <a:rPr lang="en-US" dirty="0" smtClean="0"/>
              <a:t>Find </a:t>
            </a:r>
            <a:r>
              <a:rPr lang="en-US" dirty="0"/>
              <a:t>an element by element id</a:t>
            </a:r>
          </a:p>
          <a:p>
            <a:r>
              <a:rPr lang="en-US" dirty="0" err="1">
                <a:solidFill>
                  <a:srgbClr val="FF0000"/>
                </a:solidFill>
              </a:rPr>
              <a:t>document.getElementsByTagName</a:t>
            </a:r>
            <a:r>
              <a:rPr lang="en-US" dirty="0">
                <a:solidFill>
                  <a:srgbClr val="FF0000"/>
                </a:solidFill>
              </a:rPr>
              <a:t>(name)</a:t>
            </a:r>
            <a:r>
              <a:rPr lang="en-US" dirty="0"/>
              <a:t>	Find elements by tag name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document.getElementsByClassName</a:t>
            </a:r>
            <a:r>
              <a:rPr lang="en-US" dirty="0" smtClean="0">
                <a:solidFill>
                  <a:srgbClr val="FF0000"/>
                </a:solidFill>
              </a:rPr>
              <a:t>(name)</a:t>
            </a:r>
            <a:r>
              <a:rPr lang="en-US" dirty="0" smtClean="0"/>
              <a:t>Find </a:t>
            </a:r>
            <a:r>
              <a:rPr lang="en-US" dirty="0"/>
              <a:t>elements by class </a:t>
            </a:r>
            <a:r>
              <a:rPr lang="en-US" dirty="0" smtClean="0"/>
              <a:t>name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document.querySelector</a:t>
            </a:r>
            <a:r>
              <a:rPr lang="en-US" dirty="0" smtClean="0"/>
              <a:t>(  </a:t>
            </a:r>
            <a:r>
              <a:rPr lang="en-US" dirty="0" smtClean="0">
                <a:solidFill>
                  <a:srgbClr val="FF0000"/>
                </a:solidFill>
              </a:rPr>
              <a:t>id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type</a:t>
            </a:r>
            <a:r>
              <a:rPr lang="en-US" dirty="0" smtClean="0"/>
              <a:t>) Find element by </a:t>
            </a:r>
            <a:r>
              <a:rPr lang="en-US" dirty="0"/>
              <a:t>name or id or class or type</a:t>
            </a:r>
          </a:p>
        </p:txBody>
      </p:sp>
    </p:spTree>
    <p:extLst>
      <p:ext uri="{BB962C8B-B14F-4D97-AF65-F5344CB8AC3E}">
        <p14:creationId xmlns:p14="http://schemas.microsoft.com/office/powerpoint/2010/main" val="114529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HTML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element.innerHTML</a:t>
            </a:r>
            <a:r>
              <a:rPr lang="en-US" dirty="0"/>
              <a:t> =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new html content</a:t>
            </a:r>
            <a:r>
              <a:rPr lang="en-US" dirty="0"/>
              <a:t>	Change the inner HTML of an element</a:t>
            </a:r>
          </a:p>
          <a:p>
            <a:r>
              <a:rPr lang="en-US" dirty="0" err="1">
                <a:solidFill>
                  <a:srgbClr val="FF0000"/>
                </a:solidFill>
              </a:rPr>
              <a:t>element.attribute</a:t>
            </a:r>
            <a:r>
              <a:rPr lang="en-US" dirty="0"/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new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value </a:t>
            </a:r>
            <a:r>
              <a:rPr lang="en-US" dirty="0" smtClean="0"/>
              <a:t>Change </a:t>
            </a:r>
            <a:r>
              <a:rPr lang="en-US" dirty="0"/>
              <a:t>the attribute value of an HTML element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element.setAttribute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attribute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value</a:t>
            </a:r>
            <a:r>
              <a:rPr lang="en-US" dirty="0" smtClean="0"/>
              <a:t>) Change </a:t>
            </a:r>
            <a:r>
              <a:rPr lang="en-US" dirty="0"/>
              <a:t>the attribute value of an HTML </a:t>
            </a:r>
            <a:r>
              <a:rPr lang="en-US" dirty="0" smtClean="0"/>
              <a:t>element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element.style.property</a:t>
            </a:r>
            <a:r>
              <a:rPr lang="en-US" dirty="0"/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new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style </a:t>
            </a:r>
            <a:r>
              <a:rPr lang="en-US" dirty="0" smtClean="0"/>
              <a:t>Change </a:t>
            </a:r>
            <a:r>
              <a:rPr lang="en-US" dirty="0"/>
              <a:t>the style of an HTML element</a:t>
            </a:r>
          </a:p>
        </p:txBody>
      </p:sp>
    </p:spTree>
    <p:extLst>
      <p:ext uri="{BB962C8B-B14F-4D97-AF65-F5344CB8AC3E}">
        <p14:creationId xmlns:p14="http://schemas.microsoft.com/office/powerpoint/2010/main" val="366979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729" y="4372168"/>
            <a:ext cx="10143672" cy="1143000"/>
          </a:xfrm>
        </p:spPr>
        <p:txBody>
          <a:bodyPr/>
          <a:lstStyle/>
          <a:p>
            <a:r>
              <a:rPr lang="en-US" dirty="0"/>
              <a:t>Adding and Deleting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document.createElement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element</a:t>
            </a:r>
            <a:r>
              <a:rPr lang="en-US" dirty="0" smtClean="0"/>
              <a:t>) Create </a:t>
            </a:r>
            <a:r>
              <a:rPr lang="en-US" dirty="0"/>
              <a:t>an HTML element</a:t>
            </a:r>
          </a:p>
          <a:p>
            <a:r>
              <a:rPr lang="en-US" dirty="0" err="1">
                <a:solidFill>
                  <a:srgbClr val="FF0000"/>
                </a:solidFill>
              </a:rPr>
              <a:t>document.removeChild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element</a:t>
            </a:r>
            <a:r>
              <a:rPr lang="en-US" dirty="0"/>
              <a:t>)	Remove an HTML element</a:t>
            </a:r>
          </a:p>
          <a:p>
            <a:r>
              <a:rPr lang="en-US" dirty="0" err="1">
                <a:solidFill>
                  <a:srgbClr val="FF0000"/>
                </a:solidFill>
              </a:rPr>
              <a:t>document.appendChild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element</a:t>
            </a:r>
            <a:r>
              <a:rPr lang="en-US" dirty="0"/>
              <a:t>)	Add an HTML element</a:t>
            </a:r>
          </a:p>
          <a:p>
            <a:r>
              <a:rPr lang="en-US" dirty="0" err="1">
                <a:solidFill>
                  <a:srgbClr val="FF0000"/>
                </a:solidFill>
              </a:rPr>
              <a:t>document.replaceChild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element</a:t>
            </a:r>
            <a:r>
              <a:rPr lang="en-US" dirty="0"/>
              <a:t>)	Replace an HTML element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document.write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text</a:t>
            </a:r>
            <a:r>
              <a:rPr lang="en-US" dirty="0" smtClean="0"/>
              <a:t>) Write </a:t>
            </a:r>
            <a:r>
              <a:rPr lang="en-US" dirty="0"/>
              <a:t>into the HTML output stream</a:t>
            </a:r>
          </a:p>
        </p:txBody>
      </p:sp>
    </p:spTree>
    <p:extLst>
      <p:ext uri="{BB962C8B-B14F-4D97-AF65-F5344CB8AC3E}">
        <p14:creationId xmlns:p14="http://schemas.microsoft.com/office/powerpoint/2010/main" val="158186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Events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 event is an action or occurrence recognized by the software. It can be triggered by a user or the system. Some common examples of events include a user clicking on a button, loading the web page, clicking on a hyperlink and so on. </a:t>
            </a:r>
          </a:p>
        </p:txBody>
      </p:sp>
    </p:spTree>
    <p:extLst>
      <p:ext uri="{BB962C8B-B14F-4D97-AF65-F5344CB8AC3E}">
        <p14:creationId xmlns:p14="http://schemas.microsoft.com/office/powerpoint/2010/main" val="157351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8306" y="4855247"/>
            <a:ext cx="8683348" cy="1143000"/>
          </a:xfrm>
        </p:spPr>
        <p:txBody>
          <a:bodyPr/>
          <a:lstStyle/>
          <a:p>
            <a:r>
              <a:rPr lang="en-US" dirty="0"/>
              <a:t>Common HTML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089648"/>
              </p:ext>
            </p:extLst>
          </p:nvPr>
        </p:nvGraphicFramePr>
        <p:xfrm>
          <a:off x="1990378" y="731838"/>
          <a:ext cx="9223962" cy="4123409"/>
        </p:xfrm>
        <a:graphic>
          <a:graphicData uri="http://schemas.openxmlformats.org/drawingml/2006/table">
            <a:tbl>
              <a:tblPr/>
              <a:tblGrid>
                <a:gridCol w="4611981">
                  <a:extLst>
                    <a:ext uri="{9D8B030D-6E8A-4147-A177-3AD203B41FA5}">
                      <a16:colId xmlns:a16="http://schemas.microsoft.com/office/drawing/2014/main" val="2560962922"/>
                    </a:ext>
                  </a:extLst>
                </a:gridCol>
                <a:gridCol w="4611981">
                  <a:extLst>
                    <a:ext uri="{9D8B030D-6E8A-4147-A177-3AD203B41FA5}">
                      <a16:colId xmlns:a16="http://schemas.microsoft.com/office/drawing/2014/main" val="973366374"/>
                    </a:ext>
                  </a:extLst>
                </a:gridCol>
              </a:tblGrid>
              <a:tr h="4618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Event</a:t>
                      </a:r>
                    </a:p>
                  </a:txBody>
                  <a:tcPr marL="139001" marR="69501" marT="69501" marB="69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69501" marR="69501" marT="69501" marB="69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744181"/>
                  </a:ext>
                </a:extLst>
              </a:tr>
              <a:tr h="4618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onchange</a:t>
                      </a:r>
                    </a:p>
                  </a:txBody>
                  <a:tcPr marL="139001" marR="69501" marT="69501" marB="69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An HTML element has been changed</a:t>
                      </a:r>
                    </a:p>
                  </a:txBody>
                  <a:tcPr marL="69501" marR="69501" marT="69501" marB="69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086330"/>
                  </a:ext>
                </a:extLst>
              </a:tr>
              <a:tr h="4618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onclick</a:t>
                      </a:r>
                    </a:p>
                  </a:txBody>
                  <a:tcPr marL="139001" marR="69501" marT="69501" marB="69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The user clicks an HTML element</a:t>
                      </a:r>
                    </a:p>
                  </a:txBody>
                  <a:tcPr marL="69501" marR="69501" marT="69501" marB="69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835506"/>
                  </a:ext>
                </a:extLst>
              </a:tr>
              <a:tr h="7587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onmouseover</a:t>
                      </a:r>
                    </a:p>
                  </a:txBody>
                  <a:tcPr marL="139001" marR="69501" marT="69501" marB="69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The user moves the mouse over an HTML element</a:t>
                      </a:r>
                    </a:p>
                  </a:txBody>
                  <a:tcPr marL="69501" marR="69501" marT="69501" marB="69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141470"/>
                  </a:ext>
                </a:extLst>
              </a:tr>
              <a:tr h="7587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onmouseout</a:t>
                      </a:r>
                      <a:endParaRPr lang="en-US" sz="1600" dirty="0">
                        <a:effectLst/>
                      </a:endParaRPr>
                    </a:p>
                  </a:txBody>
                  <a:tcPr marL="139001" marR="69501" marT="69501" marB="69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The user moves the mouse away from an HTML element</a:t>
                      </a:r>
                    </a:p>
                  </a:txBody>
                  <a:tcPr marL="69501" marR="69501" marT="69501" marB="69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236866"/>
                  </a:ext>
                </a:extLst>
              </a:tr>
              <a:tr h="4618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onkeydown</a:t>
                      </a:r>
                    </a:p>
                  </a:txBody>
                  <a:tcPr marL="139001" marR="69501" marT="69501" marB="69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The user pushes a keyboard key</a:t>
                      </a:r>
                    </a:p>
                  </a:txBody>
                  <a:tcPr marL="69501" marR="69501" marT="69501" marB="69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54546"/>
                  </a:ext>
                </a:extLst>
              </a:tr>
              <a:tr h="7587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onload</a:t>
                      </a:r>
                    </a:p>
                  </a:txBody>
                  <a:tcPr marL="139001" marR="69501" marT="69501" marB="69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The browser has finished loading the page</a:t>
                      </a:r>
                    </a:p>
                  </a:txBody>
                  <a:tcPr marL="69501" marR="69501" marT="69501" marB="695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233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80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Array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pop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Removes </a:t>
            </a:r>
            <a:r>
              <a:rPr lang="en-US" dirty="0"/>
              <a:t>the last element from an array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and returns that element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push() </a:t>
            </a:r>
            <a:r>
              <a:rPr lang="en-US" dirty="0" smtClean="0"/>
              <a:t>Adds </a:t>
            </a:r>
            <a:r>
              <a:rPr lang="en-US" dirty="0"/>
              <a:t>one or more elements to the end of an array and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returns the new length </a:t>
            </a:r>
            <a:r>
              <a:rPr lang="en-US" dirty="0"/>
              <a:t>of the array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shift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Removes </a:t>
            </a:r>
            <a:r>
              <a:rPr lang="en-US" dirty="0"/>
              <a:t>the first element from an array and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returns that element slice</a:t>
            </a:r>
            <a:r>
              <a:rPr lang="en-US" dirty="0" smtClean="0"/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unshift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Adds </a:t>
            </a:r>
            <a:r>
              <a:rPr lang="en-US" dirty="0"/>
              <a:t>one or more elements to the front of an array and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returns the new length of the array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708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Validations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JavaScript provides a way to validate the form's data on the client's computer before sending it to the web server. Form validation generally performs two functions.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Basic Validation</a:t>
            </a:r>
            <a:r>
              <a:rPr lang="en-US" dirty="0"/>
              <a:t> − First of all, the form must be checked to make sure all the mandatory fields are filled in. It would require just a loop through each field in the form and check for data.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Data Format Validation</a:t>
            </a:r>
            <a:r>
              <a:rPr lang="en-US" dirty="0"/>
              <a:t> − Secondly, the data that is entered must be checked for correct form and value. Your code must include appropriate logic to test the correctness of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5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DOM </a:t>
            </a:r>
            <a:r>
              <a:rPr lang="en-US" b="0" dirty="0" err="1">
                <a:effectLst/>
              </a:rPr>
              <a:t>EventListener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addEventListener</a:t>
            </a:r>
            <a:r>
              <a:rPr lang="en-US" dirty="0"/>
              <a:t>() method attaches an event handler to an element without overwriting existing event handlers</a:t>
            </a:r>
            <a:r>
              <a:rPr lang="en-US" dirty="0" smtClean="0"/>
              <a:t>.</a:t>
            </a:r>
          </a:p>
          <a:p>
            <a:r>
              <a:rPr lang="en-US" dirty="0"/>
              <a:t>can add many event handlers of the same type to one element, </a:t>
            </a:r>
            <a:r>
              <a:rPr lang="en-US" dirty="0" err="1"/>
              <a:t>i.e</a:t>
            </a:r>
            <a:r>
              <a:rPr lang="en-US" dirty="0"/>
              <a:t> two "click" events.</a:t>
            </a:r>
          </a:p>
        </p:txBody>
      </p:sp>
    </p:spTree>
    <p:extLst>
      <p:ext uri="{BB962C8B-B14F-4D97-AF65-F5344CB8AC3E}">
        <p14:creationId xmlns:p14="http://schemas.microsoft.com/office/powerpoint/2010/main" val="343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0525" y="5580482"/>
            <a:ext cx="8683348" cy="1143000"/>
          </a:xfrm>
        </p:spPr>
        <p:txBody>
          <a:bodyPr/>
          <a:lstStyle/>
          <a:p>
            <a:r>
              <a:rPr lang="en-US" b="0" dirty="0">
                <a:effectLst/>
              </a:rPr>
              <a:t>Array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0" y="731519"/>
            <a:ext cx="8534400" cy="460792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slice</a:t>
            </a:r>
            <a:r>
              <a:rPr lang="en-US" dirty="0"/>
              <a:t>(</a:t>
            </a:r>
            <a:r>
              <a:rPr lang="en-US" dirty="0" err="1"/>
              <a:t>start_index</a:t>
            </a:r>
            <a:r>
              <a:rPr lang="en-US" dirty="0"/>
              <a:t>, </a:t>
            </a:r>
            <a:r>
              <a:rPr lang="en-US" dirty="0" err="1"/>
              <a:t>upto_index</a:t>
            </a:r>
            <a:r>
              <a:rPr lang="en-US" dirty="0"/>
              <a:t>) extracts a section of an array and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returns a new 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splice</a:t>
            </a:r>
            <a:r>
              <a:rPr lang="en-US" dirty="0"/>
              <a:t>(index, </a:t>
            </a:r>
            <a:r>
              <a:rPr lang="en-US" dirty="0" err="1"/>
              <a:t>count_to_remove</a:t>
            </a:r>
            <a:r>
              <a:rPr lang="en-US" dirty="0"/>
              <a:t>, addElement1, addElement2, ...) removes elements from an array and (optionally) replaces them. It returns the items which were removed from the array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sort() </a:t>
            </a:r>
            <a:r>
              <a:rPr lang="en-US" dirty="0"/>
              <a:t>sorts the elements of an array in place, and returns a reference to the array</a:t>
            </a:r>
            <a:r>
              <a:rPr lang="en-US" dirty="0" smtClean="0"/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indexOf</a:t>
            </a:r>
            <a:r>
              <a:rPr lang="en-US" dirty="0"/>
              <a:t>(</a:t>
            </a:r>
            <a:r>
              <a:rPr lang="en-US" dirty="0" err="1"/>
              <a:t>searchElement</a:t>
            </a:r>
            <a:r>
              <a:rPr lang="en-US" dirty="0"/>
              <a:t>[, </a:t>
            </a:r>
            <a:r>
              <a:rPr lang="en-US" dirty="0" err="1"/>
              <a:t>fromIndex</a:t>
            </a:r>
            <a:r>
              <a:rPr lang="en-US" dirty="0"/>
              <a:t>]) searches the array for </a:t>
            </a:r>
            <a:r>
              <a:rPr lang="en-US" dirty="0" err="1"/>
              <a:t>searchElement</a:t>
            </a:r>
            <a:r>
              <a:rPr lang="en-US" dirty="0"/>
              <a:t> and returns the index of the first match</a:t>
            </a:r>
            <a:r>
              <a:rPr lang="en-US" dirty="0" smtClean="0"/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lastIndexOf</a:t>
            </a:r>
            <a:r>
              <a:rPr lang="en-US" dirty="0"/>
              <a:t>(</a:t>
            </a:r>
            <a:r>
              <a:rPr lang="en-US" dirty="0" err="1"/>
              <a:t>searchElement</a:t>
            </a:r>
            <a:r>
              <a:rPr lang="en-US" dirty="0"/>
              <a:t>[, </a:t>
            </a:r>
            <a:r>
              <a:rPr lang="en-US" dirty="0" err="1"/>
              <a:t>fromIndex</a:t>
            </a:r>
            <a:r>
              <a:rPr lang="en-US" dirty="0"/>
              <a:t>]) works like </a:t>
            </a:r>
            <a:r>
              <a:rPr lang="en-US" dirty="0" err="1"/>
              <a:t>indexOf</a:t>
            </a:r>
            <a:r>
              <a:rPr lang="en-US" dirty="0"/>
              <a:t>, but starts at the end and searches backwards.</a:t>
            </a:r>
          </a:p>
        </p:txBody>
      </p:sp>
    </p:spTree>
    <p:extLst>
      <p:ext uri="{BB962C8B-B14F-4D97-AF65-F5344CB8AC3E}">
        <p14:creationId xmlns:p14="http://schemas.microsoft.com/office/powerpoint/2010/main" val="60944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Array Methods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concat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Returns </a:t>
            </a:r>
            <a:r>
              <a:rPr lang="en-US" dirty="0"/>
              <a:t>a new array comprised of this array joined with other array(s) and/or value(s</a:t>
            </a:r>
            <a:r>
              <a:rPr lang="en-US" dirty="0" smtClean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filter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Creates </a:t>
            </a:r>
            <a:r>
              <a:rPr lang="en-US" dirty="0"/>
              <a:t>a new array with all of the elements of this array for which the provided filtering function returns true</a:t>
            </a:r>
            <a:r>
              <a:rPr lang="en-US" dirty="0" smtClean="0"/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forEach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Calls </a:t>
            </a:r>
            <a:r>
              <a:rPr lang="en-US" dirty="0"/>
              <a:t>a function for each element in the array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reverse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Reverses </a:t>
            </a:r>
            <a:r>
              <a:rPr lang="en-US" dirty="0"/>
              <a:t>the order of the elements of an array -- the first becomes the last, and the last becomes the first.</a:t>
            </a:r>
          </a:p>
        </p:txBody>
      </p:sp>
    </p:spTree>
    <p:extLst>
      <p:ext uri="{BB962C8B-B14F-4D97-AF65-F5344CB8AC3E}">
        <p14:creationId xmlns:p14="http://schemas.microsoft.com/office/powerpoint/2010/main" val="138505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debugger</a:t>
            </a:r>
            <a:r>
              <a:rPr lang="en-US" dirty="0"/>
              <a:t> statement invokes any available debugging functionality, such as setting a breakpoint. If no debugging functionality is available, this statement has no effect.</a:t>
            </a:r>
          </a:p>
        </p:txBody>
      </p:sp>
    </p:spTree>
    <p:extLst>
      <p:ext uri="{BB962C8B-B14F-4D97-AF65-F5344CB8AC3E}">
        <p14:creationId xmlns:p14="http://schemas.microsoft.com/office/powerpoint/2010/main" val="118018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" y="1002506"/>
            <a:ext cx="11183816" cy="5503802"/>
          </a:xfrm>
        </p:spPr>
      </p:pic>
    </p:spTree>
    <p:extLst>
      <p:ext uri="{BB962C8B-B14F-4D97-AF65-F5344CB8AC3E}">
        <p14:creationId xmlns:p14="http://schemas.microsoft.com/office/powerpoint/2010/main" val="87920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Browser Object </a:t>
            </a:r>
            <a:r>
              <a:rPr lang="en-US" b="0" dirty="0" smtClean="0">
                <a:effectLst/>
              </a:rPr>
              <a:t>Model (BOM)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window object is supported by all browsers. It represents the browser's window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All global JavaScript objects, functions, and variables automatically become members of the window object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Global variables are properties of the window object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Global functions are methods of the window object.</a:t>
            </a:r>
          </a:p>
        </p:txBody>
      </p:sp>
    </p:spTree>
    <p:extLst>
      <p:ext uri="{BB962C8B-B14F-4D97-AF65-F5344CB8AC3E}">
        <p14:creationId xmlns:p14="http://schemas.microsoft.com/office/powerpoint/2010/main" val="350108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Window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window.innerHeight</a:t>
            </a:r>
            <a:r>
              <a:rPr lang="en-US" dirty="0"/>
              <a:t> - the inner height of the browser window (in pixels)</a:t>
            </a:r>
          </a:p>
          <a:p>
            <a:r>
              <a:rPr lang="en-US" dirty="0" err="1">
                <a:solidFill>
                  <a:srgbClr val="FF0000"/>
                </a:solidFill>
              </a:rPr>
              <a:t>window.innerWidth</a:t>
            </a:r>
            <a:r>
              <a:rPr lang="en-US" dirty="0"/>
              <a:t> - the inner width of the browser window (in pixels</a:t>
            </a:r>
            <a:r>
              <a:rPr lang="en-US" dirty="0" smtClean="0"/>
              <a:t>)</a:t>
            </a:r>
          </a:p>
          <a:p>
            <a:r>
              <a:rPr lang="en-US" dirty="0" err="1">
                <a:solidFill>
                  <a:srgbClr val="FF0000"/>
                </a:solidFill>
              </a:rPr>
              <a:t>window.open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- open a new window</a:t>
            </a:r>
          </a:p>
          <a:p>
            <a:r>
              <a:rPr lang="en-US" dirty="0" err="1">
                <a:solidFill>
                  <a:srgbClr val="FF0000"/>
                </a:solidFill>
              </a:rPr>
              <a:t>window.close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- close the current window</a:t>
            </a:r>
          </a:p>
        </p:txBody>
      </p:sp>
    </p:spTree>
    <p:extLst>
      <p:ext uri="{BB962C8B-B14F-4D97-AF65-F5344CB8AC3E}">
        <p14:creationId xmlns:p14="http://schemas.microsoft.com/office/powerpoint/2010/main" val="29849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468" y="5022798"/>
            <a:ext cx="8683348" cy="1143000"/>
          </a:xfrm>
        </p:spPr>
        <p:txBody>
          <a:bodyPr/>
          <a:lstStyle/>
          <a:p>
            <a:r>
              <a:rPr lang="en-US" dirty="0"/>
              <a:t>Window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9255369" cy="4051495"/>
          </a:xfrm>
        </p:spPr>
        <p:txBody>
          <a:bodyPr>
            <a:normAutofit/>
          </a:bodyPr>
          <a:lstStyle/>
          <a:p>
            <a:r>
              <a:rPr lang="en-US" dirty="0" smtClean="0"/>
              <a:t>object </a:t>
            </a:r>
            <a:r>
              <a:rPr lang="en-US" dirty="0"/>
              <a:t>contains information about the user's screen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>
                <a:solidFill>
                  <a:srgbClr val="FF0000"/>
                </a:solidFill>
              </a:rPr>
              <a:t>screen.width</a:t>
            </a:r>
            <a:r>
              <a:rPr lang="en-US" dirty="0"/>
              <a:t> property returns the width of the visitor's screen in pixels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>
                <a:solidFill>
                  <a:srgbClr val="FF0000"/>
                </a:solidFill>
              </a:rPr>
              <a:t>screen.height</a:t>
            </a:r>
            <a:r>
              <a:rPr lang="en-US" dirty="0"/>
              <a:t> property returns the height of the visitor's screen in pixels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>
                <a:solidFill>
                  <a:srgbClr val="FF0000"/>
                </a:solidFill>
              </a:rPr>
              <a:t>screen.availWidth</a:t>
            </a:r>
            <a:r>
              <a:rPr lang="en-US" dirty="0"/>
              <a:t> property returns the width of the visitor's screen, in pixels, minus interface features like the Windows Taskbar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>
                <a:solidFill>
                  <a:srgbClr val="FF0000"/>
                </a:solidFill>
              </a:rPr>
              <a:t>screen.availHeight</a:t>
            </a:r>
            <a:r>
              <a:rPr lang="en-US" dirty="0"/>
              <a:t> property returns the height of the visitor's screen, in pixels, minus interface features like the Windows Taskbar.</a:t>
            </a:r>
          </a:p>
        </p:txBody>
      </p:sp>
    </p:spTree>
    <p:extLst>
      <p:ext uri="{BB962C8B-B14F-4D97-AF65-F5344CB8AC3E}">
        <p14:creationId xmlns:p14="http://schemas.microsoft.com/office/powerpoint/2010/main" val="113754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53191</TotalTime>
  <Words>2718</Words>
  <Application>Microsoft Office PowerPoint</Application>
  <PresentationFormat>Widescreen</PresentationFormat>
  <Paragraphs>349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Georgia</vt:lpstr>
      <vt:lpstr>Trebuchet MS</vt:lpstr>
      <vt:lpstr>Office Theme</vt:lpstr>
      <vt:lpstr>1_Slipstream</vt:lpstr>
      <vt:lpstr>Arrays </vt:lpstr>
      <vt:lpstr>Array Methods</vt:lpstr>
      <vt:lpstr>Array Methods</vt:lpstr>
      <vt:lpstr>Array Methods </vt:lpstr>
      <vt:lpstr>debugger</vt:lpstr>
      <vt:lpstr>PowerPoint Presentation</vt:lpstr>
      <vt:lpstr>Browser Object Model (BOM)</vt:lpstr>
      <vt:lpstr>Window </vt:lpstr>
      <vt:lpstr>Window Screen</vt:lpstr>
      <vt:lpstr>Window Location </vt:lpstr>
      <vt:lpstr>Window History </vt:lpstr>
      <vt:lpstr>HTML DOM </vt:lpstr>
      <vt:lpstr>DOM</vt:lpstr>
      <vt:lpstr>Document Properties in DOM</vt:lpstr>
      <vt:lpstr>Finding HTML Elements</vt:lpstr>
      <vt:lpstr>Changing HTML Elements</vt:lpstr>
      <vt:lpstr>Adding and Deleting Elements</vt:lpstr>
      <vt:lpstr>Events </vt:lpstr>
      <vt:lpstr>Common HTML Events</vt:lpstr>
      <vt:lpstr>Validations </vt:lpstr>
      <vt:lpstr>DOM EventListener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ITD-ahmed</dc:creator>
  <cp:lastModifiedBy>Ahmed</cp:lastModifiedBy>
  <cp:revision>395</cp:revision>
  <dcterms:created xsi:type="dcterms:W3CDTF">2018-08-09T09:28:37Z</dcterms:created>
  <dcterms:modified xsi:type="dcterms:W3CDTF">2023-02-08T10:19:36Z</dcterms:modified>
</cp:coreProperties>
</file>