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423" r:id="rId4"/>
    <p:sldId id="424" r:id="rId5"/>
    <p:sldId id="268" r:id="rId6"/>
    <p:sldId id="272" r:id="rId7"/>
    <p:sldId id="440" r:id="rId8"/>
    <p:sldId id="453" r:id="rId9"/>
    <p:sldId id="366" r:id="rId10"/>
    <p:sldId id="448" r:id="rId11"/>
    <p:sldId id="449" r:id="rId12"/>
    <p:sldId id="441" r:id="rId13"/>
    <p:sldId id="428" r:id="rId14"/>
    <p:sldId id="442" r:id="rId15"/>
    <p:sldId id="443" r:id="rId16"/>
    <p:sldId id="437" r:id="rId17"/>
    <p:sldId id="438" r:id="rId18"/>
    <p:sldId id="444" r:id="rId19"/>
    <p:sldId id="436" r:id="rId20"/>
    <p:sldId id="439" r:id="rId21"/>
    <p:sldId id="447" r:id="rId22"/>
    <p:sldId id="433" r:id="rId23"/>
    <p:sldId id="434" r:id="rId24"/>
    <p:sldId id="286" r:id="rId25"/>
    <p:sldId id="291" r:id="rId26"/>
    <p:sldId id="293" r:id="rId27"/>
    <p:sldId id="296" r:id="rId28"/>
    <p:sldId id="300" r:id="rId29"/>
    <p:sldId id="425" r:id="rId30"/>
    <p:sldId id="426" r:id="rId31"/>
    <p:sldId id="398" r:id="rId32"/>
    <p:sldId id="399" r:id="rId33"/>
    <p:sldId id="401" r:id="rId34"/>
    <p:sldId id="402" r:id="rId35"/>
    <p:sldId id="403" r:id="rId36"/>
    <p:sldId id="454" r:id="rId37"/>
    <p:sldId id="450" r:id="rId38"/>
    <p:sldId id="451" r:id="rId39"/>
    <p:sldId id="432" r:id="rId40"/>
    <p:sldId id="429" r:id="rId41"/>
    <p:sldId id="430" r:id="rId42"/>
    <p:sldId id="43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818" autoAdjust="0"/>
  </p:normalViewPr>
  <p:slideViewPr>
    <p:cSldViewPr snapToGrid="0">
      <p:cViewPr varScale="1">
        <p:scale>
          <a:sx n="54" d="100"/>
          <a:sy n="54" d="100"/>
        </p:scale>
        <p:origin x="13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7B3A9-A64C-4961-A89F-4F40C7C5DC00}" type="datetimeFigureOut">
              <a:rPr lang="en-US" smtClean="0"/>
              <a:t>03/08/2023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341AF-CD13-40E2-BD08-9D27AF09322C}" type="slidenum">
              <a:rPr lang="en-US" smtClean="0"/>
              <a:t>‹#›</a:t>
            </a:fld>
            <a:endParaRPr lang="en-US"/>
          </a:p>
        </p:txBody>
      </p:sp>
    </p:spTree>
    <p:extLst>
      <p:ext uri="{BB962C8B-B14F-4D97-AF65-F5344CB8AC3E}">
        <p14:creationId xmlns:p14="http://schemas.microsoft.com/office/powerpoint/2010/main" val="20108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function test() { </a:t>
            </a:r>
          </a:p>
          <a:p>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num</a:t>
            </a:r>
            <a:r>
              <a:rPr lang="en-US" sz="1200" b="0" kern="1200" dirty="0" smtClean="0">
                <a:solidFill>
                  <a:schemeClr val="tx1"/>
                </a:solidFill>
                <a:effectLst/>
                <a:latin typeface="+mn-lt"/>
                <a:ea typeface="+mn-ea"/>
                <a:cs typeface="+mn-cs"/>
              </a:rPr>
              <a:t> = 100 </a:t>
            </a:r>
          </a:p>
          <a:p>
            <a:r>
              <a:rPr lang="en-US" sz="1200" b="0" kern="1200" dirty="0" smtClean="0">
                <a:solidFill>
                  <a:schemeClr val="tx1"/>
                </a:solidFill>
                <a:effectLst/>
                <a:latin typeface="+mn-lt"/>
                <a:ea typeface="+mn-ea"/>
                <a:cs typeface="+mn-cs"/>
              </a:rPr>
              <a:t>console.log("value of </a:t>
            </a:r>
            <a:r>
              <a:rPr lang="en-US" sz="1200" b="0" kern="1200" dirty="0" err="1" smtClean="0">
                <a:solidFill>
                  <a:schemeClr val="tx1"/>
                </a:solidFill>
                <a:effectLst/>
                <a:latin typeface="+mn-lt"/>
                <a:ea typeface="+mn-ea"/>
                <a:cs typeface="+mn-cs"/>
              </a:rPr>
              <a:t>num</a:t>
            </a:r>
            <a:r>
              <a:rPr lang="en-US" sz="1200" b="0" kern="1200" dirty="0" smtClean="0">
                <a:solidFill>
                  <a:schemeClr val="tx1"/>
                </a:solidFill>
                <a:effectLst/>
                <a:latin typeface="+mn-lt"/>
                <a:ea typeface="+mn-ea"/>
                <a:cs typeface="+mn-cs"/>
              </a:rPr>
              <a:t> in test() "+</a:t>
            </a:r>
            <a:r>
              <a:rPr lang="en-US" sz="1200" b="0" kern="1200" dirty="0" err="1" smtClean="0">
                <a:solidFill>
                  <a:schemeClr val="tx1"/>
                </a:solidFill>
                <a:effectLst/>
                <a:latin typeface="+mn-lt"/>
                <a:ea typeface="+mn-ea"/>
                <a:cs typeface="+mn-cs"/>
              </a:rPr>
              <a:t>num</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console.log("Inner Block begins") </a:t>
            </a:r>
          </a:p>
          <a:p>
            <a:r>
              <a:rPr lang="en-US" sz="1200" b="0" kern="1200" dirty="0" smtClean="0">
                <a:solidFill>
                  <a:schemeClr val="tx1"/>
                </a:solidFill>
                <a:effectLst/>
                <a:latin typeface="+mn-lt"/>
                <a:ea typeface="+mn-ea"/>
                <a:cs typeface="+mn-cs"/>
              </a:rPr>
              <a:t>let </a:t>
            </a:r>
            <a:r>
              <a:rPr lang="en-US" sz="1200" b="0" kern="1200" dirty="0" err="1" smtClean="0">
                <a:solidFill>
                  <a:schemeClr val="tx1"/>
                </a:solidFill>
                <a:effectLst/>
                <a:latin typeface="+mn-lt"/>
                <a:ea typeface="+mn-ea"/>
                <a:cs typeface="+mn-cs"/>
              </a:rPr>
              <a:t>num</a:t>
            </a:r>
            <a:r>
              <a:rPr lang="en-US" sz="1200" b="0" kern="1200" dirty="0" smtClean="0">
                <a:solidFill>
                  <a:schemeClr val="tx1"/>
                </a:solidFill>
                <a:effectLst/>
                <a:latin typeface="+mn-lt"/>
                <a:ea typeface="+mn-ea"/>
                <a:cs typeface="+mn-cs"/>
              </a:rPr>
              <a:t> = 200 </a:t>
            </a:r>
          </a:p>
          <a:p>
            <a:r>
              <a:rPr lang="en-US" sz="1200" b="0" kern="1200" dirty="0" smtClean="0">
                <a:solidFill>
                  <a:schemeClr val="tx1"/>
                </a:solidFill>
                <a:effectLst/>
                <a:latin typeface="+mn-lt"/>
                <a:ea typeface="+mn-ea"/>
                <a:cs typeface="+mn-cs"/>
              </a:rPr>
              <a:t>console.log("value of </a:t>
            </a:r>
            <a:r>
              <a:rPr lang="en-US" sz="1200" b="0" kern="1200" dirty="0" err="1" smtClean="0">
                <a:solidFill>
                  <a:schemeClr val="tx1"/>
                </a:solidFill>
                <a:effectLst/>
                <a:latin typeface="+mn-lt"/>
                <a:ea typeface="+mn-ea"/>
                <a:cs typeface="+mn-cs"/>
              </a:rPr>
              <a:t>num</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num</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test()</a:t>
            </a:r>
          </a:p>
          <a:p>
            <a:r>
              <a:rPr lang="en-US" sz="1200" b="0" kern="1200" dirty="0" smtClean="0">
                <a:solidFill>
                  <a:schemeClr val="tx1"/>
                </a:solidFill>
                <a:effectLst/>
                <a:latin typeface="+mn-lt"/>
                <a:ea typeface="+mn-ea"/>
                <a:cs typeface="+mn-cs"/>
              </a:rPr>
              <a:t>//=====================</a:t>
            </a:r>
            <a:br>
              <a:rPr lang="en-US" sz="1200" b="0" kern="1200" dirty="0" smtClean="0">
                <a:solidFill>
                  <a:schemeClr val="tx1"/>
                </a:solidFill>
                <a:effectLst/>
                <a:latin typeface="+mn-lt"/>
                <a:ea typeface="+mn-ea"/>
                <a:cs typeface="+mn-cs"/>
              </a:rPr>
            </a:br>
            <a:r>
              <a:rPr lang="nn-NO" dirty="0" smtClean="0"/>
              <a:t>let no = 10;</a:t>
            </a:r>
          </a:p>
          <a:p>
            <a:r>
              <a:rPr lang="nn-NO" dirty="0" smtClean="0"/>
              <a:t> let no = 20; </a:t>
            </a:r>
          </a:p>
          <a:p>
            <a:r>
              <a:rPr lang="nn-NO" dirty="0" smtClean="0"/>
              <a:t>console.log(no);</a:t>
            </a:r>
          </a:p>
          <a:p>
            <a:r>
              <a:rPr lang="nn-NO"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function </a:t>
            </a:r>
            <a:r>
              <a:rPr lang="en-US" sz="1200" b="0" kern="1200" dirty="0" err="1" smtClean="0">
                <a:solidFill>
                  <a:schemeClr val="tx1"/>
                </a:solidFill>
                <a:effectLst/>
                <a:latin typeface="+mn-lt"/>
                <a:ea typeface="+mn-ea"/>
                <a:cs typeface="+mn-cs"/>
              </a:rPr>
              <a:t>letTest</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let x = 1;</a:t>
            </a:r>
          </a:p>
          <a:p>
            <a:r>
              <a:rPr lang="en-US" sz="1200" b="0" kern="1200" dirty="0" smtClean="0">
                <a:solidFill>
                  <a:schemeClr val="tx1"/>
                </a:solidFill>
                <a:effectLst/>
                <a:latin typeface="+mn-lt"/>
                <a:ea typeface="+mn-ea"/>
                <a:cs typeface="+mn-cs"/>
              </a:rPr>
              <a:t>  if (true) {</a:t>
            </a:r>
          </a:p>
          <a:p>
            <a:r>
              <a:rPr lang="en-US" sz="1200" b="0" kern="1200" dirty="0" smtClean="0">
                <a:solidFill>
                  <a:schemeClr val="tx1"/>
                </a:solidFill>
                <a:effectLst/>
                <a:latin typeface="+mn-lt"/>
                <a:ea typeface="+mn-ea"/>
                <a:cs typeface="+mn-cs"/>
              </a:rPr>
              <a:t>    let x = 2;  // different variable</a:t>
            </a:r>
          </a:p>
          <a:p>
            <a:r>
              <a:rPr lang="en-US" sz="1200" b="0" kern="1200" dirty="0" smtClean="0">
                <a:solidFill>
                  <a:schemeClr val="tx1"/>
                </a:solidFill>
                <a:effectLst/>
                <a:latin typeface="+mn-lt"/>
                <a:ea typeface="+mn-ea"/>
                <a:cs typeface="+mn-cs"/>
              </a:rPr>
              <a:t>    console.log(x);  // 2</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console.log(x);  // 1</a:t>
            </a:r>
          </a:p>
          <a:p>
            <a:r>
              <a:rPr lang="en-US" sz="1200" b="0" kern="1200" dirty="0" smtClean="0">
                <a:solidFill>
                  <a:schemeClr val="tx1"/>
                </a:solidFill>
                <a:effectLst/>
                <a:latin typeface="+mn-lt"/>
                <a:ea typeface="+mn-ea"/>
                <a:cs typeface="+mn-cs"/>
              </a:rPr>
              <a: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35341AF-CD13-40E2-BD08-9D27AF09322C}" type="slidenum">
              <a:rPr lang="en-US" smtClean="0"/>
              <a:t>4</a:t>
            </a:fld>
            <a:endParaRPr lang="en-US"/>
          </a:p>
        </p:txBody>
      </p:sp>
    </p:spTree>
    <p:extLst>
      <p:ext uri="{BB962C8B-B14F-4D97-AF65-F5344CB8AC3E}">
        <p14:creationId xmlns:p14="http://schemas.microsoft.com/office/powerpoint/2010/main" val="167676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user = {</a:t>
            </a:r>
          </a:p>
          <a:p>
            <a:r>
              <a:rPr lang="en-US" sz="1200" b="0" kern="1200" dirty="0" smtClean="0">
                <a:solidFill>
                  <a:schemeClr val="tx1"/>
                </a:solidFill>
                <a:effectLst/>
                <a:latin typeface="+mn-lt"/>
                <a:ea typeface="+mn-ea"/>
                <a:cs typeface="+mn-cs"/>
              </a:rPr>
              <a:t>            id: 42,</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isVerified</a:t>
            </a:r>
            <a:r>
              <a:rPr lang="en-US" sz="1200" b="0" kern="1200" dirty="0" smtClean="0">
                <a:solidFill>
                  <a:schemeClr val="tx1"/>
                </a:solidFill>
                <a:effectLst/>
                <a:latin typeface="+mn-lt"/>
                <a:ea typeface="+mn-ea"/>
                <a:cs typeface="+mn-cs"/>
              </a:rPr>
              <a:t>: true</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 id, </a:t>
            </a:r>
            <a:r>
              <a:rPr lang="en-US" sz="1200" b="0" kern="1200" dirty="0" err="1" smtClean="0">
                <a:solidFill>
                  <a:schemeClr val="tx1"/>
                </a:solidFill>
                <a:effectLst/>
                <a:latin typeface="+mn-lt"/>
                <a:ea typeface="+mn-ea"/>
                <a:cs typeface="+mn-cs"/>
              </a:rPr>
              <a:t>isVerified</a:t>
            </a:r>
            <a:r>
              <a:rPr lang="en-US" sz="1200" b="0" kern="1200" dirty="0" smtClean="0">
                <a:solidFill>
                  <a:schemeClr val="tx1"/>
                </a:solidFill>
                <a:effectLst/>
                <a:latin typeface="+mn-lt"/>
                <a:ea typeface="+mn-ea"/>
                <a:cs typeface="+mn-cs"/>
              </a:rPr>
              <a:t> } = user;</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console.log(id); // 42</a:t>
            </a:r>
          </a:p>
          <a:p>
            <a:r>
              <a:rPr lang="en-US" sz="1200" b="0" kern="1200" dirty="0" smtClean="0">
                <a:solidFill>
                  <a:schemeClr val="tx1"/>
                </a:solidFill>
                <a:effectLst/>
                <a:latin typeface="+mn-lt"/>
                <a:ea typeface="+mn-ea"/>
                <a:cs typeface="+mn-cs"/>
              </a:rPr>
              <a:t>        console.log(</a:t>
            </a:r>
            <a:r>
              <a:rPr lang="en-US" sz="1200" b="0" kern="1200" dirty="0" err="1" smtClean="0">
                <a:solidFill>
                  <a:schemeClr val="tx1"/>
                </a:solidFill>
                <a:effectLst/>
                <a:latin typeface="+mn-lt"/>
                <a:ea typeface="+mn-ea"/>
                <a:cs typeface="+mn-cs"/>
              </a:rPr>
              <a:t>isVerified</a:t>
            </a:r>
            <a:r>
              <a:rPr lang="en-US" sz="1200" b="0" kern="1200" dirty="0" smtClean="0">
                <a:solidFill>
                  <a:schemeClr val="tx1"/>
                </a:solidFill>
                <a:effectLst/>
                <a:latin typeface="+mn-lt"/>
                <a:ea typeface="+mn-ea"/>
                <a:cs typeface="+mn-cs"/>
              </a:rPr>
              <a:t>); // true</a:t>
            </a:r>
          </a:p>
          <a:p>
            <a:r>
              <a:rPr lang="en-US" sz="1200" b="0" kern="1200" dirty="0" smtClean="0">
                <a:solidFill>
                  <a:schemeClr val="tx1"/>
                </a:solidFill>
                <a:effectLst/>
                <a:latin typeface="+mn-lt"/>
                <a:ea typeface="+mn-ea"/>
                <a:cs typeface="+mn-cs"/>
              </a:rPr>
              <a:t>//------------------------------------------------</a:t>
            </a:r>
          </a:p>
          <a:p>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obj</a:t>
            </a:r>
            <a:r>
              <a:rPr lang="en-US" sz="1200" b="0" kern="1200" dirty="0" smtClean="0">
                <a:solidFill>
                  <a:schemeClr val="tx1"/>
                </a:solidFill>
                <a:effectLst/>
                <a:latin typeface="+mn-lt"/>
                <a:ea typeface="+mn-ea"/>
                <a:cs typeface="+mn-cs"/>
              </a:rPr>
              <a:t> = {</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sname</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ahmed</a:t>
            </a:r>
            <a:r>
              <a:rPr lang="en-US" sz="1200" b="0" kern="1200" dirty="0" smtClean="0">
                <a:solidFill>
                  <a:schemeClr val="tx1"/>
                </a:solidFill>
                <a:effectLst/>
                <a:latin typeface="+mn-lt"/>
                <a:ea typeface="+mn-ea"/>
                <a:cs typeface="+mn-cs"/>
              </a:rPr>
              <a:t>', age: 50,</a:t>
            </a:r>
          </a:p>
          <a:p>
            <a:r>
              <a:rPr lang="en-US" sz="1200" b="0" kern="1200" dirty="0" smtClean="0">
                <a:solidFill>
                  <a:schemeClr val="tx1"/>
                </a:solidFill>
                <a:effectLst/>
                <a:latin typeface="+mn-lt"/>
                <a:ea typeface="+mn-ea"/>
                <a:cs typeface="+mn-cs"/>
              </a:rPr>
              <a:t>            address: { city: "</a:t>
            </a:r>
            <a:r>
              <a:rPr lang="en-US" sz="1200" b="0" kern="1200" dirty="0" err="1" smtClean="0">
                <a:solidFill>
                  <a:schemeClr val="tx1"/>
                </a:solidFill>
                <a:effectLst/>
                <a:latin typeface="+mn-lt"/>
                <a:ea typeface="+mn-ea"/>
                <a:cs typeface="+mn-cs"/>
              </a:rPr>
              <a:t>cairo</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xx: [30, 40],</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yy</a:t>
            </a:r>
            <a:r>
              <a:rPr lang="en-US" sz="1200" b="0" kern="1200" dirty="0" smtClean="0">
                <a:solidFill>
                  <a:schemeClr val="tx1"/>
                </a:solidFill>
                <a:effectLst/>
                <a:latin typeface="+mn-lt"/>
                <a:ea typeface="+mn-ea"/>
                <a:cs typeface="+mn-cs"/>
              </a:rPr>
              <a:t>: { xxx: "</a:t>
            </a:r>
            <a:r>
              <a:rPr lang="en-US" sz="1200" b="0" kern="1200" dirty="0" err="1" smtClean="0">
                <a:solidFill>
                  <a:schemeClr val="tx1"/>
                </a:solidFill>
                <a:effectLst/>
                <a:latin typeface="+mn-lt"/>
                <a:ea typeface="+mn-ea"/>
                <a:cs typeface="+mn-cs"/>
              </a:rPr>
              <a:t>ffff</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yyyy</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dddddd</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sname</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newName</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newName</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obj.sname</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 age,</a:t>
            </a:r>
          </a:p>
          <a:p>
            <a:r>
              <a:rPr lang="en-US" sz="1200" b="0" kern="1200" dirty="0" smtClean="0">
                <a:solidFill>
                  <a:schemeClr val="tx1"/>
                </a:solidFill>
                <a:effectLst/>
                <a:latin typeface="+mn-lt"/>
                <a:ea typeface="+mn-ea"/>
                <a:cs typeface="+mn-cs"/>
              </a:rPr>
              <a:t>            address: { city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city=</a:t>
            </a:r>
            <a:r>
              <a:rPr lang="en-US" sz="1200" b="0" kern="1200" dirty="0" err="1" smtClean="0">
                <a:solidFill>
                  <a:schemeClr val="tx1"/>
                </a:solidFill>
                <a:effectLst/>
                <a:latin typeface="+mn-lt"/>
                <a:ea typeface="+mn-ea"/>
                <a:cs typeface="+mn-cs"/>
              </a:rPr>
              <a:t>obj.address.city</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xx: [x, y]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x=</a:t>
            </a:r>
            <a:r>
              <a:rPr lang="en-US" sz="1200" b="0" kern="1200" dirty="0" err="1" smtClean="0">
                <a:solidFill>
                  <a:schemeClr val="tx1"/>
                </a:solidFill>
                <a:effectLst/>
                <a:latin typeface="+mn-lt"/>
                <a:ea typeface="+mn-ea"/>
                <a:cs typeface="+mn-cs"/>
              </a:rPr>
              <a:t>obj.xx</a:t>
            </a:r>
            <a:r>
              <a:rPr lang="en-US" sz="1200" b="0" kern="1200" dirty="0" smtClean="0">
                <a:solidFill>
                  <a:schemeClr val="tx1"/>
                </a:solidFill>
                <a:effectLst/>
                <a:latin typeface="+mn-lt"/>
                <a:ea typeface="+mn-ea"/>
                <a:cs typeface="+mn-cs"/>
              </a:rPr>
              <a:t>[0]</a:t>
            </a:r>
          </a:p>
          <a:p>
            <a:r>
              <a:rPr lang="en-US" sz="1200" b="0" kern="1200" dirty="0" smtClean="0">
                <a:solidFill>
                  <a:schemeClr val="tx1"/>
                </a:solidFill>
                <a:effectLst/>
                <a:latin typeface="+mn-lt"/>
                <a:ea typeface="+mn-ea"/>
                <a:cs typeface="+mn-cs"/>
              </a:rPr>
              <a:t>        } = </a:t>
            </a:r>
            <a:r>
              <a:rPr lang="en-US" sz="1200" b="0" kern="1200" dirty="0" err="1" smtClean="0">
                <a:solidFill>
                  <a:schemeClr val="tx1"/>
                </a:solidFill>
                <a:effectLst/>
                <a:latin typeface="+mn-lt"/>
                <a:ea typeface="+mn-ea"/>
                <a:cs typeface="+mn-cs"/>
              </a:rPr>
              <a:t>obj</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console.log(</a:t>
            </a:r>
            <a:r>
              <a:rPr lang="en-US" sz="1200" b="0" kern="1200" dirty="0" err="1" smtClean="0">
                <a:solidFill>
                  <a:schemeClr val="tx1"/>
                </a:solidFill>
                <a:effectLst/>
                <a:latin typeface="+mn-lt"/>
                <a:ea typeface="+mn-ea"/>
                <a:cs typeface="+mn-cs"/>
              </a:rPr>
              <a:t>newName</a:t>
            </a:r>
            <a:r>
              <a:rPr lang="en-US" sz="1200" b="0" kern="1200" dirty="0" smtClean="0">
                <a:solidFill>
                  <a:schemeClr val="tx1"/>
                </a:solidFill>
                <a:effectLst/>
                <a:latin typeface="+mn-lt"/>
                <a:ea typeface="+mn-ea"/>
                <a:cs typeface="+mn-cs"/>
              </a:rPr>
              <a:t>, age, city, x, y)</a:t>
            </a:r>
          </a:p>
          <a:p>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13</a:t>
            </a:fld>
            <a:endParaRPr lang="en-US"/>
          </a:p>
        </p:txBody>
      </p:sp>
    </p:spTree>
    <p:extLst>
      <p:ext uri="{BB962C8B-B14F-4D97-AF65-F5344CB8AC3E}">
        <p14:creationId xmlns:p14="http://schemas.microsoft.com/office/powerpoint/2010/main" val="2541689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let { a, b, ...rest } = { a: 10, b: 20, c: 30, d: 40 }</a:t>
            </a:r>
          </a:p>
          <a:p>
            <a:r>
              <a:rPr lang="en-US" sz="1200" b="0" kern="1200" dirty="0" smtClean="0">
                <a:solidFill>
                  <a:schemeClr val="tx1"/>
                </a:solidFill>
                <a:effectLst/>
                <a:latin typeface="+mn-lt"/>
                <a:ea typeface="+mn-ea"/>
                <a:cs typeface="+mn-cs"/>
              </a:rPr>
              <a:t>        console.log(a); // 10</a:t>
            </a:r>
          </a:p>
          <a:p>
            <a:r>
              <a:rPr lang="en-US" sz="1200" b="0" kern="1200" dirty="0" smtClean="0">
                <a:solidFill>
                  <a:schemeClr val="tx1"/>
                </a:solidFill>
                <a:effectLst/>
                <a:latin typeface="+mn-lt"/>
                <a:ea typeface="+mn-ea"/>
                <a:cs typeface="+mn-cs"/>
              </a:rPr>
              <a:t>        console.log(b); // 20</a:t>
            </a:r>
          </a:p>
          <a:p>
            <a:r>
              <a:rPr lang="en-US" sz="1200" b="0" kern="1200" dirty="0" smtClean="0">
                <a:solidFill>
                  <a:schemeClr val="tx1"/>
                </a:solidFill>
                <a:effectLst/>
                <a:latin typeface="+mn-lt"/>
                <a:ea typeface="+mn-ea"/>
                <a:cs typeface="+mn-cs"/>
              </a:rPr>
              <a:t>        console.log(rest); // { c: 30, d: 40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14</a:t>
            </a:fld>
            <a:endParaRPr lang="en-US"/>
          </a:p>
        </p:txBody>
      </p:sp>
    </p:spTree>
    <p:extLst>
      <p:ext uri="{BB962C8B-B14F-4D97-AF65-F5344CB8AC3E}">
        <p14:creationId xmlns:p14="http://schemas.microsoft.com/office/powerpoint/2010/main" val="4078440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obj</a:t>
            </a:r>
            <a:r>
              <a:rPr lang="en-US" sz="1200" b="0" kern="1200" dirty="0" smtClean="0">
                <a:solidFill>
                  <a:schemeClr val="tx1"/>
                </a:solidFill>
                <a:effectLst/>
                <a:latin typeface="+mn-lt"/>
                <a:ea typeface="+mn-ea"/>
                <a:cs typeface="+mn-cs"/>
              </a:rPr>
              <a:t> = {a: 1, b: 2, c: 3};</a:t>
            </a:r>
          </a:p>
          <a:p>
            <a:r>
              <a:rPr lang="en-US" sz="1200" b="0" kern="1200" dirty="0" smtClean="0">
                <a:solidFill>
                  <a:schemeClr val="tx1"/>
                </a:solidFill>
                <a:effectLst/>
                <a:latin typeface="+mn-lt"/>
                <a:ea typeface="+mn-ea"/>
                <a:cs typeface="+mn-cs"/>
              </a:rPr>
              <a:t>for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prop in </a:t>
            </a:r>
            <a:r>
              <a:rPr lang="en-US" sz="1200" b="0" kern="1200" dirty="0" err="1" smtClean="0">
                <a:solidFill>
                  <a:schemeClr val="tx1"/>
                </a:solidFill>
                <a:effectLst/>
                <a:latin typeface="+mn-lt"/>
                <a:ea typeface="+mn-ea"/>
                <a:cs typeface="+mn-cs"/>
              </a:rPr>
              <a:t>obj</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console.log(`obj.${prop} = ${</a:t>
            </a:r>
            <a:r>
              <a:rPr lang="en-US" sz="1200" b="0" kern="1200" dirty="0" err="1" smtClean="0">
                <a:solidFill>
                  <a:schemeClr val="tx1"/>
                </a:solidFill>
                <a:effectLst/>
                <a:latin typeface="+mn-lt"/>
                <a:ea typeface="+mn-ea"/>
                <a:cs typeface="+mn-cs"/>
              </a:rPr>
              <a:t>obj</a:t>
            </a:r>
            <a:r>
              <a:rPr lang="en-US" sz="1200" b="0" kern="1200" dirty="0" smtClean="0">
                <a:solidFill>
                  <a:schemeClr val="tx1"/>
                </a:solidFill>
                <a:effectLst/>
                <a:latin typeface="+mn-lt"/>
                <a:ea typeface="+mn-ea"/>
                <a:cs typeface="+mn-cs"/>
              </a:rPr>
              <a:t>[prop]} `);</a:t>
            </a:r>
          </a:p>
          <a:p>
            <a:r>
              <a:rPr lang="en-US" sz="1200" b="0" kern="1200" dirty="0" smtClean="0">
                <a:solidFill>
                  <a:schemeClr val="tx1"/>
                </a:solidFill>
                <a:effectLst/>
                <a:latin typeface="+mn-lt"/>
                <a:ea typeface="+mn-ea"/>
                <a:cs typeface="+mn-cs"/>
              </a:rPr>
              <a: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35341AF-CD13-40E2-BD08-9D27AF09322C}" type="slidenum">
              <a:rPr lang="en-US" smtClean="0"/>
              <a:t>15</a:t>
            </a:fld>
            <a:endParaRPr lang="en-US"/>
          </a:p>
        </p:txBody>
      </p:sp>
    </p:spTree>
    <p:extLst>
      <p:ext uri="{BB962C8B-B14F-4D97-AF65-F5344CB8AC3E}">
        <p14:creationId xmlns:p14="http://schemas.microsoft.com/office/powerpoint/2010/main" val="285330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const</a:t>
            </a:r>
            <a:r>
              <a:rPr lang="en-US" dirty="0" smtClean="0"/>
              <a:t> people = [</a:t>
            </a:r>
          </a:p>
          <a:p>
            <a:r>
              <a:rPr lang="en-US" dirty="0" smtClean="0"/>
              <a:t>  {</a:t>
            </a:r>
          </a:p>
          <a:p>
            <a:r>
              <a:rPr lang="en-US" dirty="0" smtClean="0"/>
              <a:t>    name: 'Mike Smith',</a:t>
            </a:r>
          </a:p>
          <a:p>
            <a:r>
              <a:rPr lang="en-US" dirty="0" smtClean="0"/>
              <a:t>    family: {</a:t>
            </a:r>
          </a:p>
          <a:p>
            <a:r>
              <a:rPr lang="en-US" dirty="0" smtClean="0"/>
              <a:t>      mother: 'Jane Smith',</a:t>
            </a:r>
          </a:p>
          <a:p>
            <a:r>
              <a:rPr lang="en-US" dirty="0" smtClean="0"/>
              <a:t>      father: 'Harry Smith',</a:t>
            </a:r>
          </a:p>
          <a:p>
            <a:r>
              <a:rPr lang="en-US" dirty="0" smtClean="0"/>
              <a:t>      sister: 'Samantha Smith'</a:t>
            </a:r>
          </a:p>
          <a:p>
            <a:r>
              <a:rPr lang="en-US" dirty="0" smtClean="0"/>
              <a:t>    },</a:t>
            </a:r>
          </a:p>
          <a:p>
            <a:r>
              <a:rPr lang="en-US" dirty="0" smtClean="0"/>
              <a:t>    age: 35</a:t>
            </a:r>
          </a:p>
          <a:p>
            <a:r>
              <a:rPr lang="en-US" dirty="0" smtClean="0"/>
              <a:t>  },</a:t>
            </a:r>
          </a:p>
          <a:p>
            <a:r>
              <a:rPr lang="en-US" dirty="0" smtClean="0"/>
              <a:t>  {</a:t>
            </a:r>
          </a:p>
          <a:p>
            <a:r>
              <a:rPr lang="en-US" dirty="0" smtClean="0"/>
              <a:t>    name: 'Tom Jones',</a:t>
            </a:r>
          </a:p>
          <a:p>
            <a:r>
              <a:rPr lang="en-US" dirty="0" smtClean="0"/>
              <a:t>    family: {</a:t>
            </a:r>
          </a:p>
          <a:p>
            <a:r>
              <a:rPr lang="en-US" dirty="0" smtClean="0"/>
              <a:t>      mother: 'Norah Jones',</a:t>
            </a:r>
          </a:p>
          <a:p>
            <a:r>
              <a:rPr lang="en-US" dirty="0" smtClean="0"/>
              <a:t>      father: 'Richard Jones',</a:t>
            </a:r>
          </a:p>
          <a:p>
            <a:r>
              <a:rPr lang="en-US" dirty="0" smtClean="0"/>
              <a:t>      brother: 'Howard Jones'</a:t>
            </a:r>
          </a:p>
          <a:p>
            <a:r>
              <a:rPr lang="en-US" dirty="0" smtClean="0"/>
              <a:t>    },</a:t>
            </a:r>
          </a:p>
          <a:p>
            <a:r>
              <a:rPr lang="en-US" dirty="0" smtClean="0"/>
              <a:t>    age: 25</a:t>
            </a:r>
          </a:p>
          <a:p>
            <a:r>
              <a:rPr lang="en-US" dirty="0" smtClean="0"/>
              <a:t>  }</a:t>
            </a:r>
          </a:p>
          <a:p>
            <a:r>
              <a:rPr lang="en-US" dirty="0" smtClean="0"/>
              <a:t>];</a:t>
            </a:r>
          </a:p>
          <a:p>
            <a:endParaRPr lang="en-US" dirty="0" smtClean="0"/>
          </a:p>
          <a:p>
            <a:r>
              <a:rPr lang="en-US" dirty="0" smtClean="0"/>
              <a:t>for (</a:t>
            </a:r>
            <a:r>
              <a:rPr lang="en-US" dirty="0" err="1" smtClean="0"/>
              <a:t>const</a:t>
            </a:r>
            <a:r>
              <a:rPr lang="en-US" dirty="0" smtClean="0"/>
              <a:t> {name: n, family: {father: f}} of people) {</a:t>
            </a:r>
          </a:p>
          <a:p>
            <a:r>
              <a:rPr lang="en-US" dirty="0" smtClean="0"/>
              <a:t>  console.log('Name: ' + n + ', Father: ' + f);</a:t>
            </a:r>
          </a:p>
          <a:p>
            <a:r>
              <a:rPr lang="en-US" dirty="0" smtClean="0"/>
              <a:t>}</a:t>
            </a:r>
          </a:p>
          <a:p>
            <a:endParaRPr lang="en-US" dirty="0" smtClean="0"/>
          </a:p>
          <a:p>
            <a:r>
              <a:rPr lang="en-US" dirty="0" smtClean="0"/>
              <a:t>// "Name: Mike Smith, Father: Harry Smith"</a:t>
            </a:r>
          </a:p>
          <a:p>
            <a:r>
              <a:rPr lang="en-US" dirty="0" smtClean="0"/>
              <a:t>// "Name: Tom Jones, Father: Richard Jones"</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17</a:t>
            </a:fld>
            <a:endParaRPr lang="en-US"/>
          </a:p>
        </p:txBody>
      </p:sp>
    </p:spTree>
    <p:extLst>
      <p:ext uri="{BB962C8B-B14F-4D97-AF65-F5344CB8AC3E}">
        <p14:creationId xmlns:p14="http://schemas.microsoft.com/office/powerpoint/2010/main" val="886439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for in</a:t>
            </a:r>
            <a:r>
              <a:rPr lang="en-US" baseline="0" dirty="0" smtClean="0"/>
              <a:t> loops</a:t>
            </a:r>
          </a:p>
          <a:p>
            <a:r>
              <a:rPr lang="en-US" dirty="0" err="1" smtClean="0"/>
              <a:t>var</a:t>
            </a:r>
            <a:r>
              <a:rPr lang="en-US" dirty="0" smtClean="0"/>
              <a:t> </a:t>
            </a:r>
            <a:r>
              <a:rPr lang="en-US" dirty="0" err="1" smtClean="0"/>
              <a:t>obj</a:t>
            </a:r>
            <a:r>
              <a:rPr lang="en-US" dirty="0" smtClean="0"/>
              <a:t> = {a: 1, b: 2, c: 3};</a:t>
            </a:r>
          </a:p>
          <a:p>
            <a:r>
              <a:rPr lang="en-US" dirty="0" smtClean="0"/>
              <a:t>    </a:t>
            </a:r>
          </a:p>
          <a:p>
            <a:r>
              <a:rPr lang="en-US" dirty="0" smtClean="0"/>
              <a:t>for (</a:t>
            </a:r>
            <a:r>
              <a:rPr lang="en-US" dirty="0" err="1" smtClean="0"/>
              <a:t>const</a:t>
            </a:r>
            <a:r>
              <a:rPr lang="en-US" dirty="0" smtClean="0"/>
              <a:t> prop in </a:t>
            </a:r>
            <a:r>
              <a:rPr lang="en-US" dirty="0" err="1" smtClean="0"/>
              <a:t>obj</a:t>
            </a:r>
            <a:r>
              <a:rPr lang="en-US" dirty="0" smtClean="0"/>
              <a:t>) {</a:t>
            </a:r>
          </a:p>
          <a:p>
            <a:r>
              <a:rPr lang="en-US" dirty="0" smtClean="0"/>
              <a:t>  console.log(`obj.${prop} = ${</a:t>
            </a:r>
            <a:r>
              <a:rPr lang="en-US" dirty="0" err="1" smtClean="0"/>
              <a:t>obj</a:t>
            </a:r>
            <a:r>
              <a:rPr lang="en-US" dirty="0" smtClean="0"/>
              <a:t>[prop]}`);</a:t>
            </a:r>
          </a:p>
          <a:p>
            <a:r>
              <a:rPr lang="en-US" dirty="0" smtClean="0"/>
              <a:t>}</a:t>
            </a:r>
          </a:p>
          <a:p>
            <a:r>
              <a:rPr lang="en-US" dirty="0" smtClean="0"/>
              <a:t>//object keys</a:t>
            </a:r>
          </a:p>
          <a:p>
            <a:r>
              <a:rPr lang="en-US" dirty="0" err="1" smtClean="0"/>
              <a:t>var</a:t>
            </a:r>
            <a:r>
              <a:rPr lang="en-US" dirty="0" smtClean="0"/>
              <a:t> </a:t>
            </a:r>
            <a:r>
              <a:rPr lang="en-US" dirty="0" err="1" smtClean="0"/>
              <a:t>obj</a:t>
            </a:r>
            <a:r>
              <a:rPr lang="en-US" dirty="0" smtClean="0"/>
              <a:t> = { 0: 'a', 1: 'b', 2: 'c' };</a:t>
            </a:r>
          </a:p>
          <a:p>
            <a:r>
              <a:rPr lang="en-US" dirty="0" smtClean="0"/>
              <a:t>console.log(</a:t>
            </a:r>
            <a:r>
              <a:rPr lang="en-US" dirty="0" err="1" smtClean="0"/>
              <a:t>Object.keys</a:t>
            </a:r>
            <a:r>
              <a:rPr lang="en-US" dirty="0" smtClean="0"/>
              <a:t>(</a:t>
            </a:r>
            <a:r>
              <a:rPr lang="en-US" dirty="0" err="1" smtClean="0"/>
              <a:t>obj</a:t>
            </a:r>
            <a:r>
              <a:rPr lang="en-US" dirty="0" smtClean="0"/>
              <a:t>)); // console: ['0', '1', '2']</a:t>
            </a:r>
          </a:p>
          <a:p>
            <a:r>
              <a:rPr lang="en-US" dirty="0" smtClean="0"/>
              <a:t>//</a:t>
            </a:r>
            <a:r>
              <a:rPr lang="en-US" dirty="0" err="1" smtClean="0">
                <a:solidFill>
                  <a:srgbClr val="FF0000"/>
                </a:solidFill>
              </a:rPr>
              <a:t>Object.getOwnPropertyNames</a:t>
            </a:r>
            <a:endParaRPr lang="en-US" dirty="0" smtClean="0">
              <a:solidFill>
                <a:srgbClr val="FF0000"/>
              </a:solidFill>
            </a:endParaRPr>
          </a:p>
          <a:p>
            <a:r>
              <a:rPr lang="en-US" dirty="0" err="1" smtClean="0"/>
              <a:t>var</a:t>
            </a:r>
            <a:r>
              <a:rPr lang="en-US" dirty="0" smtClean="0"/>
              <a:t> </a:t>
            </a:r>
            <a:r>
              <a:rPr lang="en-US" dirty="0" err="1" smtClean="0"/>
              <a:t>obj</a:t>
            </a:r>
            <a:r>
              <a:rPr lang="en-US" dirty="0" smtClean="0"/>
              <a:t> = { 0: 'a', 1: 'b', 2: 'c' };</a:t>
            </a:r>
          </a:p>
          <a:p>
            <a:r>
              <a:rPr lang="en-US" dirty="0" smtClean="0"/>
              <a:t>console.log(</a:t>
            </a:r>
            <a:r>
              <a:rPr lang="en-US" dirty="0" err="1" smtClean="0"/>
              <a:t>Object.getOwnPropertyNames</a:t>
            </a:r>
            <a:r>
              <a:rPr lang="en-US" dirty="0" smtClean="0"/>
              <a:t>(</a:t>
            </a:r>
            <a:r>
              <a:rPr lang="en-US" dirty="0" err="1" smtClean="0"/>
              <a:t>obj</a:t>
            </a:r>
            <a:r>
              <a:rPr lang="en-US" dirty="0" smtClean="0"/>
              <a:t>).sort()); </a:t>
            </a:r>
          </a:p>
          <a:p>
            <a:r>
              <a:rPr lang="en-US" dirty="0" smtClean="0"/>
              <a:t>// logs ["0", "1", "2"]</a:t>
            </a:r>
          </a:p>
          <a:p>
            <a:endParaRPr lang="en-US" dirty="0" smtClean="0"/>
          </a:p>
          <a:p>
            <a:r>
              <a:rPr lang="en-US" dirty="0" smtClean="0"/>
              <a:t>// Logging property names and values using </a:t>
            </a:r>
            <a:r>
              <a:rPr lang="en-US" dirty="0" err="1" smtClean="0"/>
              <a:t>Array.forEach</a:t>
            </a:r>
            <a:endParaRPr lang="en-US" dirty="0" smtClean="0"/>
          </a:p>
          <a:p>
            <a:r>
              <a:rPr lang="en-US" dirty="0" err="1" smtClean="0"/>
              <a:t>Object.getOwnPropertyNames</a:t>
            </a:r>
            <a:r>
              <a:rPr lang="en-US" dirty="0" smtClean="0"/>
              <a:t>(</a:t>
            </a:r>
            <a:r>
              <a:rPr lang="en-US" dirty="0" err="1" smtClean="0"/>
              <a:t>obj</a:t>
            </a:r>
            <a:r>
              <a:rPr lang="en-US" dirty="0" smtClean="0"/>
              <a:t>).</a:t>
            </a:r>
            <a:r>
              <a:rPr lang="en-US" dirty="0" err="1" smtClean="0"/>
              <a:t>forEach</a:t>
            </a:r>
            <a:r>
              <a:rPr lang="en-US" dirty="0" smtClean="0"/>
              <a:t>(</a:t>
            </a:r>
          </a:p>
          <a:p>
            <a:r>
              <a:rPr lang="en-US" dirty="0" smtClean="0"/>
              <a:t>  function (</a:t>
            </a:r>
            <a:r>
              <a:rPr lang="en-US" dirty="0" err="1" smtClean="0"/>
              <a:t>val</a:t>
            </a:r>
            <a:r>
              <a:rPr lang="en-US" dirty="0" smtClean="0"/>
              <a:t>, </a:t>
            </a:r>
            <a:r>
              <a:rPr lang="en-US" dirty="0" err="1" smtClean="0"/>
              <a:t>idx</a:t>
            </a:r>
            <a:r>
              <a:rPr lang="en-US" dirty="0" smtClean="0"/>
              <a:t>, array) {</a:t>
            </a:r>
          </a:p>
          <a:p>
            <a:r>
              <a:rPr lang="en-US" dirty="0" smtClean="0"/>
              <a:t>    console.log(</a:t>
            </a:r>
            <a:r>
              <a:rPr lang="en-US" dirty="0" err="1" smtClean="0"/>
              <a:t>val</a:t>
            </a:r>
            <a:r>
              <a:rPr lang="en-US" dirty="0" smtClean="0"/>
              <a:t> + ' -&gt; ' + </a:t>
            </a:r>
            <a:r>
              <a:rPr lang="en-US" dirty="0" err="1" smtClean="0"/>
              <a:t>obj</a:t>
            </a:r>
            <a:r>
              <a:rPr lang="en-US" dirty="0" smtClean="0"/>
              <a:t>[</a:t>
            </a:r>
            <a:r>
              <a:rPr lang="en-US" dirty="0" err="1" smtClean="0"/>
              <a:t>val</a:t>
            </a:r>
            <a:r>
              <a:rPr lang="en-US" dirty="0" smtClean="0"/>
              <a:t>]);</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18</a:t>
            </a:fld>
            <a:endParaRPr lang="en-US"/>
          </a:p>
        </p:txBody>
      </p:sp>
    </p:spTree>
    <p:extLst>
      <p:ext uri="{BB962C8B-B14F-4D97-AF65-F5344CB8AC3E}">
        <p14:creationId xmlns:p14="http://schemas.microsoft.com/office/powerpoint/2010/main" val="853998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const</a:t>
            </a:r>
            <a:r>
              <a:rPr lang="en-US" dirty="0" smtClean="0"/>
              <a:t> object1 = {  a: '</a:t>
            </a:r>
            <a:r>
              <a:rPr lang="en-US" dirty="0" err="1" smtClean="0"/>
              <a:t>somestring</a:t>
            </a:r>
            <a:r>
              <a:rPr lang="en-US" dirty="0" smtClean="0"/>
              <a:t>',  b: 42};</a:t>
            </a:r>
          </a:p>
          <a:p>
            <a:r>
              <a:rPr lang="en-US" dirty="0" smtClean="0"/>
              <a:t>for (</a:t>
            </a:r>
            <a:r>
              <a:rPr lang="en-US" dirty="0" err="1" smtClean="0"/>
              <a:t>const</a:t>
            </a:r>
            <a:r>
              <a:rPr lang="en-US" dirty="0" smtClean="0"/>
              <a:t> [key, value] of </a:t>
            </a:r>
            <a:r>
              <a:rPr lang="en-US" dirty="0" err="1" smtClean="0"/>
              <a:t>Object.entries</a:t>
            </a:r>
            <a:r>
              <a:rPr lang="en-US" dirty="0" smtClean="0"/>
              <a:t>(object1)) {  </a:t>
            </a:r>
          </a:p>
          <a:p>
            <a:r>
              <a:rPr lang="en-US" smtClean="0"/>
              <a:t>console.log</a:t>
            </a:r>
            <a:r>
              <a:rPr lang="en-US" dirty="0" smtClean="0"/>
              <a:t>(`${key}: ${</a:t>
            </a:r>
            <a:r>
              <a:rPr lang="en-US" smtClean="0"/>
              <a:t>value}`);</a:t>
            </a:r>
          </a:p>
          <a:p>
            <a:r>
              <a:rPr lang="en-US" smtClean="0"/>
              <a:t>}</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19</a:t>
            </a:fld>
            <a:endParaRPr lang="en-US"/>
          </a:p>
        </p:txBody>
      </p:sp>
    </p:spTree>
    <p:extLst>
      <p:ext uri="{BB962C8B-B14F-4D97-AF65-F5344CB8AC3E}">
        <p14:creationId xmlns:p14="http://schemas.microsoft.com/office/powerpoint/2010/main" val="2694690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20</a:t>
            </a:fld>
            <a:endParaRPr lang="en-US"/>
          </a:p>
        </p:txBody>
      </p:sp>
    </p:spTree>
    <p:extLst>
      <p:ext uri="{BB962C8B-B14F-4D97-AF65-F5344CB8AC3E}">
        <p14:creationId xmlns:p14="http://schemas.microsoft.com/office/powerpoint/2010/main" val="286774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a:t>
            </a:r>
            <a:r>
              <a:rPr lang="en-US" dirty="0" err="1" smtClean="0"/>
              <a:t>mySet</a:t>
            </a:r>
            <a:r>
              <a:rPr lang="en-US" dirty="0" smtClean="0"/>
              <a:t> = new Set();</a:t>
            </a:r>
          </a:p>
          <a:p>
            <a:r>
              <a:rPr lang="en-US" dirty="0" err="1" smtClean="0"/>
              <a:t>mySet.add</a:t>
            </a:r>
            <a:r>
              <a:rPr lang="en-US" dirty="0" smtClean="0"/>
              <a:t>(1);</a:t>
            </a:r>
          </a:p>
          <a:p>
            <a:r>
              <a:rPr lang="en-US" dirty="0" err="1" smtClean="0"/>
              <a:t>mySet.add</a:t>
            </a:r>
            <a:r>
              <a:rPr lang="en-US" dirty="0" smtClean="0"/>
              <a:t>('some text');</a:t>
            </a:r>
          </a:p>
          <a:p>
            <a:r>
              <a:rPr lang="en-US" dirty="0" err="1" smtClean="0"/>
              <a:t>mySet.add</a:t>
            </a:r>
            <a:r>
              <a:rPr lang="en-US" dirty="0" smtClean="0"/>
              <a:t>('foo');</a:t>
            </a:r>
          </a:p>
          <a:p>
            <a:endParaRPr lang="en-US" dirty="0" smtClean="0"/>
          </a:p>
          <a:p>
            <a:r>
              <a:rPr lang="en-US" dirty="0" err="1" smtClean="0"/>
              <a:t>mySet.has</a:t>
            </a:r>
            <a:r>
              <a:rPr lang="en-US" dirty="0" smtClean="0"/>
              <a:t>(1); // true</a:t>
            </a:r>
          </a:p>
          <a:p>
            <a:r>
              <a:rPr lang="en-US" dirty="0" err="1" smtClean="0"/>
              <a:t>mySet.delete</a:t>
            </a:r>
            <a:r>
              <a:rPr lang="en-US" dirty="0" smtClean="0"/>
              <a:t>('foo');</a:t>
            </a:r>
          </a:p>
          <a:p>
            <a:r>
              <a:rPr lang="en-US" dirty="0" err="1" smtClean="0"/>
              <a:t>mySet.size</a:t>
            </a:r>
            <a:r>
              <a:rPr lang="en-US" dirty="0" smtClean="0"/>
              <a:t>; // 2</a:t>
            </a:r>
          </a:p>
          <a:p>
            <a:endParaRPr lang="en-US" dirty="0" smtClean="0"/>
          </a:p>
          <a:p>
            <a:r>
              <a:rPr lang="en-US" dirty="0" smtClean="0"/>
              <a:t>for (let item of </a:t>
            </a:r>
            <a:r>
              <a:rPr lang="en-US" dirty="0" err="1" smtClean="0"/>
              <a:t>mySet</a:t>
            </a:r>
            <a:r>
              <a:rPr lang="en-US" dirty="0" smtClean="0"/>
              <a:t>) console.log(item);</a:t>
            </a:r>
          </a:p>
          <a:p>
            <a:r>
              <a:rPr lang="en-US" dirty="0" smtClean="0"/>
              <a:t>// 1</a:t>
            </a:r>
          </a:p>
          <a:p>
            <a:r>
              <a:rPr lang="en-US" dirty="0" smtClean="0"/>
              <a:t>// "some text“</a:t>
            </a:r>
          </a:p>
          <a:p>
            <a:r>
              <a:rPr lang="en-US" sz="1200" b="0" kern="1200" dirty="0" smtClean="0">
                <a:solidFill>
                  <a:schemeClr val="tx1"/>
                </a:solidFill>
                <a:effectLst/>
                <a:latin typeface="+mn-lt"/>
                <a:ea typeface="+mn-ea"/>
                <a:cs typeface="+mn-cs"/>
              </a:rPr>
              <a:t>//convert to array</a:t>
            </a:r>
          </a:p>
          <a:p>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mySet2= </a:t>
            </a:r>
            <a:r>
              <a:rPr lang="en-US" sz="1200" b="0" kern="1200" dirty="0" err="1" smtClean="0">
                <a:solidFill>
                  <a:schemeClr val="tx1"/>
                </a:solidFill>
                <a:effectLst/>
                <a:latin typeface="+mn-lt"/>
                <a:ea typeface="+mn-ea"/>
                <a:cs typeface="+mn-cs"/>
              </a:rPr>
              <a:t>Array.from</a:t>
            </a:r>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mySet</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console.log(mySet2);</a:t>
            </a:r>
          </a:p>
          <a:p>
            <a:r>
              <a:rPr lang="en-US" sz="1200" b="0" kern="1200" dirty="0" smtClean="0">
                <a:solidFill>
                  <a:schemeClr val="tx1"/>
                </a:solidFill>
                <a:effectLst/>
                <a:latin typeface="+mn-lt"/>
                <a:ea typeface="+mn-ea"/>
                <a:cs typeface="+mn-cs"/>
              </a:rPr>
              <a:t>//convert to set</a:t>
            </a:r>
          </a:p>
          <a:p>
            <a:r>
              <a:rPr lang="en-US" sz="1200" b="0" kern="1200" dirty="0" smtClean="0">
                <a:solidFill>
                  <a:schemeClr val="tx1"/>
                </a:solidFill>
                <a:effectLst/>
                <a:latin typeface="+mn-lt"/>
                <a:ea typeface="+mn-ea"/>
                <a:cs typeface="+mn-cs"/>
              </a:rPr>
              <a:t>mySet2 = new Set([1, 2, 3, 4]);</a:t>
            </a:r>
          </a:p>
          <a:p>
            <a:r>
              <a:rPr lang="en-US" sz="1200" b="0" kern="1200" dirty="0" smtClean="0">
                <a:solidFill>
                  <a:schemeClr val="tx1"/>
                </a:solidFill>
                <a:effectLst/>
                <a:latin typeface="+mn-lt"/>
                <a:ea typeface="+mn-ea"/>
                <a:cs typeface="+mn-cs"/>
              </a:rPr>
              <a:t>console.log(mySet2);</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21</a:t>
            </a:fld>
            <a:endParaRPr lang="en-US"/>
          </a:p>
        </p:txBody>
      </p:sp>
    </p:spTree>
    <p:extLst>
      <p:ext uri="{BB962C8B-B14F-4D97-AF65-F5344CB8AC3E}">
        <p14:creationId xmlns:p14="http://schemas.microsoft.com/office/powerpoint/2010/main" val="50389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function</a:t>
            </a:r>
            <a:r>
              <a:rPr lang="en-US" dirty="0" smtClean="0">
                <a:effectLst/>
              </a:rPr>
              <a:t> add</a:t>
            </a:r>
            <a:r>
              <a:rPr lang="en-US" sz="1200" kern="1200" dirty="0" smtClean="0">
                <a:solidFill>
                  <a:schemeClr val="tx1"/>
                </a:solidFill>
                <a:effectLst/>
                <a:latin typeface="+mn-lt"/>
                <a:ea typeface="+mn-ea"/>
                <a:cs typeface="+mn-cs"/>
              </a:rPr>
              <a:t>(</a:t>
            </a:r>
            <a:r>
              <a:rPr lang="en-US" dirty="0" smtClean="0">
                <a:effectLst/>
              </a:rPr>
              <a:t>a</a:t>
            </a:r>
            <a:r>
              <a:rPr lang="en-US" sz="1200" kern="1200" dirty="0" smtClean="0">
                <a:solidFill>
                  <a:schemeClr val="tx1"/>
                </a:solidFill>
                <a:effectLst/>
                <a:latin typeface="+mn-lt"/>
                <a:ea typeface="+mn-ea"/>
                <a:cs typeface="+mn-cs"/>
              </a:rPr>
              <a:t>,</a:t>
            </a:r>
            <a:r>
              <a:rPr lang="en-US" dirty="0" smtClean="0">
                <a:effectLst/>
              </a:rPr>
              <a:t> b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1)</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return</a:t>
            </a:r>
            <a:r>
              <a:rPr lang="en-US" dirty="0" smtClean="0">
                <a:effectLst/>
              </a:rPr>
              <a:t> </a:t>
            </a:r>
            <a:r>
              <a:rPr lang="en-US" dirty="0" err="1" smtClean="0">
                <a:effectLst/>
              </a:rPr>
              <a:t>a</a:t>
            </a:r>
            <a:r>
              <a:rPr lang="en-US" sz="1200" kern="1200" dirty="0" err="1" smtClean="0">
                <a:solidFill>
                  <a:schemeClr val="tx1"/>
                </a:solidFill>
                <a:effectLst/>
                <a:latin typeface="+mn-lt"/>
                <a:ea typeface="+mn-ea"/>
                <a:cs typeface="+mn-cs"/>
              </a:rPr>
              <a:t>+</a:t>
            </a:r>
            <a:r>
              <a:rPr lang="en-US" dirty="0" err="1" smtClean="0">
                <a:effectLst/>
              </a:rPr>
              <a:t>b</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console</a:t>
            </a:r>
            <a:r>
              <a:rPr lang="en-US" sz="1200" kern="1200" dirty="0" smtClean="0">
                <a:solidFill>
                  <a:schemeClr val="tx1"/>
                </a:solidFill>
                <a:effectLst/>
                <a:latin typeface="+mn-lt"/>
                <a:ea typeface="+mn-ea"/>
                <a:cs typeface="+mn-cs"/>
              </a:rPr>
              <a:t>.</a:t>
            </a:r>
            <a:r>
              <a:rPr lang="en-US" dirty="0" smtClean="0">
                <a:effectLst/>
              </a:rPr>
              <a:t>log</a:t>
            </a:r>
            <a:r>
              <a:rPr lang="en-US" sz="1200" kern="1200" dirty="0" smtClean="0">
                <a:solidFill>
                  <a:schemeClr val="tx1"/>
                </a:solidFill>
                <a:effectLst/>
                <a:latin typeface="+mn-lt"/>
                <a:ea typeface="+mn-ea"/>
                <a:cs typeface="+mn-cs"/>
              </a:rPr>
              <a:t>(</a:t>
            </a:r>
            <a:r>
              <a:rPr lang="en-US" dirty="0" smtClean="0">
                <a:effectLst/>
              </a:rPr>
              <a:t>add</a:t>
            </a:r>
            <a:r>
              <a:rPr lang="en-US" sz="1200" kern="1200" dirty="0" smtClean="0">
                <a:solidFill>
                  <a:schemeClr val="tx1"/>
                </a:solidFill>
                <a:effectLst/>
                <a:latin typeface="+mn-lt"/>
                <a:ea typeface="+mn-ea"/>
                <a:cs typeface="+mn-cs"/>
              </a:rPr>
              <a:t>(4))</a:t>
            </a:r>
            <a:endParaRPr lang="en-US" dirty="0" smtClean="0"/>
          </a:p>
          <a:p>
            <a:r>
              <a:rPr lang="en-US" dirty="0" smtClean="0"/>
              <a:t>//====================================</a:t>
            </a:r>
          </a:p>
          <a:p>
            <a:r>
              <a:rPr lang="en-US" dirty="0" smtClean="0"/>
              <a:t>function fun1(...</a:t>
            </a:r>
            <a:r>
              <a:rPr lang="en-US" dirty="0" err="1" smtClean="0"/>
              <a:t>params</a:t>
            </a:r>
            <a:r>
              <a:rPr lang="en-US" dirty="0" smtClean="0"/>
              <a:t>) { </a:t>
            </a:r>
          </a:p>
          <a:p>
            <a:r>
              <a:rPr lang="en-US" dirty="0" smtClean="0"/>
              <a:t>   console.log(</a:t>
            </a:r>
            <a:r>
              <a:rPr lang="en-US" dirty="0" err="1" smtClean="0"/>
              <a:t>params.length</a:t>
            </a:r>
            <a:r>
              <a:rPr lang="en-US" dirty="0" smtClean="0"/>
              <a:t>); </a:t>
            </a:r>
          </a:p>
          <a:p>
            <a:r>
              <a:rPr lang="en-US" dirty="0" smtClean="0"/>
              <a:t>}  </a:t>
            </a:r>
          </a:p>
          <a:p>
            <a:r>
              <a:rPr lang="en-US" dirty="0" smtClean="0"/>
              <a:t>fun1();  </a:t>
            </a:r>
          </a:p>
          <a:p>
            <a:r>
              <a:rPr lang="en-US" dirty="0" smtClean="0"/>
              <a:t>fun1(5); </a:t>
            </a:r>
          </a:p>
          <a:p>
            <a:r>
              <a:rPr lang="en-US" dirty="0" smtClean="0"/>
              <a:t>fun1(5, 6, 7); </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24</a:t>
            </a:fld>
            <a:endParaRPr lang="en-US"/>
          </a:p>
        </p:txBody>
      </p:sp>
    </p:spTree>
    <p:extLst>
      <p:ext uri="{BB962C8B-B14F-4D97-AF65-F5344CB8AC3E}">
        <p14:creationId xmlns:p14="http://schemas.microsoft.com/office/powerpoint/2010/main" val="4145601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foo = (x)=&gt;10+x </a:t>
            </a:r>
          </a:p>
          <a:p>
            <a:r>
              <a:rPr lang="en-US" dirty="0" smtClean="0"/>
              <a:t>console.log(foo(10)) </a:t>
            </a:r>
          </a:p>
          <a:p>
            <a:r>
              <a:rPr lang="en-US" dirty="0" smtClean="0"/>
              <a:t>//=========================</a:t>
            </a:r>
          </a:p>
          <a:p>
            <a:r>
              <a:rPr lang="en-US" dirty="0" err="1" smtClean="0"/>
              <a:t>var</a:t>
            </a:r>
            <a:r>
              <a:rPr lang="en-US" dirty="0" smtClean="0"/>
              <a:t> </a:t>
            </a:r>
            <a:r>
              <a:rPr lang="en-US" dirty="0" err="1" smtClean="0"/>
              <a:t>msg</a:t>
            </a:r>
            <a:r>
              <a:rPr lang="en-US" dirty="0" smtClean="0"/>
              <a:t> = ()=&gt; { </a:t>
            </a:r>
          </a:p>
          <a:p>
            <a:r>
              <a:rPr lang="en-US" dirty="0" smtClean="0"/>
              <a:t>   console.log("function invoked") </a:t>
            </a:r>
          </a:p>
          <a:p>
            <a:r>
              <a:rPr lang="en-US" dirty="0" smtClean="0"/>
              <a:t>} </a:t>
            </a:r>
          </a:p>
          <a:p>
            <a:r>
              <a:rPr lang="en-US" dirty="0" err="1" smtClean="0"/>
              <a:t>msg</a:t>
            </a:r>
            <a:r>
              <a:rPr lang="en-US" dirty="0" smtClean="0"/>
              <a:t>()</a:t>
            </a:r>
          </a:p>
          <a:p>
            <a:r>
              <a:rPr lang="en-US" dirty="0" smtClean="0"/>
              <a:t>//=========================</a:t>
            </a:r>
          </a:p>
          <a:p>
            <a:r>
              <a:rPr lang="en-US" dirty="0" err="1" smtClean="0"/>
              <a:t>var</a:t>
            </a:r>
            <a:r>
              <a:rPr lang="en-US" dirty="0" smtClean="0"/>
              <a:t> </a:t>
            </a:r>
            <a:r>
              <a:rPr lang="en-US" dirty="0" err="1" smtClean="0"/>
              <a:t>disp</a:t>
            </a:r>
            <a:r>
              <a:rPr lang="en-US" dirty="0" smtClean="0"/>
              <a:t> = ()=&gt;console.log("Hello World") </a:t>
            </a:r>
          </a:p>
          <a:p>
            <a:r>
              <a:rPr lang="en-US" dirty="0" err="1" smtClean="0"/>
              <a:t>disp</a:t>
            </a:r>
            <a:r>
              <a:rPr lang="en-US" dirty="0" smtClean="0"/>
              <a:t>();</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25</a:t>
            </a:fld>
            <a:endParaRPr lang="en-US"/>
          </a:p>
        </p:txBody>
      </p:sp>
    </p:spTree>
    <p:extLst>
      <p:ext uri="{BB962C8B-B14F-4D97-AF65-F5344CB8AC3E}">
        <p14:creationId xmlns:p14="http://schemas.microsoft.com/office/powerpoint/2010/main" val="397346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const</a:t>
            </a:r>
            <a:r>
              <a:rPr lang="en-US" dirty="0" smtClean="0"/>
              <a:t> x = 10 </a:t>
            </a:r>
          </a:p>
          <a:p>
            <a:r>
              <a:rPr lang="en-US" dirty="0" smtClean="0"/>
              <a:t>x = 12 // will result in an error!!</a:t>
            </a:r>
          </a:p>
          <a:p>
            <a:endParaRPr lang="en-US" dirty="0" smtClean="0"/>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also works on objects</a:t>
            </a:r>
          </a:p>
          <a:p>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MY_OBJECT = {'key': 'value'};</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Attempting to overwrite the object throws an error - Uncaught </a:t>
            </a:r>
            <a:r>
              <a:rPr lang="en-US" sz="1200" b="0" kern="1200" dirty="0" err="1" smtClean="0">
                <a:solidFill>
                  <a:schemeClr val="tx1"/>
                </a:solidFill>
                <a:effectLst/>
                <a:latin typeface="+mn-lt"/>
                <a:ea typeface="+mn-ea"/>
                <a:cs typeface="+mn-cs"/>
              </a:rPr>
              <a:t>TypeError</a:t>
            </a:r>
            <a:r>
              <a:rPr lang="en-US" sz="1200" b="0" kern="1200" dirty="0" smtClean="0">
                <a:solidFill>
                  <a:schemeClr val="tx1"/>
                </a:solidFill>
                <a:effectLst/>
                <a:latin typeface="+mn-lt"/>
                <a:ea typeface="+mn-ea"/>
                <a:cs typeface="+mn-cs"/>
              </a:rPr>
              <a:t>: Assignment to constant variable.</a:t>
            </a:r>
          </a:p>
          <a:p>
            <a:r>
              <a:rPr lang="en-US" sz="1200" b="0" kern="1200" dirty="0" smtClean="0">
                <a:solidFill>
                  <a:schemeClr val="tx1"/>
                </a:solidFill>
                <a:effectLst/>
                <a:latin typeface="+mn-lt"/>
                <a:ea typeface="+mn-ea"/>
                <a:cs typeface="+mn-cs"/>
              </a:rPr>
              <a:t>//MY_OBJECT = {'OTHER_KEY': 'value'};</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However, object keys are not protected,</a:t>
            </a:r>
          </a:p>
          <a:p>
            <a:r>
              <a:rPr lang="en-US" sz="1200" b="0" kern="1200" dirty="0" smtClean="0">
                <a:solidFill>
                  <a:schemeClr val="tx1"/>
                </a:solidFill>
                <a:effectLst/>
                <a:latin typeface="+mn-lt"/>
                <a:ea typeface="+mn-ea"/>
                <a:cs typeface="+mn-cs"/>
              </a:rPr>
              <a:t>// so the following statement is executed without problem</a:t>
            </a:r>
          </a:p>
          <a:p>
            <a:r>
              <a:rPr lang="en-US" sz="1200" b="0" kern="1200" dirty="0" err="1" smtClean="0">
                <a:solidFill>
                  <a:schemeClr val="tx1"/>
                </a:solidFill>
                <a:effectLst/>
                <a:latin typeface="+mn-lt"/>
                <a:ea typeface="+mn-ea"/>
                <a:cs typeface="+mn-cs"/>
              </a:rPr>
              <a:t>MY_OBJECT.value</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otherValue</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console.log(MY_OBJECT) </a:t>
            </a:r>
          </a:p>
          <a:p>
            <a:r>
              <a:rPr lang="en-US" sz="1200" b="0" kern="1200" dirty="0" smtClean="0">
                <a:solidFill>
                  <a:schemeClr val="tx1"/>
                </a:solidFill>
                <a:effectLst/>
                <a:latin typeface="+mn-lt"/>
                <a:ea typeface="+mn-ea"/>
                <a:cs typeface="+mn-cs"/>
              </a:rPr>
              <a:t>MY_OBJECT.dd="hi"</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5</a:t>
            </a:fld>
            <a:endParaRPr lang="en-US"/>
          </a:p>
        </p:txBody>
      </p:sp>
    </p:spTree>
    <p:extLst>
      <p:ext uri="{BB962C8B-B14F-4D97-AF65-F5344CB8AC3E}">
        <p14:creationId xmlns:p14="http://schemas.microsoft.com/office/powerpoint/2010/main" val="3430676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 </a:t>
            </a:r>
            <a:r>
              <a:rPr lang="en-US" dirty="0" err="1" smtClean="0"/>
              <a:t>generatorForLoop</a:t>
            </a:r>
            <a:r>
              <a:rPr lang="en-US" dirty="0" smtClean="0"/>
              <a:t>(</a:t>
            </a:r>
            <a:r>
              <a:rPr lang="en-US" dirty="0" err="1" smtClean="0"/>
              <a:t>num</a:t>
            </a:r>
            <a:r>
              <a:rPr lang="en-US" dirty="0" smtClean="0"/>
              <a:t>) {</a:t>
            </a:r>
          </a:p>
          <a:p>
            <a:r>
              <a:rPr lang="en-US" dirty="0" smtClean="0"/>
              <a:t>  for (let </a:t>
            </a:r>
            <a:r>
              <a:rPr lang="en-US" dirty="0" err="1" smtClean="0"/>
              <a:t>i</a:t>
            </a:r>
            <a:r>
              <a:rPr lang="en-US" dirty="0" smtClean="0"/>
              <a:t> = 0; </a:t>
            </a:r>
            <a:r>
              <a:rPr lang="en-US" dirty="0" err="1" smtClean="0"/>
              <a:t>i</a:t>
            </a:r>
            <a:r>
              <a:rPr lang="en-US" dirty="0" smtClean="0"/>
              <a:t> &lt; </a:t>
            </a:r>
            <a:r>
              <a:rPr lang="en-US" dirty="0" err="1" smtClean="0"/>
              <a:t>num</a:t>
            </a:r>
            <a:r>
              <a:rPr lang="en-US" dirty="0" smtClean="0"/>
              <a:t>; </a:t>
            </a:r>
            <a:r>
              <a:rPr lang="en-US" dirty="0" err="1" smtClean="0"/>
              <a:t>i</a:t>
            </a:r>
            <a:r>
              <a:rPr lang="en-US" dirty="0" smtClean="0"/>
              <a:t> += 1) {</a:t>
            </a:r>
          </a:p>
          <a:p>
            <a:r>
              <a:rPr lang="en-US" dirty="0" smtClean="0"/>
              <a:t>    yield console.log(</a:t>
            </a:r>
            <a:r>
              <a:rPr lang="en-US" dirty="0" err="1" smtClean="0"/>
              <a:t>i</a:t>
            </a:r>
            <a:r>
              <a:rPr lang="en-US" dirty="0" smtClean="0"/>
              <a:t>);</a:t>
            </a:r>
          </a:p>
          <a:p>
            <a:r>
              <a:rPr lang="en-US" dirty="0" smtClean="0"/>
              <a:t>  }</a:t>
            </a:r>
          </a:p>
          <a:p>
            <a:r>
              <a:rPr lang="en-US" dirty="0" smtClean="0"/>
              <a:t>}</a:t>
            </a:r>
          </a:p>
          <a:p>
            <a:endParaRPr lang="en-US" dirty="0" smtClean="0"/>
          </a:p>
          <a:p>
            <a:r>
              <a:rPr lang="en-US" dirty="0" err="1" smtClean="0"/>
              <a:t>const</a:t>
            </a:r>
            <a:r>
              <a:rPr lang="en-US" dirty="0" smtClean="0"/>
              <a:t> </a:t>
            </a:r>
            <a:r>
              <a:rPr lang="en-US" dirty="0" err="1" smtClean="0"/>
              <a:t>genForLoop</a:t>
            </a:r>
            <a:r>
              <a:rPr lang="en-US" dirty="0" smtClean="0"/>
              <a:t> = </a:t>
            </a:r>
            <a:r>
              <a:rPr lang="en-US" dirty="0" err="1" smtClean="0"/>
              <a:t>generatorForLoop</a:t>
            </a:r>
            <a:r>
              <a:rPr lang="en-US" dirty="0" smtClean="0"/>
              <a:t>(5);</a:t>
            </a:r>
          </a:p>
          <a:p>
            <a:endParaRPr lang="en-US" dirty="0" smtClean="0"/>
          </a:p>
          <a:p>
            <a:r>
              <a:rPr lang="en-US" dirty="0" err="1" smtClean="0"/>
              <a:t>genForLoop.next</a:t>
            </a:r>
            <a:r>
              <a:rPr lang="en-US" dirty="0" smtClean="0"/>
              <a:t>(); // first console.log - 0</a:t>
            </a:r>
          </a:p>
          <a:p>
            <a:r>
              <a:rPr lang="en-US" dirty="0" err="1" smtClean="0"/>
              <a:t>genForLoop.next</a:t>
            </a:r>
            <a:r>
              <a:rPr lang="en-US" dirty="0" smtClean="0"/>
              <a:t>(); // 1</a:t>
            </a:r>
          </a:p>
          <a:p>
            <a:r>
              <a:rPr lang="en-US" dirty="0" err="1" smtClean="0"/>
              <a:t>genForLoop.next</a:t>
            </a:r>
            <a:r>
              <a:rPr lang="en-US" dirty="0" smtClean="0"/>
              <a:t>(); // 2</a:t>
            </a:r>
          </a:p>
          <a:p>
            <a:r>
              <a:rPr lang="en-US" dirty="0" err="1" smtClean="0"/>
              <a:t>genForLoop.next</a:t>
            </a:r>
            <a:r>
              <a:rPr lang="en-US" dirty="0" smtClean="0"/>
              <a:t>(); // 3</a:t>
            </a:r>
          </a:p>
          <a:p>
            <a:r>
              <a:rPr lang="en-US" dirty="0" err="1" smtClean="0"/>
              <a:t>genForLoop.next</a:t>
            </a:r>
            <a:r>
              <a:rPr lang="en-US" dirty="0" smtClean="0"/>
              <a:t>(); // 4</a:t>
            </a:r>
          </a:p>
          <a:p>
            <a:r>
              <a:rPr lang="en-US" dirty="0" smtClean="0"/>
              <a:t>//=========================</a:t>
            </a:r>
          </a:p>
          <a:p>
            <a:r>
              <a:rPr lang="en-US" dirty="0" smtClean="0"/>
              <a:t>function * </a:t>
            </a:r>
            <a:r>
              <a:rPr lang="en-US" dirty="0" err="1" smtClean="0"/>
              <a:t>withYield</a:t>
            </a:r>
            <a:r>
              <a:rPr lang="en-US" dirty="0" smtClean="0"/>
              <a:t>(a) {</a:t>
            </a:r>
          </a:p>
          <a:p>
            <a:r>
              <a:rPr lang="en-US" dirty="0" smtClean="0"/>
              <a:t>  let b = 5;</a:t>
            </a:r>
          </a:p>
          <a:p>
            <a:r>
              <a:rPr lang="en-US" dirty="0" smtClean="0"/>
              <a:t>  yield a + b;</a:t>
            </a:r>
          </a:p>
          <a:p>
            <a:r>
              <a:rPr lang="en-US" dirty="0" smtClean="0"/>
              <a:t>  b = 6; // it will be re-assigned after first execution</a:t>
            </a:r>
          </a:p>
          <a:p>
            <a:r>
              <a:rPr lang="en-US" dirty="0" smtClean="0"/>
              <a:t>  yield a * b;</a:t>
            </a:r>
          </a:p>
          <a:p>
            <a:r>
              <a:rPr lang="en-US" dirty="0" smtClean="0"/>
              <a:t>}</a:t>
            </a:r>
          </a:p>
          <a:p>
            <a:endParaRPr lang="en-US" dirty="0" smtClean="0"/>
          </a:p>
          <a:p>
            <a:r>
              <a:rPr lang="en-US" dirty="0" err="1" smtClean="0"/>
              <a:t>const</a:t>
            </a:r>
            <a:r>
              <a:rPr lang="en-US" dirty="0" smtClean="0"/>
              <a:t> </a:t>
            </a:r>
            <a:r>
              <a:rPr lang="en-US" dirty="0" err="1" smtClean="0"/>
              <a:t>calcSix</a:t>
            </a:r>
            <a:r>
              <a:rPr lang="en-US" dirty="0" smtClean="0"/>
              <a:t> = </a:t>
            </a:r>
            <a:r>
              <a:rPr lang="en-US" dirty="0" err="1" smtClean="0"/>
              <a:t>withYield</a:t>
            </a:r>
            <a:r>
              <a:rPr lang="en-US" dirty="0" smtClean="0"/>
              <a:t>(6);</a:t>
            </a:r>
          </a:p>
          <a:p>
            <a:endParaRPr lang="en-US" dirty="0" smtClean="0"/>
          </a:p>
          <a:p>
            <a:r>
              <a:rPr lang="en-US" dirty="0" err="1" smtClean="0"/>
              <a:t>calcSix.next</a:t>
            </a:r>
            <a:r>
              <a:rPr lang="en-US" dirty="0" smtClean="0"/>
              <a:t>().value; // 11</a:t>
            </a:r>
          </a:p>
          <a:p>
            <a:r>
              <a:rPr lang="en-US" dirty="0" err="1" smtClean="0"/>
              <a:t>calcSix.next</a:t>
            </a:r>
            <a:r>
              <a:rPr lang="en-US" dirty="0" smtClean="0"/>
              <a:t>().value; // 36</a:t>
            </a:r>
          </a:p>
          <a:p>
            <a:r>
              <a:rPr lang="en-US" sz="1200" b="0" kern="1200" dirty="0" smtClean="0">
                <a:solidFill>
                  <a:schemeClr val="tx1"/>
                </a:solidFill>
                <a:effectLst/>
                <a:latin typeface="+mn-lt"/>
                <a:ea typeface="+mn-ea"/>
                <a:cs typeface="+mn-cs"/>
              </a:rPr>
              <a:t>for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iterator of </a:t>
            </a:r>
            <a:r>
              <a:rPr lang="en-US" sz="1200" b="0" kern="1200" dirty="0" err="1" smtClean="0">
                <a:solidFill>
                  <a:schemeClr val="tx1"/>
                </a:solidFill>
                <a:effectLst/>
                <a:latin typeface="+mn-lt"/>
                <a:ea typeface="+mn-ea"/>
                <a:cs typeface="+mn-cs"/>
              </a:rPr>
              <a:t>calcSix</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console.log (iterator)</a:t>
            </a:r>
          </a:p>
          <a:p>
            <a:r>
              <a:rPr lang="en-US" sz="1200" b="0" kern="1200" dirty="0" smtClean="0">
                <a:solidFill>
                  <a:schemeClr val="tx1"/>
                </a:solidFill>
                <a:effectLst/>
                <a:latin typeface="+mn-lt"/>
                <a:ea typeface="+mn-ea"/>
                <a:cs typeface="+mn-cs"/>
              </a:rPr>
              <a:t>}</a:t>
            </a:r>
          </a:p>
          <a:p>
            <a:endParaRPr lang="en-US" dirty="0" smtClean="0"/>
          </a:p>
          <a:p>
            <a:r>
              <a:rPr lang="en-US" dirty="0" smtClean="0"/>
              <a:t>//=================================</a:t>
            </a:r>
          </a:p>
          <a:p>
            <a:r>
              <a:rPr lang="en-US" dirty="0" smtClean="0"/>
              <a:t>function * generator() {</a:t>
            </a:r>
          </a:p>
          <a:p>
            <a:r>
              <a:rPr lang="en-US" dirty="0" smtClean="0"/>
              <a:t>  yield 1;</a:t>
            </a:r>
          </a:p>
          <a:p>
            <a:r>
              <a:rPr lang="en-US" dirty="0" smtClean="0"/>
              <a:t>  return 2;</a:t>
            </a:r>
          </a:p>
          <a:p>
            <a:r>
              <a:rPr lang="en-US" dirty="0" smtClean="0"/>
              <a:t>  yield 3; // we will never reach this yield</a:t>
            </a:r>
          </a:p>
          <a:p>
            <a:r>
              <a:rPr lang="en-US" dirty="0" smtClean="0"/>
              <a:t>}</a:t>
            </a:r>
          </a:p>
          <a:p>
            <a:endParaRPr lang="en-US" dirty="0" smtClean="0"/>
          </a:p>
          <a:p>
            <a:r>
              <a:rPr lang="en-US" dirty="0" err="1" smtClean="0"/>
              <a:t>const</a:t>
            </a:r>
            <a:r>
              <a:rPr lang="en-US" dirty="0" smtClean="0"/>
              <a:t> gen = generator();</a:t>
            </a:r>
          </a:p>
          <a:p>
            <a:endParaRPr lang="en-US" dirty="0" smtClean="0"/>
          </a:p>
          <a:p>
            <a:r>
              <a:rPr lang="en-US" dirty="0" err="1" smtClean="0"/>
              <a:t>gen.next</a:t>
            </a:r>
            <a:r>
              <a:rPr lang="en-US" dirty="0" smtClean="0"/>
              <a:t>(); // {value: 1, done: false}</a:t>
            </a:r>
          </a:p>
          <a:p>
            <a:r>
              <a:rPr lang="en-US" dirty="0" err="1" smtClean="0"/>
              <a:t>gen.next</a:t>
            </a:r>
            <a:r>
              <a:rPr lang="en-US" dirty="0" smtClean="0"/>
              <a:t>(); // {value: 2, done: true}</a:t>
            </a:r>
          </a:p>
          <a:p>
            <a:r>
              <a:rPr lang="en-US" dirty="0" err="1" smtClean="0"/>
              <a:t>gen.next</a:t>
            </a:r>
            <a:r>
              <a:rPr lang="en-US" dirty="0" smtClean="0"/>
              <a:t>(); // {value: undefined, done: true}</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26</a:t>
            </a:fld>
            <a:endParaRPr lang="en-US"/>
          </a:p>
        </p:txBody>
      </p:sp>
    </p:spTree>
    <p:extLst>
      <p:ext uri="{BB962C8B-B14F-4D97-AF65-F5344CB8AC3E}">
        <p14:creationId xmlns:p14="http://schemas.microsoft.com/office/powerpoint/2010/main" val="2061937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0" i="0" kern="1200" dirty="0" smtClean="0">
                <a:solidFill>
                  <a:schemeClr val="tx1"/>
                </a:solidFill>
                <a:effectLst/>
                <a:latin typeface="+mn-lt"/>
                <a:ea typeface="+mn-ea"/>
                <a:cs typeface="+mn-cs"/>
              </a:rPr>
              <a:t>Object Initializers</a:t>
            </a:r>
          </a:p>
          <a:p>
            <a:r>
              <a:rPr lang="en-US" dirty="0" err="1" smtClean="0"/>
              <a:t>var</a:t>
            </a:r>
            <a:r>
              <a:rPr lang="en-US" dirty="0" smtClean="0"/>
              <a:t> person = { </a:t>
            </a:r>
          </a:p>
          <a:p>
            <a:r>
              <a:rPr lang="en-US" dirty="0" smtClean="0"/>
              <a:t>   </a:t>
            </a:r>
            <a:r>
              <a:rPr lang="en-US" dirty="0" err="1" smtClean="0"/>
              <a:t>firstname</a:t>
            </a:r>
            <a:r>
              <a:rPr lang="en-US" dirty="0" smtClean="0"/>
              <a:t>:"Tom", </a:t>
            </a:r>
          </a:p>
          <a:p>
            <a:r>
              <a:rPr lang="en-US" dirty="0" smtClean="0"/>
              <a:t>   </a:t>
            </a:r>
            <a:r>
              <a:rPr lang="en-US" dirty="0" err="1" smtClean="0"/>
              <a:t>lastname</a:t>
            </a:r>
            <a:r>
              <a:rPr lang="en-US" dirty="0" smtClean="0"/>
              <a:t>:"Hanks", </a:t>
            </a:r>
          </a:p>
          <a:p>
            <a:r>
              <a:rPr lang="en-US" dirty="0" smtClean="0"/>
              <a:t>   </a:t>
            </a:r>
            <a:r>
              <a:rPr lang="en-US" dirty="0" err="1" smtClean="0"/>
              <a:t>func:function</a:t>
            </a:r>
            <a:r>
              <a:rPr lang="en-US" dirty="0" smtClean="0"/>
              <a:t>(){return "Hello!!"},    </a:t>
            </a:r>
          </a:p>
          <a:p>
            <a:r>
              <a:rPr lang="en-US" dirty="0" smtClean="0"/>
              <a:t>}; </a:t>
            </a:r>
          </a:p>
          <a:p>
            <a:r>
              <a:rPr lang="en-US" dirty="0" smtClean="0"/>
              <a:t>//access the object values </a:t>
            </a:r>
          </a:p>
          <a:p>
            <a:r>
              <a:rPr lang="en-US" dirty="0" smtClean="0"/>
              <a:t>console.log(</a:t>
            </a:r>
            <a:r>
              <a:rPr lang="en-US" dirty="0" err="1" smtClean="0"/>
              <a:t>person.firstname</a:t>
            </a:r>
            <a:r>
              <a:rPr lang="en-US" dirty="0" smtClean="0"/>
              <a:t>)   </a:t>
            </a:r>
          </a:p>
          <a:p>
            <a:r>
              <a:rPr lang="en-US" dirty="0" smtClean="0"/>
              <a:t>console.log(</a:t>
            </a:r>
            <a:r>
              <a:rPr lang="en-US" dirty="0" err="1" smtClean="0"/>
              <a:t>person.lastname</a:t>
            </a:r>
            <a:r>
              <a:rPr lang="en-US" dirty="0" smtClean="0"/>
              <a:t>) </a:t>
            </a:r>
          </a:p>
          <a:p>
            <a:r>
              <a:rPr lang="en-US" dirty="0" smtClean="0"/>
              <a:t>console.log(</a:t>
            </a:r>
            <a:r>
              <a:rPr lang="en-US" dirty="0" err="1" smtClean="0"/>
              <a:t>person.func</a:t>
            </a:r>
            <a:r>
              <a:rPr lang="en-US" dirty="0" smtClean="0"/>
              <a:t>())</a:t>
            </a:r>
          </a:p>
          <a:p>
            <a:r>
              <a:rPr lang="en-US" dirty="0" smtClean="0"/>
              <a:t>//one line</a:t>
            </a:r>
          </a:p>
          <a:p>
            <a:r>
              <a:rPr lang="en-US" dirty="0" err="1" smtClean="0"/>
              <a:t>var</a:t>
            </a:r>
            <a:r>
              <a:rPr lang="en-US" dirty="0" smtClean="0"/>
              <a:t> </a:t>
            </a:r>
            <a:r>
              <a:rPr lang="en-US" dirty="0" err="1" smtClean="0"/>
              <a:t>myObj</a:t>
            </a:r>
            <a:r>
              <a:rPr lang="en-US" dirty="0" smtClean="0"/>
              <a:t> = new Object(),</a:t>
            </a:r>
          </a:p>
          <a:p>
            <a:r>
              <a:rPr lang="en-US" dirty="0" smtClean="0"/>
              <a:t>    </a:t>
            </a:r>
            <a:r>
              <a:rPr lang="en-US" dirty="0" err="1" smtClean="0"/>
              <a:t>str</a:t>
            </a:r>
            <a:r>
              <a:rPr lang="en-US" dirty="0" smtClean="0"/>
              <a:t> = '</a:t>
            </a:r>
            <a:r>
              <a:rPr lang="en-US" dirty="0" err="1" smtClean="0"/>
              <a:t>myString</a:t>
            </a:r>
            <a:r>
              <a:rPr lang="en-US" dirty="0" smtClean="0"/>
              <a:t>',</a:t>
            </a:r>
          </a:p>
          <a:p>
            <a:r>
              <a:rPr lang="en-US" dirty="0" smtClean="0"/>
              <a:t>    rand = </a:t>
            </a:r>
            <a:r>
              <a:rPr lang="en-US" dirty="0" err="1" smtClean="0"/>
              <a:t>Math.random</a:t>
            </a:r>
            <a:r>
              <a:rPr lang="en-US" dirty="0" smtClean="0"/>
              <a:t>(),</a:t>
            </a:r>
          </a:p>
          <a:p>
            <a:r>
              <a:rPr lang="en-US" dirty="0" smtClean="0"/>
              <a:t>    </a:t>
            </a:r>
            <a:r>
              <a:rPr lang="en-US" dirty="0" err="1" smtClean="0"/>
              <a:t>obj</a:t>
            </a:r>
            <a:r>
              <a:rPr lang="en-US" dirty="0" smtClean="0"/>
              <a:t> = new Object();</a:t>
            </a:r>
          </a:p>
          <a:p>
            <a:r>
              <a:rPr lang="en-US" sz="1200" kern="1200" dirty="0" err="1" smtClean="0">
                <a:solidFill>
                  <a:schemeClr val="tx1"/>
                </a:solidFill>
                <a:effectLst/>
                <a:latin typeface="+mn-lt"/>
                <a:ea typeface="+mn-ea"/>
                <a:cs typeface="+mn-cs"/>
              </a:rPr>
              <a:t>var</a:t>
            </a:r>
            <a:r>
              <a:rPr lang="en-US" dirty="0" smtClean="0"/>
              <a:t> </a:t>
            </a:r>
            <a:r>
              <a:rPr lang="en-US" dirty="0" err="1" smtClean="0"/>
              <a:t>myHonda</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color</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'red',</a:t>
            </a:r>
            <a:r>
              <a:rPr lang="en-US" dirty="0" smtClean="0"/>
              <a:t> wheels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4,</a:t>
            </a:r>
            <a:r>
              <a:rPr lang="en-US" dirty="0" smtClean="0"/>
              <a:t> engine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cylinders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4,</a:t>
            </a:r>
            <a:r>
              <a:rPr lang="en-US" dirty="0" smtClean="0"/>
              <a:t> size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2.2}};</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27</a:t>
            </a:fld>
            <a:endParaRPr lang="en-US"/>
          </a:p>
        </p:txBody>
      </p:sp>
    </p:spTree>
    <p:extLst>
      <p:ext uri="{BB962C8B-B14F-4D97-AF65-F5344CB8AC3E}">
        <p14:creationId xmlns:p14="http://schemas.microsoft.com/office/powerpoint/2010/main" val="1044797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a = 1, b = 2;</a:t>
            </a:r>
          </a:p>
          <a:p>
            <a:r>
              <a:rPr lang="en-US" sz="1200" b="0" kern="1200" dirty="0" smtClean="0">
                <a:solidFill>
                  <a:schemeClr val="tx1"/>
                </a:solidFill>
                <a:effectLst/>
                <a:latin typeface="+mn-lt"/>
                <a:ea typeface="+mn-ea"/>
                <a:cs typeface="+mn-cs"/>
              </a:rPr>
              <a:t>        // ES5</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foo = { a: a, b: b };</a:t>
            </a:r>
          </a:p>
          <a:p>
            <a:r>
              <a:rPr lang="en-US" sz="1200" b="0" kern="1200" dirty="0" smtClean="0">
                <a:solidFill>
                  <a:schemeClr val="tx1"/>
                </a:solidFill>
                <a:effectLst/>
                <a:latin typeface="+mn-lt"/>
                <a:ea typeface="+mn-ea"/>
                <a:cs typeface="+mn-cs"/>
              </a:rPr>
              <a:t>        // ES6</a:t>
            </a:r>
          </a:p>
          <a:p>
            <a:r>
              <a:rPr lang="en-US" sz="1200" b="0" kern="1200" dirty="0" smtClean="0">
                <a:solidFill>
                  <a:schemeClr val="tx1"/>
                </a:solidFill>
                <a:effectLst/>
                <a:latin typeface="+mn-lt"/>
                <a:ea typeface="+mn-ea"/>
                <a:cs typeface="+mn-cs"/>
              </a:rPr>
              <a:t>        let foo = { a, b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28</a:t>
            </a:fld>
            <a:endParaRPr lang="en-US"/>
          </a:p>
        </p:txBody>
      </p:sp>
    </p:spTree>
    <p:extLst>
      <p:ext uri="{BB962C8B-B14F-4D97-AF65-F5344CB8AC3E}">
        <p14:creationId xmlns:p14="http://schemas.microsoft.com/office/powerpoint/2010/main" val="2673035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 ES5</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foo = {</a:t>
            </a:r>
          </a:p>
          <a:p>
            <a:r>
              <a:rPr lang="en-US" sz="1200" b="0" kern="1200" dirty="0" smtClean="0">
                <a:solidFill>
                  <a:schemeClr val="tx1"/>
                </a:solidFill>
                <a:effectLst/>
                <a:latin typeface="+mn-lt"/>
                <a:ea typeface="+mn-ea"/>
                <a:cs typeface="+mn-cs"/>
              </a:rPr>
              <a:t>            bar: function (x) {</a:t>
            </a:r>
          </a:p>
          <a:p>
            <a:r>
              <a:rPr lang="en-US" sz="1200" b="0" kern="1200" dirty="0" smtClean="0">
                <a:solidFill>
                  <a:schemeClr val="tx1"/>
                </a:solidFill>
                <a:effectLst/>
                <a:latin typeface="+mn-lt"/>
                <a:ea typeface="+mn-ea"/>
                <a:cs typeface="+mn-cs"/>
              </a:rPr>
              <a:t>                return x;</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 // ES6</a:t>
            </a:r>
          </a:p>
          <a:p>
            <a:r>
              <a:rPr lang="en-US" sz="1200" b="0" kern="1200" dirty="0" smtClean="0">
                <a:solidFill>
                  <a:schemeClr val="tx1"/>
                </a:solidFill>
                <a:effectLst/>
                <a:latin typeface="+mn-lt"/>
                <a:ea typeface="+mn-ea"/>
                <a:cs typeface="+mn-cs"/>
              </a:rPr>
              <a:t>        let foo = {</a:t>
            </a:r>
          </a:p>
          <a:p>
            <a:r>
              <a:rPr lang="en-US" sz="1200" b="0" kern="1200" dirty="0" smtClean="0">
                <a:solidFill>
                  <a:schemeClr val="tx1"/>
                </a:solidFill>
                <a:effectLst/>
                <a:latin typeface="+mn-lt"/>
                <a:ea typeface="+mn-ea"/>
                <a:cs typeface="+mn-cs"/>
              </a:rPr>
              <a:t>            bar(x) {</a:t>
            </a:r>
          </a:p>
          <a:p>
            <a:r>
              <a:rPr lang="en-US" sz="1200" b="0" kern="1200" dirty="0" smtClean="0">
                <a:solidFill>
                  <a:schemeClr val="tx1"/>
                </a:solidFill>
                <a:effectLst/>
                <a:latin typeface="+mn-lt"/>
                <a:ea typeface="+mn-ea"/>
                <a:cs typeface="+mn-cs"/>
              </a:rPr>
              <a:t>                return x;</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29</a:t>
            </a:fld>
            <a:endParaRPr lang="en-US"/>
          </a:p>
        </p:txBody>
      </p:sp>
    </p:spTree>
    <p:extLst>
      <p:ext uri="{BB962C8B-B14F-4D97-AF65-F5344CB8AC3E}">
        <p14:creationId xmlns:p14="http://schemas.microsoft.com/office/powerpoint/2010/main" val="3013124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const</a:t>
            </a:r>
            <a:r>
              <a:rPr lang="en-US" dirty="0" smtClean="0"/>
              <a:t> </a:t>
            </a:r>
            <a:r>
              <a:rPr lang="en-US" dirty="0" err="1" smtClean="0"/>
              <a:t>obj</a:t>
            </a:r>
            <a:r>
              <a:rPr lang="en-US" dirty="0" smtClean="0"/>
              <a:t> = {  prop: 42};</a:t>
            </a:r>
          </a:p>
          <a:p>
            <a:r>
              <a:rPr lang="en-US" dirty="0" err="1" smtClean="0"/>
              <a:t>Object.freeze</a:t>
            </a:r>
            <a:r>
              <a:rPr lang="en-US" dirty="0" smtClean="0"/>
              <a:t>(</a:t>
            </a:r>
            <a:r>
              <a:rPr lang="en-US" dirty="0" err="1" smtClean="0"/>
              <a:t>obj</a:t>
            </a:r>
            <a:r>
              <a:rPr lang="en-US" dirty="0" smtClean="0"/>
              <a:t>);</a:t>
            </a:r>
          </a:p>
          <a:p>
            <a:r>
              <a:rPr lang="en-US" dirty="0" err="1" smtClean="0"/>
              <a:t>obj.prop</a:t>
            </a:r>
            <a:r>
              <a:rPr lang="en-US" dirty="0" smtClean="0"/>
              <a:t> = 33;// Throws an error in strict mode</a:t>
            </a:r>
          </a:p>
          <a:p>
            <a:r>
              <a:rPr lang="en-US" dirty="0" smtClean="0"/>
              <a:t>console.log(</a:t>
            </a:r>
            <a:r>
              <a:rPr lang="en-US" dirty="0" err="1" smtClean="0"/>
              <a:t>obj.prop</a:t>
            </a:r>
            <a:r>
              <a:rPr lang="en-US" dirty="0" smtClean="0"/>
              <a:t>);// expected output: 42</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30</a:t>
            </a:fld>
            <a:endParaRPr lang="en-US"/>
          </a:p>
        </p:txBody>
      </p:sp>
    </p:spTree>
    <p:extLst>
      <p:ext uri="{BB962C8B-B14F-4D97-AF65-F5344CB8AC3E}">
        <p14:creationId xmlns:p14="http://schemas.microsoft.com/office/powerpoint/2010/main" val="1374035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const</a:t>
            </a:r>
            <a:r>
              <a:rPr lang="en-US" dirty="0" smtClean="0"/>
              <a:t> object1 = {  property1: 42};</a:t>
            </a:r>
          </a:p>
          <a:p>
            <a:r>
              <a:rPr lang="en-US" dirty="0" err="1" smtClean="0"/>
              <a:t>Object.seal</a:t>
            </a:r>
            <a:r>
              <a:rPr lang="en-US" dirty="0" smtClean="0"/>
              <a:t>(object1);</a:t>
            </a:r>
          </a:p>
          <a:p>
            <a:r>
              <a:rPr lang="en-US" dirty="0" smtClean="0"/>
              <a:t>object1.property1 = 33;</a:t>
            </a:r>
          </a:p>
          <a:p>
            <a:r>
              <a:rPr lang="en-US" dirty="0" smtClean="0"/>
              <a:t>console.log(object1.property1);// expected output: 33</a:t>
            </a:r>
          </a:p>
          <a:p>
            <a:r>
              <a:rPr lang="en-US" dirty="0" smtClean="0"/>
              <a:t>delete object1.property1; // cannot delete when sealed</a:t>
            </a:r>
          </a:p>
          <a:p>
            <a:r>
              <a:rPr lang="en-US" dirty="0" smtClean="0"/>
              <a:t>console.log(object1.property1);// expected output: 33</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31</a:t>
            </a:fld>
            <a:endParaRPr lang="en-US"/>
          </a:p>
        </p:txBody>
      </p:sp>
    </p:spTree>
    <p:extLst>
      <p:ext uri="{BB962C8B-B14F-4D97-AF65-F5344CB8AC3E}">
        <p14:creationId xmlns:p14="http://schemas.microsoft.com/office/powerpoint/2010/main" val="361287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var</a:t>
            </a:r>
            <a:r>
              <a:rPr lang="en-US" dirty="0" smtClean="0"/>
              <a:t> </a:t>
            </a:r>
            <a:r>
              <a:rPr lang="en-US" dirty="0" err="1" smtClean="0"/>
              <a:t>obj</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p>
          <a:p>
            <a:r>
              <a:rPr lang="en-US" dirty="0" err="1" smtClean="0"/>
              <a:t>Object</a:t>
            </a:r>
            <a:r>
              <a:rPr lang="en-US" sz="1200" kern="1200" dirty="0" err="1" smtClean="0">
                <a:solidFill>
                  <a:schemeClr val="tx1"/>
                </a:solidFill>
                <a:effectLst/>
                <a:latin typeface="+mn-lt"/>
                <a:ea typeface="+mn-ea"/>
                <a:cs typeface="+mn-cs"/>
              </a:rPr>
              <a:t>.defineProperty</a:t>
            </a:r>
            <a:r>
              <a:rPr lang="en-US" sz="1200" kern="1200" dirty="0" smtClean="0">
                <a:solidFill>
                  <a:schemeClr val="tx1"/>
                </a:solidFill>
                <a:effectLst/>
                <a:latin typeface="+mn-lt"/>
                <a:ea typeface="+mn-ea"/>
                <a:cs typeface="+mn-cs"/>
              </a:rPr>
              <a:t>(</a:t>
            </a:r>
            <a:r>
              <a:rPr lang="en-US" dirty="0" err="1" smtClean="0"/>
              <a:t>obj</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'key',</a:t>
            </a:r>
            <a:r>
              <a:rPr lang="en-US" dirty="0" smtClean="0"/>
              <a:t> </a:t>
            </a:r>
            <a:r>
              <a:rPr lang="en-US" sz="1200" kern="1200" dirty="0" smtClean="0">
                <a:solidFill>
                  <a:schemeClr val="tx1"/>
                </a:solidFill>
                <a:effectLst/>
                <a:latin typeface="+mn-lt"/>
                <a:ea typeface="+mn-ea"/>
                <a:cs typeface="+mn-cs"/>
              </a:rPr>
              <a:t>{</a:t>
            </a:r>
            <a:r>
              <a:rPr lang="en-US" dirty="0" smtClean="0"/>
              <a:t> enumerable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false,</a:t>
            </a:r>
            <a:r>
              <a:rPr lang="en-US" dirty="0" smtClean="0"/>
              <a:t> configurable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false,</a:t>
            </a:r>
            <a:r>
              <a:rPr lang="en-US" dirty="0" smtClean="0"/>
              <a:t> writable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false,</a:t>
            </a:r>
            <a:r>
              <a:rPr lang="en-US" dirty="0" smtClean="0"/>
              <a:t> value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32</a:t>
            </a:fld>
            <a:endParaRPr lang="en-US"/>
          </a:p>
        </p:txBody>
      </p:sp>
    </p:spTree>
    <p:extLst>
      <p:ext uri="{BB962C8B-B14F-4D97-AF65-F5344CB8AC3E}">
        <p14:creationId xmlns:p14="http://schemas.microsoft.com/office/powerpoint/2010/main" val="4219838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a:t>
            </a:r>
            <a:r>
              <a:rPr lang="en-US" dirty="0" err="1" smtClean="0"/>
              <a:t>bValue</a:t>
            </a:r>
            <a:r>
              <a:rPr lang="en-US" dirty="0" smtClean="0"/>
              <a:t> = 38;</a:t>
            </a:r>
          </a:p>
          <a:p>
            <a:r>
              <a:rPr lang="en-US" dirty="0" err="1" smtClean="0"/>
              <a:t>Object.defineProperty</a:t>
            </a:r>
            <a:r>
              <a:rPr lang="en-US" dirty="0" smtClean="0"/>
              <a:t>(o, 'b', {</a:t>
            </a:r>
          </a:p>
          <a:p>
            <a:r>
              <a:rPr lang="en-US" dirty="0" smtClean="0"/>
              <a:t>  </a:t>
            </a:r>
          </a:p>
          <a:p>
            <a:r>
              <a:rPr lang="en-US" dirty="0" smtClean="0"/>
              <a:t>  // This is equivalent to:</a:t>
            </a:r>
          </a:p>
          <a:p>
            <a:r>
              <a:rPr lang="en-US" dirty="0" smtClean="0"/>
              <a:t>  // get: function() { return </a:t>
            </a:r>
            <a:r>
              <a:rPr lang="en-US" dirty="0" err="1" smtClean="0"/>
              <a:t>bValue</a:t>
            </a:r>
            <a:r>
              <a:rPr lang="en-US" dirty="0" smtClean="0"/>
              <a:t>; },</a:t>
            </a:r>
          </a:p>
          <a:p>
            <a:r>
              <a:rPr lang="en-US" dirty="0" smtClean="0"/>
              <a:t>  // set: function(</a:t>
            </a:r>
            <a:r>
              <a:rPr lang="en-US" dirty="0" err="1" smtClean="0"/>
              <a:t>newValue</a:t>
            </a:r>
            <a:r>
              <a:rPr lang="en-US" dirty="0" smtClean="0"/>
              <a:t>) { </a:t>
            </a:r>
            <a:r>
              <a:rPr lang="en-US" dirty="0" err="1" smtClean="0"/>
              <a:t>bValue</a:t>
            </a:r>
            <a:r>
              <a:rPr lang="en-US" dirty="0" smtClean="0"/>
              <a:t> = </a:t>
            </a:r>
            <a:r>
              <a:rPr lang="en-US" dirty="0" err="1" smtClean="0"/>
              <a:t>newValue</a:t>
            </a:r>
            <a:r>
              <a:rPr lang="en-US" dirty="0" smtClean="0"/>
              <a:t>; },</a:t>
            </a:r>
          </a:p>
          <a:p>
            <a:r>
              <a:rPr lang="en-US" dirty="0" smtClean="0"/>
              <a:t>  get() { return </a:t>
            </a:r>
            <a:r>
              <a:rPr lang="en-US" dirty="0" err="1" smtClean="0"/>
              <a:t>bValue</a:t>
            </a:r>
            <a:r>
              <a:rPr lang="en-US" dirty="0" smtClean="0"/>
              <a:t>; },</a:t>
            </a:r>
          </a:p>
          <a:p>
            <a:r>
              <a:rPr lang="en-US" dirty="0" smtClean="0"/>
              <a:t>  set(</a:t>
            </a:r>
            <a:r>
              <a:rPr lang="en-US" dirty="0" err="1" smtClean="0"/>
              <a:t>newValue</a:t>
            </a:r>
            <a:r>
              <a:rPr lang="en-US" dirty="0" smtClean="0"/>
              <a:t>) { </a:t>
            </a:r>
            <a:r>
              <a:rPr lang="en-US" dirty="0" err="1" smtClean="0"/>
              <a:t>bValue</a:t>
            </a:r>
            <a:r>
              <a:rPr lang="en-US" dirty="0" smtClean="0"/>
              <a:t> = </a:t>
            </a:r>
            <a:r>
              <a:rPr lang="en-US" dirty="0" err="1" smtClean="0"/>
              <a:t>newValue</a:t>
            </a:r>
            <a:r>
              <a:rPr lang="en-US" dirty="0" smtClean="0"/>
              <a:t>; },</a:t>
            </a:r>
          </a:p>
          <a:p>
            <a:r>
              <a:rPr lang="en-US" dirty="0" smtClean="0"/>
              <a:t>  enumerable: true,</a:t>
            </a:r>
          </a:p>
          <a:p>
            <a:r>
              <a:rPr lang="en-US" dirty="0" smtClean="0"/>
              <a:t>  configurable: true</a:t>
            </a:r>
          </a:p>
          <a:p>
            <a:r>
              <a:rPr lang="en-US" dirty="0" smtClean="0"/>
              <a:t>});</a:t>
            </a:r>
          </a:p>
          <a:p>
            <a:r>
              <a:rPr lang="en-US" dirty="0" err="1" smtClean="0"/>
              <a:t>o.b</a:t>
            </a:r>
            <a:r>
              <a:rPr lang="en-US" dirty="0" smtClean="0"/>
              <a:t>; // 38</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33</a:t>
            </a:fld>
            <a:endParaRPr lang="en-US"/>
          </a:p>
        </p:txBody>
      </p:sp>
    </p:spTree>
    <p:extLst>
      <p:ext uri="{BB962C8B-B14F-4D97-AF65-F5344CB8AC3E}">
        <p14:creationId xmlns:p14="http://schemas.microsoft.com/office/powerpoint/2010/main" val="1715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let popcorn = { action: 'pop', butter: true }</a:t>
            </a:r>
          </a:p>
          <a:p>
            <a:r>
              <a:rPr lang="en-US" sz="1200" b="0" kern="1200" dirty="0" smtClean="0">
                <a:solidFill>
                  <a:schemeClr val="tx1"/>
                </a:solidFill>
                <a:effectLst/>
                <a:latin typeface="+mn-lt"/>
                <a:ea typeface="+mn-ea"/>
                <a:cs typeface="+mn-cs"/>
              </a:rPr>
              <a:t>        let </a:t>
            </a:r>
            <a:r>
              <a:rPr lang="en-US" sz="1200" b="0" kern="1200" dirty="0" err="1" smtClean="0">
                <a:solidFill>
                  <a:schemeClr val="tx1"/>
                </a:solidFill>
                <a:effectLst/>
                <a:latin typeface="+mn-lt"/>
                <a:ea typeface="+mn-ea"/>
                <a:cs typeface="+mn-cs"/>
              </a:rPr>
              <a:t>popcornAction</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Object.getOwnPropertyDescriptor</a:t>
            </a:r>
            <a:r>
              <a:rPr lang="en-US" sz="1200" b="0" kern="1200" dirty="0" smtClean="0">
                <a:solidFill>
                  <a:schemeClr val="tx1"/>
                </a:solidFill>
                <a:effectLst/>
                <a:latin typeface="+mn-lt"/>
                <a:ea typeface="+mn-ea"/>
                <a:cs typeface="+mn-cs"/>
              </a:rPr>
              <a:t>(popcorn, 'action')</a:t>
            </a:r>
          </a:p>
          <a:p>
            <a:r>
              <a:rPr lang="en-US" sz="1200" b="0" kern="1200" dirty="0" smtClean="0">
                <a:solidFill>
                  <a:schemeClr val="tx1"/>
                </a:solidFill>
                <a:effectLst/>
                <a:latin typeface="+mn-lt"/>
                <a:ea typeface="+mn-ea"/>
                <a:cs typeface="+mn-cs"/>
              </a:rPr>
              <a:t>        console.log(</a:t>
            </a:r>
            <a:r>
              <a:rPr lang="en-US" sz="1200" b="0" kern="1200" dirty="0" err="1" smtClean="0">
                <a:solidFill>
                  <a:schemeClr val="tx1"/>
                </a:solidFill>
                <a:effectLst/>
                <a:latin typeface="+mn-lt"/>
                <a:ea typeface="+mn-ea"/>
                <a:cs typeface="+mn-cs"/>
              </a:rPr>
              <a:t>popcornAction</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popcornAction</a:t>
            </a:r>
            <a:r>
              <a:rPr lang="en-US" sz="1200" b="0" kern="1200" dirty="0" smtClean="0">
                <a:solidFill>
                  <a:schemeClr val="tx1"/>
                </a:solidFill>
                <a:effectLst/>
                <a:latin typeface="+mn-lt"/>
                <a:ea typeface="+mn-ea"/>
                <a:cs typeface="+mn-cs"/>
              </a:rPr>
              <a:t> is {</a:t>
            </a:r>
          </a:p>
          <a:p>
            <a:r>
              <a:rPr lang="en-US" sz="1200" b="0" kern="1200" dirty="0" smtClean="0">
                <a:solidFill>
                  <a:schemeClr val="tx1"/>
                </a:solidFill>
                <a:effectLst/>
                <a:latin typeface="+mn-lt"/>
                <a:ea typeface="+mn-ea"/>
                <a:cs typeface="+mn-cs"/>
              </a:rPr>
              <a:t>        //   value: "pop",</a:t>
            </a:r>
          </a:p>
          <a:p>
            <a:r>
              <a:rPr lang="en-US" sz="1200" b="0" kern="1200" dirty="0" smtClean="0">
                <a:solidFill>
                  <a:schemeClr val="tx1"/>
                </a:solidFill>
                <a:effectLst/>
                <a:latin typeface="+mn-lt"/>
                <a:ea typeface="+mn-ea"/>
                <a:cs typeface="+mn-cs"/>
              </a:rPr>
              <a:t>        //   writable: true,</a:t>
            </a:r>
          </a:p>
          <a:p>
            <a:r>
              <a:rPr lang="en-US" sz="1200" b="0" kern="1200" dirty="0" smtClean="0">
                <a:solidFill>
                  <a:schemeClr val="tx1"/>
                </a:solidFill>
                <a:effectLst/>
                <a:latin typeface="+mn-lt"/>
                <a:ea typeface="+mn-ea"/>
                <a:cs typeface="+mn-cs"/>
              </a:rPr>
              <a:t>        //   enumerable: true,</a:t>
            </a:r>
          </a:p>
          <a:p>
            <a:r>
              <a:rPr lang="en-US" sz="1200" b="0" kern="1200" dirty="0" smtClean="0">
                <a:solidFill>
                  <a:schemeClr val="tx1"/>
                </a:solidFill>
                <a:effectLst/>
                <a:latin typeface="+mn-lt"/>
                <a:ea typeface="+mn-ea"/>
                <a:cs typeface="+mn-cs"/>
              </a:rPr>
              <a:t>        //   writable: true</a:t>
            </a:r>
          </a:p>
          <a:p>
            <a:r>
              <a:rPr lang="en-US" sz="1200" b="0" kern="1200" dirty="0" smtClean="0">
                <a:solidFill>
                  <a:schemeClr val="tx1"/>
                </a:solidFill>
                <a:effectLst/>
                <a:latin typeface="+mn-lt"/>
                <a:ea typeface="+mn-ea"/>
                <a:cs typeface="+mn-cs"/>
              </a:rPr>
              <a:t>        //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35</a:t>
            </a:fld>
            <a:endParaRPr lang="en-US"/>
          </a:p>
        </p:txBody>
      </p:sp>
    </p:spTree>
    <p:extLst>
      <p:ext uri="{BB962C8B-B14F-4D97-AF65-F5344CB8AC3E}">
        <p14:creationId xmlns:p14="http://schemas.microsoft.com/office/powerpoint/2010/main" val="149954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class Flower {</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leaf_color</a:t>
            </a:r>
            <a:r>
              <a:rPr lang="en-US" sz="1200" b="0" kern="1200" dirty="0" smtClean="0">
                <a:solidFill>
                  <a:schemeClr val="tx1"/>
                </a:solidFill>
                <a:effectLst/>
                <a:latin typeface="+mn-lt"/>
                <a:ea typeface="+mn-ea"/>
                <a:cs typeface="+mn-cs"/>
              </a:rPr>
              <a:t> = "green";</a:t>
            </a:r>
          </a:p>
          <a:p>
            <a:r>
              <a:rPr lang="en-US" sz="1200" b="0" kern="1200" dirty="0" smtClean="0">
                <a:solidFill>
                  <a:schemeClr val="tx1"/>
                </a:solidFill>
                <a:effectLst/>
                <a:latin typeface="+mn-lt"/>
                <a:ea typeface="+mn-ea"/>
                <a:cs typeface="+mn-cs"/>
              </a:rPr>
              <a:t>            constructor(name) {</a:t>
            </a:r>
          </a:p>
          <a:p>
            <a:r>
              <a:rPr lang="en-US" sz="1200" b="0" kern="1200" dirty="0" smtClean="0">
                <a:solidFill>
                  <a:schemeClr val="tx1"/>
                </a:solidFill>
                <a:effectLst/>
                <a:latin typeface="+mn-lt"/>
                <a:ea typeface="+mn-ea"/>
                <a:cs typeface="+mn-cs"/>
              </a:rPr>
              <a:t>                this.name = name;</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get_color</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return this.#</a:t>
            </a:r>
            <a:r>
              <a:rPr lang="en-US" sz="1200" b="0" kern="1200" dirty="0" err="1" smtClean="0">
                <a:solidFill>
                  <a:schemeClr val="tx1"/>
                </a:solidFill>
                <a:effectLst/>
                <a:latin typeface="+mn-lt"/>
                <a:ea typeface="+mn-ea"/>
                <a:cs typeface="+mn-cs"/>
              </a:rPr>
              <a:t>leaf_color</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orchid = new Flower("orchid");</a:t>
            </a:r>
          </a:p>
          <a:p>
            <a:r>
              <a:rPr lang="en-US" sz="1200" b="0" kern="1200" dirty="0" smtClean="0">
                <a:solidFill>
                  <a:schemeClr val="tx1"/>
                </a:solidFill>
                <a:effectLst/>
                <a:latin typeface="+mn-lt"/>
                <a:ea typeface="+mn-ea"/>
                <a:cs typeface="+mn-cs"/>
              </a:rPr>
              <a:t>        console.log(</a:t>
            </a:r>
            <a:r>
              <a:rPr lang="en-US" sz="1200" b="0" kern="1200" dirty="0" err="1" smtClean="0">
                <a:solidFill>
                  <a:schemeClr val="tx1"/>
                </a:solidFill>
                <a:effectLst/>
                <a:latin typeface="+mn-lt"/>
                <a:ea typeface="+mn-ea"/>
                <a:cs typeface="+mn-cs"/>
              </a:rPr>
              <a:t>orchid.get_color</a:t>
            </a:r>
            <a:r>
              <a:rPr lang="en-US" sz="1200" b="0" kern="1200" dirty="0" smtClean="0">
                <a:solidFill>
                  <a:schemeClr val="tx1"/>
                </a:solidFill>
                <a:effectLst/>
                <a:latin typeface="+mn-lt"/>
                <a:ea typeface="+mn-ea"/>
                <a:cs typeface="+mn-cs"/>
              </a:rPr>
              <a:t>()); // green</a:t>
            </a:r>
          </a:p>
          <a:p>
            <a:r>
              <a:rPr lang="en-US" sz="1200" b="0" kern="1200" dirty="0" smtClean="0">
                <a:solidFill>
                  <a:schemeClr val="tx1"/>
                </a:solidFill>
                <a:effectLst/>
                <a:latin typeface="+mn-lt"/>
                <a:ea typeface="+mn-ea"/>
                <a:cs typeface="+mn-cs"/>
              </a:rPr>
              <a:t>        console.log(orchid.#</a:t>
            </a:r>
            <a:r>
              <a:rPr lang="en-US" sz="1200" b="0" kern="1200" dirty="0" err="1" smtClean="0">
                <a:solidFill>
                  <a:schemeClr val="tx1"/>
                </a:solidFill>
                <a:effectLst/>
                <a:latin typeface="+mn-lt"/>
                <a:ea typeface="+mn-ea"/>
                <a:cs typeface="+mn-cs"/>
              </a:rPr>
              <a:t>leaf_color</a:t>
            </a:r>
            <a:r>
              <a:rPr lang="en-US" sz="1200" b="0" kern="1200" dirty="0" smtClean="0">
                <a:solidFill>
                  <a:schemeClr val="tx1"/>
                </a:solidFill>
                <a:effectLst/>
                <a:latin typeface="+mn-lt"/>
                <a:ea typeface="+mn-ea"/>
                <a:cs typeface="+mn-cs"/>
              </a:rPr>
              <a:t>) // Private name #</a:t>
            </a:r>
            <a:r>
              <a:rPr lang="en-US" sz="1200" b="0" kern="1200" dirty="0" err="1" smtClean="0">
                <a:solidFill>
                  <a:schemeClr val="tx1"/>
                </a:solidFill>
                <a:effectLst/>
                <a:latin typeface="+mn-lt"/>
                <a:ea typeface="+mn-ea"/>
                <a:cs typeface="+mn-cs"/>
              </a:rPr>
              <a:t>leaf_color</a:t>
            </a:r>
            <a:r>
              <a:rPr lang="en-US" sz="1200" b="0" kern="1200" dirty="0" smtClean="0">
                <a:solidFill>
                  <a:schemeClr val="tx1"/>
                </a:solidFill>
                <a:effectLst/>
                <a:latin typeface="+mn-lt"/>
                <a:ea typeface="+mn-ea"/>
                <a:cs typeface="+mn-cs"/>
              </a:rPr>
              <a:t> is not defined</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36</a:t>
            </a:fld>
            <a:endParaRPr lang="en-US"/>
          </a:p>
        </p:txBody>
      </p:sp>
    </p:spTree>
    <p:extLst>
      <p:ext uri="{BB962C8B-B14F-4D97-AF65-F5344CB8AC3E}">
        <p14:creationId xmlns:p14="http://schemas.microsoft.com/office/powerpoint/2010/main" val="374666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'hello'.</a:t>
            </a:r>
            <a:r>
              <a:rPr lang="en-US" sz="1200" b="0" kern="1200" dirty="0" err="1" smtClean="0">
                <a:solidFill>
                  <a:schemeClr val="tx1"/>
                </a:solidFill>
                <a:effectLst/>
                <a:latin typeface="+mn-lt"/>
                <a:ea typeface="+mn-ea"/>
                <a:cs typeface="+mn-cs"/>
              </a:rPr>
              <a:t>startsWith</a:t>
            </a:r>
            <a:r>
              <a:rPr lang="en-US" sz="1200" b="0" kern="1200" dirty="0" smtClean="0">
                <a:solidFill>
                  <a:schemeClr val="tx1"/>
                </a:solidFill>
                <a:effectLst/>
                <a:latin typeface="+mn-lt"/>
                <a:ea typeface="+mn-ea"/>
                <a:cs typeface="+mn-cs"/>
              </a:rPr>
              <a:t>('hell')</a:t>
            </a:r>
          </a:p>
          <a:p>
            <a:r>
              <a:rPr lang="en-US" sz="1200" b="0" kern="1200" dirty="0" smtClean="0">
                <a:solidFill>
                  <a:schemeClr val="tx1"/>
                </a:solidFill>
                <a:effectLst/>
                <a:latin typeface="+mn-lt"/>
                <a:ea typeface="+mn-ea"/>
                <a:cs typeface="+mn-cs"/>
              </a:rPr>
              <a:t>        true</a:t>
            </a:r>
          </a:p>
          <a:p>
            <a:r>
              <a:rPr lang="en-US" sz="1200" b="0" kern="1200" dirty="0" smtClean="0">
                <a:solidFill>
                  <a:schemeClr val="tx1"/>
                </a:solidFill>
                <a:effectLst/>
                <a:latin typeface="+mn-lt"/>
                <a:ea typeface="+mn-ea"/>
                <a:cs typeface="+mn-cs"/>
              </a:rPr>
              <a:t>        'hello'.</a:t>
            </a:r>
            <a:r>
              <a:rPr lang="en-US" sz="1200" b="0" kern="1200" dirty="0" err="1" smtClean="0">
                <a:solidFill>
                  <a:schemeClr val="tx1"/>
                </a:solidFill>
                <a:effectLst/>
                <a:latin typeface="+mn-lt"/>
                <a:ea typeface="+mn-ea"/>
                <a:cs typeface="+mn-cs"/>
              </a:rPr>
              <a:t>endsWith</a:t>
            </a:r>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ello</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true</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hello'.includes</a:t>
            </a:r>
            <a:r>
              <a:rPr lang="en-US" sz="1200" b="0" kern="1200" dirty="0" smtClean="0">
                <a:solidFill>
                  <a:schemeClr val="tx1"/>
                </a:solidFill>
                <a:effectLst/>
                <a:latin typeface="+mn-lt"/>
                <a:ea typeface="+mn-ea"/>
                <a:cs typeface="+mn-cs"/>
              </a:rPr>
              <a:t>('ell')</a:t>
            </a:r>
          </a:p>
          <a:p>
            <a:r>
              <a:rPr lang="en-US" sz="1200" b="0" kern="1200" dirty="0" smtClean="0">
                <a:solidFill>
                  <a:schemeClr val="tx1"/>
                </a:solidFill>
                <a:effectLst/>
                <a:latin typeface="+mn-lt"/>
                <a:ea typeface="+mn-ea"/>
                <a:cs typeface="+mn-cs"/>
              </a:rPr>
              <a:t>        true</a:t>
            </a:r>
          </a:p>
          <a:p>
            <a:r>
              <a:rPr lang="en-US" sz="1200" b="0" kern="1200" dirty="0" smtClean="0">
                <a:solidFill>
                  <a:schemeClr val="tx1"/>
                </a:solidFill>
                <a:effectLst/>
                <a:latin typeface="+mn-lt"/>
                <a:ea typeface="+mn-ea"/>
                <a:cs typeface="+mn-cs"/>
              </a:rPr>
              <a:t>        'doo '.repeat(3)</a:t>
            </a:r>
          </a:p>
          <a:p>
            <a:r>
              <a:rPr lang="en-US" sz="1200" b="0" kern="1200" dirty="0" smtClean="0">
                <a:solidFill>
                  <a:schemeClr val="tx1"/>
                </a:solidFill>
                <a:effectLst/>
                <a:latin typeface="+mn-lt"/>
                <a:ea typeface="+mn-ea"/>
                <a:cs typeface="+mn-cs"/>
              </a:rPr>
              <a:t>        'doo </a:t>
            </a:r>
            <a:r>
              <a:rPr lang="en-US" sz="1200" b="0" kern="1200" dirty="0" err="1" smtClean="0">
                <a:solidFill>
                  <a:schemeClr val="tx1"/>
                </a:solidFill>
                <a:effectLst/>
                <a:latin typeface="+mn-lt"/>
                <a:ea typeface="+mn-ea"/>
                <a:cs typeface="+mn-cs"/>
              </a:rPr>
              <a:t>doo</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doo</a:t>
            </a:r>
            <a:r>
              <a:rPr lang="en-US" sz="1200" b="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6</a:t>
            </a:fld>
            <a:endParaRPr lang="en-US"/>
          </a:p>
        </p:txBody>
      </p:sp>
    </p:spTree>
    <p:extLst>
      <p:ext uri="{BB962C8B-B14F-4D97-AF65-F5344CB8AC3E}">
        <p14:creationId xmlns:p14="http://schemas.microsoft.com/office/powerpoint/2010/main" val="2164984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class Flower {</a:t>
            </a:r>
          </a:p>
          <a:p>
            <a:r>
              <a:rPr lang="en-US" dirty="0" smtClean="0"/>
              <a:t>            constructor(type) {</a:t>
            </a:r>
          </a:p>
          <a:p>
            <a:r>
              <a:rPr lang="en-US" dirty="0" smtClean="0"/>
              <a:t>                </a:t>
            </a:r>
            <a:r>
              <a:rPr lang="en-US" dirty="0" err="1" smtClean="0"/>
              <a:t>this.type</a:t>
            </a:r>
            <a:r>
              <a:rPr lang="en-US" dirty="0" smtClean="0"/>
              <a:t> = type;</a:t>
            </a:r>
          </a:p>
          <a:p>
            <a:r>
              <a:rPr lang="en-US" dirty="0" smtClean="0"/>
              <a:t>            }</a:t>
            </a:r>
          </a:p>
          <a:p>
            <a:r>
              <a:rPr lang="en-US" dirty="0" smtClean="0"/>
              <a:t>            static </a:t>
            </a:r>
            <a:r>
              <a:rPr lang="en-US" dirty="0" err="1" smtClean="0"/>
              <a:t>create_flower</a:t>
            </a:r>
            <a:r>
              <a:rPr lang="en-US" dirty="0" smtClean="0"/>
              <a:t>(type) {</a:t>
            </a:r>
          </a:p>
          <a:p>
            <a:r>
              <a:rPr lang="en-US" dirty="0" smtClean="0"/>
              <a:t>                return new Flower(type);</a:t>
            </a:r>
          </a:p>
          <a:p>
            <a:r>
              <a:rPr lang="en-US" dirty="0" smtClean="0"/>
              <a:t>            }</a:t>
            </a:r>
          </a:p>
          <a:p>
            <a:r>
              <a:rPr lang="en-US" dirty="0" smtClean="0"/>
              <a:t>        }</a:t>
            </a:r>
          </a:p>
          <a:p>
            <a:r>
              <a:rPr lang="en-US" dirty="0" smtClean="0"/>
              <a:t>        </a:t>
            </a:r>
            <a:r>
              <a:rPr lang="en-US" dirty="0" err="1" smtClean="0"/>
              <a:t>const</a:t>
            </a:r>
            <a:r>
              <a:rPr lang="en-US" dirty="0" smtClean="0"/>
              <a:t> rose = </a:t>
            </a:r>
            <a:r>
              <a:rPr lang="en-US" dirty="0" err="1" smtClean="0"/>
              <a:t>Flower.create_flower</a:t>
            </a:r>
            <a:r>
              <a:rPr lang="en-US" dirty="0" smtClean="0"/>
              <a:t>("rose"); // Works fine</a:t>
            </a:r>
          </a:p>
          <a:p>
            <a:r>
              <a:rPr lang="en-US" dirty="0" smtClean="0"/>
              <a:t>        console.log(rose);</a:t>
            </a:r>
          </a:p>
          <a:p>
            <a:r>
              <a:rPr lang="en-US" dirty="0" smtClean="0"/>
              <a:t> </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37</a:t>
            </a:fld>
            <a:endParaRPr lang="en-US"/>
          </a:p>
        </p:txBody>
      </p:sp>
    </p:spTree>
    <p:extLst>
      <p:ext uri="{BB962C8B-B14F-4D97-AF65-F5344CB8AC3E}">
        <p14:creationId xmlns:p14="http://schemas.microsoft.com/office/powerpoint/2010/main" val="3669947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function </a:t>
            </a:r>
            <a:r>
              <a:rPr lang="en-US" dirty="0" err="1" smtClean="0"/>
              <a:t>getProducts</a:t>
            </a:r>
            <a:r>
              <a:rPr lang="en-US" dirty="0" smtClean="0"/>
              <a:t>(){</a:t>
            </a:r>
          </a:p>
          <a:p>
            <a:r>
              <a:rPr lang="en-US" dirty="0" smtClean="0"/>
              <a:t>            return new Promise((</a:t>
            </a:r>
            <a:r>
              <a:rPr lang="en-US" dirty="0" err="1" smtClean="0"/>
              <a:t>resolve,reject</a:t>
            </a:r>
            <a:r>
              <a:rPr lang="en-US" dirty="0" smtClean="0"/>
              <a:t>)=&gt;{</a:t>
            </a:r>
          </a:p>
          <a:p>
            <a:r>
              <a:rPr lang="en-US" dirty="0" smtClean="0"/>
              <a:t>                </a:t>
            </a:r>
            <a:r>
              <a:rPr lang="en-US" dirty="0" err="1" smtClean="0"/>
              <a:t>var</a:t>
            </a:r>
            <a:r>
              <a:rPr lang="en-US" dirty="0" smtClean="0"/>
              <a:t> </a:t>
            </a:r>
            <a:r>
              <a:rPr lang="en-US" dirty="0" err="1" smtClean="0"/>
              <a:t>xhr</a:t>
            </a:r>
            <a:r>
              <a:rPr lang="en-US" dirty="0" smtClean="0"/>
              <a:t> = new </a:t>
            </a:r>
            <a:r>
              <a:rPr lang="en-US" dirty="0" err="1" smtClean="0"/>
              <a:t>XMLHttpRequest</a:t>
            </a:r>
            <a:r>
              <a:rPr lang="en-US" dirty="0" smtClean="0"/>
              <a:t>();</a:t>
            </a:r>
          </a:p>
          <a:p>
            <a:r>
              <a:rPr lang="en-US" dirty="0" smtClean="0"/>
              <a:t>                </a:t>
            </a:r>
            <a:r>
              <a:rPr lang="en-US" dirty="0" err="1" smtClean="0"/>
              <a:t>xhr.open</a:t>
            </a:r>
            <a:r>
              <a:rPr lang="en-US" dirty="0" smtClean="0"/>
              <a:t>("</a:t>
            </a:r>
            <a:r>
              <a:rPr lang="en-US" dirty="0" err="1" smtClean="0"/>
              <a:t>get","https</a:t>
            </a:r>
            <a:r>
              <a:rPr lang="en-US" dirty="0" smtClean="0"/>
              <a:t>://fakestoreapi.com/</a:t>
            </a:r>
            <a:r>
              <a:rPr lang="en-US" dirty="0" err="1" smtClean="0"/>
              <a:t>products",true</a:t>
            </a:r>
            <a:r>
              <a:rPr lang="en-US" dirty="0" smtClean="0"/>
              <a:t>);</a:t>
            </a:r>
          </a:p>
          <a:p>
            <a:r>
              <a:rPr lang="en-US" dirty="0" smtClean="0"/>
              <a:t>                </a:t>
            </a:r>
            <a:r>
              <a:rPr lang="en-US" dirty="0" err="1" smtClean="0"/>
              <a:t>xhr.onreadystatechange</a:t>
            </a:r>
            <a:r>
              <a:rPr lang="en-US" dirty="0" smtClean="0"/>
              <a:t> = function(){</a:t>
            </a:r>
          </a:p>
          <a:p>
            <a:r>
              <a:rPr lang="en-US" dirty="0" smtClean="0"/>
              <a:t>                    if(</a:t>
            </a:r>
            <a:r>
              <a:rPr lang="en-US" dirty="0" err="1" smtClean="0"/>
              <a:t>xhr.readyState</a:t>
            </a:r>
            <a:r>
              <a:rPr lang="en-US" dirty="0" smtClean="0"/>
              <a:t> == 4){</a:t>
            </a:r>
          </a:p>
          <a:p>
            <a:r>
              <a:rPr lang="en-US" dirty="0" smtClean="0"/>
              <a:t>                        if(</a:t>
            </a:r>
            <a:r>
              <a:rPr lang="en-US" dirty="0" err="1" smtClean="0"/>
              <a:t>xhr.status</a:t>
            </a:r>
            <a:r>
              <a:rPr lang="en-US" dirty="0" smtClean="0"/>
              <a:t> == 200){</a:t>
            </a:r>
          </a:p>
          <a:p>
            <a:r>
              <a:rPr lang="en-US" dirty="0" smtClean="0"/>
              <a:t>                            resolve(</a:t>
            </a:r>
            <a:r>
              <a:rPr lang="en-US" dirty="0" err="1" smtClean="0"/>
              <a:t>JSON.parse</a:t>
            </a:r>
            <a:r>
              <a:rPr lang="en-US" dirty="0" smtClean="0"/>
              <a:t>(</a:t>
            </a:r>
            <a:r>
              <a:rPr lang="en-US" dirty="0" err="1" smtClean="0"/>
              <a:t>xhr.responseText</a:t>
            </a:r>
            <a:r>
              <a:rPr lang="en-US" dirty="0" smtClean="0"/>
              <a:t>)); //then</a:t>
            </a:r>
          </a:p>
          <a:p>
            <a:r>
              <a:rPr lang="en-US" dirty="0" smtClean="0"/>
              <a:t>                        }</a:t>
            </a:r>
          </a:p>
          <a:p>
            <a:r>
              <a:rPr lang="en-US" dirty="0" smtClean="0"/>
              <a:t>                        else{</a:t>
            </a:r>
          </a:p>
          <a:p>
            <a:r>
              <a:rPr lang="en-US" dirty="0" smtClean="0"/>
              <a:t>                            reject("something went wrong"); //catch</a:t>
            </a:r>
          </a:p>
          <a:p>
            <a:r>
              <a:rPr lang="en-US" dirty="0" smtClean="0"/>
              <a:t>                        }</a:t>
            </a:r>
          </a:p>
          <a:p>
            <a:r>
              <a:rPr lang="en-US" dirty="0" smtClean="0"/>
              <a:t>                    } </a:t>
            </a:r>
          </a:p>
          <a:p>
            <a:r>
              <a:rPr lang="en-US" dirty="0" smtClean="0"/>
              <a:t>                }</a:t>
            </a:r>
          </a:p>
          <a:p>
            <a:r>
              <a:rPr lang="en-US" dirty="0" smtClean="0"/>
              <a:t>                </a:t>
            </a:r>
            <a:r>
              <a:rPr lang="en-US" dirty="0" err="1" smtClean="0"/>
              <a:t>xhr.send</a:t>
            </a:r>
            <a:r>
              <a:rPr lang="en-US" dirty="0" smtClean="0"/>
              <a:t>();</a:t>
            </a:r>
          </a:p>
          <a:p>
            <a:r>
              <a:rPr lang="en-US" dirty="0" smtClean="0"/>
              <a:t>            })</a:t>
            </a:r>
          </a:p>
          <a:p>
            <a:r>
              <a:rPr lang="en-US" dirty="0" smtClean="0"/>
              <a:t>        }</a:t>
            </a:r>
          </a:p>
          <a:p>
            <a:endParaRPr lang="en-US" dirty="0" smtClean="0"/>
          </a:p>
          <a:p>
            <a:r>
              <a:rPr lang="en-US" dirty="0" smtClean="0"/>
              <a:t>        </a:t>
            </a:r>
            <a:r>
              <a:rPr lang="en-US" dirty="0" err="1" smtClean="0"/>
              <a:t>getProducts</a:t>
            </a:r>
            <a:r>
              <a:rPr lang="en-US" dirty="0" smtClean="0"/>
              <a:t>()</a:t>
            </a:r>
          </a:p>
          <a:p>
            <a:r>
              <a:rPr lang="en-US" dirty="0" smtClean="0"/>
              <a:t>        .then((data)=&gt;{</a:t>
            </a:r>
          </a:p>
          <a:p>
            <a:r>
              <a:rPr lang="en-US" dirty="0" smtClean="0"/>
              <a:t>            </a:t>
            </a:r>
            <a:r>
              <a:rPr lang="en-US" dirty="0" err="1" smtClean="0"/>
              <a:t>data.sort</a:t>
            </a:r>
            <a:r>
              <a:rPr lang="en-US" dirty="0" smtClean="0"/>
              <a:t>((</a:t>
            </a:r>
            <a:r>
              <a:rPr lang="en-US" dirty="0" err="1" smtClean="0"/>
              <a:t>a,b</a:t>
            </a:r>
            <a:r>
              <a:rPr lang="en-US" dirty="0" smtClean="0"/>
              <a:t>)=&gt;{return </a:t>
            </a:r>
            <a:r>
              <a:rPr lang="en-US" dirty="0" err="1" smtClean="0"/>
              <a:t>b.price-a.price</a:t>
            </a:r>
            <a:r>
              <a:rPr lang="en-US" dirty="0" smtClean="0"/>
              <a:t>}); </a:t>
            </a:r>
          </a:p>
          <a:p>
            <a:r>
              <a:rPr lang="en-US" dirty="0" smtClean="0"/>
              <a:t>            return data;</a:t>
            </a:r>
          </a:p>
          <a:p>
            <a:r>
              <a:rPr lang="en-US" dirty="0" smtClean="0"/>
              <a:t>        })//resolve</a:t>
            </a:r>
          </a:p>
          <a:p>
            <a:r>
              <a:rPr lang="en-US" dirty="0" smtClean="0"/>
              <a:t>        .then((data)=&gt;{</a:t>
            </a:r>
          </a:p>
          <a:p>
            <a:r>
              <a:rPr lang="en-US" dirty="0" smtClean="0"/>
              <a:t>            </a:t>
            </a:r>
            <a:r>
              <a:rPr lang="en-US" dirty="0" err="1" smtClean="0"/>
              <a:t>var</a:t>
            </a:r>
            <a:r>
              <a:rPr lang="en-US" dirty="0" smtClean="0"/>
              <a:t> </a:t>
            </a:r>
            <a:r>
              <a:rPr lang="en-US" dirty="0" err="1" smtClean="0"/>
              <a:t>subData</a:t>
            </a:r>
            <a:r>
              <a:rPr lang="en-US" dirty="0" smtClean="0"/>
              <a:t> = </a:t>
            </a:r>
            <a:r>
              <a:rPr lang="en-US" dirty="0" err="1" smtClean="0"/>
              <a:t>data.slice</a:t>
            </a:r>
            <a:r>
              <a:rPr lang="en-US" dirty="0" smtClean="0"/>
              <a:t>(0,10); </a:t>
            </a:r>
          </a:p>
          <a:p>
            <a:r>
              <a:rPr lang="en-US" dirty="0" smtClean="0"/>
              <a:t>            return </a:t>
            </a:r>
            <a:r>
              <a:rPr lang="en-US" dirty="0" err="1" smtClean="0"/>
              <a:t>subData</a:t>
            </a:r>
            <a:r>
              <a:rPr lang="en-US" dirty="0" smtClean="0"/>
              <a:t>;</a:t>
            </a:r>
          </a:p>
          <a:p>
            <a:r>
              <a:rPr lang="en-US" dirty="0" smtClean="0"/>
              <a:t>        })</a:t>
            </a:r>
          </a:p>
          <a:p>
            <a:r>
              <a:rPr lang="en-US" dirty="0" smtClean="0"/>
              <a:t>        .then((data)=&gt;{</a:t>
            </a:r>
          </a:p>
          <a:p>
            <a:r>
              <a:rPr lang="en-US" dirty="0" smtClean="0"/>
              <a:t>            </a:t>
            </a:r>
            <a:r>
              <a:rPr lang="en-US" dirty="0" err="1" smtClean="0"/>
              <a:t>var</a:t>
            </a:r>
            <a:r>
              <a:rPr lang="en-US" dirty="0" smtClean="0"/>
              <a:t> result = 0;</a:t>
            </a:r>
          </a:p>
          <a:p>
            <a:r>
              <a:rPr lang="en-US" dirty="0" smtClean="0"/>
              <a:t>            for(item of data)</a:t>
            </a:r>
          </a:p>
          <a:p>
            <a:r>
              <a:rPr lang="en-US" dirty="0" smtClean="0"/>
              <a:t>                result += </a:t>
            </a:r>
            <a:r>
              <a:rPr lang="en-US" dirty="0" err="1" smtClean="0"/>
              <a:t>item.price</a:t>
            </a:r>
            <a:r>
              <a:rPr lang="en-US" dirty="0" smtClean="0"/>
              <a:t>;</a:t>
            </a:r>
          </a:p>
          <a:p>
            <a:endParaRPr lang="en-US" dirty="0" smtClean="0"/>
          </a:p>
          <a:p>
            <a:r>
              <a:rPr lang="en-US" dirty="0" smtClean="0"/>
              <a:t>            return result;</a:t>
            </a:r>
          </a:p>
          <a:p>
            <a:r>
              <a:rPr lang="en-US" dirty="0" smtClean="0"/>
              <a:t>        })</a:t>
            </a:r>
          </a:p>
          <a:p>
            <a:r>
              <a:rPr lang="en-US" dirty="0" smtClean="0"/>
              <a:t>        .then((data)=&gt;{console.log(data)})</a:t>
            </a:r>
          </a:p>
          <a:p>
            <a:r>
              <a:rPr lang="en-US" dirty="0" smtClean="0"/>
              <a:t>        .catch((error)=&gt;{console.log(error);})//reject</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38</a:t>
            </a:fld>
            <a:endParaRPr lang="en-US"/>
          </a:p>
        </p:txBody>
      </p:sp>
    </p:spTree>
    <p:extLst>
      <p:ext uri="{BB962C8B-B14F-4D97-AF65-F5344CB8AC3E}">
        <p14:creationId xmlns:p14="http://schemas.microsoft.com/office/powerpoint/2010/main" val="1007520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js</a:t>
            </a:r>
            <a:r>
              <a:rPr lang="en-US" sz="1200" b="0" kern="1200" dirty="0" smtClean="0">
                <a:solidFill>
                  <a:schemeClr val="tx1"/>
                </a:solidFill>
                <a:effectLst/>
                <a:latin typeface="+mn-lt"/>
                <a:ea typeface="+mn-ea"/>
                <a:cs typeface="+mn-cs"/>
              </a:rPr>
              <a:t>/model/module1.js'</a:t>
            </a:r>
          </a:p>
          <a:p>
            <a:r>
              <a:rPr lang="en-US" sz="1200" b="0" kern="1200" dirty="0" smtClean="0">
                <a:solidFill>
                  <a:schemeClr val="tx1"/>
                </a:solidFill>
                <a:effectLst/>
                <a:latin typeface="+mn-lt"/>
                <a:ea typeface="+mn-ea"/>
                <a:cs typeface="+mn-cs"/>
              </a:rPr>
              <a:t>export class </a:t>
            </a:r>
            <a:r>
              <a:rPr lang="en-US" sz="1200" b="0" kern="1200" dirty="0" err="1" smtClean="0">
                <a:solidFill>
                  <a:schemeClr val="tx1"/>
                </a:solidFill>
                <a:effectLst/>
                <a:latin typeface="+mn-lt"/>
                <a:ea typeface="+mn-ea"/>
                <a:cs typeface="+mn-cs"/>
              </a:rPr>
              <a:t>StudentModule</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printStudent</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console.log('student from module 1')</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40</a:t>
            </a:fld>
            <a:endParaRPr lang="en-US"/>
          </a:p>
        </p:txBody>
      </p:sp>
    </p:spTree>
    <p:extLst>
      <p:ext uri="{BB962C8B-B14F-4D97-AF65-F5344CB8AC3E}">
        <p14:creationId xmlns:p14="http://schemas.microsoft.com/office/powerpoint/2010/main" val="725827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js</a:t>
            </a:r>
            <a:r>
              <a:rPr lang="en-US" sz="1200" b="0" kern="1200" dirty="0" smtClean="0">
                <a:solidFill>
                  <a:schemeClr val="tx1"/>
                </a:solidFill>
                <a:effectLst/>
                <a:latin typeface="+mn-lt"/>
                <a:ea typeface="+mn-ea"/>
                <a:cs typeface="+mn-cs"/>
              </a:rPr>
              <a:t>/model/module2.js'</a:t>
            </a:r>
          </a:p>
          <a:p>
            <a:r>
              <a:rPr lang="en-US" sz="1200" b="0" kern="1200" dirty="0" smtClean="0">
                <a:solidFill>
                  <a:schemeClr val="tx1"/>
                </a:solidFill>
                <a:effectLst/>
                <a:latin typeface="+mn-lt"/>
                <a:ea typeface="+mn-ea"/>
                <a:cs typeface="+mn-cs"/>
              </a:rPr>
              <a:t>import { </a:t>
            </a:r>
            <a:r>
              <a:rPr lang="en-US" sz="1200" b="0" kern="1200" dirty="0" err="1" smtClean="0">
                <a:solidFill>
                  <a:schemeClr val="tx1"/>
                </a:solidFill>
                <a:effectLst/>
                <a:latin typeface="+mn-lt"/>
                <a:ea typeface="+mn-ea"/>
                <a:cs typeface="+mn-cs"/>
              </a:rPr>
              <a:t>StudentModule</a:t>
            </a:r>
            <a:r>
              <a:rPr lang="en-US" sz="1200" b="0" kern="1200" dirty="0" smtClean="0">
                <a:solidFill>
                  <a:schemeClr val="tx1"/>
                </a:solidFill>
                <a:effectLst/>
                <a:latin typeface="+mn-lt"/>
                <a:ea typeface="+mn-ea"/>
                <a:cs typeface="+mn-cs"/>
              </a:rPr>
              <a:t> } from '/</a:t>
            </a:r>
            <a:r>
              <a:rPr lang="en-US" sz="1200" b="0" kern="1200" dirty="0" err="1" smtClean="0">
                <a:solidFill>
                  <a:schemeClr val="tx1"/>
                </a:solidFill>
                <a:effectLst/>
                <a:latin typeface="+mn-lt"/>
                <a:ea typeface="+mn-ea"/>
                <a:cs typeface="+mn-cs"/>
              </a:rPr>
              <a:t>js</a:t>
            </a:r>
            <a:r>
              <a:rPr lang="en-US" sz="1200" b="0" kern="1200" dirty="0" smtClean="0">
                <a:solidFill>
                  <a:schemeClr val="tx1"/>
                </a:solidFill>
                <a:effectLst/>
                <a:latin typeface="+mn-lt"/>
                <a:ea typeface="+mn-ea"/>
                <a:cs typeface="+mn-cs"/>
              </a:rPr>
              <a:t>/model/module1.js'</a:t>
            </a:r>
          </a:p>
          <a:p>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x = new </a:t>
            </a:r>
            <a:r>
              <a:rPr lang="en-US" sz="1200" b="0" kern="1200" dirty="0" err="1" smtClean="0">
                <a:solidFill>
                  <a:schemeClr val="tx1"/>
                </a:solidFill>
                <a:effectLst/>
                <a:latin typeface="+mn-lt"/>
                <a:ea typeface="+mn-ea"/>
                <a:cs typeface="+mn-cs"/>
              </a:rPr>
              <a:t>StudentModule</a:t>
            </a:r>
            <a:r>
              <a:rPr lang="en-US" sz="1200" b="0" kern="1200" dirty="0" smtClean="0">
                <a:solidFill>
                  <a:schemeClr val="tx1"/>
                </a:solidFill>
                <a:effectLst/>
                <a:latin typeface="+mn-lt"/>
                <a:ea typeface="+mn-ea"/>
                <a:cs typeface="+mn-cs"/>
              </a:rPr>
              <a:t>();</a:t>
            </a:r>
          </a:p>
          <a:p>
            <a:r>
              <a:rPr lang="en-US" sz="1200" b="0" kern="1200" dirty="0" err="1" smtClean="0">
                <a:solidFill>
                  <a:schemeClr val="tx1"/>
                </a:solidFill>
                <a:effectLst/>
                <a:latin typeface="+mn-lt"/>
                <a:ea typeface="+mn-ea"/>
                <a:cs typeface="+mn-cs"/>
              </a:rPr>
              <a:t>x.printStudent</a:t>
            </a:r>
            <a:r>
              <a:rPr lang="en-US" sz="1200" b="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41</a:t>
            </a:fld>
            <a:endParaRPr lang="en-US"/>
          </a:p>
        </p:txBody>
      </p:sp>
    </p:spTree>
    <p:extLst>
      <p:ext uri="{BB962C8B-B14F-4D97-AF65-F5344CB8AC3E}">
        <p14:creationId xmlns:p14="http://schemas.microsoft.com/office/powerpoint/2010/main" val="214402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a:t>
            </a:r>
            <a:r>
              <a:rPr lang="en-US" dirty="0" err="1" smtClean="0"/>
              <a:t>padStart</a:t>
            </a:r>
            <a:r>
              <a:rPr lang="en-US" dirty="0" smtClean="0"/>
              <a:t> adds padding until string reaches provided length</a:t>
            </a:r>
          </a:p>
          <a:p>
            <a:r>
              <a:rPr lang="en-US" dirty="0" smtClean="0"/>
              <a:t>        console.log('puppies'.</a:t>
            </a:r>
            <a:r>
              <a:rPr lang="en-US" dirty="0" err="1" smtClean="0"/>
              <a:t>padStart</a:t>
            </a:r>
            <a:r>
              <a:rPr lang="en-US" dirty="0" smtClean="0"/>
              <a:t>(22))</a:t>
            </a:r>
          </a:p>
          <a:p>
            <a:r>
              <a:rPr lang="en-US" dirty="0" smtClean="0"/>
              <a:t>        // "puppies"</a:t>
            </a:r>
          </a:p>
          <a:p>
            <a:endParaRPr lang="en-US" dirty="0" smtClean="0"/>
          </a:p>
          <a:p>
            <a:r>
              <a:rPr lang="en-US" dirty="0" smtClean="0"/>
              <a:t>        // or provide a filler instead of blank spaces</a:t>
            </a:r>
          </a:p>
          <a:p>
            <a:r>
              <a:rPr lang="en-US" dirty="0" smtClean="0"/>
              <a:t>        console.log('nachos'.</a:t>
            </a:r>
            <a:r>
              <a:rPr lang="en-US" dirty="0" err="1" smtClean="0"/>
              <a:t>padStart</a:t>
            </a:r>
            <a:r>
              <a:rPr lang="en-US" dirty="0" smtClean="0"/>
              <a:t>(11, 'yum'))</a:t>
            </a:r>
          </a:p>
          <a:p>
            <a:r>
              <a:rPr lang="en-US" dirty="0" smtClean="0"/>
              <a:t>        // "</a:t>
            </a:r>
            <a:r>
              <a:rPr lang="en-US" dirty="0" err="1" smtClean="0"/>
              <a:t>yumyunachos</a:t>
            </a:r>
            <a:r>
              <a:rPr lang="en-US" dirty="0" smtClean="0"/>
              <a:t>"</a:t>
            </a:r>
          </a:p>
          <a:p>
            <a:endParaRPr lang="en-US" dirty="0" smtClean="0"/>
          </a:p>
          <a:p>
            <a:r>
              <a:rPr lang="en-US" dirty="0" smtClean="0"/>
              <a:t>        // </a:t>
            </a:r>
            <a:r>
              <a:rPr lang="en-US" dirty="0" err="1" smtClean="0"/>
              <a:t>padEnd</a:t>
            </a:r>
            <a:r>
              <a:rPr lang="en-US" dirty="0" smtClean="0"/>
              <a:t> works the same but adds to the end of the string</a:t>
            </a:r>
          </a:p>
          <a:p>
            <a:r>
              <a:rPr lang="en-US" dirty="0" smtClean="0"/>
              <a:t>        console.log('Carlos Santana'.</a:t>
            </a:r>
            <a:r>
              <a:rPr lang="en-US" dirty="0" err="1" smtClean="0"/>
              <a:t>padEnd</a:t>
            </a:r>
            <a:r>
              <a:rPr lang="en-US" dirty="0" smtClean="0"/>
              <a:t>(30,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7</a:t>
            </a:fld>
            <a:endParaRPr lang="en-US"/>
          </a:p>
        </p:txBody>
      </p:sp>
    </p:spTree>
    <p:extLst>
      <p:ext uri="{BB962C8B-B14F-4D97-AF65-F5344CB8AC3E}">
        <p14:creationId xmlns:p14="http://schemas.microsoft.com/office/powerpoint/2010/main" val="2337859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console.log('string text line 1\n\</a:t>
            </a:r>
          </a:p>
          <a:p>
            <a:r>
              <a:rPr lang="en-US" dirty="0" smtClean="0"/>
              <a:t>string text line 2');</a:t>
            </a:r>
          </a:p>
          <a:p>
            <a:r>
              <a:rPr lang="en-US" dirty="0" smtClean="0"/>
              <a:t>// "string text line 1</a:t>
            </a:r>
          </a:p>
          <a:p>
            <a:r>
              <a:rPr lang="en-US" dirty="0" smtClean="0"/>
              <a:t>// string text line 2“</a:t>
            </a:r>
          </a:p>
          <a:p>
            <a:r>
              <a:rPr lang="en-US" dirty="0" smtClean="0"/>
              <a:t>console.log(`string text line 1</a:t>
            </a:r>
          </a:p>
          <a:p>
            <a:r>
              <a:rPr lang="en-US" dirty="0" smtClean="0"/>
              <a:t>string text line 2`);</a:t>
            </a:r>
          </a:p>
          <a:p>
            <a:r>
              <a:rPr lang="en-US" dirty="0" smtClean="0"/>
              <a:t>// "string text line 1</a:t>
            </a:r>
          </a:p>
          <a:p>
            <a:r>
              <a:rPr lang="en-US" dirty="0" smtClean="0"/>
              <a:t>// string text line 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1" i="0" kern="1200" dirty="0" smtClean="0">
                <a:solidFill>
                  <a:schemeClr val="tx1"/>
                </a:solidFill>
                <a:effectLst/>
                <a:latin typeface="+mn-lt"/>
                <a:ea typeface="+mn-ea"/>
                <a:cs typeface="+mn-cs"/>
              </a:rPr>
              <a:t>Embedded expressions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a:t>
            </a:r>
            <a:r>
              <a:rPr lang="en-US" dirty="0" smtClean="0"/>
              <a:t> name = "Brendan";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console.log('Hello, ${name}!');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a:t>
            </a:r>
            <a:r>
              <a:rPr lang="en-US" dirty="0" smtClean="0"/>
              <a:t> a = 10;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a:t>
            </a:r>
            <a:r>
              <a:rPr lang="en-US" dirty="0" smtClean="0"/>
              <a:t> b = 10;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console.log(`The sum of ${a} and ${b} is  ${</a:t>
            </a:r>
            <a:r>
              <a:rPr lang="en-US" dirty="0" err="1" smtClean="0"/>
              <a:t>a+b</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1" i="0" kern="1200" dirty="0" smtClean="0">
                <a:solidFill>
                  <a:schemeClr val="tx1"/>
                </a:solidFill>
                <a:effectLst/>
                <a:latin typeface="+mn-lt"/>
                <a:ea typeface="+mn-ea"/>
                <a:cs typeface="+mn-cs"/>
              </a:rPr>
              <a:t>Template literals and function expression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function </a:t>
            </a:r>
            <a:r>
              <a:rPr lang="en-US" dirty="0" err="1" smtClean="0"/>
              <a:t>fn</a:t>
            </a:r>
            <a:r>
              <a:rPr lang="en-US" dirty="0" smtClean="0"/>
              <a:t>() { return "Hello World";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console.log(`Message: ${</a:t>
            </a:r>
            <a:r>
              <a:rPr lang="en-US" dirty="0" err="1" smtClean="0"/>
              <a:t>fn</a:t>
            </a:r>
            <a:r>
              <a:rPr lang="en-US" dirty="0" smtClean="0"/>
              <a:t>()} !!`);</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8</a:t>
            </a:fld>
            <a:endParaRPr lang="en-US"/>
          </a:p>
        </p:txBody>
      </p:sp>
    </p:spTree>
    <p:extLst>
      <p:ext uri="{BB962C8B-B14F-4D97-AF65-F5344CB8AC3E}">
        <p14:creationId xmlns:p14="http://schemas.microsoft.com/office/powerpoint/2010/main" val="1820694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settings = { size: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setting = {}// { size: false };</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size = </a:t>
            </a:r>
            <a:r>
              <a:rPr lang="en-US" sz="1200" b="0" kern="1200" dirty="0" err="1" smtClean="0">
                <a:solidFill>
                  <a:schemeClr val="tx1"/>
                </a:solidFill>
                <a:effectLst/>
                <a:latin typeface="+mn-lt"/>
                <a:ea typeface="+mn-ea"/>
                <a:cs typeface="+mn-cs"/>
              </a:rPr>
              <a:t>settings.size</a:t>
            </a:r>
            <a:r>
              <a:rPr lang="en-US" sz="1200" b="0" kern="1200" dirty="0" smtClean="0">
                <a:solidFill>
                  <a:schemeClr val="tx1"/>
                </a:solidFill>
                <a:effectLst/>
                <a:latin typeface="+mn-lt"/>
                <a:ea typeface="+mn-ea"/>
                <a:cs typeface="+mn-cs"/>
              </a:rPr>
              <a:t> || 42;  //42</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sizes = </a:t>
            </a:r>
            <a:r>
              <a:rPr lang="en-US" sz="1200" b="0" kern="1200" dirty="0" err="1" smtClean="0">
                <a:solidFill>
                  <a:schemeClr val="tx1"/>
                </a:solidFill>
                <a:effectLst/>
                <a:latin typeface="+mn-lt"/>
                <a:ea typeface="+mn-ea"/>
                <a:cs typeface="+mn-cs"/>
              </a:rPr>
              <a:t>settings.size</a:t>
            </a:r>
            <a:r>
              <a:rPr lang="en-US" sz="1200" b="0" kern="1200" dirty="0" smtClean="0">
                <a:solidFill>
                  <a:schemeClr val="tx1"/>
                </a:solidFill>
                <a:effectLst/>
                <a:latin typeface="+mn-lt"/>
                <a:ea typeface="+mn-ea"/>
                <a:cs typeface="+mn-cs"/>
              </a:rPr>
              <a:t> ?? 42; //0</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console.log(size);</a:t>
            </a:r>
          </a:p>
          <a:p>
            <a:r>
              <a:rPr lang="en-US" sz="1200" b="0" kern="1200" dirty="0" smtClean="0">
                <a:solidFill>
                  <a:schemeClr val="tx1"/>
                </a:solidFill>
                <a:effectLst/>
                <a:latin typeface="+mn-lt"/>
                <a:ea typeface="+mn-ea"/>
                <a:cs typeface="+mn-cs"/>
              </a:rPr>
              <a:t>        console.log(sizes);</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9</a:t>
            </a:fld>
            <a:endParaRPr lang="en-US"/>
          </a:p>
        </p:txBody>
      </p:sp>
    </p:spTree>
    <p:extLst>
      <p:ext uri="{BB962C8B-B14F-4D97-AF65-F5344CB8AC3E}">
        <p14:creationId xmlns:p14="http://schemas.microsoft.com/office/powerpoint/2010/main" val="837731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txtName</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document.getElementById</a:t>
            </a:r>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txtName</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name = </a:t>
            </a:r>
            <a:r>
              <a:rPr lang="en-US" sz="1200" b="0" kern="1200" dirty="0" err="1" smtClean="0">
                <a:solidFill>
                  <a:schemeClr val="tx1"/>
                </a:solidFill>
                <a:effectLst/>
                <a:latin typeface="+mn-lt"/>
                <a:ea typeface="+mn-ea"/>
                <a:cs typeface="+mn-cs"/>
              </a:rPr>
              <a:t>txtName</a:t>
            </a:r>
            <a:r>
              <a:rPr lang="en-US" sz="1200" b="0" kern="1200" dirty="0" smtClean="0">
                <a:solidFill>
                  <a:schemeClr val="tx1"/>
                </a:solidFill>
                <a:effectLst/>
                <a:latin typeface="+mn-lt"/>
                <a:ea typeface="+mn-ea"/>
                <a:cs typeface="+mn-cs"/>
              </a:rPr>
              <a:t>?.value; //</a:t>
            </a:r>
            <a:r>
              <a:rPr lang="en-US" sz="1200" b="0" kern="1200" dirty="0" err="1" smtClean="0">
                <a:solidFill>
                  <a:schemeClr val="tx1"/>
                </a:solidFill>
                <a:effectLst/>
                <a:latin typeface="+mn-lt"/>
                <a:ea typeface="+mn-ea"/>
                <a:cs typeface="+mn-cs"/>
              </a:rPr>
              <a:t>txtName</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txtName.value</a:t>
            </a:r>
            <a:r>
              <a:rPr lang="en-US" sz="1200" b="0" kern="1200" dirty="0" smtClean="0">
                <a:solidFill>
                  <a:schemeClr val="tx1"/>
                </a:solidFill>
                <a:effectLst/>
                <a:latin typeface="+mn-lt"/>
                <a:ea typeface="+mn-ea"/>
                <a:cs typeface="+mn-cs"/>
              </a:rPr>
              <a:t> : undefined;</a:t>
            </a:r>
          </a:p>
          <a:p>
            <a:r>
              <a:rPr lang="en-US" sz="1200" b="0" kern="1200" dirty="0" smtClean="0">
                <a:solidFill>
                  <a:schemeClr val="tx1"/>
                </a:solidFill>
                <a:effectLst/>
                <a:latin typeface="+mn-lt"/>
                <a:ea typeface="+mn-ea"/>
                <a:cs typeface="+mn-cs"/>
              </a:rPr>
              <a:t>        console.log(name)</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invoice = {}</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customerCity</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invoice?.customer?.address?.city</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console.log(</a:t>
            </a:r>
            <a:r>
              <a:rPr lang="en-US" sz="1200" b="0" kern="1200" dirty="0" err="1" smtClean="0">
                <a:solidFill>
                  <a:schemeClr val="tx1"/>
                </a:solidFill>
                <a:effectLst/>
                <a:latin typeface="+mn-lt"/>
                <a:ea typeface="+mn-ea"/>
                <a:cs typeface="+mn-cs"/>
              </a:rPr>
              <a:t>customerCity</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user = {}</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userName</a:t>
            </a:r>
            <a:r>
              <a:rPr lang="en-US" sz="1200" b="0" kern="1200" dirty="0" smtClean="0">
                <a:solidFill>
                  <a:schemeClr val="tx1"/>
                </a:solidFill>
                <a:effectLst/>
                <a:latin typeface="+mn-lt"/>
                <a:ea typeface="+mn-ea"/>
                <a:cs typeface="+mn-cs"/>
              </a:rPr>
              <a:t> = user?.["name"];</a:t>
            </a:r>
          </a:p>
          <a:p>
            <a:r>
              <a:rPr lang="en-US" sz="1200" b="0" kern="1200" dirty="0" smtClean="0">
                <a:solidFill>
                  <a:schemeClr val="tx1"/>
                </a:solidFill>
                <a:effectLst/>
                <a:latin typeface="+mn-lt"/>
                <a:ea typeface="+mn-ea"/>
                <a:cs typeface="+mn-cs"/>
              </a:rPr>
              <a:t>        console.log(</a:t>
            </a:r>
            <a:r>
              <a:rPr lang="en-US" sz="1200" b="0" kern="1200" dirty="0" err="1" smtClean="0">
                <a:solidFill>
                  <a:schemeClr val="tx1"/>
                </a:solidFill>
                <a:effectLst/>
                <a:latin typeface="+mn-lt"/>
                <a:ea typeface="+mn-ea"/>
                <a:cs typeface="+mn-cs"/>
              </a:rPr>
              <a:t>userName</a:t>
            </a:r>
            <a:r>
              <a:rPr lang="en-US" sz="1200" b="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10</a:t>
            </a:fld>
            <a:endParaRPr lang="en-US"/>
          </a:p>
        </p:txBody>
      </p:sp>
    </p:spTree>
    <p:extLst>
      <p:ext uri="{BB962C8B-B14F-4D97-AF65-F5344CB8AC3E}">
        <p14:creationId xmlns:p14="http://schemas.microsoft.com/office/powerpoint/2010/main" val="153803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kern="1200" dirty="0" smtClean="0">
                <a:solidFill>
                  <a:schemeClr val="tx1"/>
                </a:solidFill>
                <a:effectLst/>
                <a:latin typeface="+mn-lt"/>
                <a:ea typeface="+mn-ea"/>
                <a:cs typeface="+mn-cs"/>
              </a:rPr>
              <a:t> </a:t>
            </a:r>
            <a:r>
              <a:rPr lang="es-ES" sz="1200" b="0" kern="1200" dirty="0" err="1" smtClean="0">
                <a:solidFill>
                  <a:schemeClr val="tx1"/>
                </a:solidFill>
                <a:effectLst/>
                <a:latin typeface="+mn-lt"/>
                <a:ea typeface="+mn-ea"/>
                <a:cs typeface="+mn-cs"/>
              </a:rPr>
              <a:t>const</a:t>
            </a:r>
            <a:r>
              <a:rPr lang="es-ES" sz="1200" b="0" kern="1200" dirty="0" smtClean="0">
                <a:solidFill>
                  <a:schemeClr val="tx1"/>
                </a:solidFill>
                <a:effectLst/>
                <a:latin typeface="+mn-lt"/>
                <a:ea typeface="+mn-ea"/>
                <a:cs typeface="+mn-cs"/>
              </a:rPr>
              <a:t> [a, b, c, d] = [10, 20, 30, 40];</a:t>
            </a:r>
          </a:p>
          <a:p>
            <a:r>
              <a:rPr lang="es-ES" sz="1200" b="0" kern="1200" dirty="0" smtClean="0">
                <a:solidFill>
                  <a:schemeClr val="tx1"/>
                </a:solidFill>
                <a:effectLst/>
                <a:latin typeface="+mn-lt"/>
                <a:ea typeface="+mn-ea"/>
                <a:cs typeface="+mn-cs"/>
              </a:rPr>
              <a:t>        console.log(a)    //10</a:t>
            </a:r>
          </a:p>
          <a:p>
            <a:r>
              <a:rPr lang="es-ES" sz="1200" b="0" kern="1200" dirty="0" smtClean="0">
                <a:solidFill>
                  <a:schemeClr val="tx1"/>
                </a:solidFill>
                <a:effectLst/>
                <a:latin typeface="+mn-lt"/>
                <a:ea typeface="+mn-ea"/>
                <a:cs typeface="+mn-cs"/>
              </a:rPr>
              <a:t>        </a:t>
            </a:r>
            <a:r>
              <a:rPr lang="es-ES" sz="1200" b="0" kern="1200" dirty="0" err="1" smtClean="0">
                <a:solidFill>
                  <a:schemeClr val="tx1"/>
                </a:solidFill>
                <a:effectLst/>
                <a:latin typeface="+mn-lt"/>
                <a:ea typeface="+mn-ea"/>
                <a:cs typeface="+mn-cs"/>
              </a:rPr>
              <a:t>const</a:t>
            </a:r>
            <a:r>
              <a:rPr lang="es-ES" sz="1200" b="0" kern="1200" dirty="0" smtClean="0">
                <a:solidFill>
                  <a:schemeClr val="tx1"/>
                </a:solidFill>
                <a:effectLst/>
                <a:latin typeface="+mn-lt"/>
                <a:ea typeface="+mn-ea"/>
                <a:cs typeface="+mn-cs"/>
              </a:rPr>
              <a:t> [x, , , y] = [10, 20, 30, 40];</a:t>
            </a:r>
          </a:p>
          <a:p>
            <a:r>
              <a:rPr lang="es-ES" sz="1200" b="0" kern="1200" dirty="0" smtClean="0">
                <a:solidFill>
                  <a:schemeClr val="tx1"/>
                </a:solidFill>
                <a:effectLst/>
                <a:latin typeface="+mn-lt"/>
                <a:ea typeface="+mn-ea"/>
                <a:cs typeface="+mn-cs"/>
              </a:rPr>
              <a:t>        console.log(x)  //10</a:t>
            </a:r>
          </a:p>
          <a:p>
            <a:r>
              <a:rPr lang="es-ES" sz="1200" b="0" kern="1200" dirty="0" smtClean="0">
                <a:solidFill>
                  <a:schemeClr val="tx1"/>
                </a:solidFill>
                <a:effectLst/>
                <a:latin typeface="+mn-lt"/>
                <a:ea typeface="+mn-ea"/>
                <a:cs typeface="+mn-cs"/>
              </a:rPr>
              <a:t>        console.log(y)  //40</a:t>
            </a:r>
          </a:p>
          <a:p>
            <a:r>
              <a:rPr lang="en-US" dirty="0" smtClean="0"/>
              <a:t>///////////////////////////////</a:t>
            </a:r>
          </a:p>
          <a:p>
            <a:r>
              <a:rPr lang="en-US" sz="1200" b="0" kern="1200" dirty="0" smtClean="0">
                <a:solidFill>
                  <a:schemeClr val="tx1"/>
                </a:solidFill>
                <a:effectLst/>
                <a:latin typeface="+mn-lt"/>
                <a:ea typeface="+mn-ea"/>
                <a:cs typeface="+mn-cs"/>
              </a:rPr>
              <a:t>function f() {</a:t>
            </a:r>
          </a:p>
          <a:p>
            <a:r>
              <a:rPr lang="en-US" sz="1200" b="0" kern="1200" dirty="0" smtClean="0">
                <a:solidFill>
                  <a:schemeClr val="tx1"/>
                </a:solidFill>
                <a:effectLst/>
                <a:latin typeface="+mn-lt"/>
                <a:ea typeface="+mn-ea"/>
                <a:cs typeface="+mn-cs"/>
              </a:rPr>
              <a:t>            return [1, 2];</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let aa, bb;</a:t>
            </a:r>
          </a:p>
          <a:p>
            <a:r>
              <a:rPr lang="en-US" sz="1200" b="0" kern="1200" dirty="0" smtClean="0">
                <a:solidFill>
                  <a:schemeClr val="tx1"/>
                </a:solidFill>
                <a:effectLst/>
                <a:latin typeface="+mn-lt"/>
                <a:ea typeface="+mn-ea"/>
                <a:cs typeface="+mn-cs"/>
              </a:rPr>
              <a:t>        [aa, bb] = f();</a:t>
            </a:r>
          </a:p>
          <a:p>
            <a:r>
              <a:rPr lang="en-US" sz="1200" b="0" kern="1200" dirty="0" smtClean="0">
                <a:solidFill>
                  <a:schemeClr val="tx1"/>
                </a:solidFill>
                <a:effectLst/>
                <a:latin typeface="+mn-lt"/>
                <a:ea typeface="+mn-ea"/>
                <a:cs typeface="+mn-cs"/>
              </a:rPr>
              <a:t>        console.log(aa); // 1</a:t>
            </a:r>
          </a:p>
          <a:p>
            <a:r>
              <a:rPr lang="en-US" sz="1200" b="0" kern="1200" dirty="0" smtClean="0">
                <a:solidFill>
                  <a:schemeClr val="tx1"/>
                </a:solidFill>
                <a:effectLst/>
                <a:latin typeface="+mn-lt"/>
                <a:ea typeface="+mn-ea"/>
                <a:cs typeface="+mn-cs"/>
              </a:rPr>
              <a:t>        console.log(bb); // 2</a:t>
            </a:r>
          </a:p>
          <a:p>
            <a:r>
              <a:rPr lang="en-US" dirty="0" smtClean="0"/>
              <a:t>////////////////////////////////////////</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const</a:t>
            </a:r>
            <a:r>
              <a:rPr lang="en-US" sz="1200" b="0" kern="1200" dirty="0" smtClean="0">
                <a:solidFill>
                  <a:schemeClr val="tx1"/>
                </a:solidFill>
                <a:effectLst/>
                <a:latin typeface="+mn-lt"/>
                <a:ea typeface="+mn-ea"/>
                <a:cs typeface="+mn-cs"/>
              </a:rPr>
              <a:t> { id, </a:t>
            </a:r>
            <a:r>
              <a:rPr lang="en-US" sz="1200" b="0" kern="1200" dirty="0" err="1" smtClean="0">
                <a:solidFill>
                  <a:schemeClr val="tx1"/>
                </a:solidFill>
                <a:effectLst/>
                <a:latin typeface="+mn-lt"/>
                <a:ea typeface="+mn-ea"/>
                <a:cs typeface="+mn-cs"/>
              </a:rPr>
              <a:t>isVerified</a:t>
            </a:r>
            <a:r>
              <a:rPr lang="en-US" sz="1200" b="0" kern="1200" dirty="0" smtClean="0">
                <a:solidFill>
                  <a:schemeClr val="tx1"/>
                </a:solidFill>
                <a:effectLst/>
                <a:latin typeface="+mn-lt"/>
                <a:ea typeface="+mn-ea"/>
                <a:cs typeface="+mn-cs"/>
              </a:rPr>
              <a:t> } = user;</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console.log(id); // 42</a:t>
            </a:r>
          </a:p>
          <a:p>
            <a:r>
              <a:rPr lang="en-US" sz="1200" b="0" kern="1200" dirty="0" smtClean="0">
                <a:solidFill>
                  <a:schemeClr val="tx1"/>
                </a:solidFill>
                <a:effectLst/>
                <a:latin typeface="+mn-lt"/>
                <a:ea typeface="+mn-ea"/>
                <a:cs typeface="+mn-cs"/>
              </a:rPr>
              <a:t>        console.log(</a:t>
            </a:r>
            <a:r>
              <a:rPr lang="en-US" sz="1200" b="0" kern="1200" dirty="0" err="1" smtClean="0">
                <a:solidFill>
                  <a:schemeClr val="tx1"/>
                </a:solidFill>
                <a:effectLst/>
                <a:latin typeface="+mn-lt"/>
                <a:ea typeface="+mn-ea"/>
                <a:cs typeface="+mn-cs"/>
              </a:rPr>
              <a:t>isVerified</a:t>
            </a:r>
            <a:r>
              <a:rPr lang="en-US" sz="1200" b="0" kern="1200" dirty="0" smtClean="0">
                <a:solidFill>
                  <a:schemeClr val="tx1"/>
                </a:solidFill>
                <a:effectLst/>
                <a:latin typeface="+mn-lt"/>
                <a:ea typeface="+mn-ea"/>
                <a:cs typeface="+mn-cs"/>
              </a:rPr>
              <a:t>); // true</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11</a:t>
            </a:fld>
            <a:endParaRPr lang="en-US"/>
          </a:p>
        </p:txBody>
      </p:sp>
    </p:spTree>
    <p:extLst>
      <p:ext uri="{BB962C8B-B14F-4D97-AF65-F5344CB8AC3E}">
        <p14:creationId xmlns:p14="http://schemas.microsoft.com/office/powerpoint/2010/main" val="3270240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let arr1 = [4, 5];</a:t>
            </a:r>
          </a:p>
          <a:p>
            <a:r>
              <a:rPr lang="en-US" sz="1200" b="0" kern="1200" dirty="0" smtClean="0">
                <a:solidFill>
                  <a:schemeClr val="tx1"/>
                </a:solidFill>
                <a:effectLst/>
                <a:latin typeface="+mn-lt"/>
                <a:ea typeface="+mn-ea"/>
                <a:cs typeface="+mn-cs"/>
              </a:rPr>
              <a:t>        let arr2 = [1, 2, 3, ...arr1, 6];</a:t>
            </a:r>
          </a:p>
          <a:p>
            <a:r>
              <a:rPr lang="en-US" sz="1200" b="0" kern="1200" dirty="0" smtClean="0">
                <a:solidFill>
                  <a:schemeClr val="tx1"/>
                </a:solidFill>
                <a:effectLst/>
                <a:latin typeface="+mn-lt"/>
                <a:ea typeface="+mn-ea"/>
                <a:cs typeface="+mn-cs"/>
              </a:rPr>
              <a:t>        console.log(arr2); // [1, 2, 3, 4, 5, 6]</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function foo(a, b, c, d, e, f) { }</a:t>
            </a:r>
          </a:p>
          <a:p>
            <a:r>
              <a:rPr lang="en-US" sz="1200" b="0" kern="1200" dirty="0" smtClean="0">
                <a:solidFill>
                  <a:schemeClr val="tx1"/>
                </a:solidFill>
                <a:effectLst/>
                <a:latin typeface="+mn-lt"/>
                <a:ea typeface="+mn-ea"/>
                <a:cs typeface="+mn-cs"/>
              </a:rPr>
              <a:t>        let </a:t>
            </a:r>
            <a:r>
              <a:rPr lang="en-US" sz="1200" b="0" kern="1200" dirty="0" err="1" smtClean="0">
                <a:solidFill>
                  <a:schemeClr val="tx1"/>
                </a:solidFill>
                <a:effectLst/>
                <a:latin typeface="+mn-lt"/>
                <a:ea typeface="+mn-ea"/>
                <a:cs typeface="+mn-cs"/>
              </a:rPr>
              <a:t>args</a:t>
            </a:r>
            <a:r>
              <a:rPr lang="en-US" sz="1200" b="0" kern="1200" dirty="0" smtClean="0">
                <a:solidFill>
                  <a:schemeClr val="tx1"/>
                </a:solidFill>
                <a:effectLst/>
                <a:latin typeface="+mn-lt"/>
                <a:ea typeface="+mn-ea"/>
                <a:cs typeface="+mn-cs"/>
              </a:rPr>
              <a:t> = [3, 4];</a:t>
            </a:r>
          </a:p>
          <a:p>
            <a:r>
              <a:rPr lang="en-US" sz="1200" b="0" kern="1200" dirty="0" smtClean="0">
                <a:solidFill>
                  <a:schemeClr val="tx1"/>
                </a:solidFill>
                <a:effectLst/>
                <a:latin typeface="+mn-lt"/>
                <a:ea typeface="+mn-ea"/>
                <a:cs typeface="+mn-cs"/>
              </a:rPr>
              <a:t>        foo(1, 2, ...</a:t>
            </a:r>
            <a:r>
              <a:rPr lang="en-US" sz="1200" b="0" kern="1200" dirty="0" err="1" smtClean="0">
                <a:solidFill>
                  <a:schemeClr val="tx1"/>
                </a:solidFill>
                <a:effectLst/>
                <a:latin typeface="+mn-lt"/>
                <a:ea typeface="+mn-ea"/>
                <a:cs typeface="+mn-cs"/>
              </a:rPr>
              <a:t>args</a:t>
            </a:r>
            <a:r>
              <a:rPr lang="en-US" sz="1200" b="0" kern="1200" dirty="0" smtClean="0">
                <a:solidFill>
                  <a:schemeClr val="tx1"/>
                </a:solidFill>
                <a:effectLst/>
                <a:latin typeface="+mn-lt"/>
                <a:ea typeface="+mn-ea"/>
                <a:cs typeface="+mn-cs"/>
              </a:rPr>
              <a:t>, 5, 6)</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12</a:t>
            </a:fld>
            <a:endParaRPr lang="en-US"/>
          </a:p>
        </p:txBody>
      </p:sp>
    </p:spTree>
    <p:extLst>
      <p:ext uri="{BB962C8B-B14F-4D97-AF65-F5344CB8AC3E}">
        <p14:creationId xmlns:p14="http://schemas.microsoft.com/office/powerpoint/2010/main" val="3843278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4FCC04-FC71-4D90-B1EB-F77A2C21E668}" type="datetimeFigureOut">
              <a:rPr lang="en-US" smtClean="0"/>
              <a:t>03/08/2023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79571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FCC04-FC71-4D90-B1EB-F77A2C21E668}" type="datetimeFigureOut">
              <a:rPr lang="en-US" smtClean="0"/>
              <a:t>03/08/2023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55082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FCC04-FC71-4D90-B1EB-F77A2C21E668}" type="datetimeFigureOut">
              <a:rPr lang="en-US" smtClean="0"/>
              <a:t>03/08/2023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44711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extLst>
      <p:ext uri="{BB962C8B-B14F-4D97-AF65-F5344CB8AC3E}">
        <p14:creationId xmlns:p14="http://schemas.microsoft.com/office/powerpoint/2010/main" val="16077508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8369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0498836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75238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113611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6308659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26001291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2718323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FCC04-FC71-4D90-B1EB-F77A2C21E668}" type="datetimeFigureOut">
              <a:rPr lang="en-US" smtClean="0"/>
              <a:t>03/08/2023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45475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extLst>
      <p:ext uri="{BB962C8B-B14F-4D97-AF65-F5344CB8AC3E}">
        <p14:creationId xmlns:p14="http://schemas.microsoft.com/office/powerpoint/2010/main" val="12381199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88036147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9302311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4FCC04-FC71-4D90-B1EB-F77A2C21E668}" type="datetimeFigureOut">
              <a:rPr lang="en-US" smtClean="0"/>
              <a:t>03/08/2023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39021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4FCC04-FC71-4D90-B1EB-F77A2C21E668}" type="datetimeFigureOut">
              <a:rPr lang="en-US" smtClean="0"/>
              <a:t>03/08/2023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23179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4FCC04-FC71-4D90-B1EB-F77A2C21E668}" type="datetimeFigureOut">
              <a:rPr lang="en-US" smtClean="0"/>
              <a:t>03/08/2023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208078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4FCC04-FC71-4D90-B1EB-F77A2C21E668}" type="datetimeFigureOut">
              <a:rPr lang="en-US" smtClean="0"/>
              <a:t>03/08/2023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7382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FCC04-FC71-4D90-B1EB-F77A2C21E668}" type="datetimeFigureOut">
              <a:rPr lang="en-US" smtClean="0"/>
              <a:t>03/08/2023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47228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03/08/2023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8777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03/08/2023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50946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FCC04-FC71-4D90-B1EB-F77A2C21E668}" type="datetimeFigureOut">
              <a:rPr lang="en-US" smtClean="0"/>
              <a:t>03/08/2023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FFE6B-0813-40DE-8D63-BD1CD7148B76}" type="slidenum">
              <a:rPr lang="en-US" smtClean="0"/>
              <a:t>‹#›</a:t>
            </a:fld>
            <a:endParaRPr lang="en-US"/>
          </a:p>
        </p:txBody>
      </p:sp>
    </p:spTree>
    <p:extLst>
      <p:ext uri="{BB962C8B-B14F-4D97-AF65-F5344CB8AC3E}">
        <p14:creationId xmlns:p14="http://schemas.microsoft.com/office/powerpoint/2010/main" val="214069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03/08/2023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4262859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elashry@outlook.com"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1" y="1600200"/>
            <a:ext cx="6512511" cy="1143000"/>
          </a:xfrm>
        </p:spPr>
        <p:txBody>
          <a:bodyPr/>
          <a:lstStyle/>
          <a:p>
            <a:pPr algn="ctr"/>
            <a:r>
              <a:rPr lang="en-US" dirty="0">
                <a:effectLst/>
              </a:rPr>
              <a:t>ECMAScript 6</a:t>
            </a:r>
            <a:endParaRPr lang="en-US" dirty="0"/>
          </a:p>
        </p:txBody>
      </p:sp>
      <p:sp>
        <p:nvSpPr>
          <p:cNvPr id="4" name="Subtitle 2"/>
          <p:cNvSpPr txBox="1">
            <a:spLocks/>
          </p:cNvSpPr>
          <p:nvPr/>
        </p:nvSpPr>
        <p:spPr>
          <a:xfrm>
            <a:off x="6096000" y="5638801"/>
            <a:ext cx="4572001" cy="79076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tint val="75000"/>
                  </a:prstClr>
                </a:solidFill>
                <a:effectLst/>
                <a:uLnTx/>
                <a:uFillTx/>
                <a:latin typeface="Trebuchet MS"/>
                <a:ea typeface="+mn-ea"/>
                <a:cs typeface="+mn-cs"/>
              </a:rPr>
              <a:t>Ahmed </a:t>
            </a:r>
            <a:r>
              <a:rPr kumimoji="0" lang="en-US" sz="1800" b="0" i="0" u="none" strike="noStrike" kern="1200" cap="none" spc="0" normalizeH="0" baseline="0" noProof="0" dirty="0" err="1">
                <a:ln>
                  <a:noFill/>
                </a:ln>
                <a:solidFill>
                  <a:prstClr val="black">
                    <a:tint val="75000"/>
                  </a:prstClr>
                </a:solidFill>
                <a:effectLst/>
                <a:uLnTx/>
                <a:uFillTx/>
                <a:latin typeface="Trebuchet MS"/>
                <a:ea typeface="+mn-ea"/>
                <a:cs typeface="+mn-cs"/>
              </a:rPr>
              <a:t>Elashry</a:t>
            </a:r>
            <a:endParaRPr kumimoji="0" lang="en-US" sz="1800" b="0" i="0" u="none" strike="noStrike" kern="1200" cap="none" spc="0" normalizeH="0" baseline="0" noProof="0" dirty="0">
              <a:ln>
                <a:noFill/>
              </a:ln>
              <a:solidFill>
                <a:prstClr val="black">
                  <a:tint val="75000"/>
                </a:prstClr>
              </a:solidFill>
              <a:effectLst/>
              <a:uLnTx/>
              <a:uFillTx/>
              <a:latin typeface="Trebuchet MS"/>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tint val="75000"/>
                  </a:prstClr>
                </a:solidFill>
                <a:effectLst/>
                <a:uLnTx/>
                <a:uFillTx/>
                <a:latin typeface="Trebuchet MS"/>
                <a:ea typeface="+mn-ea"/>
                <a:cs typeface="+mn-cs"/>
                <a:hlinkClick r:id="rId2"/>
              </a:rPr>
              <a:t>aelashry@outlook.com</a:t>
            </a:r>
            <a:endParaRPr kumimoji="0" lang="en-US" sz="18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Tree>
    <p:extLst>
      <p:ext uri="{BB962C8B-B14F-4D97-AF65-F5344CB8AC3E}">
        <p14:creationId xmlns:p14="http://schemas.microsoft.com/office/powerpoint/2010/main" val="1808971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053" y="5206462"/>
            <a:ext cx="8683348" cy="1143000"/>
          </a:xfrm>
        </p:spPr>
        <p:txBody>
          <a:bodyPr/>
          <a:lstStyle/>
          <a:p>
            <a:r>
              <a:rPr lang="en-US" dirty="0"/>
              <a:t>Optional chaining</a:t>
            </a:r>
          </a:p>
        </p:txBody>
      </p:sp>
      <p:sp>
        <p:nvSpPr>
          <p:cNvPr id="3" name="Content Placeholder 2"/>
          <p:cNvSpPr>
            <a:spLocks noGrp="1"/>
          </p:cNvSpPr>
          <p:nvPr>
            <p:ph sz="quarter" idx="13"/>
          </p:nvPr>
        </p:nvSpPr>
        <p:spPr/>
        <p:txBody>
          <a:bodyPr/>
          <a:lstStyle/>
          <a:p>
            <a:r>
              <a:rPr lang="en-US" dirty="0"/>
              <a:t>The optional chaining operator (</a:t>
            </a:r>
            <a:r>
              <a:rPr lang="en-US" dirty="0">
                <a:solidFill>
                  <a:srgbClr val="FF0000"/>
                </a:solidFill>
              </a:rPr>
              <a:t>?.</a:t>
            </a:r>
            <a:r>
              <a:rPr lang="en-US" dirty="0"/>
              <a:t>) allows you to have a more compact and readable code,</a:t>
            </a:r>
          </a:p>
        </p:txBody>
      </p:sp>
      <p:pic>
        <p:nvPicPr>
          <p:cNvPr id="4" name="Picture 3"/>
          <p:cNvPicPr>
            <a:picLocks noChangeAspect="1"/>
          </p:cNvPicPr>
          <p:nvPr/>
        </p:nvPicPr>
        <p:blipFill>
          <a:blip r:embed="rId3"/>
          <a:stretch>
            <a:fillRect/>
          </a:stretch>
        </p:blipFill>
        <p:spPr>
          <a:xfrm>
            <a:off x="1916723" y="1731742"/>
            <a:ext cx="9157678" cy="3121612"/>
          </a:xfrm>
          <a:prstGeom prst="rect">
            <a:avLst/>
          </a:prstGeom>
        </p:spPr>
      </p:pic>
    </p:spTree>
    <p:extLst>
      <p:ext uri="{BB962C8B-B14F-4D97-AF65-F5344CB8AC3E}">
        <p14:creationId xmlns:p14="http://schemas.microsoft.com/office/powerpoint/2010/main" val="2396885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261" y="5620797"/>
            <a:ext cx="8683348" cy="1143000"/>
          </a:xfrm>
        </p:spPr>
        <p:txBody>
          <a:bodyPr/>
          <a:lstStyle/>
          <a:p>
            <a:r>
              <a:rPr lang="en-US" dirty="0" err="1"/>
              <a:t>Destructuring</a:t>
            </a:r>
            <a:r>
              <a:rPr lang="en-US" dirty="0"/>
              <a:t> assignment</a:t>
            </a:r>
          </a:p>
        </p:txBody>
      </p:sp>
      <p:sp>
        <p:nvSpPr>
          <p:cNvPr id="3" name="Content Placeholder 2"/>
          <p:cNvSpPr>
            <a:spLocks noGrp="1"/>
          </p:cNvSpPr>
          <p:nvPr>
            <p:ph sz="quarter" idx="13"/>
          </p:nvPr>
        </p:nvSpPr>
        <p:spPr/>
        <p:txBody>
          <a:bodyPr/>
          <a:lstStyle/>
          <a:p>
            <a:r>
              <a:rPr lang="en-US" dirty="0"/>
              <a:t>The </a:t>
            </a:r>
            <a:r>
              <a:rPr lang="en-US" dirty="0" err="1"/>
              <a:t>destructuring</a:t>
            </a:r>
            <a:r>
              <a:rPr lang="en-US" dirty="0"/>
              <a:t> assignment syntax is a JavaScript expression that makes it possible to </a:t>
            </a:r>
            <a:r>
              <a:rPr lang="en-US" dirty="0">
                <a:solidFill>
                  <a:srgbClr val="FF0000"/>
                </a:solidFill>
              </a:rPr>
              <a:t>unpack values </a:t>
            </a:r>
            <a:r>
              <a:rPr lang="en-US" dirty="0"/>
              <a:t>from </a:t>
            </a:r>
            <a:r>
              <a:rPr lang="en-US" dirty="0">
                <a:solidFill>
                  <a:srgbClr val="FF0000"/>
                </a:solidFill>
              </a:rPr>
              <a:t>arrays</a:t>
            </a:r>
            <a:r>
              <a:rPr lang="en-US" dirty="0"/>
              <a:t>, or properties from </a:t>
            </a:r>
            <a:r>
              <a:rPr lang="en-US" dirty="0">
                <a:solidFill>
                  <a:srgbClr val="FF0000"/>
                </a:solidFill>
              </a:rPr>
              <a:t>objects</a:t>
            </a:r>
            <a:r>
              <a:rPr lang="en-US" dirty="0"/>
              <a:t>, into distinct variables.</a:t>
            </a:r>
          </a:p>
        </p:txBody>
      </p:sp>
      <p:pic>
        <p:nvPicPr>
          <p:cNvPr id="4" name="Picture 3"/>
          <p:cNvPicPr>
            <a:picLocks noChangeAspect="1"/>
          </p:cNvPicPr>
          <p:nvPr/>
        </p:nvPicPr>
        <p:blipFill>
          <a:blip r:embed="rId3"/>
          <a:stretch>
            <a:fillRect/>
          </a:stretch>
        </p:blipFill>
        <p:spPr>
          <a:xfrm>
            <a:off x="1995853" y="2146078"/>
            <a:ext cx="6550269" cy="2060161"/>
          </a:xfrm>
          <a:prstGeom prst="rect">
            <a:avLst/>
          </a:prstGeom>
        </p:spPr>
      </p:pic>
      <p:pic>
        <p:nvPicPr>
          <p:cNvPr id="5" name="Picture 4"/>
          <p:cNvPicPr>
            <a:picLocks noChangeAspect="1"/>
          </p:cNvPicPr>
          <p:nvPr/>
        </p:nvPicPr>
        <p:blipFill>
          <a:blip r:embed="rId4"/>
          <a:stretch>
            <a:fillRect/>
          </a:stretch>
        </p:blipFill>
        <p:spPr>
          <a:xfrm>
            <a:off x="1793081" y="2146078"/>
            <a:ext cx="7996238" cy="3429000"/>
          </a:xfrm>
          <a:prstGeom prst="rect">
            <a:avLst/>
          </a:prstGeom>
        </p:spPr>
      </p:pic>
    </p:spTree>
    <p:extLst>
      <p:ext uri="{BB962C8B-B14F-4D97-AF65-F5344CB8AC3E}">
        <p14:creationId xmlns:p14="http://schemas.microsoft.com/office/powerpoint/2010/main" val="2465525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 OPERATOR</a:t>
            </a:r>
          </a:p>
        </p:txBody>
      </p:sp>
      <p:sp>
        <p:nvSpPr>
          <p:cNvPr id="5" name="Content Placeholder 4"/>
          <p:cNvSpPr>
            <a:spLocks noGrp="1"/>
          </p:cNvSpPr>
          <p:nvPr>
            <p:ph sz="quarter" idx="13"/>
          </p:nvPr>
        </p:nvSpPr>
        <p:spPr/>
        <p:txBody>
          <a:bodyPr/>
          <a:lstStyle/>
          <a:p>
            <a:endParaRPr lang="en-US"/>
          </a:p>
        </p:txBody>
      </p:sp>
      <p:pic>
        <p:nvPicPr>
          <p:cNvPr id="6" name="Picture 5"/>
          <p:cNvPicPr>
            <a:picLocks noChangeAspect="1"/>
          </p:cNvPicPr>
          <p:nvPr/>
        </p:nvPicPr>
        <p:blipFill>
          <a:blip r:embed="rId3"/>
          <a:stretch>
            <a:fillRect/>
          </a:stretch>
        </p:blipFill>
        <p:spPr>
          <a:xfrm>
            <a:off x="1524000" y="731520"/>
            <a:ext cx="8534400" cy="3474720"/>
          </a:xfrm>
          <a:prstGeom prst="rect">
            <a:avLst/>
          </a:prstGeom>
        </p:spPr>
      </p:pic>
    </p:spTree>
    <p:extLst>
      <p:ext uri="{BB962C8B-B14F-4D97-AF65-F5344CB8AC3E}">
        <p14:creationId xmlns:p14="http://schemas.microsoft.com/office/powerpoint/2010/main" val="1550421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err="1"/>
              <a:t>destructuring</a:t>
            </a:r>
            <a:endParaRPr lang="en-US" dirty="0"/>
          </a:p>
        </p:txBody>
      </p:sp>
      <p:pic>
        <p:nvPicPr>
          <p:cNvPr id="4" name="Content Placeholder 3"/>
          <p:cNvPicPr>
            <a:picLocks noGrp="1" noChangeAspect="1"/>
          </p:cNvPicPr>
          <p:nvPr>
            <p:ph sz="quarter" idx="13"/>
          </p:nvPr>
        </p:nvPicPr>
        <p:blipFill>
          <a:blip r:embed="rId3"/>
          <a:stretch>
            <a:fillRect/>
          </a:stretch>
        </p:blipFill>
        <p:spPr>
          <a:xfrm>
            <a:off x="1670539" y="720786"/>
            <a:ext cx="8634045" cy="3130245"/>
          </a:xfrm>
          <a:prstGeom prst="rect">
            <a:avLst/>
          </a:prstGeom>
        </p:spPr>
      </p:pic>
    </p:spTree>
    <p:extLst>
      <p:ext uri="{BB962C8B-B14F-4D97-AF65-F5344CB8AC3E}">
        <p14:creationId xmlns:p14="http://schemas.microsoft.com/office/powerpoint/2010/main" val="2780874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in Object </a:t>
            </a:r>
            <a:r>
              <a:rPr lang="en-US" dirty="0" err="1"/>
              <a:t>Destructuring</a:t>
            </a:r>
            <a:endParaRPr lang="en-US" dirty="0"/>
          </a:p>
        </p:txBody>
      </p:sp>
      <p:pic>
        <p:nvPicPr>
          <p:cNvPr id="4" name="Content Placeholder 3"/>
          <p:cNvPicPr>
            <a:picLocks noGrp="1" noChangeAspect="1"/>
          </p:cNvPicPr>
          <p:nvPr>
            <p:ph sz="quarter" idx="13"/>
          </p:nvPr>
        </p:nvPicPr>
        <p:blipFill>
          <a:blip r:embed="rId3"/>
          <a:stretch>
            <a:fillRect/>
          </a:stretch>
        </p:blipFill>
        <p:spPr>
          <a:xfrm>
            <a:off x="2391053" y="861646"/>
            <a:ext cx="6811840" cy="3130062"/>
          </a:xfrm>
          <a:prstGeom prst="rect">
            <a:avLst/>
          </a:prstGeom>
        </p:spPr>
      </p:pic>
    </p:spTree>
    <p:extLst>
      <p:ext uri="{BB962C8B-B14F-4D97-AF65-F5344CB8AC3E}">
        <p14:creationId xmlns:p14="http://schemas.microsoft.com/office/powerpoint/2010/main" val="2417107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for...in statement</a:t>
            </a:r>
          </a:p>
        </p:txBody>
      </p:sp>
      <p:sp>
        <p:nvSpPr>
          <p:cNvPr id="3" name="Content Placeholder 2"/>
          <p:cNvSpPr>
            <a:spLocks noGrp="1"/>
          </p:cNvSpPr>
          <p:nvPr>
            <p:ph sz="quarter" idx="13"/>
          </p:nvPr>
        </p:nvSpPr>
        <p:spPr/>
        <p:txBody>
          <a:bodyPr/>
          <a:lstStyle/>
          <a:p>
            <a:r>
              <a:rPr lang="en-US" dirty="0"/>
              <a:t>The for...in statement iterates a specified variable over all the enumerable </a:t>
            </a:r>
            <a:r>
              <a:rPr lang="en-US" dirty="0">
                <a:solidFill>
                  <a:srgbClr val="FF0000"/>
                </a:solidFill>
              </a:rPr>
              <a:t>properties of an object</a:t>
            </a:r>
            <a:r>
              <a:rPr lang="en-US" dirty="0"/>
              <a:t>. For each distinct property, JavaScript executes the specified statements.</a:t>
            </a:r>
          </a:p>
        </p:txBody>
      </p:sp>
    </p:spTree>
    <p:extLst>
      <p:ext uri="{BB962C8B-B14F-4D97-AF65-F5344CB8AC3E}">
        <p14:creationId xmlns:p14="http://schemas.microsoft.com/office/powerpoint/2010/main" val="3256570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in </a:t>
            </a:r>
            <a:r>
              <a:rPr lang="en-US" dirty="0" smtClean="0">
                <a:solidFill>
                  <a:srgbClr val="FF0000"/>
                </a:solidFill>
              </a:rPr>
              <a:t>Vs</a:t>
            </a:r>
            <a:r>
              <a:rPr lang="en-US" dirty="0" smtClean="0"/>
              <a:t> For of</a:t>
            </a:r>
            <a:endParaRPr lang="en-US" dirty="0"/>
          </a:p>
        </p:txBody>
      </p:sp>
      <p:pic>
        <p:nvPicPr>
          <p:cNvPr id="4" name="Content Placeholder 3"/>
          <p:cNvPicPr>
            <a:picLocks noGrp="1" noChangeAspect="1"/>
          </p:cNvPicPr>
          <p:nvPr>
            <p:ph sz="quarter" idx="13"/>
          </p:nvPr>
        </p:nvPicPr>
        <p:blipFill>
          <a:blip r:embed="rId2"/>
          <a:stretch>
            <a:fillRect/>
          </a:stretch>
        </p:blipFill>
        <p:spPr>
          <a:xfrm>
            <a:off x="4958862" y="925208"/>
            <a:ext cx="6115539" cy="3172007"/>
          </a:xfrm>
          <a:prstGeom prst="rect">
            <a:avLst/>
          </a:prstGeom>
        </p:spPr>
      </p:pic>
      <p:sp>
        <p:nvSpPr>
          <p:cNvPr id="5" name="TextBox 4"/>
          <p:cNvSpPr txBox="1"/>
          <p:nvPr/>
        </p:nvSpPr>
        <p:spPr>
          <a:xfrm>
            <a:off x="650631" y="1072661"/>
            <a:ext cx="4097215" cy="2414507"/>
          </a:xfrm>
          <a:prstGeom prst="rect">
            <a:avLst/>
          </a:prstGeom>
          <a:noFill/>
        </p:spPr>
        <p:txBody>
          <a:bodyPr wrap="square" rtlCol="0">
            <a:spAutoFit/>
          </a:bodyPr>
          <a:lstStyle/>
          <a:p>
            <a:pPr marL="228600" indent="-182880">
              <a:spcBef>
                <a:spcPct val="20000"/>
              </a:spcBef>
              <a:spcAft>
                <a:spcPts val="300"/>
              </a:spcAft>
              <a:buClr>
                <a:schemeClr val="accent6">
                  <a:lumMod val="75000"/>
                </a:schemeClr>
              </a:buClr>
              <a:buSzPct val="130000"/>
              <a:buFont typeface="Georgia" pitchFamily="18" charset="0"/>
              <a:buChar char="*"/>
            </a:pPr>
            <a:r>
              <a:rPr lang="en-US" sz="2200" b="1" dirty="0" err="1">
                <a:solidFill>
                  <a:srgbClr val="FF0000"/>
                </a:solidFill>
              </a:rPr>
              <a:t>for..in</a:t>
            </a:r>
            <a:r>
              <a:rPr lang="en-US" sz="2200" b="1" dirty="0">
                <a:solidFill>
                  <a:srgbClr val="FF0000"/>
                </a:solidFill>
              </a:rPr>
              <a:t> </a:t>
            </a:r>
            <a:r>
              <a:rPr lang="en-US" sz="2000" dirty="0"/>
              <a:t>iterates over all enumerable property </a:t>
            </a:r>
            <a:r>
              <a:rPr lang="en-US" sz="2000" dirty="0">
                <a:solidFill>
                  <a:srgbClr val="FF0000"/>
                </a:solidFill>
              </a:rPr>
              <a:t>keys</a:t>
            </a:r>
            <a:r>
              <a:rPr lang="en-US" sz="2000" dirty="0"/>
              <a:t> of an object</a:t>
            </a:r>
          </a:p>
          <a:p>
            <a:pPr marL="228600" indent="-182880">
              <a:spcBef>
                <a:spcPct val="20000"/>
              </a:spcBef>
              <a:spcAft>
                <a:spcPts val="300"/>
              </a:spcAft>
              <a:buClr>
                <a:schemeClr val="accent6">
                  <a:lumMod val="75000"/>
                </a:schemeClr>
              </a:buClr>
              <a:buSzPct val="130000"/>
              <a:buFont typeface="Georgia" pitchFamily="18" charset="0"/>
              <a:buChar char="*"/>
            </a:pPr>
            <a:r>
              <a:rPr lang="en-US" sz="2200" b="1" dirty="0" err="1">
                <a:solidFill>
                  <a:srgbClr val="FF0000"/>
                </a:solidFill>
              </a:rPr>
              <a:t>for..of</a:t>
            </a:r>
            <a:r>
              <a:rPr lang="en-US" sz="2200" b="1" dirty="0">
                <a:solidFill>
                  <a:srgbClr val="FF0000"/>
                </a:solidFill>
              </a:rPr>
              <a:t> </a:t>
            </a:r>
            <a:r>
              <a:rPr lang="en-US" sz="2000" dirty="0"/>
              <a:t>iterates over the </a:t>
            </a:r>
            <a:r>
              <a:rPr lang="en-US" sz="2000" dirty="0">
                <a:solidFill>
                  <a:srgbClr val="FF0000"/>
                </a:solidFill>
              </a:rPr>
              <a:t>values</a:t>
            </a:r>
            <a:r>
              <a:rPr lang="en-US" sz="2000" dirty="0"/>
              <a:t> of an </a:t>
            </a:r>
            <a:r>
              <a:rPr lang="en-US" sz="2000" dirty="0" err="1"/>
              <a:t>iterable</a:t>
            </a:r>
            <a:r>
              <a:rPr lang="en-US" sz="2000" dirty="0"/>
              <a:t> object. Examples of </a:t>
            </a:r>
            <a:r>
              <a:rPr lang="en-US" sz="2000" dirty="0" err="1"/>
              <a:t>iterable</a:t>
            </a:r>
            <a:r>
              <a:rPr lang="en-US" sz="2000" dirty="0"/>
              <a:t> objects are arrays, strings, and </a:t>
            </a:r>
            <a:r>
              <a:rPr lang="en-US" sz="2000" dirty="0" err="1"/>
              <a:t>NodeLists</a:t>
            </a:r>
            <a:r>
              <a:rPr lang="en-US" sz="2000" dirty="0"/>
              <a:t>.</a:t>
            </a:r>
          </a:p>
        </p:txBody>
      </p:sp>
    </p:spTree>
    <p:extLst>
      <p:ext uri="{BB962C8B-B14F-4D97-AF65-F5344CB8AC3E}">
        <p14:creationId xmlns:p14="http://schemas.microsoft.com/office/powerpoint/2010/main" val="271317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323" y="5596060"/>
            <a:ext cx="10072078" cy="1143000"/>
          </a:xfrm>
        </p:spPr>
        <p:txBody>
          <a:bodyPr/>
          <a:lstStyle/>
          <a:p>
            <a:r>
              <a:rPr lang="en-US" dirty="0"/>
              <a:t>For of iteration and </a:t>
            </a:r>
            <a:r>
              <a:rPr lang="en-US" dirty="0" err="1"/>
              <a:t>destructuring</a:t>
            </a:r>
            <a:endParaRPr lang="en-US" dirty="0"/>
          </a:p>
        </p:txBody>
      </p:sp>
      <p:pic>
        <p:nvPicPr>
          <p:cNvPr id="4" name="Content Placeholder 3"/>
          <p:cNvPicPr>
            <a:picLocks noGrp="1" noChangeAspect="1"/>
          </p:cNvPicPr>
          <p:nvPr>
            <p:ph sz="quarter" idx="13"/>
          </p:nvPr>
        </p:nvPicPr>
        <p:blipFill>
          <a:blip r:embed="rId3"/>
          <a:stretch>
            <a:fillRect/>
          </a:stretch>
        </p:blipFill>
        <p:spPr>
          <a:xfrm>
            <a:off x="1266093" y="731838"/>
            <a:ext cx="9808308" cy="4455624"/>
          </a:xfrm>
          <a:prstGeom prst="rect">
            <a:avLst/>
          </a:prstGeom>
        </p:spPr>
      </p:pic>
    </p:spTree>
    <p:extLst>
      <p:ext uri="{BB962C8B-B14F-4D97-AF65-F5344CB8AC3E}">
        <p14:creationId xmlns:p14="http://schemas.microsoft.com/office/powerpoint/2010/main" val="113351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4372168"/>
            <a:ext cx="11364686" cy="1143000"/>
          </a:xfrm>
        </p:spPr>
        <p:txBody>
          <a:bodyPr/>
          <a:lstStyle/>
          <a:p>
            <a:r>
              <a:rPr lang="en-US" dirty="0"/>
              <a:t>Enumerate the properties of an object</a:t>
            </a:r>
          </a:p>
        </p:txBody>
      </p:sp>
      <p:sp>
        <p:nvSpPr>
          <p:cNvPr id="3" name="Content Placeholder 2"/>
          <p:cNvSpPr>
            <a:spLocks noGrp="1"/>
          </p:cNvSpPr>
          <p:nvPr>
            <p:ph sz="quarter" idx="13"/>
          </p:nvPr>
        </p:nvSpPr>
        <p:spPr/>
        <p:txBody>
          <a:bodyPr>
            <a:normAutofit/>
          </a:bodyPr>
          <a:lstStyle/>
          <a:p>
            <a:r>
              <a:rPr lang="en-US" dirty="0" err="1" smtClean="0">
                <a:solidFill>
                  <a:srgbClr val="FF0000"/>
                </a:solidFill>
              </a:rPr>
              <a:t>Object.keys</a:t>
            </a:r>
            <a:r>
              <a:rPr lang="en-US" dirty="0" smtClean="0">
                <a:solidFill>
                  <a:srgbClr val="FF0000"/>
                </a:solidFill>
              </a:rPr>
              <a:t>(o) </a:t>
            </a:r>
            <a:r>
              <a:rPr lang="en-US" dirty="0" smtClean="0"/>
              <a:t>This </a:t>
            </a:r>
            <a:r>
              <a:rPr lang="en-US" dirty="0"/>
              <a:t>method returns an array with all the own (not in the prototype chain) enumerable properties' names ("keys") of an object o.</a:t>
            </a:r>
          </a:p>
          <a:p>
            <a:r>
              <a:rPr lang="en-US" dirty="0" err="1" smtClean="0">
                <a:solidFill>
                  <a:srgbClr val="FF0000"/>
                </a:solidFill>
              </a:rPr>
              <a:t>Object.getOwnPropertyNames</a:t>
            </a:r>
            <a:r>
              <a:rPr lang="en-US" dirty="0" smtClean="0">
                <a:solidFill>
                  <a:srgbClr val="FF0000"/>
                </a:solidFill>
              </a:rPr>
              <a:t>(o) </a:t>
            </a:r>
            <a:r>
              <a:rPr lang="en-US" dirty="0" smtClean="0"/>
              <a:t>This </a:t>
            </a:r>
            <a:r>
              <a:rPr lang="en-US" dirty="0"/>
              <a:t>method returns an array containing all own properties' names (enumerable or not) of an object o.</a:t>
            </a:r>
          </a:p>
        </p:txBody>
      </p:sp>
    </p:spTree>
    <p:extLst>
      <p:ext uri="{BB962C8B-B14F-4D97-AF65-F5344CB8AC3E}">
        <p14:creationId xmlns:p14="http://schemas.microsoft.com/office/powerpoint/2010/main" val="2714791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Object.entries</a:t>
            </a:r>
            <a:endParaRPr lang="en-US" dirty="0"/>
          </a:p>
        </p:txBody>
      </p:sp>
      <p:sp>
        <p:nvSpPr>
          <p:cNvPr id="3" name="Content Placeholder 2"/>
          <p:cNvSpPr>
            <a:spLocks noGrp="1"/>
          </p:cNvSpPr>
          <p:nvPr>
            <p:ph sz="quarter" idx="13"/>
          </p:nvPr>
        </p:nvSpPr>
        <p:spPr/>
        <p:txBody>
          <a:bodyPr/>
          <a:lstStyle/>
          <a:p>
            <a:r>
              <a:rPr lang="en-US" dirty="0"/>
              <a:t>The </a:t>
            </a:r>
            <a:r>
              <a:rPr lang="en-US" dirty="0" err="1">
                <a:solidFill>
                  <a:srgbClr val="FF0000"/>
                </a:solidFill>
              </a:rPr>
              <a:t>Object.entries</a:t>
            </a:r>
            <a:r>
              <a:rPr lang="en-US" dirty="0">
                <a:solidFill>
                  <a:srgbClr val="FF0000"/>
                </a:solidFill>
              </a:rPr>
              <a:t>() </a:t>
            </a:r>
            <a:r>
              <a:rPr lang="en-US" dirty="0"/>
              <a:t>method returns an array of a given object's own enumerable string-keyed property </a:t>
            </a:r>
            <a:r>
              <a:rPr lang="en-US" dirty="0">
                <a:solidFill>
                  <a:srgbClr val="FF0000"/>
                </a:solidFill>
              </a:rPr>
              <a:t>[key, value] </a:t>
            </a:r>
            <a:r>
              <a:rPr lang="en-US" dirty="0"/>
              <a:t>pairs.</a:t>
            </a:r>
          </a:p>
        </p:txBody>
      </p:sp>
      <p:pic>
        <p:nvPicPr>
          <p:cNvPr id="4" name="Picture 3"/>
          <p:cNvPicPr>
            <a:picLocks noChangeAspect="1"/>
          </p:cNvPicPr>
          <p:nvPr/>
        </p:nvPicPr>
        <p:blipFill>
          <a:blip r:embed="rId3"/>
          <a:stretch>
            <a:fillRect/>
          </a:stretch>
        </p:blipFill>
        <p:spPr>
          <a:xfrm>
            <a:off x="2124074" y="1844992"/>
            <a:ext cx="7808819" cy="2527176"/>
          </a:xfrm>
          <a:prstGeom prst="rect">
            <a:avLst/>
          </a:prstGeom>
        </p:spPr>
      </p:pic>
    </p:spTree>
    <p:extLst>
      <p:ext uri="{BB962C8B-B14F-4D97-AF65-F5344CB8AC3E}">
        <p14:creationId xmlns:p14="http://schemas.microsoft.com/office/powerpoint/2010/main" val="2344551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ECMAScript History</a:t>
            </a:r>
            <a:endParaRPr lang="en-US" dirty="0"/>
          </a:p>
        </p:txBody>
      </p:sp>
      <p:sp>
        <p:nvSpPr>
          <p:cNvPr id="3" name="Content Placeholder 2"/>
          <p:cNvSpPr>
            <a:spLocks noGrp="1"/>
          </p:cNvSpPr>
          <p:nvPr>
            <p:ph sz="quarter" idx="13"/>
          </p:nvPr>
        </p:nvSpPr>
        <p:spPr/>
        <p:txBody>
          <a:bodyPr/>
          <a:lstStyle/>
          <a:p>
            <a:endParaRPr lang="en-US"/>
          </a:p>
        </p:txBody>
      </p:sp>
      <p:pic>
        <p:nvPicPr>
          <p:cNvPr id="4" name="Picture 3"/>
          <p:cNvPicPr>
            <a:picLocks noChangeAspect="1"/>
          </p:cNvPicPr>
          <p:nvPr/>
        </p:nvPicPr>
        <p:blipFill>
          <a:blip r:embed="rId2"/>
          <a:stretch>
            <a:fillRect/>
          </a:stretch>
        </p:blipFill>
        <p:spPr>
          <a:xfrm>
            <a:off x="1524000" y="1479103"/>
            <a:ext cx="9021763" cy="2727137"/>
          </a:xfrm>
          <a:prstGeom prst="rect">
            <a:avLst/>
          </a:prstGeom>
        </p:spPr>
      </p:pic>
    </p:spTree>
    <p:extLst>
      <p:ext uri="{BB962C8B-B14F-4D97-AF65-F5344CB8AC3E}">
        <p14:creationId xmlns:p14="http://schemas.microsoft.com/office/powerpoint/2010/main" val="2304868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807" y="5251399"/>
            <a:ext cx="8683348" cy="1143000"/>
          </a:xfrm>
        </p:spPr>
        <p:txBody>
          <a:bodyPr/>
          <a:lstStyle/>
          <a:p>
            <a:r>
              <a:rPr lang="en-US" b="0" dirty="0">
                <a:effectLst/>
              </a:rPr>
              <a:t>Array Methods</a:t>
            </a:r>
            <a:br>
              <a:rPr lang="en-US" b="0" dirty="0">
                <a:effectLst/>
              </a:rPr>
            </a:br>
            <a:endParaRPr lang="en-US" dirty="0"/>
          </a:p>
        </p:txBody>
      </p:sp>
      <p:sp>
        <p:nvSpPr>
          <p:cNvPr id="3" name="Content Placeholder 2"/>
          <p:cNvSpPr>
            <a:spLocks noGrp="1"/>
          </p:cNvSpPr>
          <p:nvPr>
            <p:ph sz="quarter" idx="13"/>
          </p:nvPr>
        </p:nvSpPr>
        <p:spPr>
          <a:xfrm>
            <a:off x="967155" y="731520"/>
            <a:ext cx="10160000" cy="4297680"/>
          </a:xfrm>
        </p:spPr>
        <p:txBody>
          <a:bodyPr>
            <a:normAutofit/>
          </a:bodyPr>
          <a:lstStyle/>
          <a:p>
            <a:r>
              <a:rPr lang="en-US" dirty="0">
                <a:solidFill>
                  <a:srgbClr val="FF0000"/>
                </a:solidFill>
              </a:rPr>
              <a:t>find() </a:t>
            </a:r>
            <a:r>
              <a:rPr lang="en-US" dirty="0" smtClean="0"/>
              <a:t>method </a:t>
            </a:r>
            <a:r>
              <a:rPr lang="en-US" dirty="0"/>
              <a:t>returns the value of the first element in the </a:t>
            </a:r>
            <a:r>
              <a:rPr lang="en-US" dirty="0" smtClean="0"/>
              <a:t>provided. </a:t>
            </a:r>
            <a:r>
              <a:rPr lang="en-US" dirty="0"/>
              <a:t>If no values satisfy the testing function, undefined is returned</a:t>
            </a:r>
            <a:r>
              <a:rPr lang="en-US" dirty="0" smtClean="0"/>
              <a:t>.</a:t>
            </a:r>
          </a:p>
          <a:p>
            <a:r>
              <a:rPr lang="en-US" dirty="0" smtClean="0"/>
              <a:t> </a:t>
            </a:r>
            <a:r>
              <a:rPr lang="en-US" dirty="0" err="1">
                <a:solidFill>
                  <a:srgbClr val="FF0000"/>
                </a:solidFill>
              </a:rPr>
              <a:t>findIndex</a:t>
            </a:r>
            <a:r>
              <a:rPr lang="en-US" dirty="0" smtClean="0">
                <a:solidFill>
                  <a:srgbClr val="FF0000"/>
                </a:solidFill>
              </a:rPr>
              <a:t>()</a:t>
            </a:r>
            <a:r>
              <a:rPr lang="en-US" dirty="0"/>
              <a:t> returns the index of the first element in </a:t>
            </a:r>
            <a:r>
              <a:rPr lang="en-US" dirty="0" smtClean="0"/>
              <a:t>the. </a:t>
            </a:r>
            <a:r>
              <a:rPr lang="en-US" dirty="0"/>
              <a:t>Otherwise, it returns -1, indicating that no element passed the test. </a:t>
            </a:r>
            <a:endParaRPr lang="en-US" dirty="0" smtClean="0"/>
          </a:p>
          <a:p>
            <a:r>
              <a:rPr lang="en-US" dirty="0" smtClean="0">
                <a:solidFill>
                  <a:srgbClr val="FF0000"/>
                </a:solidFill>
              </a:rPr>
              <a:t>filter() </a:t>
            </a:r>
            <a:r>
              <a:rPr lang="en-US" dirty="0" smtClean="0"/>
              <a:t>Creates </a:t>
            </a:r>
            <a:r>
              <a:rPr lang="en-US" dirty="0"/>
              <a:t>a new array with all of the elements of this array for which the provided filtering function returns true</a:t>
            </a:r>
            <a:r>
              <a:rPr lang="en-US" dirty="0" smtClean="0"/>
              <a:t>.</a:t>
            </a:r>
          </a:p>
          <a:p>
            <a:r>
              <a:rPr lang="en-US" dirty="0" err="1">
                <a:solidFill>
                  <a:srgbClr val="FF0000"/>
                </a:solidFill>
              </a:rPr>
              <a:t>forEach</a:t>
            </a:r>
            <a:r>
              <a:rPr lang="en-US" dirty="0" smtClean="0">
                <a:solidFill>
                  <a:srgbClr val="FF0000"/>
                </a:solidFill>
              </a:rPr>
              <a:t>() </a:t>
            </a:r>
            <a:r>
              <a:rPr lang="en-US" dirty="0" smtClean="0"/>
              <a:t>Calls </a:t>
            </a:r>
            <a:r>
              <a:rPr lang="en-US" dirty="0"/>
              <a:t>a function for each element in the array</a:t>
            </a:r>
            <a:r>
              <a:rPr lang="en-US" dirty="0" smtClean="0"/>
              <a:t>.</a:t>
            </a:r>
          </a:p>
          <a:p>
            <a:r>
              <a:rPr lang="en-US" dirty="0">
                <a:solidFill>
                  <a:srgbClr val="FF0000"/>
                </a:solidFill>
              </a:rPr>
              <a:t>map</a:t>
            </a:r>
            <a:r>
              <a:rPr lang="en-US" dirty="0" smtClean="0">
                <a:solidFill>
                  <a:srgbClr val="FF0000"/>
                </a:solidFill>
              </a:rPr>
              <a:t>()</a:t>
            </a:r>
            <a:r>
              <a:rPr lang="en-US" dirty="0"/>
              <a:t> creates a new array populated with the results of calling a provided function on every element in the calling array. </a:t>
            </a:r>
          </a:p>
        </p:txBody>
      </p:sp>
    </p:spTree>
    <p:extLst>
      <p:ext uri="{BB962C8B-B14F-4D97-AF65-F5344CB8AC3E}">
        <p14:creationId xmlns:p14="http://schemas.microsoft.com/office/powerpoint/2010/main" val="703795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endParaRPr lang="en-US" dirty="0"/>
          </a:p>
        </p:txBody>
      </p:sp>
      <p:sp>
        <p:nvSpPr>
          <p:cNvPr id="3" name="Content Placeholder 2"/>
          <p:cNvSpPr>
            <a:spLocks noGrp="1"/>
          </p:cNvSpPr>
          <p:nvPr>
            <p:ph sz="quarter" idx="13"/>
          </p:nvPr>
        </p:nvSpPr>
        <p:spPr/>
        <p:txBody>
          <a:bodyPr/>
          <a:lstStyle/>
          <a:p>
            <a:r>
              <a:rPr lang="en-US" dirty="0"/>
              <a:t>Set objects are collections of values. You can iterate its elements in insertion order. A value in a Set may only occur once; it is unique in the Set's collection</a:t>
            </a:r>
            <a:r>
              <a:rPr lang="en-US" dirty="0" smtClean="0"/>
              <a:t>.</a:t>
            </a:r>
          </a:p>
          <a:p>
            <a:r>
              <a:rPr lang="en-US" dirty="0"/>
              <a:t>Set constructor accepts </a:t>
            </a:r>
            <a:r>
              <a:rPr lang="en-US" dirty="0" smtClean="0"/>
              <a:t>to </a:t>
            </a:r>
            <a:r>
              <a:rPr lang="en-US" dirty="0" smtClean="0">
                <a:solidFill>
                  <a:srgbClr val="FF0000"/>
                </a:solidFill>
              </a:rPr>
              <a:t>convert to Array </a:t>
            </a:r>
            <a:r>
              <a:rPr lang="en-US" dirty="0" smtClean="0"/>
              <a:t>in </a:t>
            </a:r>
            <a:r>
              <a:rPr lang="en-US" dirty="0"/>
              <a:t>the other </a:t>
            </a:r>
            <a:r>
              <a:rPr lang="en-US" dirty="0" smtClean="0"/>
              <a:t>direction .</a:t>
            </a:r>
            <a:endParaRPr lang="en-US" dirty="0"/>
          </a:p>
        </p:txBody>
      </p:sp>
      <p:pic>
        <p:nvPicPr>
          <p:cNvPr id="4" name="Picture 3"/>
          <p:cNvPicPr>
            <a:picLocks noChangeAspect="1"/>
          </p:cNvPicPr>
          <p:nvPr/>
        </p:nvPicPr>
        <p:blipFill>
          <a:blip r:embed="rId3"/>
          <a:stretch>
            <a:fillRect/>
          </a:stretch>
        </p:blipFill>
        <p:spPr>
          <a:xfrm>
            <a:off x="1741674" y="3059206"/>
            <a:ext cx="7294750" cy="2455962"/>
          </a:xfrm>
          <a:prstGeom prst="rect">
            <a:avLst/>
          </a:prstGeom>
        </p:spPr>
      </p:pic>
    </p:spTree>
    <p:extLst>
      <p:ext uri="{BB962C8B-B14F-4D97-AF65-F5344CB8AC3E}">
        <p14:creationId xmlns:p14="http://schemas.microsoft.com/office/powerpoint/2010/main" val="363601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and Set compared</a:t>
            </a:r>
          </a:p>
        </p:txBody>
      </p:sp>
      <p:sp>
        <p:nvSpPr>
          <p:cNvPr id="3" name="Content Placeholder 2"/>
          <p:cNvSpPr>
            <a:spLocks noGrp="1"/>
          </p:cNvSpPr>
          <p:nvPr>
            <p:ph sz="quarter" idx="13"/>
          </p:nvPr>
        </p:nvSpPr>
        <p:spPr/>
        <p:txBody>
          <a:bodyPr/>
          <a:lstStyle/>
          <a:p>
            <a:r>
              <a:rPr lang="en-US" dirty="0"/>
              <a:t>Checking whether an element exists in a collection using </a:t>
            </a:r>
            <a:r>
              <a:rPr lang="en-US" dirty="0" err="1">
                <a:solidFill>
                  <a:srgbClr val="FF0000"/>
                </a:solidFill>
              </a:rPr>
              <a:t>indexOf</a:t>
            </a:r>
            <a:r>
              <a:rPr lang="en-US" dirty="0"/>
              <a:t> for arrays is </a:t>
            </a:r>
            <a:r>
              <a:rPr lang="en-US" dirty="0">
                <a:solidFill>
                  <a:srgbClr val="FF0000"/>
                </a:solidFill>
              </a:rPr>
              <a:t>slow</a:t>
            </a:r>
            <a:r>
              <a:rPr lang="en-US" dirty="0"/>
              <a:t>.</a:t>
            </a:r>
          </a:p>
          <a:p>
            <a:r>
              <a:rPr lang="en-US" dirty="0"/>
              <a:t>Set objects let you </a:t>
            </a:r>
            <a:r>
              <a:rPr lang="en-US" dirty="0">
                <a:solidFill>
                  <a:srgbClr val="FF0000"/>
                </a:solidFill>
              </a:rPr>
              <a:t>delete elements by their value</a:t>
            </a:r>
            <a:r>
              <a:rPr lang="en-US" dirty="0"/>
              <a:t>. With an array you would have to splice based on an element's index.</a:t>
            </a:r>
          </a:p>
          <a:p>
            <a:r>
              <a:rPr lang="en-US" dirty="0"/>
              <a:t>The value </a:t>
            </a:r>
            <a:r>
              <a:rPr lang="en-US" dirty="0" err="1"/>
              <a:t>NaN</a:t>
            </a:r>
            <a:r>
              <a:rPr lang="en-US" dirty="0"/>
              <a:t> cannot be found with </a:t>
            </a:r>
            <a:r>
              <a:rPr lang="en-US" dirty="0" err="1"/>
              <a:t>indexOf</a:t>
            </a:r>
            <a:r>
              <a:rPr lang="en-US" dirty="0"/>
              <a:t> in an array.</a:t>
            </a:r>
          </a:p>
          <a:p>
            <a:r>
              <a:rPr lang="en-US" dirty="0"/>
              <a:t>Set objects store unique values; you don't have to keep track of duplicates by yourself.</a:t>
            </a:r>
          </a:p>
        </p:txBody>
      </p:sp>
    </p:spTree>
    <p:extLst>
      <p:ext uri="{BB962C8B-B14F-4D97-AF65-F5344CB8AC3E}">
        <p14:creationId xmlns:p14="http://schemas.microsoft.com/office/powerpoint/2010/main" val="262107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Functions </a:t>
            </a:r>
            <a:endParaRPr lang="en-US" dirty="0"/>
          </a:p>
        </p:txBody>
      </p:sp>
      <p:sp>
        <p:nvSpPr>
          <p:cNvPr id="3" name="Content Placeholder 2"/>
          <p:cNvSpPr>
            <a:spLocks noGrp="1"/>
          </p:cNvSpPr>
          <p:nvPr>
            <p:ph sz="quarter" idx="13"/>
          </p:nvPr>
        </p:nvSpPr>
        <p:spPr/>
        <p:txBody>
          <a:bodyPr/>
          <a:lstStyle/>
          <a:p>
            <a:r>
              <a:rPr lang="en-US" dirty="0"/>
              <a:t>Functions are one of the fundamental building </a:t>
            </a:r>
            <a:r>
              <a:rPr lang="en-US" dirty="0">
                <a:solidFill>
                  <a:srgbClr val="FF0000"/>
                </a:solidFill>
              </a:rPr>
              <a:t>blocks in JavaScript</a:t>
            </a:r>
            <a:r>
              <a:rPr lang="en-US" dirty="0"/>
              <a:t>. A function is a JavaScript procedure—a set of statements that </a:t>
            </a:r>
            <a:r>
              <a:rPr lang="en-US" dirty="0">
                <a:solidFill>
                  <a:srgbClr val="FF0000"/>
                </a:solidFill>
              </a:rPr>
              <a:t>performs a task or calculates </a:t>
            </a:r>
            <a:r>
              <a:rPr lang="en-US" dirty="0"/>
              <a:t>a value. To use a function, you must define it somewhere in the scope from which you wish to call it.</a:t>
            </a:r>
          </a:p>
        </p:txBody>
      </p:sp>
    </p:spTree>
    <p:extLst>
      <p:ext uri="{BB962C8B-B14F-4D97-AF65-F5344CB8AC3E}">
        <p14:creationId xmlns:p14="http://schemas.microsoft.com/office/powerpoint/2010/main" val="3677940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2206" y="4932045"/>
            <a:ext cx="8683348" cy="1143000"/>
          </a:xfrm>
        </p:spPr>
        <p:txBody>
          <a:bodyPr/>
          <a:lstStyle/>
          <a:p>
            <a:r>
              <a:rPr lang="en-US" dirty="0"/>
              <a:t>Function</a:t>
            </a:r>
            <a:r>
              <a:rPr lang="en-US" b="0" dirty="0">
                <a:effectLst/>
              </a:rPr>
              <a:t> parameters</a:t>
            </a:r>
            <a:endParaRPr lang="en-US" dirty="0"/>
          </a:p>
        </p:txBody>
      </p:sp>
      <p:sp>
        <p:nvSpPr>
          <p:cNvPr id="3" name="Content Placeholder 2"/>
          <p:cNvSpPr>
            <a:spLocks noGrp="1"/>
          </p:cNvSpPr>
          <p:nvPr>
            <p:ph sz="quarter" idx="13"/>
          </p:nvPr>
        </p:nvSpPr>
        <p:spPr/>
        <p:txBody>
          <a:bodyPr/>
          <a:lstStyle/>
          <a:p>
            <a:r>
              <a:rPr lang="en-US" dirty="0"/>
              <a:t>function allows the parameters to be initialized with </a:t>
            </a:r>
            <a:r>
              <a:rPr lang="en-US" dirty="0">
                <a:solidFill>
                  <a:srgbClr val="FF0000"/>
                </a:solidFill>
              </a:rPr>
              <a:t>default </a:t>
            </a:r>
            <a:r>
              <a:rPr lang="en-US" dirty="0" smtClean="0">
                <a:solidFill>
                  <a:srgbClr val="FF0000"/>
                </a:solidFill>
              </a:rPr>
              <a:t>values</a:t>
            </a:r>
          </a:p>
          <a:p>
            <a:r>
              <a:rPr lang="en-US" dirty="0">
                <a:solidFill>
                  <a:srgbClr val="FF0000"/>
                </a:solidFill>
              </a:rPr>
              <a:t>Rest parameters </a:t>
            </a:r>
            <a:r>
              <a:rPr lang="en-US" dirty="0"/>
              <a:t>doesn’t restrict the number of values that you can pass to a function. </a:t>
            </a:r>
          </a:p>
          <a:p>
            <a:endParaRPr lang="en-US" dirty="0"/>
          </a:p>
        </p:txBody>
      </p:sp>
      <p:pic>
        <p:nvPicPr>
          <p:cNvPr id="4" name="Picture 3"/>
          <p:cNvPicPr>
            <a:picLocks noChangeAspect="1"/>
          </p:cNvPicPr>
          <p:nvPr/>
        </p:nvPicPr>
        <p:blipFill>
          <a:blip r:embed="rId3"/>
          <a:stretch>
            <a:fillRect/>
          </a:stretch>
        </p:blipFill>
        <p:spPr>
          <a:xfrm>
            <a:off x="4724400" y="2028825"/>
            <a:ext cx="6301154" cy="2736606"/>
          </a:xfrm>
          <a:prstGeom prst="rect">
            <a:avLst/>
          </a:prstGeom>
        </p:spPr>
      </p:pic>
    </p:spTree>
    <p:extLst>
      <p:ext uri="{BB962C8B-B14F-4D97-AF65-F5344CB8AC3E}">
        <p14:creationId xmlns:p14="http://schemas.microsoft.com/office/powerpoint/2010/main" val="2095876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053" y="4899707"/>
            <a:ext cx="8683348" cy="1143000"/>
          </a:xfrm>
        </p:spPr>
        <p:txBody>
          <a:bodyPr/>
          <a:lstStyle/>
          <a:p>
            <a:r>
              <a:rPr lang="en-US" dirty="0"/>
              <a:t>Lambda </a:t>
            </a:r>
            <a:r>
              <a:rPr lang="en-US" dirty="0" smtClean="0"/>
              <a:t>Functions</a:t>
            </a:r>
            <a:r>
              <a:rPr lang="en-US" sz="2400" dirty="0" smtClean="0">
                <a:solidFill>
                  <a:srgbClr val="FF0000"/>
                </a:solidFill>
              </a:rPr>
              <a:t>(</a:t>
            </a:r>
            <a:r>
              <a:rPr lang="en-US" sz="2400" dirty="0">
                <a:solidFill>
                  <a:srgbClr val="FF0000"/>
                </a:solidFill>
                <a:effectLst/>
              </a:rPr>
              <a:t>Arrow functions</a:t>
            </a:r>
            <a:r>
              <a:rPr lang="en-US" sz="2400" dirty="0" smtClean="0">
                <a:solidFill>
                  <a:srgbClr val="FF0000"/>
                </a:solidFill>
              </a:rPr>
              <a:t>)</a:t>
            </a:r>
            <a:endParaRPr lang="en-US" sz="2400" dirty="0">
              <a:solidFill>
                <a:srgbClr val="FF0000"/>
              </a:solidFill>
            </a:endParaRPr>
          </a:p>
        </p:txBody>
      </p:sp>
      <p:sp>
        <p:nvSpPr>
          <p:cNvPr id="3" name="Content Placeholder 2"/>
          <p:cNvSpPr>
            <a:spLocks noGrp="1"/>
          </p:cNvSpPr>
          <p:nvPr>
            <p:ph sz="quarter" idx="13"/>
          </p:nvPr>
        </p:nvSpPr>
        <p:spPr/>
        <p:txBody>
          <a:bodyPr/>
          <a:lstStyle/>
          <a:p>
            <a:r>
              <a:rPr lang="en-US" dirty="0"/>
              <a:t>Lambda refers to anonymous functions in programming. Lambda functions are a concise mechanism to represent anonymous </a:t>
            </a:r>
            <a:r>
              <a:rPr lang="en-US" dirty="0" smtClean="0"/>
              <a:t>functions. </a:t>
            </a:r>
            <a:r>
              <a:rPr lang="en-US" dirty="0"/>
              <a:t>These functions are also called as </a:t>
            </a:r>
            <a:r>
              <a:rPr lang="en-US" dirty="0">
                <a:solidFill>
                  <a:srgbClr val="FF0000"/>
                </a:solidFill>
              </a:rPr>
              <a:t>Arrow</a:t>
            </a:r>
            <a:r>
              <a:rPr lang="en-US" dirty="0"/>
              <a:t> functions</a:t>
            </a:r>
            <a:r>
              <a:rPr lang="en-US" dirty="0" smtClean="0"/>
              <a:t>.</a:t>
            </a:r>
          </a:p>
          <a:p>
            <a:r>
              <a:rPr lang="en-US" dirty="0"/>
              <a:t>There are 3 parts to a Lambda function −</a:t>
            </a:r>
          </a:p>
          <a:p>
            <a:pPr lvl="1"/>
            <a:r>
              <a:rPr lang="en-US" b="1" dirty="0">
                <a:solidFill>
                  <a:srgbClr val="FF0000"/>
                </a:solidFill>
              </a:rPr>
              <a:t>Parameters</a:t>
            </a:r>
            <a:r>
              <a:rPr lang="en-US" dirty="0"/>
              <a:t> − A function may optionally have parameters.</a:t>
            </a:r>
          </a:p>
          <a:p>
            <a:pPr lvl="1"/>
            <a:r>
              <a:rPr lang="en-US" dirty="0"/>
              <a:t>The </a:t>
            </a:r>
            <a:r>
              <a:rPr lang="en-US" b="1" dirty="0">
                <a:solidFill>
                  <a:srgbClr val="FF0000"/>
                </a:solidFill>
              </a:rPr>
              <a:t>fat arrow notation/lambda notation</a:t>
            </a:r>
            <a:r>
              <a:rPr lang="en-US" dirty="0"/>
              <a:t> (</a:t>
            </a:r>
            <a:r>
              <a:rPr lang="en-US" dirty="0">
                <a:solidFill>
                  <a:srgbClr val="FF0000"/>
                </a:solidFill>
              </a:rPr>
              <a:t>=&gt;</a:t>
            </a:r>
            <a:r>
              <a:rPr lang="en-US" dirty="0"/>
              <a:t>): It is also called as the </a:t>
            </a:r>
            <a:r>
              <a:rPr lang="en-US" b="1" dirty="0">
                <a:solidFill>
                  <a:srgbClr val="FF0000"/>
                </a:solidFill>
              </a:rPr>
              <a:t>goes to </a:t>
            </a:r>
            <a:r>
              <a:rPr lang="en-US" dirty="0"/>
              <a:t>operator.</a:t>
            </a:r>
          </a:p>
          <a:p>
            <a:pPr lvl="1"/>
            <a:r>
              <a:rPr lang="en-US" b="1" dirty="0">
                <a:solidFill>
                  <a:srgbClr val="FF0000"/>
                </a:solidFill>
              </a:rPr>
              <a:t>Statements</a:t>
            </a:r>
            <a:r>
              <a:rPr lang="en-US" dirty="0"/>
              <a:t> − Represents the function’s instruction set.</a:t>
            </a:r>
          </a:p>
          <a:p>
            <a:pPr marL="45720" indent="0">
              <a:buNone/>
            </a:pPr>
            <a:endParaRPr lang="en-US" dirty="0"/>
          </a:p>
        </p:txBody>
      </p:sp>
      <p:pic>
        <p:nvPicPr>
          <p:cNvPr id="4" name="Picture 3"/>
          <p:cNvPicPr>
            <a:picLocks noChangeAspect="1"/>
          </p:cNvPicPr>
          <p:nvPr/>
        </p:nvPicPr>
        <p:blipFill>
          <a:blip r:embed="rId3"/>
          <a:stretch>
            <a:fillRect/>
          </a:stretch>
        </p:blipFill>
        <p:spPr>
          <a:xfrm>
            <a:off x="5341362" y="3952898"/>
            <a:ext cx="5733039" cy="600075"/>
          </a:xfrm>
          <a:prstGeom prst="rect">
            <a:avLst/>
          </a:prstGeom>
        </p:spPr>
      </p:pic>
    </p:spTree>
    <p:extLst>
      <p:ext uri="{BB962C8B-B14F-4D97-AF65-F5344CB8AC3E}">
        <p14:creationId xmlns:p14="http://schemas.microsoft.com/office/powerpoint/2010/main" val="2233081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Generator Functions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When a normal function is invoked, the control rests with the function called until it returns. With generators in ES6, the caller function can now control the execution of a called function. A generator is like a regular function</a:t>
            </a:r>
          </a:p>
        </p:txBody>
      </p:sp>
    </p:spTree>
    <p:extLst>
      <p:ext uri="{BB962C8B-B14F-4D97-AF65-F5344CB8AC3E}">
        <p14:creationId xmlns:p14="http://schemas.microsoft.com/office/powerpoint/2010/main" val="3029847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5596" y="5384539"/>
            <a:ext cx="8683348" cy="1143000"/>
          </a:xfrm>
        </p:spPr>
        <p:txBody>
          <a:bodyPr/>
          <a:lstStyle/>
          <a:p>
            <a:r>
              <a:rPr lang="en-US" b="0" dirty="0">
                <a:effectLst/>
              </a:rPr>
              <a:t>Objects</a:t>
            </a:r>
            <a:br>
              <a:rPr lang="en-US" b="0" dirty="0">
                <a:effectLst/>
              </a:rPr>
            </a:br>
            <a:endParaRPr lang="en-US" dirty="0"/>
          </a:p>
        </p:txBody>
      </p:sp>
      <p:sp>
        <p:nvSpPr>
          <p:cNvPr id="3" name="Content Placeholder 2"/>
          <p:cNvSpPr>
            <a:spLocks noGrp="1"/>
          </p:cNvSpPr>
          <p:nvPr>
            <p:ph sz="quarter" idx="13"/>
          </p:nvPr>
        </p:nvSpPr>
        <p:spPr>
          <a:xfrm>
            <a:off x="1524000" y="731519"/>
            <a:ext cx="8534400" cy="4653020"/>
          </a:xfrm>
        </p:spPr>
        <p:txBody>
          <a:bodyPr/>
          <a:lstStyle/>
          <a:p>
            <a:r>
              <a:rPr lang="en-US" dirty="0"/>
              <a:t>An </a:t>
            </a:r>
            <a:r>
              <a:rPr lang="en-US" dirty="0">
                <a:solidFill>
                  <a:srgbClr val="FF0000"/>
                </a:solidFill>
              </a:rPr>
              <a:t>object</a:t>
            </a:r>
            <a:r>
              <a:rPr lang="en-US" dirty="0"/>
              <a:t> is an instance which contains a set of key value pairs. Unlike primitive data types, objects can represent multiple or complex values and can change over their life time. The values can be scalar values or functions or even array of other objects</a:t>
            </a:r>
            <a:r>
              <a:rPr lang="en-US" dirty="0" smtClean="0"/>
              <a:t>.</a:t>
            </a:r>
          </a:p>
          <a:p>
            <a:endParaRPr lang="en-US" dirty="0" smtClean="0"/>
          </a:p>
          <a:p>
            <a:r>
              <a:rPr lang="en-US" dirty="0"/>
              <a:t>The contents of an object are called </a:t>
            </a:r>
            <a:r>
              <a:rPr lang="en-US" b="1" dirty="0"/>
              <a:t>properties</a:t>
            </a:r>
            <a:r>
              <a:rPr lang="en-US" dirty="0"/>
              <a:t> (or members), and properties consist of a </a:t>
            </a:r>
            <a:r>
              <a:rPr lang="en-US" b="1" dirty="0">
                <a:solidFill>
                  <a:srgbClr val="FF0000"/>
                </a:solidFill>
              </a:rPr>
              <a:t>name</a:t>
            </a:r>
            <a:r>
              <a:rPr lang="en-US" dirty="0"/>
              <a:t> (or key) and </a:t>
            </a:r>
            <a:r>
              <a:rPr lang="en-US" b="1" dirty="0">
                <a:solidFill>
                  <a:srgbClr val="FF0000"/>
                </a:solidFill>
              </a:rPr>
              <a:t>value</a:t>
            </a:r>
            <a:r>
              <a:rPr lang="en-US" dirty="0"/>
              <a:t>. Property names must be strings or symbols, and values can be any type (including other objects</a:t>
            </a:r>
            <a:r>
              <a:rPr lang="en-US" dirty="0" smtClean="0"/>
              <a:t>).</a:t>
            </a:r>
          </a:p>
          <a:p>
            <a:endParaRPr lang="en-US" dirty="0" smtClean="0"/>
          </a:p>
          <a:p>
            <a:r>
              <a:rPr lang="en-US" dirty="0"/>
              <a:t>Unassigned properties of an object are undefined (and not null).</a:t>
            </a:r>
          </a:p>
        </p:txBody>
      </p:sp>
    </p:spTree>
    <p:extLst>
      <p:ext uri="{BB962C8B-B14F-4D97-AF65-F5344CB8AC3E}">
        <p14:creationId xmlns:p14="http://schemas.microsoft.com/office/powerpoint/2010/main" val="2508641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Property </a:t>
            </a:r>
            <a:r>
              <a:rPr lang="en-US" dirty="0"/>
              <a:t>shorthand</a:t>
            </a:r>
          </a:p>
        </p:txBody>
      </p:sp>
      <p:pic>
        <p:nvPicPr>
          <p:cNvPr id="4" name="Content Placeholder 3"/>
          <p:cNvPicPr>
            <a:picLocks noGrp="1" noChangeAspect="1"/>
          </p:cNvPicPr>
          <p:nvPr>
            <p:ph sz="quarter" idx="13"/>
          </p:nvPr>
        </p:nvPicPr>
        <p:blipFill>
          <a:blip r:embed="rId3"/>
          <a:stretch>
            <a:fillRect/>
          </a:stretch>
        </p:blipFill>
        <p:spPr>
          <a:xfrm>
            <a:off x="2180493" y="552993"/>
            <a:ext cx="8352692" cy="3614561"/>
          </a:xfrm>
          <a:prstGeom prst="rect">
            <a:avLst/>
          </a:prstGeom>
        </p:spPr>
      </p:pic>
    </p:spTree>
    <p:extLst>
      <p:ext uri="{BB962C8B-B14F-4D97-AF65-F5344CB8AC3E}">
        <p14:creationId xmlns:p14="http://schemas.microsoft.com/office/powerpoint/2010/main" val="169910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372168"/>
            <a:ext cx="9550401" cy="1143000"/>
          </a:xfrm>
        </p:spPr>
        <p:txBody>
          <a:bodyPr/>
          <a:lstStyle/>
          <a:p>
            <a:r>
              <a:rPr lang="en-US" b="0" dirty="0" smtClean="0">
                <a:effectLst/>
              </a:rPr>
              <a:t>Object Compact </a:t>
            </a:r>
            <a:r>
              <a:rPr lang="en-US" b="0" dirty="0">
                <a:effectLst/>
              </a:rPr>
              <a:t>method syntax</a:t>
            </a:r>
            <a:r>
              <a:rPr lang="en-US" dirty="0"/>
              <a:t> </a:t>
            </a:r>
            <a:br>
              <a:rPr lang="en-US" dirty="0"/>
            </a:br>
            <a:endParaRPr lang="en-US" dirty="0"/>
          </a:p>
        </p:txBody>
      </p:sp>
      <p:sp>
        <p:nvSpPr>
          <p:cNvPr id="3" name="Content Placeholder 2"/>
          <p:cNvSpPr>
            <a:spLocks noGrp="1"/>
          </p:cNvSpPr>
          <p:nvPr>
            <p:ph sz="quarter" idx="13"/>
          </p:nvPr>
        </p:nvSpPr>
        <p:spPr/>
        <p:txBody>
          <a:bodyPr/>
          <a:lstStyle/>
          <a:p>
            <a:endParaRPr lang="en-US"/>
          </a:p>
        </p:txBody>
      </p:sp>
      <p:pic>
        <p:nvPicPr>
          <p:cNvPr id="4" name="Picture 3"/>
          <p:cNvPicPr>
            <a:picLocks noChangeAspect="1"/>
          </p:cNvPicPr>
          <p:nvPr/>
        </p:nvPicPr>
        <p:blipFill>
          <a:blip r:embed="rId3"/>
          <a:stretch>
            <a:fillRect/>
          </a:stretch>
        </p:blipFill>
        <p:spPr>
          <a:xfrm>
            <a:off x="1524000" y="731520"/>
            <a:ext cx="8534400" cy="3474720"/>
          </a:xfrm>
          <a:prstGeom prst="rect">
            <a:avLst/>
          </a:prstGeom>
        </p:spPr>
      </p:pic>
    </p:spTree>
    <p:extLst>
      <p:ext uri="{BB962C8B-B14F-4D97-AF65-F5344CB8AC3E}">
        <p14:creationId xmlns:p14="http://schemas.microsoft.com/office/powerpoint/2010/main" val="341002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Features</a:t>
            </a:r>
            <a:br>
              <a:rPr lang="en-US" dirty="0"/>
            </a:br>
            <a:endParaRPr lang="en-US" dirty="0"/>
          </a:p>
        </p:txBody>
      </p:sp>
      <p:sp>
        <p:nvSpPr>
          <p:cNvPr id="3" name="Content Placeholder 2"/>
          <p:cNvSpPr>
            <a:spLocks noGrp="1"/>
          </p:cNvSpPr>
          <p:nvPr>
            <p:ph sz="quarter" idx="13"/>
          </p:nvPr>
        </p:nvSpPr>
        <p:spPr/>
        <p:txBody>
          <a:bodyPr>
            <a:normAutofit lnSpcReduction="10000"/>
          </a:bodyPr>
          <a:lstStyle/>
          <a:p>
            <a:r>
              <a:rPr lang="en-US" dirty="0" smtClean="0">
                <a:solidFill>
                  <a:srgbClr val="FF0000"/>
                </a:solidFill>
              </a:rPr>
              <a:t>string</a:t>
            </a:r>
            <a:endParaRPr lang="en-US" dirty="0">
              <a:solidFill>
                <a:srgbClr val="FF0000"/>
              </a:solidFill>
            </a:endParaRPr>
          </a:p>
          <a:p>
            <a:r>
              <a:rPr lang="en-US" dirty="0">
                <a:solidFill>
                  <a:srgbClr val="FF0000"/>
                </a:solidFill>
              </a:rPr>
              <a:t>BLOCK </a:t>
            </a:r>
            <a:r>
              <a:rPr lang="en-US" dirty="0" smtClean="0">
                <a:solidFill>
                  <a:srgbClr val="FF0000"/>
                </a:solidFill>
              </a:rPr>
              <a:t>SCOPING</a:t>
            </a:r>
          </a:p>
          <a:p>
            <a:r>
              <a:rPr lang="en-US" dirty="0" smtClean="0">
                <a:solidFill>
                  <a:srgbClr val="FF0000"/>
                </a:solidFill>
              </a:rPr>
              <a:t>Function</a:t>
            </a:r>
          </a:p>
          <a:p>
            <a:r>
              <a:rPr lang="en-US" dirty="0" err="1">
                <a:solidFill>
                  <a:srgbClr val="FF0000"/>
                </a:solidFill>
              </a:rPr>
              <a:t>Destructuring</a:t>
            </a:r>
            <a:r>
              <a:rPr lang="en-US" dirty="0">
                <a:solidFill>
                  <a:srgbClr val="FF0000"/>
                </a:solidFill>
              </a:rPr>
              <a:t> assignment</a:t>
            </a:r>
          </a:p>
          <a:p>
            <a:r>
              <a:rPr lang="en-US" dirty="0" smtClean="0">
                <a:solidFill>
                  <a:srgbClr val="FF0000"/>
                </a:solidFill>
              </a:rPr>
              <a:t>Array</a:t>
            </a:r>
          </a:p>
          <a:p>
            <a:r>
              <a:rPr lang="en-US" dirty="0" smtClean="0">
                <a:solidFill>
                  <a:srgbClr val="FF0000"/>
                </a:solidFill>
              </a:rPr>
              <a:t>Object</a:t>
            </a:r>
            <a:endParaRPr lang="en-US" dirty="0">
              <a:solidFill>
                <a:srgbClr val="FF0000"/>
              </a:solidFill>
            </a:endParaRPr>
          </a:p>
          <a:p>
            <a:r>
              <a:rPr lang="en-US" dirty="0" smtClean="0">
                <a:solidFill>
                  <a:srgbClr val="FF0000"/>
                </a:solidFill>
              </a:rPr>
              <a:t>Class</a:t>
            </a:r>
            <a:endParaRPr lang="en-US" dirty="0">
              <a:solidFill>
                <a:srgbClr val="FF0000"/>
              </a:solidFill>
            </a:endParaRPr>
          </a:p>
          <a:p>
            <a:r>
              <a:rPr lang="en-US" dirty="0">
                <a:solidFill>
                  <a:srgbClr val="FF0000"/>
                </a:solidFill>
              </a:rPr>
              <a:t>Promise</a:t>
            </a:r>
          </a:p>
          <a:p>
            <a:endParaRPr lang="en-US" dirty="0"/>
          </a:p>
        </p:txBody>
      </p:sp>
    </p:spTree>
    <p:extLst>
      <p:ext uri="{BB962C8B-B14F-4D97-AF65-F5344CB8AC3E}">
        <p14:creationId xmlns:p14="http://schemas.microsoft.com/office/powerpoint/2010/main" val="213665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Object.freeze</a:t>
            </a:r>
            <a:r>
              <a:rPr lang="en-US" dirty="0" smtClean="0"/>
              <a:t>() Function</a:t>
            </a:r>
            <a:endParaRPr lang="en-US" dirty="0"/>
          </a:p>
        </p:txBody>
      </p:sp>
      <p:sp>
        <p:nvSpPr>
          <p:cNvPr id="3" name="Content Placeholder 2"/>
          <p:cNvSpPr>
            <a:spLocks noGrp="1"/>
          </p:cNvSpPr>
          <p:nvPr>
            <p:ph sz="quarter" idx="13"/>
          </p:nvPr>
        </p:nvSpPr>
        <p:spPr/>
        <p:txBody>
          <a:bodyPr/>
          <a:lstStyle/>
          <a:p>
            <a:r>
              <a:rPr lang="en-US" dirty="0"/>
              <a:t>The </a:t>
            </a:r>
            <a:r>
              <a:rPr lang="en-US" dirty="0" err="1">
                <a:solidFill>
                  <a:srgbClr val="FF0000"/>
                </a:solidFill>
              </a:rPr>
              <a:t>Object.freeze</a:t>
            </a:r>
            <a:r>
              <a:rPr lang="en-US" dirty="0">
                <a:solidFill>
                  <a:srgbClr val="FF0000"/>
                </a:solidFill>
              </a:rPr>
              <a:t>() </a:t>
            </a:r>
            <a:r>
              <a:rPr lang="en-US" dirty="0"/>
              <a:t>method freezes an object. A frozen object can no longer be changed; freezing an object prevents new properties from being added to it, existing properties from being removed, prevents changing the </a:t>
            </a:r>
            <a:r>
              <a:rPr lang="en-US" dirty="0" err="1"/>
              <a:t>enumerability</a:t>
            </a:r>
            <a:r>
              <a:rPr lang="en-US" dirty="0"/>
              <a:t>, configurability, or </a:t>
            </a:r>
            <a:r>
              <a:rPr lang="en-US" dirty="0" err="1"/>
              <a:t>writability</a:t>
            </a:r>
            <a:r>
              <a:rPr lang="en-US" dirty="0"/>
              <a:t> of existing properties, and prevents the values of existing properties from being changed</a:t>
            </a:r>
          </a:p>
        </p:txBody>
      </p:sp>
    </p:spTree>
    <p:extLst>
      <p:ext uri="{BB962C8B-B14F-4D97-AF65-F5344CB8AC3E}">
        <p14:creationId xmlns:p14="http://schemas.microsoft.com/office/powerpoint/2010/main" val="39140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Object.seal</a:t>
            </a:r>
            <a:r>
              <a:rPr lang="en-US" dirty="0" smtClean="0">
                <a:effectLst/>
              </a:rPr>
              <a:t>() Function</a:t>
            </a:r>
            <a:endParaRPr lang="en-US" dirty="0"/>
          </a:p>
        </p:txBody>
      </p:sp>
      <p:sp>
        <p:nvSpPr>
          <p:cNvPr id="3" name="Content Placeholder 2"/>
          <p:cNvSpPr>
            <a:spLocks noGrp="1"/>
          </p:cNvSpPr>
          <p:nvPr>
            <p:ph sz="quarter" idx="13"/>
          </p:nvPr>
        </p:nvSpPr>
        <p:spPr/>
        <p:txBody>
          <a:bodyPr/>
          <a:lstStyle/>
          <a:p>
            <a:r>
              <a:rPr lang="en-US" dirty="0"/>
              <a:t>The </a:t>
            </a:r>
            <a:r>
              <a:rPr lang="en-US" dirty="0" err="1">
                <a:solidFill>
                  <a:srgbClr val="FF0000"/>
                </a:solidFill>
              </a:rPr>
              <a:t>Object.seal</a:t>
            </a:r>
            <a:r>
              <a:rPr lang="en-US" dirty="0">
                <a:solidFill>
                  <a:srgbClr val="FF0000"/>
                </a:solidFill>
              </a:rPr>
              <a:t>() </a:t>
            </a:r>
            <a:r>
              <a:rPr lang="en-US" dirty="0"/>
              <a:t>method seals an object, preventing new properties from being added to </a:t>
            </a:r>
            <a:r>
              <a:rPr lang="en-US" dirty="0" smtClean="0"/>
              <a:t>it Values </a:t>
            </a:r>
            <a:r>
              <a:rPr lang="en-US" dirty="0"/>
              <a:t>of present properties can still be changed as long as they are writable.</a:t>
            </a:r>
          </a:p>
        </p:txBody>
      </p:sp>
    </p:spTree>
    <p:extLst>
      <p:ext uri="{BB962C8B-B14F-4D97-AF65-F5344CB8AC3E}">
        <p14:creationId xmlns:p14="http://schemas.microsoft.com/office/powerpoint/2010/main" val="3574799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Object.defineProperty</a:t>
            </a:r>
            <a:r>
              <a:rPr lang="en-US" dirty="0">
                <a:effectLst/>
              </a:rPr>
              <a:t>()</a:t>
            </a:r>
            <a:br>
              <a:rPr lang="en-US" dirty="0">
                <a:effectLst/>
              </a:rPr>
            </a:br>
            <a:endParaRPr lang="en-US" dirty="0"/>
          </a:p>
        </p:txBody>
      </p:sp>
      <p:sp>
        <p:nvSpPr>
          <p:cNvPr id="3" name="Content Placeholder 2"/>
          <p:cNvSpPr>
            <a:spLocks noGrp="1"/>
          </p:cNvSpPr>
          <p:nvPr>
            <p:ph sz="quarter" idx="13"/>
          </p:nvPr>
        </p:nvSpPr>
        <p:spPr/>
        <p:txBody>
          <a:bodyPr>
            <a:normAutofit/>
          </a:bodyPr>
          <a:lstStyle/>
          <a:p>
            <a:r>
              <a:rPr lang="en-US" dirty="0" smtClean="0">
                <a:solidFill>
                  <a:srgbClr val="FF0000"/>
                </a:solidFill>
              </a:rPr>
              <a:t>Configurable</a:t>
            </a:r>
            <a:r>
              <a:rPr lang="en-US" dirty="0" smtClean="0"/>
              <a:t> true if </a:t>
            </a:r>
            <a:r>
              <a:rPr lang="en-US" dirty="0"/>
              <a:t>the property may be deleted from the corresponding object. </a:t>
            </a:r>
            <a:r>
              <a:rPr lang="en-US" dirty="0">
                <a:solidFill>
                  <a:srgbClr val="FF0000"/>
                </a:solidFill>
              </a:rPr>
              <a:t>Defaults to false</a:t>
            </a:r>
            <a:r>
              <a:rPr lang="en-US" dirty="0" smtClean="0"/>
              <a:t>.</a:t>
            </a:r>
          </a:p>
          <a:p>
            <a:r>
              <a:rPr lang="en-US" dirty="0" smtClean="0">
                <a:solidFill>
                  <a:srgbClr val="FF0000"/>
                </a:solidFill>
              </a:rPr>
              <a:t>Enumerable</a:t>
            </a:r>
            <a:r>
              <a:rPr lang="en-US" dirty="0" smtClean="0"/>
              <a:t> true </a:t>
            </a:r>
            <a:r>
              <a:rPr lang="en-US" dirty="0"/>
              <a:t>if and only if this property shows up during enumeration of the properties on the corresponding object. </a:t>
            </a:r>
            <a:r>
              <a:rPr lang="en-US" dirty="0">
                <a:solidFill>
                  <a:srgbClr val="FF0000"/>
                </a:solidFill>
              </a:rPr>
              <a:t>Defaults to false</a:t>
            </a:r>
            <a:r>
              <a:rPr lang="en-US" dirty="0" smtClean="0"/>
              <a:t>.</a:t>
            </a:r>
          </a:p>
          <a:p>
            <a:r>
              <a:rPr lang="en-US" dirty="0" smtClean="0">
                <a:solidFill>
                  <a:srgbClr val="FF0000"/>
                </a:solidFill>
              </a:rPr>
              <a:t>Value</a:t>
            </a:r>
            <a:r>
              <a:rPr lang="en-US" dirty="0" smtClean="0"/>
              <a:t>  </a:t>
            </a:r>
            <a:r>
              <a:rPr lang="en-US" dirty="0"/>
              <a:t>Can be any valid JavaScript value (number, object, function, </a:t>
            </a:r>
            <a:r>
              <a:rPr lang="en-US" dirty="0" err="1"/>
              <a:t>etc</a:t>
            </a:r>
            <a:r>
              <a:rPr lang="en-US" dirty="0"/>
              <a:t>). </a:t>
            </a:r>
            <a:r>
              <a:rPr lang="en-US" dirty="0">
                <a:solidFill>
                  <a:srgbClr val="FF0000"/>
                </a:solidFill>
              </a:rPr>
              <a:t>Defaults to undefined</a:t>
            </a:r>
            <a:r>
              <a:rPr lang="en-US" dirty="0" smtClean="0"/>
              <a:t>.</a:t>
            </a:r>
            <a:endParaRPr lang="en-US" dirty="0"/>
          </a:p>
          <a:p>
            <a:r>
              <a:rPr lang="en-US" dirty="0" smtClean="0">
                <a:solidFill>
                  <a:srgbClr val="FF0000"/>
                </a:solidFill>
              </a:rPr>
              <a:t>Writable</a:t>
            </a:r>
            <a:r>
              <a:rPr lang="en-US" dirty="0" smtClean="0"/>
              <a:t> true </a:t>
            </a:r>
            <a:r>
              <a:rPr lang="en-US" dirty="0"/>
              <a:t>if the value associated with the property may be changed with an assignment operator. </a:t>
            </a:r>
            <a:r>
              <a:rPr lang="en-US" dirty="0">
                <a:solidFill>
                  <a:srgbClr val="FF0000"/>
                </a:solidFill>
              </a:rPr>
              <a:t>Defaults to false.</a:t>
            </a:r>
          </a:p>
        </p:txBody>
      </p:sp>
    </p:spTree>
    <p:extLst>
      <p:ext uri="{BB962C8B-B14F-4D97-AF65-F5344CB8AC3E}">
        <p14:creationId xmlns:p14="http://schemas.microsoft.com/office/powerpoint/2010/main" val="1700204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Object.defineProperty</a:t>
            </a:r>
            <a:r>
              <a:rPr lang="en-US" dirty="0">
                <a:effectLst/>
              </a:rPr>
              <a:t>()</a:t>
            </a:r>
            <a:br>
              <a:rPr lang="en-US" dirty="0">
                <a:effectLst/>
              </a:rPr>
            </a:br>
            <a:endParaRPr lang="en-US" dirty="0"/>
          </a:p>
        </p:txBody>
      </p:sp>
      <p:sp>
        <p:nvSpPr>
          <p:cNvPr id="3" name="Content Placeholder 2"/>
          <p:cNvSpPr>
            <a:spLocks noGrp="1"/>
          </p:cNvSpPr>
          <p:nvPr>
            <p:ph sz="quarter" idx="13"/>
          </p:nvPr>
        </p:nvSpPr>
        <p:spPr/>
        <p:txBody>
          <a:bodyPr>
            <a:normAutofit/>
          </a:bodyPr>
          <a:lstStyle/>
          <a:p>
            <a:r>
              <a:rPr lang="en-US" dirty="0" smtClean="0">
                <a:solidFill>
                  <a:srgbClr val="FF0000"/>
                </a:solidFill>
              </a:rPr>
              <a:t>Get</a:t>
            </a:r>
            <a:r>
              <a:rPr lang="en-US" dirty="0" smtClean="0"/>
              <a:t>  The </a:t>
            </a:r>
            <a:r>
              <a:rPr lang="en-US" dirty="0"/>
              <a:t>return value will be used as the value of the property. </a:t>
            </a:r>
            <a:r>
              <a:rPr lang="en-US" dirty="0">
                <a:solidFill>
                  <a:srgbClr val="FF0000"/>
                </a:solidFill>
              </a:rPr>
              <a:t>Defaults to undefined</a:t>
            </a:r>
            <a:r>
              <a:rPr lang="en-US" dirty="0"/>
              <a:t>.</a:t>
            </a:r>
          </a:p>
          <a:p>
            <a:endParaRPr lang="en-US" dirty="0"/>
          </a:p>
          <a:p>
            <a:r>
              <a:rPr lang="en-US" dirty="0" smtClean="0">
                <a:solidFill>
                  <a:srgbClr val="FF0000"/>
                </a:solidFill>
              </a:rPr>
              <a:t>Set</a:t>
            </a:r>
            <a:r>
              <a:rPr lang="en-US" dirty="0" smtClean="0"/>
              <a:t> with </a:t>
            </a:r>
            <a:r>
              <a:rPr lang="en-US" dirty="0"/>
              <a:t>this set to the object through which the property is assigned. </a:t>
            </a:r>
            <a:r>
              <a:rPr lang="en-US" dirty="0">
                <a:solidFill>
                  <a:srgbClr val="FF0000"/>
                </a:solidFill>
              </a:rPr>
              <a:t>Defaults to undefined</a:t>
            </a:r>
            <a:r>
              <a:rPr lang="en-US" dirty="0"/>
              <a:t>.</a:t>
            </a:r>
          </a:p>
        </p:txBody>
      </p:sp>
    </p:spTree>
    <p:extLst>
      <p:ext uri="{BB962C8B-B14F-4D97-AF65-F5344CB8AC3E}">
        <p14:creationId xmlns:p14="http://schemas.microsoft.com/office/powerpoint/2010/main" val="225023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469" y="5113213"/>
            <a:ext cx="8683348" cy="1143000"/>
          </a:xfrm>
        </p:spPr>
        <p:txBody>
          <a:bodyPr/>
          <a:lstStyle/>
          <a:p>
            <a:r>
              <a:rPr lang="en-US" dirty="0" err="1"/>
              <a:t>Object.defineProperties</a:t>
            </a:r>
            <a:r>
              <a:rPr lang="en-US" dirty="0"/>
              <a:t>()</a:t>
            </a:r>
          </a:p>
        </p:txBody>
      </p:sp>
      <p:sp>
        <p:nvSpPr>
          <p:cNvPr id="3" name="Content Placeholder 2"/>
          <p:cNvSpPr>
            <a:spLocks noGrp="1"/>
          </p:cNvSpPr>
          <p:nvPr>
            <p:ph sz="quarter" idx="13"/>
          </p:nvPr>
        </p:nvSpPr>
        <p:spPr>
          <a:xfrm>
            <a:off x="1524000" y="731520"/>
            <a:ext cx="4683370" cy="3474720"/>
          </a:xfrm>
        </p:spPr>
        <p:txBody>
          <a:bodyPr/>
          <a:lstStyle/>
          <a:p>
            <a:r>
              <a:rPr lang="en-US" dirty="0"/>
              <a:t>The </a:t>
            </a:r>
            <a:r>
              <a:rPr lang="en-US" dirty="0" err="1">
                <a:solidFill>
                  <a:srgbClr val="FF0000"/>
                </a:solidFill>
              </a:rPr>
              <a:t>Object.defineProperties</a:t>
            </a:r>
            <a:r>
              <a:rPr lang="en-US" dirty="0">
                <a:solidFill>
                  <a:srgbClr val="FF0000"/>
                </a:solidFill>
              </a:rPr>
              <a:t>() </a:t>
            </a:r>
            <a:r>
              <a:rPr lang="en-US" dirty="0"/>
              <a:t>method defines new or modifies existing properties directly on an object, returning the object</a:t>
            </a:r>
            <a:r>
              <a:rPr lang="en-US" dirty="0" smtClean="0"/>
              <a:t>.</a:t>
            </a:r>
            <a:endParaRPr lang="en-US" dirty="0"/>
          </a:p>
          <a:p>
            <a:endParaRPr lang="en-US" dirty="0"/>
          </a:p>
        </p:txBody>
      </p:sp>
      <p:pic>
        <p:nvPicPr>
          <p:cNvPr id="4" name="Picture 3"/>
          <p:cNvPicPr>
            <a:picLocks noChangeAspect="1"/>
          </p:cNvPicPr>
          <p:nvPr/>
        </p:nvPicPr>
        <p:blipFill>
          <a:blip r:embed="rId2"/>
          <a:stretch>
            <a:fillRect/>
          </a:stretch>
        </p:blipFill>
        <p:spPr>
          <a:xfrm>
            <a:off x="6207370" y="731521"/>
            <a:ext cx="4449274" cy="3557684"/>
          </a:xfrm>
          <a:prstGeom prst="rect">
            <a:avLst/>
          </a:prstGeom>
        </p:spPr>
      </p:pic>
    </p:spTree>
    <p:extLst>
      <p:ext uri="{BB962C8B-B14F-4D97-AF65-F5344CB8AC3E}">
        <p14:creationId xmlns:p14="http://schemas.microsoft.com/office/powerpoint/2010/main" val="1573068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69" y="4372168"/>
            <a:ext cx="10353432" cy="1143000"/>
          </a:xfrm>
        </p:spPr>
        <p:txBody>
          <a:bodyPr/>
          <a:lstStyle/>
          <a:p>
            <a:r>
              <a:rPr lang="en-US" dirty="0" err="1"/>
              <a:t>Object.</a:t>
            </a:r>
            <a:r>
              <a:rPr lang="en-US" dirty="0" err="1" smtClean="0"/>
              <a:t>getOwnPropertyDescriptor</a:t>
            </a:r>
            <a:endParaRPr lang="en-US" dirty="0"/>
          </a:p>
        </p:txBody>
      </p:sp>
      <p:pic>
        <p:nvPicPr>
          <p:cNvPr id="4" name="Content Placeholder 3"/>
          <p:cNvPicPr>
            <a:picLocks noGrp="1" noChangeAspect="1"/>
          </p:cNvPicPr>
          <p:nvPr>
            <p:ph sz="quarter" idx="13"/>
          </p:nvPr>
        </p:nvPicPr>
        <p:blipFill>
          <a:blip r:embed="rId3"/>
          <a:stretch>
            <a:fillRect/>
          </a:stretch>
        </p:blipFill>
        <p:spPr>
          <a:xfrm>
            <a:off x="1195995" y="720970"/>
            <a:ext cx="8774481" cy="3464168"/>
          </a:xfrm>
          <a:prstGeom prst="rect">
            <a:avLst/>
          </a:prstGeom>
        </p:spPr>
      </p:pic>
    </p:spTree>
    <p:extLst>
      <p:ext uri="{BB962C8B-B14F-4D97-AF65-F5344CB8AC3E}">
        <p14:creationId xmlns:p14="http://schemas.microsoft.com/office/powerpoint/2010/main" val="148440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715" y="5418013"/>
            <a:ext cx="8683348" cy="1143000"/>
          </a:xfrm>
        </p:spPr>
        <p:txBody>
          <a:bodyPr/>
          <a:lstStyle/>
          <a:p>
            <a:r>
              <a:rPr lang="en-US" dirty="0" smtClean="0"/>
              <a:t>Class </a:t>
            </a:r>
            <a:r>
              <a:rPr lang="en-US" b="0" dirty="0">
                <a:effectLst/>
              </a:rPr>
              <a:t>Private Fields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JavaScript supports class syntax since ES6, but only now were private fields introduced. To define a private property, it has to be prefixed with the hash symbol: </a:t>
            </a:r>
            <a:r>
              <a:rPr lang="en-US" dirty="0">
                <a:solidFill>
                  <a:srgbClr val="FF0000"/>
                </a:solidFill>
              </a:rPr>
              <a:t>#</a:t>
            </a:r>
            <a:r>
              <a:rPr lang="en-US" dirty="0"/>
              <a:t>.</a:t>
            </a:r>
          </a:p>
        </p:txBody>
      </p:sp>
      <p:pic>
        <p:nvPicPr>
          <p:cNvPr id="4" name="Picture 3"/>
          <p:cNvPicPr>
            <a:picLocks noChangeAspect="1"/>
          </p:cNvPicPr>
          <p:nvPr/>
        </p:nvPicPr>
        <p:blipFill>
          <a:blip r:embed="rId3"/>
          <a:stretch>
            <a:fillRect/>
          </a:stretch>
        </p:blipFill>
        <p:spPr>
          <a:xfrm>
            <a:off x="1802423" y="1943293"/>
            <a:ext cx="9029700" cy="3000375"/>
          </a:xfrm>
          <a:prstGeom prst="rect">
            <a:avLst/>
          </a:prstGeom>
        </p:spPr>
      </p:pic>
    </p:spTree>
    <p:extLst>
      <p:ext uri="{BB962C8B-B14F-4D97-AF65-F5344CB8AC3E}">
        <p14:creationId xmlns:p14="http://schemas.microsoft.com/office/powerpoint/2010/main" val="3045726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053" y="5033010"/>
            <a:ext cx="8683348" cy="1143000"/>
          </a:xfrm>
        </p:spPr>
        <p:txBody>
          <a:bodyPr/>
          <a:lstStyle/>
          <a:p>
            <a:r>
              <a:rPr lang="en-US" dirty="0"/>
              <a:t>Static Fields</a:t>
            </a:r>
          </a:p>
        </p:txBody>
      </p:sp>
      <p:sp>
        <p:nvSpPr>
          <p:cNvPr id="3" name="Content Placeholder 2"/>
          <p:cNvSpPr>
            <a:spLocks noGrp="1"/>
          </p:cNvSpPr>
          <p:nvPr>
            <p:ph sz="quarter" idx="13"/>
          </p:nvPr>
        </p:nvSpPr>
        <p:spPr/>
        <p:txBody>
          <a:bodyPr/>
          <a:lstStyle/>
          <a:p>
            <a:r>
              <a:rPr lang="en-US" dirty="0"/>
              <a:t>a class method can now be declared with the static keyword and called from outside of a class.</a:t>
            </a:r>
          </a:p>
        </p:txBody>
      </p:sp>
      <p:pic>
        <p:nvPicPr>
          <p:cNvPr id="4" name="Picture 3"/>
          <p:cNvPicPr>
            <a:picLocks noChangeAspect="1"/>
          </p:cNvPicPr>
          <p:nvPr/>
        </p:nvPicPr>
        <p:blipFill>
          <a:blip r:embed="rId3"/>
          <a:stretch>
            <a:fillRect/>
          </a:stretch>
        </p:blipFill>
        <p:spPr>
          <a:xfrm>
            <a:off x="1825136" y="1558290"/>
            <a:ext cx="8004664" cy="3312648"/>
          </a:xfrm>
          <a:prstGeom prst="rect">
            <a:avLst/>
          </a:prstGeom>
        </p:spPr>
      </p:pic>
    </p:spTree>
    <p:extLst>
      <p:ext uri="{BB962C8B-B14F-4D97-AF65-F5344CB8AC3E}">
        <p14:creationId xmlns:p14="http://schemas.microsoft.com/office/powerpoint/2010/main" val="37752850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p>
        </p:txBody>
      </p:sp>
      <p:sp>
        <p:nvSpPr>
          <p:cNvPr id="3" name="Content Placeholder 2"/>
          <p:cNvSpPr>
            <a:spLocks noGrp="1"/>
          </p:cNvSpPr>
          <p:nvPr>
            <p:ph sz="quarter" idx="13"/>
          </p:nvPr>
        </p:nvSpPr>
        <p:spPr/>
        <p:txBody>
          <a:bodyPr/>
          <a:lstStyle/>
          <a:p>
            <a:r>
              <a:rPr lang="en-US" dirty="0"/>
              <a:t>Promise for a value to be returned in a future</a:t>
            </a:r>
          </a:p>
          <a:p>
            <a:r>
              <a:rPr lang="en-US" dirty="0"/>
              <a:t>Can have three mutually exclusive states</a:t>
            </a:r>
          </a:p>
          <a:p>
            <a:pPr lvl="1"/>
            <a:r>
              <a:rPr lang="en-US" dirty="0">
                <a:solidFill>
                  <a:srgbClr val="FF0000"/>
                </a:solidFill>
              </a:rPr>
              <a:t>fulfilled</a:t>
            </a:r>
          </a:p>
          <a:p>
            <a:pPr lvl="1"/>
            <a:r>
              <a:rPr lang="en-US" dirty="0">
                <a:solidFill>
                  <a:srgbClr val="FF0000"/>
                </a:solidFill>
              </a:rPr>
              <a:t>rejected</a:t>
            </a:r>
          </a:p>
          <a:p>
            <a:pPr lvl="1"/>
            <a:r>
              <a:rPr lang="en-US" dirty="0">
                <a:solidFill>
                  <a:srgbClr val="FF0000"/>
                </a:solidFill>
              </a:rPr>
              <a:t>pending</a:t>
            </a:r>
          </a:p>
          <a:p>
            <a:r>
              <a:rPr lang="en-US" dirty="0"/>
              <a:t>Can be referred as deferred or future</a:t>
            </a:r>
          </a:p>
          <a:p>
            <a:r>
              <a:rPr lang="en-US" dirty="0"/>
              <a:t>Powerful for </a:t>
            </a:r>
            <a:r>
              <a:rPr lang="en-US" dirty="0">
                <a:solidFill>
                  <a:srgbClr val="FF0000"/>
                </a:solidFill>
              </a:rPr>
              <a:t>asynchronous</a:t>
            </a:r>
            <a:r>
              <a:rPr lang="en-US" dirty="0"/>
              <a:t> / concurrent applications</a:t>
            </a:r>
          </a:p>
          <a:p>
            <a:endParaRPr lang="en-US" dirty="0"/>
          </a:p>
        </p:txBody>
      </p:sp>
    </p:spTree>
    <p:extLst>
      <p:ext uri="{BB962C8B-B14F-4D97-AF65-F5344CB8AC3E}">
        <p14:creationId xmlns:p14="http://schemas.microsoft.com/office/powerpoint/2010/main" val="19303047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sz="quarter" idx="13"/>
          </p:nvPr>
        </p:nvSpPr>
        <p:spPr/>
        <p:txBody>
          <a:bodyPr/>
          <a:lstStyle/>
          <a:p>
            <a:r>
              <a:rPr lang="en-US" dirty="0"/>
              <a:t>It has therefore made sense in recent years to start thinking about providing mechanisms for splitting JavaScript programs up into separate </a:t>
            </a:r>
            <a:r>
              <a:rPr lang="en-US" dirty="0">
                <a:solidFill>
                  <a:srgbClr val="FF0000"/>
                </a:solidFill>
              </a:rPr>
              <a:t>modules that can be imported when needed</a:t>
            </a:r>
            <a:r>
              <a:rPr lang="en-US" dirty="0"/>
              <a:t>.</a:t>
            </a:r>
          </a:p>
        </p:txBody>
      </p:sp>
    </p:spTree>
    <p:extLst>
      <p:ext uri="{BB962C8B-B14F-4D97-AF65-F5344CB8AC3E}">
        <p14:creationId xmlns:p14="http://schemas.microsoft.com/office/powerpoint/2010/main" val="755202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564" y="5240217"/>
            <a:ext cx="8683348" cy="1143000"/>
          </a:xfrm>
        </p:spPr>
        <p:txBody>
          <a:bodyPr/>
          <a:lstStyle/>
          <a:p>
            <a:r>
              <a:rPr lang="en-US" b="0" dirty="0">
                <a:effectLst/>
              </a:rPr>
              <a:t>Let and Block Scope</a:t>
            </a:r>
            <a:br>
              <a:rPr lang="en-US" b="0" dirty="0">
                <a:effectLst/>
              </a:rPr>
            </a:br>
            <a:r>
              <a:rPr lang="en-US" b="0" dirty="0">
                <a:effectLst/>
              </a:rPr>
              <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The block scope restricts a variable’s access to the block in which it is declared. The </a:t>
            </a:r>
            <a:r>
              <a:rPr lang="en-US" b="1" dirty="0" err="1">
                <a:solidFill>
                  <a:srgbClr val="FF0000"/>
                </a:solidFill>
              </a:rPr>
              <a:t>var</a:t>
            </a:r>
            <a:r>
              <a:rPr lang="en-US" dirty="0"/>
              <a:t> keyword assigns a function scope to the variable. Unlike the </a:t>
            </a:r>
            <a:r>
              <a:rPr lang="en-US" dirty="0" err="1">
                <a:solidFill>
                  <a:srgbClr val="FF0000"/>
                </a:solidFill>
              </a:rPr>
              <a:t>var</a:t>
            </a:r>
            <a:r>
              <a:rPr lang="en-US" dirty="0"/>
              <a:t> keyword, the </a:t>
            </a:r>
            <a:r>
              <a:rPr lang="en-US" b="1" dirty="0">
                <a:solidFill>
                  <a:srgbClr val="FF0000"/>
                </a:solidFill>
              </a:rPr>
              <a:t>let</a:t>
            </a:r>
            <a:r>
              <a:rPr lang="en-US" dirty="0"/>
              <a:t> keyword allows the script to restrict access to the variable to the nearest enclosing block.  </a:t>
            </a:r>
          </a:p>
        </p:txBody>
      </p:sp>
      <p:pic>
        <p:nvPicPr>
          <p:cNvPr id="4" name="Picture 3"/>
          <p:cNvPicPr>
            <a:picLocks noChangeAspect="1"/>
          </p:cNvPicPr>
          <p:nvPr/>
        </p:nvPicPr>
        <p:blipFill>
          <a:blip r:embed="rId3"/>
          <a:stretch>
            <a:fillRect/>
          </a:stretch>
        </p:blipFill>
        <p:spPr>
          <a:xfrm>
            <a:off x="5791200" y="2191677"/>
            <a:ext cx="4720004" cy="3048540"/>
          </a:xfrm>
          <a:prstGeom prst="rect">
            <a:avLst/>
          </a:prstGeom>
        </p:spPr>
      </p:pic>
    </p:spTree>
    <p:extLst>
      <p:ext uri="{BB962C8B-B14F-4D97-AF65-F5344CB8AC3E}">
        <p14:creationId xmlns:p14="http://schemas.microsoft.com/office/powerpoint/2010/main" val="4274915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a:t>
            </a:r>
            <a:endParaRPr lang="en-US" dirty="0"/>
          </a:p>
        </p:txBody>
      </p:sp>
      <p:sp>
        <p:nvSpPr>
          <p:cNvPr id="3" name="Content Placeholder 2"/>
          <p:cNvSpPr>
            <a:spLocks noGrp="1"/>
          </p:cNvSpPr>
          <p:nvPr>
            <p:ph sz="quarter" idx="13"/>
          </p:nvPr>
        </p:nvSpPr>
        <p:spPr/>
        <p:txBody>
          <a:bodyPr/>
          <a:lstStyle/>
          <a:p>
            <a:endParaRPr lang="en-US"/>
          </a:p>
        </p:txBody>
      </p:sp>
      <p:pic>
        <p:nvPicPr>
          <p:cNvPr id="4" name="Picture 3"/>
          <p:cNvPicPr>
            <a:picLocks noChangeAspect="1"/>
          </p:cNvPicPr>
          <p:nvPr/>
        </p:nvPicPr>
        <p:blipFill>
          <a:blip r:embed="rId3"/>
          <a:stretch>
            <a:fillRect/>
          </a:stretch>
        </p:blipFill>
        <p:spPr>
          <a:xfrm>
            <a:off x="1524000" y="731520"/>
            <a:ext cx="8534400" cy="3474720"/>
          </a:xfrm>
          <a:prstGeom prst="rect">
            <a:avLst/>
          </a:prstGeom>
        </p:spPr>
      </p:pic>
    </p:spTree>
    <p:extLst>
      <p:ext uri="{BB962C8B-B14F-4D97-AF65-F5344CB8AC3E}">
        <p14:creationId xmlns:p14="http://schemas.microsoft.com/office/powerpoint/2010/main" val="4258123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t>
            </a:r>
            <a:endParaRPr lang="en-US" dirty="0"/>
          </a:p>
        </p:txBody>
      </p:sp>
      <p:pic>
        <p:nvPicPr>
          <p:cNvPr id="4" name="Content Placeholder 3"/>
          <p:cNvPicPr>
            <a:picLocks noGrp="1" noChangeAspect="1"/>
          </p:cNvPicPr>
          <p:nvPr>
            <p:ph sz="quarter" idx="13"/>
          </p:nvPr>
        </p:nvPicPr>
        <p:blipFill>
          <a:blip r:embed="rId3"/>
          <a:stretch>
            <a:fillRect/>
          </a:stretch>
        </p:blipFill>
        <p:spPr>
          <a:xfrm>
            <a:off x="1750767" y="741302"/>
            <a:ext cx="9323634" cy="3630866"/>
          </a:xfrm>
          <a:prstGeom prst="rect">
            <a:avLst/>
          </a:prstGeom>
        </p:spPr>
      </p:pic>
    </p:spTree>
    <p:extLst>
      <p:ext uri="{BB962C8B-B14F-4D97-AF65-F5344CB8AC3E}">
        <p14:creationId xmlns:p14="http://schemas.microsoft.com/office/powerpoint/2010/main" val="165878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The </a:t>
            </a:r>
            <a:r>
              <a:rPr lang="en-US" b="0" dirty="0" err="1">
                <a:effectLst/>
              </a:rPr>
              <a:t>const</a:t>
            </a:r>
            <a:r>
              <a:rPr lang="en-US" b="0" dirty="0">
                <a:effectLst/>
              </a:rPr>
              <a:t/>
            </a:r>
            <a:br>
              <a:rPr lang="en-US" b="0" dirty="0">
                <a:effectLst/>
              </a:rPr>
            </a:br>
            <a:endParaRPr lang="en-US" dirty="0"/>
          </a:p>
        </p:txBody>
      </p:sp>
      <p:sp>
        <p:nvSpPr>
          <p:cNvPr id="3" name="Content Placeholder 2"/>
          <p:cNvSpPr>
            <a:spLocks noGrp="1"/>
          </p:cNvSpPr>
          <p:nvPr>
            <p:ph sz="quarter" idx="13"/>
          </p:nvPr>
        </p:nvSpPr>
        <p:spPr>
          <a:xfrm>
            <a:off x="1524000" y="731520"/>
            <a:ext cx="8534400" cy="3415937"/>
          </a:xfrm>
        </p:spPr>
        <p:txBody>
          <a:bodyPr/>
          <a:lstStyle/>
          <a:p>
            <a:r>
              <a:rPr lang="en-US" dirty="0"/>
              <a:t>This declaration creates a constant whose scope can be either global or local to the block in which it is declared. </a:t>
            </a:r>
            <a:r>
              <a:rPr lang="en-US" dirty="0" smtClean="0"/>
              <a:t>An </a:t>
            </a:r>
            <a:r>
              <a:rPr lang="en-US" dirty="0"/>
              <a:t>initializer for a constant is required; that is, you must specify its value in the same statement in which it's declared (which makes sense, given that it can't be changed later).Constants cannot be reassigned a value.</a:t>
            </a:r>
          </a:p>
          <a:p>
            <a:pPr lvl="1"/>
            <a:r>
              <a:rPr lang="en-US" dirty="0"/>
              <a:t>A constant </a:t>
            </a:r>
            <a:r>
              <a:rPr lang="en-US" b="1" dirty="0">
                <a:solidFill>
                  <a:srgbClr val="FF0000"/>
                </a:solidFill>
              </a:rPr>
              <a:t>cannot be re-declared</a:t>
            </a:r>
            <a:r>
              <a:rPr lang="en-US" dirty="0"/>
              <a:t>.</a:t>
            </a:r>
          </a:p>
          <a:p>
            <a:pPr lvl="1"/>
            <a:r>
              <a:rPr lang="en-US" dirty="0" smtClean="0"/>
              <a:t>The </a:t>
            </a:r>
            <a:r>
              <a:rPr lang="en-US" dirty="0"/>
              <a:t>value assigned to a </a:t>
            </a:r>
            <a:r>
              <a:rPr lang="en-US" b="1" dirty="0" err="1">
                <a:solidFill>
                  <a:srgbClr val="FF0000"/>
                </a:solidFill>
              </a:rPr>
              <a:t>const</a:t>
            </a:r>
            <a:r>
              <a:rPr lang="en-US" b="1" dirty="0"/>
              <a:t> </a:t>
            </a:r>
            <a:r>
              <a:rPr lang="en-US" dirty="0"/>
              <a:t>variable is immutable.</a:t>
            </a:r>
          </a:p>
          <a:p>
            <a:endParaRPr lang="en-US" dirty="0"/>
          </a:p>
        </p:txBody>
      </p:sp>
      <p:pic>
        <p:nvPicPr>
          <p:cNvPr id="4" name="Picture 3"/>
          <p:cNvPicPr>
            <a:picLocks noChangeAspect="1"/>
          </p:cNvPicPr>
          <p:nvPr/>
        </p:nvPicPr>
        <p:blipFill>
          <a:blip r:embed="rId3"/>
          <a:stretch>
            <a:fillRect/>
          </a:stretch>
        </p:blipFill>
        <p:spPr>
          <a:xfrm>
            <a:off x="1755896" y="3714943"/>
            <a:ext cx="6069258" cy="2685857"/>
          </a:xfrm>
          <a:prstGeom prst="rect">
            <a:avLst/>
          </a:prstGeom>
        </p:spPr>
      </p:pic>
    </p:spTree>
    <p:extLst>
      <p:ext uri="{BB962C8B-B14F-4D97-AF65-F5344CB8AC3E}">
        <p14:creationId xmlns:p14="http://schemas.microsoft.com/office/powerpoint/2010/main" val="439523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string methods:</a:t>
            </a:r>
          </a:p>
        </p:txBody>
      </p:sp>
      <p:sp>
        <p:nvSpPr>
          <p:cNvPr id="3" name="Content Placeholder 2"/>
          <p:cNvSpPr>
            <a:spLocks noGrp="1"/>
          </p:cNvSpPr>
          <p:nvPr>
            <p:ph sz="quarter" idx="13"/>
          </p:nvPr>
        </p:nvSpPr>
        <p:spPr>
          <a:xfrm>
            <a:off x="1524000" y="706817"/>
            <a:ext cx="8534400" cy="3474720"/>
          </a:xfrm>
        </p:spPr>
        <p:txBody>
          <a:bodyPr/>
          <a:lstStyle/>
          <a:p>
            <a:endParaRPr lang="en-US"/>
          </a:p>
        </p:txBody>
      </p:sp>
      <p:pic>
        <p:nvPicPr>
          <p:cNvPr id="4" name="Picture 3"/>
          <p:cNvPicPr>
            <a:picLocks noChangeAspect="1"/>
          </p:cNvPicPr>
          <p:nvPr/>
        </p:nvPicPr>
        <p:blipFill>
          <a:blip r:embed="rId3"/>
          <a:stretch>
            <a:fillRect/>
          </a:stretch>
        </p:blipFill>
        <p:spPr>
          <a:xfrm>
            <a:off x="2391053" y="763257"/>
            <a:ext cx="7016716" cy="3411246"/>
          </a:xfrm>
          <a:prstGeom prst="rect">
            <a:avLst/>
          </a:prstGeom>
        </p:spPr>
      </p:pic>
    </p:spTree>
    <p:extLst>
      <p:ext uri="{BB962C8B-B14F-4D97-AF65-F5344CB8AC3E}">
        <p14:creationId xmlns:p14="http://schemas.microsoft.com/office/powerpoint/2010/main" val="162547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807" y="4987629"/>
            <a:ext cx="8683348" cy="1143000"/>
          </a:xfrm>
        </p:spPr>
        <p:txBody>
          <a:bodyPr/>
          <a:lstStyle/>
          <a:p>
            <a:r>
              <a:rPr lang="en-US" dirty="0"/>
              <a:t>New string methods:</a:t>
            </a:r>
          </a:p>
        </p:txBody>
      </p:sp>
      <p:pic>
        <p:nvPicPr>
          <p:cNvPr id="4" name="Content Placeholder 3"/>
          <p:cNvPicPr>
            <a:picLocks noGrp="1" noChangeAspect="1"/>
          </p:cNvPicPr>
          <p:nvPr>
            <p:ph sz="quarter" idx="13"/>
          </p:nvPr>
        </p:nvPicPr>
        <p:blipFill>
          <a:blip r:embed="rId3"/>
          <a:stretch>
            <a:fillRect/>
          </a:stretch>
        </p:blipFill>
        <p:spPr>
          <a:xfrm>
            <a:off x="1082552" y="443460"/>
            <a:ext cx="10382617" cy="4128540"/>
          </a:xfrm>
          <a:prstGeom prst="rect">
            <a:avLst/>
          </a:prstGeom>
        </p:spPr>
      </p:pic>
    </p:spTree>
    <p:extLst>
      <p:ext uri="{BB962C8B-B14F-4D97-AF65-F5344CB8AC3E}">
        <p14:creationId xmlns:p14="http://schemas.microsoft.com/office/powerpoint/2010/main" val="374406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Multi-line template literals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Template literals are enclosed by the back-tick (</a:t>
            </a:r>
            <a:r>
              <a:rPr lang="en-US" dirty="0">
                <a:solidFill>
                  <a:srgbClr val="FF0000"/>
                </a:solidFill>
              </a:rPr>
              <a:t>` `</a:t>
            </a:r>
            <a:r>
              <a:rPr lang="en-US" dirty="0"/>
              <a:t>) (</a:t>
            </a:r>
            <a:r>
              <a:rPr lang="en-US" dirty="0">
                <a:solidFill>
                  <a:srgbClr val="FF0000"/>
                </a:solidFill>
              </a:rPr>
              <a:t>grave accent</a:t>
            </a:r>
            <a:r>
              <a:rPr lang="en-US" dirty="0"/>
              <a:t>) character instead of double or single quotes. Template literals can contain place holders. These are indicated by the Dollar sign and curly braces (</a:t>
            </a:r>
            <a:r>
              <a:rPr lang="en-US" dirty="0">
                <a:solidFill>
                  <a:srgbClr val="FF0000"/>
                </a:solidFill>
              </a:rPr>
              <a:t>${expression</a:t>
            </a:r>
            <a:r>
              <a:rPr lang="en-US" dirty="0" smtClean="0">
                <a:solidFill>
                  <a:srgbClr val="FF0000"/>
                </a:solidFill>
              </a:rPr>
              <a:t>}</a:t>
            </a:r>
            <a:r>
              <a:rPr lang="en-US" dirty="0" smtClean="0"/>
              <a:t>).</a:t>
            </a:r>
            <a:endParaRPr lang="en-US" dirty="0"/>
          </a:p>
        </p:txBody>
      </p:sp>
    </p:spTree>
    <p:extLst>
      <p:ext uri="{BB962C8B-B14F-4D97-AF65-F5344CB8AC3E}">
        <p14:creationId xmlns:p14="http://schemas.microsoft.com/office/powerpoint/2010/main" val="504555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nullish</a:t>
            </a:r>
            <a:r>
              <a:rPr lang="en-US" dirty="0"/>
              <a:t> </a:t>
            </a:r>
            <a:r>
              <a:rPr lang="en-US" dirty="0" smtClean="0"/>
              <a:t>operator</a:t>
            </a:r>
            <a:endParaRPr lang="en-US" dirty="0"/>
          </a:p>
        </p:txBody>
      </p:sp>
      <p:sp>
        <p:nvSpPr>
          <p:cNvPr id="3" name="Content Placeholder 2"/>
          <p:cNvSpPr>
            <a:spLocks noGrp="1"/>
          </p:cNvSpPr>
          <p:nvPr>
            <p:ph sz="quarter" idx="13"/>
          </p:nvPr>
        </p:nvSpPr>
        <p:spPr/>
        <p:txBody>
          <a:bodyPr/>
          <a:lstStyle/>
          <a:p>
            <a:r>
              <a:rPr lang="en-US" dirty="0"/>
              <a:t>Using the </a:t>
            </a:r>
            <a:r>
              <a:rPr lang="en-US" dirty="0">
                <a:solidFill>
                  <a:srgbClr val="FF0000"/>
                </a:solidFill>
              </a:rPr>
              <a:t>||</a:t>
            </a:r>
            <a:r>
              <a:rPr lang="en-US" dirty="0"/>
              <a:t> operator is very common to assign a default value when the one you are attempting to assign is </a:t>
            </a:r>
            <a:r>
              <a:rPr lang="en-US" dirty="0">
                <a:solidFill>
                  <a:srgbClr val="FF0000"/>
                </a:solidFill>
              </a:rPr>
              <a:t>null</a:t>
            </a:r>
            <a:r>
              <a:rPr lang="en-US" dirty="0"/>
              <a:t> or </a:t>
            </a:r>
            <a:r>
              <a:rPr lang="en-US" dirty="0">
                <a:solidFill>
                  <a:srgbClr val="FF0000"/>
                </a:solidFill>
              </a:rPr>
              <a:t>undefined "" </a:t>
            </a:r>
            <a:r>
              <a:rPr lang="en-US" dirty="0">
                <a:solidFill>
                  <a:schemeClr val="tx1"/>
                </a:solidFill>
              </a:rPr>
              <a:t>or</a:t>
            </a:r>
            <a:r>
              <a:rPr lang="en-US" dirty="0">
                <a:solidFill>
                  <a:srgbClr val="FF0000"/>
                </a:solidFill>
              </a:rPr>
              <a:t> false </a:t>
            </a:r>
            <a:r>
              <a:rPr lang="en-US" dirty="0" smtClean="0">
                <a:solidFill>
                  <a:srgbClr val="FF0000"/>
                </a:solidFill>
              </a:rPr>
              <a:t>.</a:t>
            </a:r>
            <a:endParaRPr lang="en-US" dirty="0"/>
          </a:p>
        </p:txBody>
      </p:sp>
      <p:pic>
        <p:nvPicPr>
          <p:cNvPr id="4" name="Picture 3"/>
          <p:cNvPicPr>
            <a:picLocks noChangeAspect="1"/>
          </p:cNvPicPr>
          <p:nvPr/>
        </p:nvPicPr>
        <p:blipFill>
          <a:blip r:embed="rId3"/>
          <a:stretch>
            <a:fillRect/>
          </a:stretch>
        </p:blipFill>
        <p:spPr>
          <a:xfrm>
            <a:off x="1776046" y="1900970"/>
            <a:ext cx="8282354" cy="2305270"/>
          </a:xfrm>
          <a:prstGeom prst="rect">
            <a:avLst/>
          </a:prstGeom>
        </p:spPr>
      </p:pic>
    </p:spTree>
    <p:extLst>
      <p:ext uri="{BB962C8B-B14F-4D97-AF65-F5344CB8AC3E}">
        <p14:creationId xmlns:p14="http://schemas.microsoft.com/office/powerpoint/2010/main" val="3836641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56307</TotalTime>
  <Words>4459</Words>
  <Application>Microsoft Office PowerPoint</Application>
  <PresentationFormat>Widescreen</PresentationFormat>
  <Paragraphs>543</Paragraphs>
  <Slides>41</Slides>
  <Notes>33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Arial</vt:lpstr>
      <vt:lpstr>Calibri</vt:lpstr>
      <vt:lpstr>Calibri Light</vt:lpstr>
      <vt:lpstr>Georgia</vt:lpstr>
      <vt:lpstr>Trebuchet MS</vt:lpstr>
      <vt:lpstr>Office Theme</vt:lpstr>
      <vt:lpstr>1_Slipstream</vt:lpstr>
      <vt:lpstr>ECMAScript 6</vt:lpstr>
      <vt:lpstr>ECMAScript History</vt:lpstr>
      <vt:lpstr>Language Features </vt:lpstr>
      <vt:lpstr>Let and Block Scope  </vt:lpstr>
      <vt:lpstr>The const </vt:lpstr>
      <vt:lpstr>New string methods:</vt:lpstr>
      <vt:lpstr>New string methods:</vt:lpstr>
      <vt:lpstr>Multi-line template literals </vt:lpstr>
      <vt:lpstr>nullish operator</vt:lpstr>
      <vt:lpstr>Optional chaining</vt:lpstr>
      <vt:lpstr>Destructuring assignment</vt:lpstr>
      <vt:lpstr>SPREAD OPERATOR</vt:lpstr>
      <vt:lpstr>Object destructuring</vt:lpstr>
      <vt:lpstr>Rest in Object Destructuring</vt:lpstr>
      <vt:lpstr>for...in statement</vt:lpstr>
      <vt:lpstr>For in Vs For of</vt:lpstr>
      <vt:lpstr>For of iteration and destructuring</vt:lpstr>
      <vt:lpstr>Enumerate the properties of an object</vt:lpstr>
      <vt:lpstr>Object.entries</vt:lpstr>
      <vt:lpstr>Array Methods </vt:lpstr>
      <vt:lpstr>Set </vt:lpstr>
      <vt:lpstr>Array and Set compared</vt:lpstr>
      <vt:lpstr>Functions </vt:lpstr>
      <vt:lpstr>Function parameters</vt:lpstr>
      <vt:lpstr>Lambda Functions(Arrow functions)</vt:lpstr>
      <vt:lpstr>Generator Functions </vt:lpstr>
      <vt:lpstr>Objects </vt:lpstr>
      <vt:lpstr>Object Property shorthand</vt:lpstr>
      <vt:lpstr>Object Compact method syntax  </vt:lpstr>
      <vt:lpstr>Object.freeze() Function</vt:lpstr>
      <vt:lpstr>Object.seal() Function</vt:lpstr>
      <vt:lpstr>Object.defineProperty() </vt:lpstr>
      <vt:lpstr>Object.defineProperty() </vt:lpstr>
      <vt:lpstr>Object.defineProperties()</vt:lpstr>
      <vt:lpstr>Object.getOwnPropertyDescriptor</vt:lpstr>
      <vt:lpstr>Class Private Fields </vt:lpstr>
      <vt:lpstr>Static Fields</vt:lpstr>
      <vt:lpstr>Promise</vt:lpstr>
      <vt:lpstr>MODULES</vt:lpstr>
      <vt:lpstr>export</vt:lpstr>
      <vt:lpstr>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ITD-ahmed</dc:creator>
  <cp:lastModifiedBy>Ahmed</cp:lastModifiedBy>
  <cp:revision>474</cp:revision>
  <dcterms:created xsi:type="dcterms:W3CDTF">2018-08-09T09:28:37Z</dcterms:created>
  <dcterms:modified xsi:type="dcterms:W3CDTF">2023-08-03T13:31:48Z</dcterms:modified>
</cp:coreProperties>
</file>