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58" r:id="rId3"/>
    <p:sldId id="259" r:id="rId4"/>
    <p:sldId id="260" r:id="rId5"/>
    <p:sldId id="261" r:id="rId6"/>
    <p:sldId id="262" r:id="rId7"/>
    <p:sldId id="296" r:id="rId8"/>
    <p:sldId id="297"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704" autoAdjust="0"/>
  </p:normalViewPr>
  <p:slideViewPr>
    <p:cSldViewPr snapToGrid="0">
      <p:cViewPr varScale="1">
        <p:scale>
          <a:sx n="52" d="100"/>
          <a:sy n="52" d="100"/>
        </p:scale>
        <p:origin x="1434" y="78"/>
      </p:cViewPr>
      <p:guideLst/>
    </p:cSldViewPr>
  </p:slideViewPr>
  <p:notesTextViewPr>
    <p:cViewPr>
      <p:scale>
        <a:sx n="1" d="1"/>
        <a:sy n="1" d="1"/>
      </p:scale>
      <p:origin x="0" y="-37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F82F6A-ABA7-44EA-8779-85C6A746BFCB}"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3EBFD-6242-4AA1-873F-80E58D203817}" type="slidenum">
              <a:rPr lang="en-US" smtClean="0"/>
              <a:t>‹#›</a:t>
            </a:fld>
            <a:endParaRPr lang="en-US"/>
          </a:p>
        </p:txBody>
      </p:sp>
    </p:spTree>
    <p:extLst>
      <p:ext uri="{BB962C8B-B14F-4D97-AF65-F5344CB8AC3E}">
        <p14:creationId xmlns:p14="http://schemas.microsoft.com/office/powerpoint/2010/main" val="2813260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npm</a:t>
            </a:r>
            <a:r>
              <a:rPr lang="en-US" dirty="0"/>
              <a:t> install react react-</a:t>
            </a:r>
            <a:r>
              <a:rPr lang="en-US" dirty="0" err="1"/>
              <a:t>dom</a:t>
            </a:r>
            <a:r>
              <a:rPr lang="en-US" dirty="0"/>
              <a:t> react-scripts</a:t>
            </a:r>
          </a:p>
          <a:p>
            <a:endParaRPr lang="en-US" dirty="0"/>
          </a:p>
          <a:p>
            <a:endParaRPr lang="en-US" dirty="0"/>
          </a:p>
          <a:p>
            <a:r>
              <a:rPr lang="en-US" sz="1200" b="0" kern="1200" dirty="0">
                <a:solidFill>
                  <a:schemeClr val="tx1"/>
                </a:solidFill>
                <a:effectLst/>
                <a:latin typeface="+mn-lt"/>
                <a:ea typeface="+mn-ea"/>
                <a:cs typeface="+mn-cs"/>
              </a:rPr>
              <a:t>"scripts": {</a:t>
            </a:r>
          </a:p>
          <a:p>
            <a:r>
              <a:rPr lang="en-US" sz="1200" b="0" kern="1200" dirty="0">
                <a:solidFill>
                  <a:schemeClr val="tx1"/>
                </a:solidFill>
                <a:effectLst/>
                <a:latin typeface="+mn-lt"/>
                <a:ea typeface="+mn-ea"/>
                <a:cs typeface="+mn-cs"/>
              </a:rPr>
              <a:t>    "start": "react-scripts start"</a:t>
            </a:r>
          </a:p>
          <a:p>
            <a:r>
              <a:rPr lang="en-US" sz="1200" b="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203EBFD-6242-4AA1-873F-80E58D203817}" type="slidenum">
              <a:rPr lang="en-US" smtClean="0"/>
              <a:t>7</a:t>
            </a:fld>
            <a:endParaRPr lang="en-US"/>
          </a:p>
        </p:txBody>
      </p:sp>
    </p:spTree>
    <p:extLst>
      <p:ext uri="{BB962C8B-B14F-4D97-AF65-F5344CB8AC3E}">
        <p14:creationId xmlns:p14="http://schemas.microsoft.com/office/powerpoint/2010/main" val="1184562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import { </a:t>
            </a:r>
            <a:r>
              <a:rPr lang="en-US" dirty="0" err="1"/>
              <a:t>createRoot</a:t>
            </a:r>
            <a:r>
              <a:rPr lang="en-US" dirty="0"/>
              <a:t> } from 'react-</a:t>
            </a:r>
            <a:r>
              <a:rPr lang="en-US" dirty="0" err="1"/>
              <a:t>dom</a:t>
            </a:r>
            <a:r>
              <a:rPr lang="en-US" dirty="0"/>
              <a:t>/client';</a:t>
            </a:r>
          </a:p>
          <a:p>
            <a:endParaRPr lang="en-US" dirty="0"/>
          </a:p>
          <a:p>
            <a:endParaRPr lang="en-US" dirty="0"/>
          </a:p>
          <a:p>
            <a:r>
              <a:rPr lang="en-US" dirty="0"/>
              <a:t>// Clear the existing HTML content</a:t>
            </a:r>
          </a:p>
          <a:p>
            <a:r>
              <a:rPr lang="en-US" dirty="0" err="1"/>
              <a:t>document.body.innerHTML</a:t>
            </a:r>
            <a:r>
              <a:rPr lang="en-US" dirty="0"/>
              <a:t> = '&lt;div id="app"&gt;&lt;/div&gt;';</a:t>
            </a:r>
          </a:p>
          <a:p>
            <a:endParaRPr lang="en-US" dirty="0"/>
          </a:p>
          <a:p>
            <a:r>
              <a:rPr lang="en-US" dirty="0"/>
              <a:t>// Render your React component instead</a:t>
            </a:r>
          </a:p>
          <a:p>
            <a:r>
              <a:rPr lang="en-US" dirty="0" err="1"/>
              <a:t>const</a:t>
            </a:r>
            <a:r>
              <a:rPr lang="en-US" dirty="0"/>
              <a:t> root = </a:t>
            </a:r>
            <a:r>
              <a:rPr lang="en-US" dirty="0" err="1"/>
              <a:t>createRoot</a:t>
            </a:r>
            <a:r>
              <a:rPr lang="en-US" dirty="0"/>
              <a:t>(</a:t>
            </a:r>
            <a:r>
              <a:rPr lang="en-US" dirty="0" err="1"/>
              <a:t>document.getElementById</a:t>
            </a:r>
            <a:r>
              <a:rPr lang="en-US" dirty="0"/>
              <a:t>('app'));</a:t>
            </a:r>
          </a:p>
          <a:p>
            <a:r>
              <a:rPr lang="en-US" dirty="0" err="1"/>
              <a:t>root.render</a:t>
            </a:r>
            <a:r>
              <a:rPr lang="en-US" dirty="0"/>
              <a:t>(&lt;h1&gt;Hello, world&lt;/h1&gt;);</a:t>
            </a:r>
          </a:p>
          <a:p>
            <a:endParaRPr lang="en-US" dirty="0"/>
          </a:p>
        </p:txBody>
      </p:sp>
      <p:sp>
        <p:nvSpPr>
          <p:cNvPr id="4" name="Slide Number Placeholder 3"/>
          <p:cNvSpPr>
            <a:spLocks noGrp="1"/>
          </p:cNvSpPr>
          <p:nvPr>
            <p:ph type="sldNum" sz="quarter" idx="10"/>
          </p:nvPr>
        </p:nvSpPr>
        <p:spPr/>
        <p:txBody>
          <a:bodyPr/>
          <a:lstStyle/>
          <a:p>
            <a:fld id="{8203EBFD-6242-4AA1-873F-80E58D203817}" type="slidenum">
              <a:rPr lang="en-US" smtClean="0"/>
              <a:t>8</a:t>
            </a:fld>
            <a:endParaRPr lang="en-US"/>
          </a:p>
        </p:txBody>
      </p:sp>
    </p:spTree>
    <p:extLst>
      <p:ext uri="{BB962C8B-B14F-4D97-AF65-F5344CB8AC3E}">
        <p14:creationId xmlns:p14="http://schemas.microsoft.com/office/powerpoint/2010/main" val="100054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err="1">
                <a:solidFill>
                  <a:schemeClr val="tx1"/>
                </a:solidFill>
                <a:effectLst/>
                <a:latin typeface="+mn-lt"/>
                <a:ea typeface="+mn-ea"/>
                <a:cs typeface="+mn-cs"/>
              </a:rPr>
              <a:t>const</a:t>
            </a:r>
            <a:r>
              <a:rPr lang="en-US" sz="1200" b="0" kern="1200" dirty="0">
                <a:solidFill>
                  <a:schemeClr val="tx1"/>
                </a:solidFill>
                <a:effectLst/>
                <a:latin typeface="+mn-lt"/>
                <a:ea typeface="+mn-ea"/>
                <a:cs typeface="+mn-cs"/>
              </a:rPr>
              <a:t> root=</a:t>
            </a:r>
            <a:r>
              <a:rPr lang="en-US" sz="1200" b="0" kern="1200" dirty="0" err="1">
                <a:solidFill>
                  <a:schemeClr val="tx1"/>
                </a:solidFill>
                <a:effectLst/>
                <a:latin typeface="+mn-lt"/>
                <a:ea typeface="+mn-ea"/>
                <a:cs typeface="+mn-cs"/>
              </a:rPr>
              <a:t>createRoot</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document.getElementById</a:t>
            </a:r>
            <a:r>
              <a:rPr lang="en-US" sz="1200" b="0" kern="1200" dirty="0">
                <a:solidFill>
                  <a:schemeClr val="tx1"/>
                </a:solidFill>
                <a:effectLst/>
                <a:latin typeface="+mn-lt"/>
                <a:ea typeface="+mn-ea"/>
                <a:cs typeface="+mn-cs"/>
              </a:rPr>
              <a:t>('app'))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2">
                    <a:lumMod val="75000"/>
                  </a:schemeClr>
                </a:solidFill>
              </a:rPr>
              <a:t>//</a:t>
            </a:r>
            <a:r>
              <a:rPr lang="en-US" dirty="0" err="1">
                <a:solidFill>
                  <a:schemeClr val="bg2">
                    <a:lumMod val="75000"/>
                  </a:schemeClr>
                </a:solidFill>
              </a:rPr>
              <a:t>const</a:t>
            </a:r>
            <a:r>
              <a:rPr lang="en-US" dirty="0">
                <a:solidFill>
                  <a:schemeClr val="bg2">
                    <a:lumMod val="75000"/>
                  </a:schemeClr>
                </a:solidFill>
              </a:rPr>
              <a:t> </a:t>
            </a:r>
            <a:r>
              <a:rPr lang="en-US" dirty="0" err="1">
                <a:solidFill>
                  <a:schemeClr val="bg2">
                    <a:lumMod val="75000"/>
                  </a:schemeClr>
                </a:solidFill>
              </a:rPr>
              <a:t>myelement</a:t>
            </a:r>
            <a:r>
              <a:rPr lang="en-US" dirty="0">
                <a:solidFill>
                  <a:schemeClr val="bg2">
                    <a:lumMod val="75000"/>
                  </a:schemeClr>
                </a:solidFill>
              </a:rPr>
              <a:t> = &lt;h1&gt;I Love JSX!&lt;/h1&gt;;</a:t>
            </a:r>
            <a:endParaRPr lang="en-US" sz="1200" b="0" kern="1200" dirty="0">
              <a:solidFill>
                <a:schemeClr val="tx1"/>
              </a:solidFill>
              <a:effectLst/>
              <a:latin typeface="+mn-lt"/>
              <a:ea typeface="+mn-ea"/>
              <a:cs typeface="+mn-cs"/>
            </a:endParaRPr>
          </a:p>
          <a:p>
            <a:r>
              <a:rPr lang="en-US" sz="1200" b="0" kern="1200" dirty="0" err="1">
                <a:solidFill>
                  <a:schemeClr val="tx1"/>
                </a:solidFill>
                <a:effectLst/>
                <a:latin typeface="+mn-lt"/>
                <a:ea typeface="+mn-ea"/>
                <a:cs typeface="+mn-cs"/>
              </a:rPr>
              <a:t>const</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myelement</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React.createElement</a:t>
            </a:r>
            <a:r>
              <a:rPr lang="en-US" sz="1200" b="0" kern="1200" dirty="0">
                <a:solidFill>
                  <a:schemeClr val="tx1"/>
                </a:solidFill>
                <a:effectLst/>
                <a:latin typeface="+mn-lt"/>
                <a:ea typeface="+mn-ea"/>
                <a:cs typeface="+mn-cs"/>
              </a:rPr>
              <a:t>('h1', {}, 'I do not use JSX!');</a:t>
            </a:r>
          </a:p>
          <a:p>
            <a:r>
              <a:rPr lang="en-US" sz="1200" b="0" kern="1200" dirty="0" err="1">
                <a:solidFill>
                  <a:schemeClr val="tx1"/>
                </a:solidFill>
                <a:effectLst/>
                <a:latin typeface="+mn-lt"/>
                <a:ea typeface="+mn-ea"/>
                <a:cs typeface="+mn-cs"/>
              </a:rPr>
              <a:t>root.render</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myelement</a:t>
            </a:r>
            <a:r>
              <a:rPr lang="en-US" sz="1200" b="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203EBFD-6242-4AA1-873F-80E58D203817}" type="slidenum">
              <a:rPr lang="en-US" smtClean="0"/>
              <a:t>10</a:t>
            </a:fld>
            <a:endParaRPr lang="en-US"/>
          </a:p>
        </p:txBody>
      </p:sp>
    </p:spTree>
    <p:extLst>
      <p:ext uri="{BB962C8B-B14F-4D97-AF65-F5344CB8AC3E}">
        <p14:creationId xmlns:p14="http://schemas.microsoft.com/office/powerpoint/2010/main" val="3603527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0000"/>
                </a:solidFill>
              </a:rPr>
              <a:t>//Functional component :</a:t>
            </a:r>
          </a:p>
          <a:p>
            <a:pPr marL="45720" indent="0">
              <a:buNone/>
            </a:pPr>
            <a:r>
              <a:rPr lang="en-US" dirty="0" err="1">
                <a:solidFill>
                  <a:schemeClr val="bg2">
                    <a:lumMod val="50000"/>
                  </a:schemeClr>
                </a:solidFill>
              </a:rPr>
              <a:t>const</a:t>
            </a:r>
            <a:r>
              <a:rPr lang="en-US" dirty="0">
                <a:solidFill>
                  <a:schemeClr val="bg2">
                    <a:lumMod val="50000"/>
                  </a:schemeClr>
                </a:solidFill>
              </a:rPr>
              <a:t> App = ( ) =&gt; {return (&lt;h1&gt; Hello &lt;/h1&gt;)};</a:t>
            </a:r>
          </a:p>
          <a:p>
            <a:r>
              <a:rPr lang="en-US" dirty="0">
                <a:solidFill>
                  <a:srgbClr val="FF0000"/>
                </a:solidFill>
              </a:rPr>
              <a:t>//Class component :</a:t>
            </a:r>
          </a:p>
          <a:p>
            <a:pPr marL="45720" indent="0">
              <a:buNone/>
            </a:pPr>
            <a:r>
              <a:rPr lang="en-US" dirty="0">
                <a:solidFill>
                  <a:schemeClr val="bg2">
                    <a:lumMod val="50000"/>
                  </a:schemeClr>
                </a:solidFill>
              </a:rPr>
              <a:t>class App extends Component{</a:t>
            </a:r>
          </a:p>
          <a:p>
            <a:pPr marL="45720" indent="0">
              <a:buNone/>
            </a:pPr>
            <a:r>
              <a:rPr lang="en-US" dirty="0">
                <a:solidFill>
                  <a:schemeClr val="bg2">
                    <a:lumMod val="50000"/>
                  </a:schemeClr>
                </a:solidFill>
              </a:rPr>
              <a:t>render( ){</a:t>
            </a:r>
          </a:p>
          <a:p>
            <a:pPr marL="45720" indent="0">
              <a:buNone/>
            </a:pPr>
            <a:r>
              <a:rPr lang="en-US" dirty="0">
                <a:solidFill>
                  <a:schemeClr val="bg2">
                    <a:lumMod val="50000"/>
                  </a:schemeClr>
                </a:solidFill>
              </a:rPr>
              <a:t>return (&lt;h1&gt; Hello &lt;/h1&gt;)}</a:t>
            </a:r>
          </a:p>
          <a:p>
            <a:pPr marL="45720" indent="0">
              <a:buNone/>
            </a:pPr>
            <a:r>
              <a:rPr lang="en-US" dirty="0">
                <a:solidFill>
                  <a:schemeClr val="bg2">
                    <a:lumMod val="50000"/>
                  </a:schemeClr>
                </a:solidFill>
              </a:rPr>
              <a:t>};</a:t>
            </a:r>
          </a:p>
          <a:p>
            <a:endParaRPr lang="en-US" dirty="0"/>
          </a:p>
        </p:txBody>
      </p:sp>
      <p:sp>
        <p:nvSpPr>
          <p:cNvPr id="4" name="Slide Number Placeholder 3"/>
          <p:cNvSpPr>
            <a:spLocks noGrp="1"/>
          </p:cNvSpPr>
          <p:nvPr>
            <p:ph type="sldNum" sz="quarter" idx="10"/>
          </p:nvPr>
        </p:nvSpPr>
        <p:spPr/>
        <p:txBody>
          <a:bodyPr/>
          <a:lstStyle/>
          <a:p>
            <a:fld id="{8203EBFD-6242-4AA1-873F-80E58D203817}" type="slidenum">
              <a:rPr lang="en-US" smtClean="0"/>
              <a:t>12</a:t>
            </a:fld>
            <a:endParaRPr lang="en-US"/>
          </a:p>
        </p:txBody>
      </p:sp>
    </p:spTree>
    <p:extLst>
      <p:ext uri="{BB962C8B-B14F-4D97-AF65-F5344CB8AC3E}">
        <p14:creationId xmlns:p14="http://schemas.microsoft.com/office/powerpoint/2010/main" val="4132740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3"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9C7519-21D4-4E18-B4AF-FADA651877A4}"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2640F-E209-4775-A8BA-CA7390971FBF}" type="slidenum">
              <a:rPr lang="en-US" smtClean="0"/>
              <a:t>‹#›</a:t>
            </a:fld>
            <a:endParaRPr lang="en-US"/>
          </a:p>
        </p:txBody>
      </p:sp>
      <p:sp>
        <p:nvSpPr>
          <p:cNvPr id="2" name="Title 1"/>
          <p:cNvSpPr>
            <a:spLocks noGrp="1"/>
          </p:cNvSpPr>
          <p:nvPr>
            <p:ph type="ctrTitle"/>
          </p:nvPr>
        </p:nvSpPr>
        <p:spPr>
          <a:xfrm>
            <a:off x="1090109" y="3132290"/>
            <a:ext cx="9567135" cy="1793167"/>
          </a:xfrm>
          <a:effectLst/>
        </p:spPr>
        <p:txBody>
          <a:bodyPr>
            <a:noAutofit/>
          </a:bodyPr>
          <a:lstStyle>
            <a:lvl1pPr marL="640080" indent="-457200" algn="l">
              <a:defRPr sz="5400"/>
            </a:lvl1pPr>
          </a:lstStyle>
          <a:p>
            <a:r>
              <a:rPr lang="en-US"/>
              <a:t>Click to edit Master title style</a:t>
            </a:r>
            <a:endParaRPr lang="en-US" dirty="0"/>
          </a:p>
        </p:txBody>
      </p:sp>
    </p:spTree>
    <p:extLst>
      <p:ext uri="{BB962C8B-B14F-4D97-AF65-F5344CB8AC3E}">
        <p14:creationId xmlns:p14="http://schemas.microsoft.com/office/powerpoint/2010/main" val="831608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9C7519-21D4-4E18-B4AF-FADA651877A4}"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2640F-E209-4775-A8BA-CA7390971FBF}" type="slidenum">
              <a:rPr lang="en-US" smtClean="0"/>
              <a:t>‹#›</a:t>
            </a:fld>
            <a:endParaRPr lang="en-US"/>
          </a:p>
        </p:txBody>
      </p:sp>
    </p:spTree>
    <p:extLst>
      <p:ext uri="{BB962C8B-B14F-4D97-AF65-F5344CB8AC3E}">
        <p14:creationId xmlns:p14="http://schemas.microsoft.com/office/powerpoint/2010/main" val="667902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8"/>
            <a:ext cx="27432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4432151" y="731520"/>
            <a:ext cx="6439049" cy="48947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9C7519-21D4-4E18-B4AF-FADA651877A4}"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2640F-E209-4775-A8BA-CA7390971FBF}" type="slidenum">
              <a:rPr lang="en-US" smtClean="0"/>
              <a:t>‹#›</a:t>
            </a:fld>
            <a:endParaRPr lang="en-US"/>
          </a:p>
        </p:txBody>
      </p:sp>
    </p:spTree>
    <p:extLst>
      <p:ext uri="{BB962C8B-B14F-4D97-AF65-F5344CB8AC3E}">
        <p14:creationId xmlns:p14="http://schemas.microsoft.com/office/powerpoint/2010/main" val="2817621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9C7519-21D4-4E18-B4AF-FADA651877A4}"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2640F-E209-4775-A8BA-CA7390971FBF}"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524000" y="731520"/>
            <a:ext cx="8534400" cy="34747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8505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2"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9C7519-21D4-4E18-B4AF-FADA651877A4}"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2640F-E209-4775-A8BA-CA7390971FBF}" type="slidenum">
              <a:rPr lang="en-US" smtClean="0"/>
              <a:t>‹#›</a:t>
            </a:fld>
            <a:endParaRPr lang="en-US"/>
          </a:p>
        </p:txBody>
      </p:sp>
    </p:spTree>
    <p:extLst>
      <p:ext uri="{BB962C8B-B14F-4D97-AF65-F5344CB8AC3E}">
        <p14:creationId xmlns:p14="http://schemas.microsoft.com/office/powerpoint/2010/main" val="3477650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89C7519-21D4-4E18-B4AF-FADA651877A4}"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2640F-E209-4775-A8BA-CA7390971FBF}"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523999" y="731519"/>
            <a:ext cx="4462272" cy="34747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193536" y="731520"/>
            <a:ext cx="4462272" cy="34747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434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Edit Master text styles</a:t>
            </a:r>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9C7519-21D4-4E18-B4AF-FADA651877A4}" type="datetimeFigureOut">
              <a:rPr lang="en-US" smtClean="0"/>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52640F-E209-4775-A8BA-CA7390971FB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60575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9C7519-21D4-4E18-B4AF-FADA651877A4}" type="datetimeFigureOut">
              <a:rPr lang="en-US" smtClean="0"/>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52640F-E209-4775-A8BA-CA7390971FBF}" type="slidenum">
              <a:rPr lang="en-US" smtClean="0"/>
              <a:t>‹#›</a:t>
            </a:fld>
            <a:endParaRPr lang="en-US"/>
          </a:p>
        </p:txBody>
      </p:sp>
    </p:spTree>
    <p:extLst>
      <p:ext uri="{BB962C8B-B14F-4D97-AF65-F5344CB8AC3E}">
        <p14:creationId xmlns:p14="http://schemas.microsoft.com/office/powerpoint/2010/main" val="3742577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9C7519-21D4-4E18-B4AF-FADA651877A4}" type="datetimeFigureOut">
              <a:rPr lang="en-US" smtClean="0"/>
              <a:t>9/20/2023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52640F-E209-4775-A8BA-CA7390971FBF}" type="slidenum">
              <a:rPr lang="en-US" smtClean="0"/>
              <a:t>‹#›</a:t>
            </a:fld>
            <a:endParaRPr lang="en-US"/>
          </a:p>
        </p:txBody>
      </p:sp>
    </p:spTree>
    <p:extLst>
      <p:ext uri="{BB962C8B-B14F-4D97-AF65-F5344CB8AC3E}">
        <p14:creationId xmlns:p14="http://schemas.microsoft.com/office/powerpoint/2010/main" val="4112093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4354"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89C7519-21D4-4E18-B4AF-FADA651877A4}"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2640F-E209-4775-A8BA-CA7390971FBF}" type="slidenum">
              <a:rPr lang="en-US" smtClean="0"/>
              <a:t>‹#›</a:t>
            </a:fld>
            <a:endParaRPr lang="en-US"/>
          </a:p>
        </p:txBody>
      </p:sp>
    </p:spTree>
    <p:extLst>
      <p:ext uri="{BB962C8B-B14F-4D97-AF65-F5344CB8AC3E}">
        <p14:creationId xmlns:p14="http://schemas.microsoft.com/office/powerpoint/2010/main" val="1540168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89C7519-21D4-4E18-B4AF-FADA651877A4}"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2640F-E209-4775-A8BA-CA7390971FBF}" type="slidenum">
              <a:rPr lang="en-US" smtClean="0"/>
              <a:t>‹#›</a:t>
            </a:fld>
            <a:endParaRPr lang="en-US"/>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en-US"/>
              <a:t>Click to edit Master title style</a:t>
            </a:r>
            <a:endParaRPr lang="en-US" dirty="0"/>
          </a:p>
        </p:txBody>
      </p:sp>
    </p:spTree>
    <p:extLst>
      <p:ext uri="{BB962C8B-B14F-4D97-AF65-F5344CB8AC3E}">
        <p14:creationId xmlns:p14="http://schemas.microsoft.com/office/powerpoint/2010/main" val="977784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2"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789C7519-21D4-4E18-B4AF-FADA651877A4}" type="datetimeFigureOut">
              <a:rPr lang="en-US" smtClean="0"/>
              <a:t>9/20/2023</a:t>
            </a:fld>
            <a:endParaRPr lang="en-US"/>
          </a:p>
        </p:txBody>
      </p:sp>
      <p:sp>
        <p:nvSpPr>
          <p:cNvPr id="5"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7852640F-E209-4775-A8BA-CA7390971FBF}" type="slidenum">
              <a:rPr lang="en-US" smtClean="0"/>
              <a:t>‹#›</a:t>
            </a:fld>
            <a:endParaRPr lang="en-US"/>
          </a:p>
        </p:txBody>
      </p:sp>
    </p:spTree>
    <p:extLst>
      <p:ext uri="{BB962C8B-B14F-4D97-AF65-F5344CB8AC3E}">
        <p14:creationId xmlns:p14="http://schemas.microsoft.com/office/powerpoint/2010/main" val="6665003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aelashry@outlook.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032652" y="5643389"/>
            <a:ext cx="3375695" cy="882119"/>
          </a:xfrm>
        </p:spPr>
        <p:txBody>
          <a:bodyPr>
            <a:normAutofit lnSpcReduction="10000"/>
          </a:bodyPr>
          <a:lstStyle/>
          <a:p>
            <a:pPr lvl="0" algn="ctr">
              <a:spcAft>
                <a:spcPts val="0"/>
              </a:spcAft>
              <a:buClrTx/>
              <a:buSzTx/>
              <a:defRPr/>
            </a:pPr>
            <a:r>
              <a:rPr lang="en-US" sz="2400" dirty="0">
                <a:solidFill>
                  <a:prstClr val="black">
                    <a:tint val="75000"/>
                  </a:prstClr>
                </a:solidFill>
              </a:rPr>
              <a:t>Ahmed </a:t>
            </a:r>
            <a:r>
              <a:rPr lang="en-US" sz="2400" dirty="0" err="1">
                <a:solidFill>
                  <a:prstClr val="black">
                    <a:tint val="75000"/>
                  </a:prstClr>
                </a:solidFill>
              </a:rPr>
              <a:t>Elashry</a:t>
            </a:r>
            <a:endParaRPr lang="en-US" sz="2400" dirty="0">
              <a:solidFill>
                <a:prstClr val="black">
                  <a:tint val="75000"/>
                </a:prstClr>
              </a:solidFill>
            </a:endParaRPr>
          </a:p>
          <a:p>
            <a:pPr lvl="0" algn="ctr">
              <a:spcAft>
                <a:spcPts val="0"/>
              </a:spcAft>
              <a:buClrTx/>
              <a:buSzTx/>
              <a:defRPr/>
            </a:pPr>
            <a:r>
              <a:rPr lang="en-US" sz="2400" dirty="0">
                <a:solidFill>
                  <a:prstClr val="black">
                    <a:tint val="75000"/>
                  </a:prstClr>
                </a:solidFill>
                <a:hlinkClick r:id="rId2"/>
              </a:rPr>
              <a:t>aelashry@outlook.com</a:t>
            </a:r>
            <a:endParaRPr lang="en-US" sz="2400" dirty="0">
              <a:solidFill>
                <a:prstClr val="black">
                  <a:tint val="75000"/>
                </a:prstClr>
              </a:solidFill>
            </a:endParaRPr>
          </a:p>
          <a:p>
            <a:endParaRPr lang="en-US" dirty="0"/>
          </a:p>
        </p:txBody>
      </p:sp>
      <p:sp>
        <p:nvSpPr>
          <p:cNvPr id="2" name="Title 1"/>
          <p:cNvSpPr>
            <a:spLocks noGrp="1"/>
          </p:cNvSpPr>
          <p:nvPr>
            <p:ph type="ctrTitle"/>
          </p:nvPr>
        </p:nvSpPr>
        <p:spPr>
          <a:xfrm>
            <a:off x="1188582" y="3512117"/>
            <a:ext cx="9567135" cy="1793167"/>
          </a:xfrm>
        </p:spPr>
        <p:txBody>
          <a:bodyPr/>
          <a:lstStyle/>
          <a:p>
            <a:pPr algn="ctr"/>
            <a:r>
              <a:rPr lang="en-US" dirty="0"/>
              <a:t>React JS</a:t>
            </a:r>
          </a:p>
        </p:txBody>
      </p:sp>
      <p:pic>
        <p:nvPicPr>
          <p:cNvPr id="4" name="Picture 3"/>
          <p:cNvPicPr>
            <a:picLocks noChangeAspect="1"/>
          </p:cNvPicPr>
          <p:nvPr/>
        </p:nvPicPr>
        <p:blipFill>
          <a:blip r:embed="rId3"/>
          <a:stretch>
            <a:fillRect/>
          </a:stretch>
        </p:blipFill>
        <p:spPr>
          <a:xfrm>
            <a:off x="4009146" y="1126315"/>
            <a:ext cx="4290793" cy="2216750"/>
          </a:xfrm>
          <a:prstGeom prst="rect">
            <a:avLst/>
          </a:prstGeom>
        </p:spPr>
      </p:pic>
    </p:spTree>
    <p:extLst>
      <p:ext uri="{BB962C8B-B14F-4D97-AF65-F5344CB8AC3E}">
        <p14:creationId xmlns:p14="http://schemas.microsoft.com/office/powerpoint/2010/main" val="2369710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app structure</a:t>
            </a:r>
          </a:p>
        </p:txBody>
      </p:sp>
      <p:sp>
        <p:nvSpPr>
          <p:cNvPr id="3" name="Content Placeholder 2"/>
          <p:cNvSpPr>
            <a:spLocks noGrp="1"/>
          </p:cNvSpPr>
          <p:nvPr>
            <p:ph sz="quarter" idx="13"/>
          </p:nvPr>
        </p:nvSpPr>
        <p:spPr/>
        <p:txBody>
          <a:bodyPr>
            <a:normAutofit fontScale="77500" lnSpcReduction="20000"/>
          </a:bodyPr>
          <a:lstStyle/>
          <a:p>
            <a:r>
              <a:rPr lang="en-US" dirty="0"/>
              <a:t>JSX stands for JavaScript XML and allows us to write HTML in React.</a:t>
            </a:r>
          </a:p>
          <a:p>
            <a:r>
              <a:rPr lang="en-US" dirty="0"/>
              <a:t> </a:t>
            </a:r>
            <a:r>
              <a:rPr lang="en-US" dirty="0">
                <a:solidFill>
                  <a:srgbClr val="FF0000"/>
                </a:solidFill>
              </a:rPr>
              <a:t>With JSX :</a:t>
            </a:r>
          </a:p>
          <a:p>
            <a:pPr marL="45720" indent="0">
              <a:buNone/>
            </a:pPr>
            <a:r>
              <a:rPr lang="en-US" dirty="0" err="1">
                <a:solidFill>
                  <a:srgbClr val="569CD6"/>
                </a:solidFill>
                <a:latin typeface="Consolas" panose="020B0609020204030204" pitchFamily="49" charset="0"/>
              </a:rPr>
              <a:t>const</a:t>
            </a:r>
            <a:r>
              <a:rPr lang="en-US" dirty="0">
                <a:solidFill>
                  <a:srgbClr val="CCCCCC"/>
                </a:solidFill>
                <a:latin typeface="Consolas" panose="020B0609020204030204" pitchFamily="49" charset="0"/>
              </a:rPr>
              <a:t> </a:t>
            </a:r>
            <a:r>
              <a:rPr lang="en-US" dirty="0">
                <a:solidFill>
                  <a:srgbClr val="4FC1FF"/>
                </a:solidFill>
                <a:latin typeface="Consolas" panose="020B0609020204030204" pitchFamily="49" charset="0"/>
              </a:rPr>
              <a:t>root</a:t>
            </a:r>
            <a:r>
              <a:rPr lang="en-US" dirty="0">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createRoot</a:t>
            </a:r>
            <a:r>
              <a:rPr lang="en-US" dirty="0">
                <a:solidFill>
                  <a:srgbClr val="CCCCCC"/>
                </a:solidFill>
                <a:latin typeface="Consolas" panose="020B0609020204030204" pitchFamily="49" charset="0"/>
              </a:rPr>
              <a:t>(</a:t>
            </a:r>
            <a:r>
              <a:rPr lang="en-US" dirty="0" err="1">
                <a:solidFill>
                  <a:srgbClr val="9CDCFE"/>
                </a:solidFill>
                <a:latin typeface="Consolas" panose="020B0609020204030204" pitchFamily="49" charset="0"/>
              </a:rPr>
              <a:t>document</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getElementById</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'app'</a:t>
            </a:r>
            <a:r>
              <a:rPr lang="en-US" dirty="0">
                <a:solidFill>
                  <a:srgbClr val="CCCCCC"/>
                </a:solidFill>
                <a:latin typeface="Consolas" panose="020B0609020204030204" pitchFamily="49" charset="0"/>
              </a:rPr>
              <a:t>))</a:t>
            </a:r>
          </a:p>
          <a:p>
            <a:pPr marL="45720" indent="0">
              <a:buNone/>
            </a:pPr>
            <a:r>
              <a:rPr lang="en-US" dirty="0" err="1">
                <a:solidFill>
                  <a:srgbClr val="569CD6"/>
                </a:solidFill>
                <a:latin typeface="Consolas" panose="020B0609020204030204" pitchFamily="49" charset="0"/>
              </a:rPr>
              <a:t>const</a:t>
            </a:r>
            <a:r>
              <a:rPr lang="en-US" dirty="0">
                <a:solidFill>
                  <a:srgbClr val="CCCCCC"/>
                </a:solidFill>
                <a:latin typeface="Consolas" panose="020B0609020204030204" pitchFamily="49" charset="0"/>
              </a:rPr>
              <a:t> </a:t>
            </a:r>
            <a:r>
              <a:rPr lang="en-US" dirty="0" err="1">
                <a:solidFill>
                  <a:srgbClr val="4FC1FF"/>
                </a:solidFill>
                <a:latin typeface="Consolas" panose="020B0609020204030204" pitchFamily="49" charset="0"/>
              </a:rPr>
              <a:t>myelement</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r>
              <a:rPr lang="en-US" dirty="0">
                <a:solidFill>
                  <a:srgbClr val="CCCCCC"/>
                </a:solidFill>
                <a:latin typeface="Consolas" panose="020B0609020204030204" pitchFamily="49" charset="0"/>
              </a:rPr>
              <a:t>I Love JSX!</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r>
              <a:rPr lang="en-US" dirty="0">
                <a:solidFill>
                  <a:srgbClr val="CCCCCC"/>
                </a:solidFill>
                <a:latin typeface="Consolas" panose="020B0609020204030204" pitchFamily="49" charset="0"/>
              </a:rPr>
              <a:t>;</a:t>
            </a:r>
          </a:p>
          <a:p>
            <a:pPr marL="45720" indent="0">
              <a:buNone/>
            </a:pPr>
            <a:r>
              <a:rPr lang="en-US" dirty="0" err="1">
                <a:solidFill>
                  <a:srgbClr val="4FC1FF"/>
                </a:solidFill>
                <a:latin typeface="Consolas" panose="020B0609020204030204" pitchFamily="49" charset="0"/>
              </a:rPr>
              <a:t>root</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render</a:t>
            </a:r>
            <a:r>
              <a:rPr lang="en-US" dirty="0">
                <a:solidFill>
                  <a:srgbClr val="CCCCCC"/>
                </a:solidFill>
                <a:latin typeface="Consolas" panose="020B0609020204030204" pitchFamily="49" charset="0"/>
              </a:rPr>
              <a:t>(</a:t>
            </a:r>
            <a:r>
              <a:rPr lang="en-US" dirty="0" err="1">
                <a:solidFill>
                  <a:srgbClr val="4FC1FF"/>
                </a:solidFill>
                <a:latin typeface="Consolas" panose="020B0609020204030204" pitchFamily="49" charset="0"/>
              </a:rPr>
              <a:t>myelement</a:t>
            </a:r>
            <a:r>
              <a:rPr lang="en-US" dirty="0">
                <a:solidFill>
                  <a:srgbClr val="CCCCCC"/>
                </a:solidFill>
                <a:latin typeface="Consolas" panose="020B0609020204030204" pitchFamily="49" charset="0"/>
              </a:rPr>
              <a:t>)</a:t>
            </a:r>
            <a:endParaRPr lang="en-US" dirty="0">
              <a:solidFill>
                <a:schemeClr val="bg2">
                  <a:lumMod val="75000"/>
                </a:schemeClr>
              </a:solidFill>
            </a:endParaRPr>
          </a:p>
          <a:p>
            <a:pPr marL="45720" indent="0">
              <a:buNone/>
            </a:pPr>
            <a:r>
              <a:rPr lang="en-US" dirty="0"/>
              <a:t> </a:t>
            </a:r>
            <a:r>
              <a:rPr lang="en-US" dirty="0">
                <a:solidFill>
                  <a:srgbClr val="FF0000"/>
                </a:solidFill>
              </a:rPr>
              <a:t>Without JSX :</a:t>
            </a:r>
          </a:p>
          <a:p>
            <a:pPr marL="45720" indent="0">
              <a:buNone/>
            </a:pPr>
            <a:r>
              <a:rPr lang="en-US" dirty="0" err="1">
                <a:solidFill>
                  <a:srgbClr val="569CD6"/>
                </a:solidFill>
                <a:latin typeface="Consolas" panose="020B0609020204030204" pitchFamily="49" charset="0"/>
              </a:rPr>
              <a:t>const</a:t>
            </a:r>
            <a:r>
              <a:rPr lang="en-US" dirty="0">
                <a:solidFill>
                  <a:srgbClr val="CCCCCC"/>
                </a:solidFill>
                <a:latin typeface="Consolas" panose="020B0609020204030204" pitchFamily="49" charset="0"/>
              </a:rPr>
              <a:t> </a:t>
            </a:r>
            <a:r>
              <a:rPr lang="en-US" dirty="0">
                <a:solidFill>
                  <a:srgbClr val="4FC1FF"/>
                </a:solidFill>
                <a:latin typeface="Consolas" panose="020B0609020204030204" pitchFamily="49" charset="0"/>
              </a:rPr>
              <a:t>root</a:t>
            </a:r>
            <a:r>
              <a:rPr lang="en-US" dirty="0">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createRoot</a:t>
            </a:r>
            <a:r>
              <a:rPr lang="en-US" dirty="0">
                <a:solidFill>
                  <a:srgbClr val="CCCCCC"/>
                </a:solidFill>
                <a:latin typeface="Consolas" panose="020B0609020204030204" pitchFamily="49" charset="0"/>
              </a:rPr>
              <a:t>(</a:t>
            </a:r>
            <a:r>
              <a:rPr lang="en-US" dirty="0" err="1">
                <a:solidFill>
                  <a:srgbClr val="9CDCFE"/>
                </a:solidFill>
                <a:latin typeface="Consolas" panose="020B0609020204030204" pitchFamily="49" charset="0"/>
              </a:rPr>
              <a:t>document</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getElementById</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'app'</a:t>
            </a:r>
            <a:r>
              <a:rPr lang="en-US" dirty="0">
                <a:solidFill>
                  <a:srgbClr val="CCCCCC"/>
                </a:solidFill>
                <a:latin typeface="Consolas" panose="020B0609020204030204" pitchFamily="49" charset="0"/>
              </a:rPr>
              <a:t>))</a:t>
            </a:r>
          </a:p>
          <a:p>
            <a:pPr marL="45720" indent="0">
              <a:buNone/>
            </a:pPr>
            <a:r>
              <a:rPr lang="en-US" dirty="0" err="1">
                <a:solidFill>
                  <a:srgbClr val="569CD6"/>
                </a:solidFill>
                <a:latin typeface="Consolas" panose="020B0609020204030204" pitchFamily="49" charset="0"/>
              </a:rPr>
              <a:t>const</a:t>
            </a:r>
            <a:r>
              <a:rPr lang="en-US" dirty="0">
                <a:solidFill>
                  <a:srgbClr val="CCCCCC"/>
                </a:solidFill>
                <a:latin typeface="Consolas" panose="020B0609020204030204" pitchFamily="49" charset="0"/>
              </a:rPr>
              <a:t> </a:t>
            </a:r>
            <a:r>
              <a:rPr lang="en-US" dirty="0" err="1">
                <a:solidFill>
                  <a:srgbClr val="4FC1FF"/>
                </a:solidFill>
                <a:latin typeface="Consolas" panose="020B0609020204030204" pitchFamily="49" charset="0"/>
              </a:rPr>
              <a:t>myelement</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err="1">
                <a:solidFill>
                  <a:srgbClr val="4EC9B0"/>
                </a:solidFill>
                <a:latin typeface="Consolas" panose="020B0609020204030204" pitchFamily="49" charset="0"/>
              </a:rPr>
              <a:t>React</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createElement</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'h1'</a:t>
            </a:r>
            <a:r>
              <a:rPr lang="en-US" dirty="0">
                <a:solidFill>
                  <a:srgbClr val="CCCCCC"/>
                </a:solidFill>
                <a:latin typeface="Consolas" panose="020B0609020204030204" pitchFamily="49" charset="0"/>
              </a:rPr>
              <a:t>, {}, </a:t>
            </a:r>
            <a:r>
              <a:rPr lang="en-US" dirty="0">
                <a:solidFill>
                  <a:srgbClr val="CE9178"/>
                </a:solidFill>
                <a:latin typeface="Consolas" panose="020B0609020204030204" pitchFamily="49" charset="0"/>
              </a:rPr>
              <a:t>'I do not use JSX!'</a:t>
            </a:r>
            <a:r>
              <a:rPr lang="en-US" dirty="0">
                <a:solidFill>
                  <a:srgbClr val="CCCCCC"/>
                </a:solidFill>
                <a:latin typeface="Consolas" panose="020B0609020204030204" pitchFamily="49" charset="0"/>
              </a:rPr>
              <a:t>);</a:t>
            </a:r>
          </a:p>
          <a:p>
            <a:pPr marL="45720" indent="0">
              <a:buNone/>
            </a:pPr>
            <a:r>
              <a:rPr lang="en-US" dirty="0" err="1">
                <a:solidFill>
                  <a:srgbClr val="4FC1FF"/>
                </a:solidFill>
                <a:latin typeface="Consolas" panose="020B0609020204030204" pitchFamily="49" charset="0"/>
              </a:rPr>
              <a:t>root</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render</a:t>
            </a:r>
            <a:r>
              <a:rPr lang="en-US" dirty="0">
                <a:solidFill>
                  <a:srgbClr val="CCCCCC"/>
                </a:solidFill>
                <a:latin typeface="Consolas" panose="020B0609020204030204" pitchFamily="49" charset="0"/>
              </a:rPr>
              <a:t>(</a:t>
            </a:r>
            <a:r>
              <a:rPr lang="en-US" dirty="0" err="1">
                <a:solidFill>
                  <a:srgbClr val="4FC1FF"/>
                </a:solidFill>
                <a:latin typeface="Consolas" panose="020B0609020204030204" pitchFamily="49" charset="0"/>
              </a:rPr>
              <a:t>myelement</a:t>
            </a:r>
            <a:r>
              <a:rPr lang="en-US" dirty="0">
                <a:solidFill>
                  <a:srgbClr val="CCCCCC"/>
                </a:solidFill>
                <a:latin typeface="Consolas" panose="020B0609020204030204" pitchFamily="49" charset="0"/>
              </a:rPr>
              <a:t>)</a:t>
            </a:r>
          </a:p>
          <a:p>
            <a:r>
              <a:rPr lang="en-US" dirty="0"/>
              <a:t>Try : https://babeljs.io/</a:t>
            </a:r>
          </a:p>
        </p:txBody>
      </p:sp>
    </p:spTree>
    <p:extLst>
      <p:ext uri="{BB962C8B-B14F-4D97-AF65-F5344CB8AC3E}">
        <p14:creationId xmlns:p14="http://schemas.microsoft.com/office/powerpoint/2010/main" val="305859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806" y="4372168"/>
            <a:ext cx="10075595" cy="1143000"/>
          </a:xfrm>
        </p:spPr>
        <p:txBody>
          <a:bodyPr/>
          <a:lstStyle/>
          <a:p>
            <a:r>
              <a:rPr lang="en-US" dirty="0"/>
              <a:t>Class vs Functional component</a:t>
            </a:r>
          </a:p>
        </p:txBody>
      </p:sp>
      <p:sp>
        <p:nvSpPr>
          <p:cNvPr id="3" name="Content Placeholder 2"/>
          <p:cNvSpPr>
            <a:spLocks noGrp="1"/>
          </p:cNvSpPr>
          <p:nvPr>
            <p:ph sz="quarter" idx="13"/>
          </p:nvPr>
        </p:nvSpPr>
        <p:spPr/>
        <p:txBody>
          <a:bodyPr>
            <a:normAutofit/>
          </a:bodyPr>
          <a:lstStyle/>
          <a:p>
            <a:r>
              <a:rPr lang="en-US" dirty="0"/>
              <a:t>Component </a:t>
            </a:r>
            <a:r>
              <a:rPr lang="en-US" dirty="0">
                <a:solidFill>
                  <a:srgbClr val="FF0000"/>
                </a:solidFill>
              </a:rPr>
              <a:t>represent the part of user interface </a:t>
            </a:r>
            <a:r>
              <a:rPr lang="en-US" dirty="0"/>
              <a:t>, before React Hooks (will be discussed later ) when we want to create a dynamic component, we have to create a class component and use lifecycle methods to change states to make it reusable and encapsulate.</a:t>
            </a:r>
          </a:p>
          <a:p>
            <a:r>
              <a:rPr lang="en-US" dirty="0"/>
              <a:t> It is regular ES6 classes that </a:t>
            </a:r>
            <a:r>
              <a:rPr lang="en-US" dirty="0">
                <a:solidFill>
                  <a:srgbClr val="FF0000"/>
                </a:solidFill>
              </a:rPr>
              <a:t>extends component class </a:t>
            </a:r>
            <a:r>
              <a:rPr lang="en-US" dirty="0"/>
              <a:t>form react library, also known as “</a:t>
            </a:r>
            <a:r>
              <a:rPr lang="en-US" dirty="0" err="1"/>
              <a:t>stateful</a:t>
            </a:r>
            <a:r>
              <a:rPr lang="en-US" dirty="0"/>
              <a:t>” components because they implement logic and </a:t>
            </a:r>
            <a:r>
              <a:rPr lang="en-US" dirty="0" err="1"/>
              <a:t>state.It</a:t>
            </a:r>
            <a:r>
              <a:rPr lang="en-US" dirty="0"/>
              <a:t> must </a:t>
            </a:r>
            <a:r>
              <a:rPr lang="en-US" dirty="0">
                <a:solidFill>
                  <a:srgbClr val="FF0000"/>
                </a:solidFill>
              </a:rPr>
              <a:t>have render() method returning html</a:t>
            </a:r>
            <a:r>
              <a:rPr lang="en-US" dirty="0"/>
              <a:t>.</a:t>
            </a:r>
          </a:p>
        </p:txBody>
      </p:sp>
    </p:spTree>
    <p:extLst>
      <p:ext uri="{BB962C8B-B14F-4D97-AF65-F5344CB8AC3E}">
        <p14:creationId xmlns:p14="http://schemas.microsoft.com/office/powerpoint/2010/main" val="1068791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372168"/>
            <a:ext cx="9550401" cy="1143000"/>
          </a:xfrm>
        </p:spPr>
        <p:txBody>
          <a:bodyPr/>
          <a:lstStyle/>
          <a:p>
            <a:r>
              <a:rPr lang="en-US" dirty="0"/>
              <a:t>Class vs Functional component</a:t>
            </a:r>
          </a:p>
        </p:txBody>
      </p:sp>
      <p:sp>
        <p:nvSpPr>
          <p:cNvPr id="3" name="Content Placeholder 2"/>
          <p:cNvSpPr>
            <a:spLocks noGrp="1"/>
          </p:cNvSpPr>
          <p:nvPr>
            <p:ph sz="quarter" idx="13"/>
          </p:nvPr>
        </p:nvSpPr>
        <p:spPr/>
        <p:txBody>
          <a:bodyPr/>
          <a:lstStyle/>
          <a:p>
            <a:r>
              <a:rPr lang="en-US" dirty="0">
                <a:solidFill>
                  <a:srgbClr val="FF0000"/>
                </a:solidFill>
              </a:rPr>
              <a:t>Functional component :</a:t>
            </a:r>
          </a:p>
          <a:p>
            <a:pPr marL="45720" indent="0">
              <a:buNone/>
            </a:pPr>
            <a:r>
              <a:rPr lang="en-US" dirty="0" err="1">
                <a:solidFill>
                  <a:schemeClr val="bg2">
                    <a:lumMod val="50000"/>
                  </a:schemeClr>
                </a:solidFill>
              </a:rPr>
              <a:t>const</a:t>
            </a:r>
            <a:r>
              <a:rPr lang="en-US" dirty="0">
                <a:solidFill>
                  <a:schemeClr val="bg2">
                    <a:lumMod val="50000"/>
                  </a:schemeClr>
                </a:solidFill>
              </a:rPr>
              <a:t> App = ( ) =&gt; {return (&lt;h1&gt; Hello &lt;/h1&gt;)};</a:t>
            </a:r>
          </a:p>
          <a:p>
            <a:r>
              <a:rPr lang="en-US" dirty="0">
                <a:solidFill>
                  <a:srgbClr val="FF0000"/>
                </a:solidFill>
              </a:rPr>
              <a:t>Class component :</a:t>
            </a:r>
          </a:p>
          <a:p>
            <a:pPr marL="45720" indent="0">
              <a:buNone/>
            </a:pPr>
            <a:r>
              <a:rPr lang="en-US" dirty="0">
                <a:solidFill>
                  <a:schemeClr val="bg2">
                    <a:lumMod val="50000"/>
                  </a:schemeClr>
                </a:solidFill>
              </a:rPr>
              <a:t>class App extends Component{</a:t>
            </a:r>
          </a:p>
          <a:p>
            <a:pPr marL="45720" indent="0">
              <a:buNone/>
            </a:pPr>
            <a:r>
              <a:rPr lang="en-US" dirty="0">
                <a:solidFill>
                  <a:schemeClr val="bg2">
                    <a:lumMod val="50000"/>
                  </a:schemeClr>
                </a:solidFill>
              </a:rPr>
              <a:t>render( ){</a:t>
            </a:r>
          </a:p>
          <a:p>
            <a:pPr marL="45720" indent="0">
              <a:buNone/>
            </a:pPr>
            <a:r>
              <a:rPr lang="en-US" dirty="0">
                <a:solidFill>
                  <a:schemeClr val="bg2">
                    <a:lumMod val="50000"/>
                  </a:schemeClr>
                </a:solidFill>
              </a:rPr>
              <a:t>return (&lt;h1&gt; Hello &lt;/h1&gt;)}</a:t>
            </a:r>
          </a:p>
          <a:p>
            <a:pPr marL="45720" indent="0">
              <a:buNone/>
            </a:pPr>
            <a:r>
              <a:rPr lang="en-US" dirty="0">
                <a:solidFill>
                  <a:schemeClr val="bg2">
                    <a:lumMod val="50000"/>
                  </a:schemeClr>
                </a:solidFill>
              </a:rPr>
              <a:t>};</a:t>
            </a:r>
          </a:p>
        </p:txBody>
      </p:sp>
    </p:spTree>
    <p:extLst>
      <p:ext uri="{BB962C8B-B14F-4D97-AF65-F5344CB8AC3E}">
        <p14:creationId xmlns:p14="http://schemas.microsoft.com/office/powerpoint/2010/main" val="1287817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341" y="5323144"/>
            <a:ext cx="8683348" cy="1143000"/>
          </a:xfrm>
        </p:spPr>
        <p:txBody>
          <a:bodyPr/>
          <a:lstStyle/>
          <a:p>
            <a:r>
              <a:rPr lang="en-US" dirty="0"/>
              <a:t>Component lifecycle</a:t>
            </a:r>
          </a:p>
        </p:txBody>
      </p:sp>
      <p:sp>
        <p:nvSpPr>
          <p:cNvPr id="3" name="Content Placeholder 2"/>
          <p:cNvSpPr>
            <a:spLocks noGrp="1"/>
          </p:cNvSpPr>
          <p:nvPr>
            <p:ph sz="quarter" idx="13"/>
          </p:nvPr>
        </p:nvSpPr>
        <p:spPr>
          <a:xfrm>
            <a:off x="804673" y="731520"/>
            <a:ext cx="10288016" cy="4297680"/>
          </a:xfrm>
        </p:spPr>
        <p:txBody>
          <a:bodyPr>
            <a:normAutofit/>
          </a:bodyPr>
          <a:lstStyle/>
          <a:p>
            <a:r>
              <a:rPr lang="en-US" dirty="0"/>
              <a:t>There are 3 phases in a React component lifecycle:</a:t>
            </a:r>
          </a:p>
          <a:p>
            <a:r>
              <a:rPr lang="en-US" dirty="0"/>
              <a:t> </a:t>
            </a:r>
            <a:r>
              <a:rPr lang="en-US" dirty="0">
                <a:solidFill>
                  <a:srgbClr val="FF0000"/>
                </a:solidFill>
              </a:rPr>
              <a:t>Mounting</a:t>
            </a:r>
          </a:p>
          <a:p>
            <a:pPr marL="45720" indent="0">
              <a:buNone/>
            </a:pPr>
            <a:r>
              <a:rPr lang="en-US" dirty="0">
                <a:solidFill>
                  <a:schemeClr val="tx1"/>
                </a:solidFill>
              </a:rPr>
              <a:t>the JSX that builds the component interface.</a:t>
            </a:r>
          </a:p>
          <a:p>
            <a:r>
              <a:rPr lang="en-US" dirty="0"/>
              <a:t> </a:t>
            </a:r>
            <a:r>
              <a:rPr lang="en-US" dirty="0">
                <a:solidFill>
                  <a:srgbClr val="FF0000"/>
                </a:solidFill>
              </a:rPr>
              <a:t>Updating</a:t>
            </a:r>
          </a:p>
          <a:p>
            <a:pPr marL="45720" indent="0">
              <a:buNone/>
            </a:pPr>
            <a:r>
              <a:rPr lang="en-US" dirty="0">
                <a:solidFill>
                  <a:schemeClr val="tx1"/>
                </a:solidFill>
              </a:rPr>
              <a:t>when the component has been updated in the DOM. Use this to call APIs that must be updated when the DOM changes</a:t>
            </a:r>
          </a:p>
          <a:p>
            <a:r>
              <a:rPr lang="en-US" dirty="0"/>
              <a:t> </a:t>
            </a:r>
            <a:r>
              <a:rPr lang="en-US" dirty="0">
                <a:solidFill>
                  <a:srgbClr val="FF0000"/>
                </a:solidFill>
              </a:rPr>
              <a:t>Unmounting</a:t>
            </a:r>
          </a:p>
          <a:p>
            <a:pPr marL="45720" indent="0">
              <a:buNone/>
            </a:pPr>
            <a:r>
              <a:rPr lang="en-US" dirty="0">
                <a:solidFill>
                  <a:schemeClr val="tx1"/>
                </a:solidFill>
              </a:rPr>
              <a:t>component is removed from the DOM. Use this to do any sort of cleanup you need to perform.</a:t>
            </a:r>
          </a:p>
        </p:txBody>
      </p:sp>
    </p:spTree>
    <p:extLst>
      <p:ext uri="{BB962C8B-B14F-4D97-AF65-F5344CB8AC3E}">
        <p14:creationId xmlns:p14="http://schemas.microsoft.com/office/powerpoint/2010/main" val="883942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props</a:t>
            </a:r>
            <a:endParaRPr lang="en-US" dirty="0"/>
          </a:p>
        </p:txBody>
      </p:sp>
      <p:sp>
        <p:nvSpPr>
          <p:cNvPr id="3" name="Content Placeholder 2"/>
          <p:cNvSpPr>
            <a:spLocks noGrp="1"/>
          </p:cNvSpPr>
          <p:nvPr>
            <p:ph sz="quarter" idx="13"/>
          </p:nvPr>
        </p:nvSpPr>
        <p:spPr/>
        <p:txBody>
          <a:bodyPr>
            <a:normAutofit/>
          </a:bodyPr>
          <a:lstStyle/>
          <a:p>
            <a:r>
              <a:rPr lang="en-US" dirty="0"/>
              <a:t>Props is short for properties and they are used to pass data between React components. </a:t>
            </a:r>
            <a:r>
              <a:rPr lang="en-US" dirty="0" err="1"/>
              <a:t>React’s</a:t>
            </a:r>
            <a:r>
              <a:rPr lang="en-US" dirty="0"/>
              <a:t> data flow between components is </a:t>
            </a:r>
            <a:r>
              <a:rPr lang="en-US" dirty="0" err="1"/>
              <a:t>uni</a:t>
            </a:r>
            <a:r>
              <a:rPr lang="en-US" dirty="0"/>
              <a:t>-directional (from parent to child only).</a:t>
            </a:r>
          </a:p>
          <a:p>
            <a:r>
              <a:rPr lang="en-US" dirty="0"/>
              <a:t>In a class component, props are passed by default. There is no need to add anything special, and they are accessible as </a:t>
            </a:r>
            <a:r>
              <a:rPr lang="en-US" dirty="0" err="1"/>
              <a:t>this.props</a:t>
            </a:r>
            <a:r>
              <a:rPr lang="en-US" dirty="0"/>
              <a:t> in a Component instance.</a:t>
            </a:r>
          </a:p>
        </p:txBody>
      </p:sp>
    </p:spTree>
    <p:extLst>
      <p:ext uri="{BB962C8B-B14F-4D97-AF65-F5344CB8AC3E}">
        <p14:creationId xmlns:p14="http://schemas.microsoft.com/office/powerpoint/2010/main" val="3576919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a:t>
            </a:r>
          </a:p>
        </p:txBody>
      </p:sp>
      <p:sp>
        <p:nvSpPr>
          <p:cNvPr id="3" name="Content Placeholder 2"/>
          <p:cNvSpPr>
            <a:spLocks noGrp="1"/>
          </p:cNvSpPr>
          <p:nvPr>
            <p:ph sz="quarter" idx="13"/>
          </p:nvPr>
        </p:nvSpPr>
        <p:spPr/>
        <p:txBody>
          <a:bodyPr/>
          <a:lstStyle/>
          <a:p>
            <a:r>
              <a:rPr lang="en-US" dirty="0"/>
              <a:t>React is a JavaScript library for building user interfaces ,</a:t>
            </a:r>
          </a:p>
          <a:p>
            <a:r>
              <a:rPr lang="en-US" dirty="0"/>
              <a:t>developed at Facebook and released to the world in 2013.</a:t>
            </a:r>
          </a:p>
          <a:p>
            <a:r>
              <a:rPr lang="en-US" dirty="0"/>
              <a:t>Current stable version : 18.x.x</a:t>
            </a:r>
          </a:p>
        </p:txBody>
      </p:sp>
    </p:spTree>
    <p:extLst>
      <p:ext uri="{BB962C8B-B14F-4D97-AF65-F5344CB8AC3E}">
        <p14:creationId xmlns:p14="http://schemas.microsoft.com/office/powerpoint/2010/main" val="116608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React ?</a:t>
            </a:r>
          </a:p>
        </p:txBody>
      </p:sp>
      <p:sp>
        <p:nvSpPr>
          <p:cNvPr id="3" name="Content Placeholder 2"/>
          <p:cNvSpPr>
            <a:spLocks noGrp="1"/>
          </p:cNvSpPr>
          <p:nvPr>
            <p:ph sz="quarter" idx="13"/>
          </p:nvPr>
        </p:nvSpPr>
        <p:spPr/>
        <p:txBody>
          <a:bodyPr>
            <a:normAutofit/>
          </a:bodyPr>
          <a:lstStyle/>
          <a:p>
            <a:r>
              <a:rPr lang="en-US" dirty="0"/>
              <a:t>Easy creation of</a:t>
            </a:r>
          </a:p>
          <a:p>
            <a:r>
              <a:rPr lang="en-US" dirty="0"/>
              <a:t>dynamic applications.</a:t>
            </a:r>
          </a:p>
          <a:p>
            <a:r>
              <a:rPr lang="en-US" dirty="0"/>
              <a:t>Improved performance</a:t>
            </a:r>
          </a:p>
          <a:p>
            <a:r>
              <a:rPr lang="en-US" dirty="0"/>
              <a:t>using Virtual DOM.</a:t>
            </a:r>
          </a:p>
          <a:p>
            <a:r>
              <a:rPr lang="en-US" dirty="0"/>
              <a:t>Reusable components</a:t>
            </a:r>
          </a:p>
          <a:p>
            <a:r>
              <a:rPr lang="en-US" dirty="0"/>
              <a:t>Easy to learn.</a:t>
            </a:r>
          </a:p>
          <a:p>
            <a:r>
              <a:rPr lang="en-US" dirty="0"/>
              <a:t>Dedicated tools for easy debugging.</a:t>
            </a:r>
          </a:p>
        </p:txBody>
      </p:sp>
    </p:spTree>
    <p:extLst>
      <p:ext uri="{BB962C8B-B14F-4D97-AF65-F5344CB8AC3E}">
        <p14:creationId xmlns:p14="http://schemas.microsoft.com/office/powerpoint/2010/main" val="1399827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page application</a:t>
            </a:r>
          </a:p>
        </p:txBody>
      </p:sp>
      <p:sp>
        <p:nvSpPr>
          <p:cNvPr id="5" name="object 3"/>
          <p:cNvSpPr/>
          <p:nvPr/>
        </p:nvSpPr>
        <p:spPr>
          <a:xfrm>
            <a:off x="1406770" y="513757"/>
            <a:ext cx="9425354" cy="374485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91689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DOM</a:t>
            </a:r>
          </a:p>
        </p:txBody>
      </p:sp>
      <p:sp>
        <p:nvSpPr>
          <p:cNvPr id="3" name="Content Placeholder 2"/>
          <p:cNvSpPr>
            <a:spLocks noGrp="1"/>
          </p:cNvSpPr>
          <p:nvPr>
            <p:ph sz="quarter" idx="13"/>
          </p:nvPr>
        </p:nvSpPr>
        <p:spPr/>
        <p:txBody>
          <a:bodyPr/>
          <a:lstStyle/>
          <a:p>
            <a:r>
              <a:rPr lang="en-US" dirty="0"/>
              <a:t>The virtual DOM is only a virtual  representation of the DOM</a:t>
            </a:r>
          </a:p>
          <a:p>
            <a:endParaRPr lang="en-US" dirty="0"/>
          </a:p>
        </p:txBody>
      </p:sp>
      <p:sp>
        <p:nvSpPr>
          <p:cNvPr id="5" name="object 3"/>
          <p:cNvSpPr/>
          <p:nvPr/>
        </p:nvSpPr>
        <p:spPr>
          <a:xfrm>
            <a:off x="1921643" y="1314974"/>
            <a:ext cx="7503711" cy="289126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14034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DOM</a:t>
            </a:r>
          </a:p>
        </p:txBody>
      </p:sp>
      <p:sp>
        <p:nvSpPr>
          <p:cNvPr id="3" name="Content Placeholder 2"/>
          <p:cNvSpPr>
            <a:spLocks noGrp="1"/>
          </p:cNvSpPr>
          <p:nvPr>
            <p:ph sz="quarter" idx="13"/>
          </p:nvPr>
        </p:nvSpPr>
        <p:spPr/>
        <p:txBody>
          <a:bodyPr/>
          <a:lstStyle/>
          <a:p>
            <a:r>
              <a:rPr lang="en-US" dirty="0"/>
              <a:t>When new elements are added to the  UI, a virtual DOM, which is  represented as a tree is created.</a:t>
            </a:r>
          </a:p>
          <a:p>
            <a:r>
              <a:rPr lang="en-US" dirty="0"/>
              <a:t>Each element is a node on this tree.  If the state of any of these elements  changes, a new virtual DOM tree is  created.</a:t>
            </a:r>
          </a:p>
          <a:p>
            <a:r>
              <a:rPr lang="en-US" dirty="0"/>
              <a:t>This tree is then compared with the  previous virtual DOM tree, the  virtual DOM calculates the best  possible method to make these changes  to the real DOM. This ensures that  there are minimal operations on the  real DOM.</a:t>
            </a:r>
          </a:p>
          <a:p>
            <a:endParaRPr lang="en-US" dirty="0"/>
          </a:p>
        </p:txBody>
      </p:sp>
    </p:spTree>
    <p:extLst>
      <p:ext uri="{BB962C8B-B14F-4D97-AF65-F5344CB8AC3E}">
        <p14:creationId xmlns:p14="http://schemas.microsoft.com/office/powerpoint/2010/main" val="1100277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Content Placeholder 2"/>
          <p:cNvSpPr>
            <a:spLocks noGrp="1"/>
          </p:cNvSpPr>
          <p:nvPr>
            <p:ph sz="quarter" idx="13"/>
          </p:nvPr>
        </p:nvSpPr>
        <p:spPr/>
        <p:txBody>
          <a:bodyPr/>
          <a:lstStyle/>
          <a:p>
            <a:r>
              <a:rPr lang="en-US" b="1" dirty="0"/>
              <a:t>Add React to an Existing Project</a:t>
            </a:r>
          </a:p>
          <a:p>
            <a:r>
              <a:rPr lang="en-US" dirty="0"/>
              <a:t>If you want to add some interactivity to your existing project, you don’t have to rewrite it in React. Add React to your existing stack, and render interactive React components anywhere.</a:t>
            </a:r>
          </a:p>
          <a:p>
            <a:r>
              <a:rPr lang="en-US" dirty="0" err="1">
                <a:solidFill>
                  <a:schemeClr val="bg2">
                    <a:lumMod val="50000"/>
                  </a:schemeClr>
                </a:solidFill>
              </a:rPr>
              <a:t>npm</a:t>
            </a:r>
            <a:r>
              <a:rPr lang="en-US" dirty="0">
                <a:solidFill>
                  <a:schemeClr val="bg2">
                    <a:lumMod val="50000"/>
                  </a:schemeClr>
                </a:solidFill>
              </a:rPr>
              <a:t> install react react-</a:t>
            </a:r>
            <a:r>
              <a:rPr lang="en-US" dirty="0" err="1">
                <a:solidFill>
                  <a:schemeClr val="bg2">
                    <a:lumMod val="50000"/>
                  </a:schemeClr>
                </a:solidFill>
              </a:rPr>
              <a:t>dom</a:t>
            </a:r>
            <a:r>
              <a:rPr lang="en-US" dirty="0">
                <a:solidFill>
                  <a:schemeClr val="bg2">
                    <a:lumMod val="50000"/>
                  </a:schemeClr>
                </a:solidFill>
              </a:rPr>
              <a:t> react-scripts</a:t>
            </a:r>
          </a:p>
        </p:txBody>
      </p:sp>
    </p:spTree>
    <p:extLst>
      <p:ext uri="{BB962C8B-B14F-4D97-AF65-F5344CB8AC3E}">
        <p14:creationId xmlns:p14="http://schemas.microsoft.com/office/powerpoint/2010/main" val="445320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pic>
        <p:nvPicPr>
          <p:cNvPr id="4" name="Content Placeholder 3"/>
          <p:cNvPicPr>
            <a:picLocks noGrp="1" noChangeAspect="1"/>
          </p:cNvPicPr>
          <p:nvPr>
            <p:ph sz="quarter" idx="13"/>
          </p:nvPr>
        </p:nvPicPr>
        <p:blipFill>
          <a:blip r:embed="rId3"/>
          <a:stretch>
            <a:fillRect/>
          </a:stretch>
        </p:blipFill>
        <p:spPr>
          <a:xfrm>
            <a:off x="1065485" y="530352"/>
            <a:ext cx="10529107" cy="3694175"/>
          </a:xfrm>
          <a:prstGeom prst="rect">
            <a:avLst/>
          </a:prstGeom>
        </p:spPr>
      </p:pic>
    </p:spTree>
    <p:extLst>
      <p:ext uri="{BB962C8B-B14F-4D97-AF65-F5344CB8AC3E}">
        <p14:creationId xmlns:p14="http://schemas.microsoft.com/office/powerpoint/2010/main" val="3934365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Content Placeholder 2"/>
          <p:cNvSpPr>
            <a:spLocks noGrp="1"/>
          </p:cNvSpPr>
          <p:nvPr>
            <p:ph sz="quarter" idx="13"/>
          </p:nvPr>
        </p:nvSpPr>
        <p:spPr/>
        <p:txBody>
          <a:bodyPr/>
          <a:lstStyle/>
          <a:p>
            <a:r>
              <a:rPr lang="en-US" dirty="0"/>
              <a:t>Install node : </a:t>
            </a:r>
            <a:r>
              <a:rPr lang="en-US" dirty="0">
                <a:solidFill>
                  <a:srgbClr val="FF0000"/>
                </a:solidFill>
              </a:rPr>
              <a:t>https://nodejs.org/en/</a:t>
            </a:r>
          </a:p>
          <a:p>
            <a:r>
              <a:rPr lang="en-US" dirty="0"/>
              <a:t>Open new terminal in your directory.</a:t>
            </a:r>
          </a:p>
          <a:p>
            <a:r>
              <a:rPr lang="en-US" dirty="0"/>
              <a:t>Create new react app : </a:t>
            </a:r>
            <a:r>
              <a:rPr lang="en-US" dirty="0" err="1">
                <a:solidFill>
                  <a:srgbClr val="FF0000"/>
                </a:solidFill>
              </a:rPr>
              <a:t>npx</a:t>
            </a:r>
            <a:r>
              <a:rPr lang="en-US" dirty="0">
                <a:solidFill>
                  <a:srgbClr val="FF0000"/>
                </a:solidFill>
              </a:rPr>
              <a:t> create-react-app app-name</a:t>
            </a:r>
          </a:p>
          <a:p>
            <a:r>
              <a:rPr lang="en-US" dirty="0"/>
              <a:t>Enter your app folder.</a:t>
            </a:r>
          </a:p>
          <a:p>
            <a:r>
              <a:rPr lang="en-US" dirty="0"/>
              <a:t>Run your react app : </a:t>
            </a:r>
            <a:r>
              <a:rPr lang="en-US" dirty="0" err="1">
                <a:solidFill>
                  <a:srgbClr val="FF0000"/>
                </a:solidFill>
              </a:rPr>
              <a:t>npm</a:t>
            </a:r>
            <a:r>
              <a:rPr lang="en-US" dirty="0">
                <a:solidFill>
                  <a:srgbClr val="FF0000"/>
                </a:solidFill>
              </a:rPr>
              <a:t> start</a:t>
            </a:r>
          </a:p>
        </p:txBody>
      </p:sp>
    </p:spTree>
    <p:extLst>
      <p:ext uri="{BB962C8B-B14F-4D97-AF65-F5344CB8AC3E}">
        <p14:creationId xmlns:p14="http://schemas.microsoft.com/office/powerpoint/2010/main" val="660516165"/>
      </p:ext>
    </p:extLst>
  </p:cSld>
  <p:clrMapOvr>
    <a:masterClrMapping/>
  </p:clrMapOvr>
</p:sld>
</file>

<file path=ppt/theme/theme1.xml><?xml version="1.0" encoding="utf-8"?>
<a:theme xmlns:a="http://schemas.openxmlformats.org/drawingml/2006/main" name="1_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1374</TotalTime>
  <Words>794</Words>
  <Application>Microsoft Office PowerPoint</Application>
  <PresentationFormat>Widescreen</PresentationFormat>
  <Paragraphs>97</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Consolas</vt:lpstr>
      <vt:lpstr>Georgia</vt:lpstr>
      <vt:lpstr>Trebuchet MS</vt:lpstr>
      <vt:lpstr>1_Slipstream</vt:lpstr>
      <vt:lpstr>React JS</vt:lpstr>
      <vt:lpstr>React</vt:lpstr>
      <vt:lpstr>Why React ?</vt:lpstr>
      <vt:lpstr>Single page application</vt:lpstr>
      <vt:lpstr>Virtual DOM</vt:lpstr>
      <vt:lpstr>Virtual DOM</vt:lpstr>
      <vt:lpstr>Getting started</vt:lpstr>
      <vt:lpstr>Getting started</vt:lpstr>
      <vt:lpstr>Getting started</vt:lpstr>
      <vt:lpstr>React app structure</vt:lpstr>
      <vt:lpstr>Class vs Functional component</vt:lpstr>
      <vt:lpstr>Class vs Functional component</vt:lpstr>
      <vt:lpstr>Component lifecycle</vt:lpstr>
      <vt:lpstr>props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JS</dc:title>
  <dc:creator>Ahmed</dc:creator>
  <cp:lastModifiedBy>aalashry</cp:lastModifiedBy>
  <cp:revision>48</cp:revision>
  <dcterms:created xsi:type="dcterms:W3CDTF">2023-08-09T18:08:30Z</dcterms:created>
  <dcterms:modified xsi:type="dcterms:W3CDTF">2023-09-20T18:53:40Z</dcterms:modified>
</cp:coreProperties>
</file>