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52242de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52242de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Eileen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52242dec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52242dec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52242dec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52242dec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Harshika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52242dec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52242dec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16 2016 was earthquake</a:t>
            </a:r>
            <a:endParaRPr/>
          </a:p>
          <a:p>
            <a:pPr indent="0" lvl="0" marL="0" rtl="0" algn="l">
              <a:spcBef>
                <a:spcPts val="0"/>
              </a:spcBef>
              <a:spcAft>
                <a:spcPts val="0"/>
              </a:spcAft>
              <a:buNone/>
            </a:pPr>
            <a:r>
              <a:rPr lang="en"/>
              <a:t>Jonas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Numbers to Store Front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77500"/>
          </a:bodyPr>
          <a:lstStyle/>
          <a:p>
            <a:pPr indent="0" lvl="0" marL="0" rtl="0" algn="l">
              <a:lnSpc>
                <a:spcPct val="115000"/>
              </a:lnSpc>
              <a:spcBef>
                <a:spcPts val="0"/>
              </a:spcBef>
              <a:spcAft>
                <a:spcPts val="1000"/>
              </a:spcAft>
              <a:buClr>
                <a:schemeClr val="dk1"/>
              </a:buClr>
              <a:buSzPct val="91666"/>
              <a:buFont typeface="Arial"/>
              <a:buNone/>
            </a:pPr>
            <a:r>
              <a:rPr lang="en" sz="1200">
                <a:latin typeface="Montserrat"/>
                <a:ea typeface="Montserrat"/>
                <a:cs typeface="Montserrat"/>
                <a:sym typeface="Montserrat"/>
              </a:rPr>
              <a:t>Group 20 – Eileen Guo (eg35953), Harshika Jha (hj6963), Jared McArthur (jtm4343), Jonas Traweek (jtt2279)</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Forecasting</a:t>
            </a:r>
            <a:r>
              <a:rPr lang="en" sz="1800"/>
              <a:t> product demand is an important challenge for businesses, especially brick-and-mortar grocery stores.</a:t>
            </a:r>
            <a:endParaRPr sz="1800"/>
          </a:p>
          <a:p>
            <a:pPr indent="-342900" lvl="0" marL="457200" rtl="0" algn="l">
              <a:spcBef>
                <a:spcPts val="1000"/>
              </a:spcBef>
              <a:spcAft>
                <a:spcPts val="0"/>
              </a:spcAft>
              <a:buSzPts val="1800"/>
              <a:buChar char="●"/>
            </a:pPr>
            <a:r>
              <a:rPr lang="en" sz="1800"/>
              <a:t>Buying too much or too little results in lost profits.</a:t>
            </a:r>
            <a:endParaRPr sz="1800"/>
          </a:p>
          <a:p>
            <a:pPr indent="-342900" lvl="0" marL="457200" rtl="0" algn="l">
              <a:spcBef>
                <a:spcPts val="1000"/>
              </a:spcBef>
              <a:spcAft>
                <a:spcPts val="0"/>
              </a:spcAft>
              <a:buSzPts val="1800"/>
              <a:buChar char="●"/>
            </a:pPr>
            <a:r>
              <a:rPr lang="en" sz="1800"/>
              <a:t>W</a:t>
            </a:r>
            <a:r>
              <a:rPr lang="en" sz="1800"/>
              <a:t>e will use time-series forecasting to predict store sales on data from Corporación Favorita.</a:t>
            </a:r>
            <a:endParaRPr sz="1800"/>
          </a:p>
          <a:p>
            <a:pPr indent="-342900" lvl="0" marL="457200" rtl="0" algn="l">
              <a:spcBef>
                <a:spcPts val="1000"/>
              </a:spcBef>
              <a:spcAft>
                <a:spcPts val="1000"/>
              </a:spcAft>
              <a:buSzPts val="1800"/>
              <a:buChar char="●"/>
            </a:pPr>
            <a:r>
              <a:rPr lang="en" sz="1800"/>
              <a:t>The ultimate goal is to enter the to enter the Kaggle competition and compare our results to other competitor’s models.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147" name="Google Shape;147;p15"/>
          <p:cNvSpPr txBox="1"/>
          <p:nvPr>
            <p:ph idx="1" type="body"/>
          </p:nvPr>
        </p:nvSpPr>
        <p:spPr>
          <a:xfrm>
            <a:off x="1266075" y="13078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Includes a training and test set with the following features:</a:t>
            </a:r>
            <a:endParaRPr sz="1800"/>
          </a:p>
          <a:p>
            <a:pPr indent="-342900" lvl="1" marL="914400" rtl="0" algn="l">
              <a:spcBef>
                <a:spcPts val="0"/>
              </a:spcBef>
              <a:spcAft>
                <a:spcPts val="0"/>
              </a:spcAft>
              <a:buSzPts val="1800"/>
              <a:buChar char="○"/>
            </a:pPr>
            <a:r>
              <a:rPr i="1" lang="en" sz="1800"/>
              <a:t>store_nbr</a:t>
            </a:r>
            <a:r>
              <a:rPr lang="en" sz="1800"/>
              <a:t>: store where the product was sold</a:t>
            </a:r>
            <a:endParaRPr sz="1800"/>
          </a:p>
          <a:p>
            <a:pPr indent="-342900" lvl="1" marL="914400" rtl="0" algn="l">
              <a:spcBef>
                <a:spcPts val="0"/>
              </a:spcBef>
              <a:spcAft>
                <a:spcPts val="0"/>
              </a:spcAft>
              <a:buSzPts val="1800"/>
              <a:buChar char="○"/>
            </a:pPr>
            <a:r>
              <a:rPr i="1" lang="en" sz="1800"/>
              <a:t>family:  </a:t>
            </a:r>
            <a:r>
              <a:rPr lang="en" sz="1800"/>
              <a:t>product sold</a:t>
            </a:r>
            <a:endParaRPr sz="1800"/>
          </a:p>
          <a:p>
            <a:pPr indent="-342900" lvl="1" marL="914400" rtl="0" algn="l">
              <a:spcBef>
                <a:spcPts val="0"/>
              </a:spcBef>
              <a:spcAft>
                <a:spcPts val="0"/>
              </a:spcAft>
              <a:buSzPts val="1800"/>
              <a:buChar char="○"/>
            </a:pPr>
            <a:r>
              <a:rPr i="1" lang="en" sz="1800"/>
              <a:t>on_promotion:</a:t>
            </a:r>
            <a:r>
              <a:rPr lang="en" sz="1800"/>
              <a:t> total number of items in a product family promoted at a particular store </a:t>
            </a:r>
            <a:endParaRPr sz="1800"/>
          </a:p>
          <a:p>
            <a:pPr indent="-342900" lvl="1" marL="914400" rtl="0" algn="l">
              <a:spcBef>
                <a:spcPts val="0"/>
              </a:spcBef>
              <a:spcAft>
                <a:spcPts val="0"/>
              </a:spcAft>
              <a:buSzPts val="1800"/>
              <a:buChar char="○"/>
            </a:pPr>
            <a:r>
              <a:rPr i="1" lang="en" sz="1800"/>
              <a:t>sales </a:t>
            </a:r>
            <a:r>
              <a:rPr lang="en" sz="1800"/>
              <a:t>(feature target):  total sales for a product family at a particular store on a given date</a:t>
            </a:r>
            <a:endParaRPr sz="1800"/>
          </a:p>
          <a:p>
            <a:pPr indent="-342900" lvl="1" marL="914400" rtl="0" algn="l">
              <a:spcBef>
                <a:spcPts val="0"/>
              </a:spcBef>
              <a:spcAft>
                <a:spcPts val="0"/>
              </a:spcAft>
              <a:buSzPts val="1800"/>
              <a:buChar char="○"/>
            </a:pPr>
            <a:r>
              <a:rPr lang="en" sz="1800"/>
              <a:t>daily oil prices and holiday events because of oil and economic dependencies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Time-Series Data</a:t>
            </a:r>
            <a:endParaRPr/>
          </a:p>
        </p:txBody>
      </p:sp>
      <p:sp>
        <p:nvSpPr>
          <p:cNvPr id="153" name="Google Shape;153;p16"/>
          <p:cNvSpPr txBox="1"/>
          <p:nvPr>
            <p:ph idx="1" type="body"/>
          </p:nvPr>
        </p:nvSpPr>
        <p:spPr>
          <a:xfrm>
            <a:off x="1158950" y="13078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Linear regression with time-series</a:t>
            </a:r>
            <a:endParaRPr sz="1800"/>
          </a:p>
          <a:p>
            <a:pPr indent="-342900" lvl="1" marL="914400" rtl="0" algn="l">
              <a:spcBef>
                <a:spcPts val="0"/>
              </a:spcBef>
              <a:spcAft>
                <a:spcPts val="0"/>
              </a:spcAft>
              <a:buSzPts val="1800"/>
              <a:buChar char="○"/>
            </a:pPr>
            <a:r>
              <a:rPr lang="en" sz="1800"/>
              <a:t>Calculating OLS by utilizing regression coefficients and the bias</a:t>
            </a:r>
            <a:endParaRPr sz="1800"/>
          </a:p>
          <a:p>
            <a:pPr indent="-342900" lvl="0" marL="457200" rtl="0" algn="l">
              <a:spcBef>
                <a:spcPts val="0"/>
              </a:spcBef>
              <a:spcAft>
                <a:spcPts val="0"/>
              </a:spcAft>
              <a:buSzPts val="1800"/>
              <a:buChar char="●"/>
            </a:pPr>
            <a:r>
              <a:rPr lang="en" sz="1800"/>
              <a:t>Time dummy: time-step feature that counts off time steps – let us model time dependence</a:t>
            </a:r>
            <a:endParaRPr sz="1800"/>
          </a:p>
          <a:p>
            <a:pPr indent="-342900" lvl="1" marL="914400" rtl="0" algn="l">
              <a:spcBef>
                <a:spcPts val="0"/>
              </a:spcBef>
              <a:spcAft>
                <a:spcPts val="0"/>
              </a:spcAft>
              <a:buSzPts val="1800"/>
              <a:buChar char="○"/>
            </a:pPr>
            <a:r>
              <a:rPr lang="en" sz="1800"/>
              <a:t>Trend component = long-term change in the mean of the series</a:t>
            </a:r>
            <a:endParaRPr sz="1800"/>
          </a:p>
          <a:p>
            <a:pPr indent="-342900" lvl="1" marL="914400" rtl="0" algn="l">
              <a:spcBef>
                <a:spcPts val="0"/>
              </a:spcBef>
              <a:spcAft>
                <a:spcPts val="0"/>
              </a:spcAft>
              <a:buSzPts val="1800"/>
              <a:buChar char="○"/>
            </a:pPr>
            <a:r>
              <a:rPr lang="en" sz="1800"/>
              <a:t>Moving average plots used to model a linear trend</a:t>
            </a:r>
            <a:endParaRPr sz="1800"/>
          </a:p>
          <a:p>
            <a:pPr indent="-342900" lvl="0" marL="457200" rtl="0" algn="l">
              <a:spcBef>
                <a:spcPts val="0"/>
              </a:spcBef>
              <a:spcAft>
                <a:spcPts val="0"/>
              </a:spcAft>
              <a:buSzPts val="1800"/>
              <a:buChar char="●"/>
            </a:pPr>
            <a:r>
              <a:rPr lang="en" sz="1800"/>
              <a:t>Periodic change by creating indicators and fourier features and possibly creating hybrid models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 Approach</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To ensure accuracy, the model must </a:t>
            </a:r>
            <a:r>
              <a:rPr lang="en" sz="1800"/>
              <a:t>account for </a:t>
            </a:r>
            <a:r>
              <a:rPr lang="en" sz="1800"/>
              <a:t>unique events like earthquakes, and discard unimportant or redundant data.</a:t>
            </a:r>
            <a:endParaRPr sz="1800"/>
          </a:p>
          <a:p>
            <a:pPr indent="-342900" lvl="0" marL="457200" rtl="0" algn="l">
              <a:spcBef>
                <a:spcPts val="1000"/>
              </a:spcBef>
              <a:spcAft>
                <a:spcPts val="1000"/>
              </a:spcAft>
              <a:buSzPts val="1800"/>
              <a:buChar char="●"/>
            </a:pPr>
            <a:r>
              <a:rPr lang="en" sz="1800"/>
              <a:t>In addition to standard regression, MLP, and polynomial models, we also plan to use Meta’s prophet library due to the fact that it is designed to account for seasonality as well as specific holidays.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