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0" r:id="rId1"/>
  </p:sldMasterIdLst>
  <p:sldIdLst>
    <p:sldId id="256" r:id="rId2"/>
    <p:sldId id="269" r:id="rId3"/>
    <p:sldId id="257" r:id="rId4"/>
    <p:sldId id="264" r:id="rId5"/>
    <p:sldId id="258" r:id="rId6"/>
    <p:sldId id="265" r:id="rId7"/>
    <p:sldId id="260" r:id="rId8"/>
    <p:sldId id="266" r:id="rId9"/>
    <p:sldId id="259" r:id="rId10"/>
    <p:sldId id="267" r:id="rId11"/>
    <p:sldId id="263" r:id="rId12"/>
    <p:sldId id="261" r:id="rId13"/>
    <p:sldId id="268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2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6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63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720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86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51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912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86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10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1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3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4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11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1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40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2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0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9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B8159-5188-435C-90BF-2A0D93D39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300295"/>
            <a:ext cx="8825658" cy="2709644"/>
          </a:xfrm>
        </p:spPr>
        <p:txBody>
          <a:bodyPr/>
          <a:lstStyle/>
          <a:p>
            <a:r>
              <a:rPr lang="pt-BR" dirty="0"/>
              <a:t>Filtragem de ruído da rede elétrica de um sinal de eletrocardiograma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33FC2-A95B-4189-B5FE-70845BC94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808215"/>
            <a:ext cx="8825658" cy="861420"/>
          </a:xfrm>
        </p:spPr>
        <p:txBody>
          <a:bodyPr/>
          <a:lstStyle/>
          <a:p>
            <a:r>
              <a:rPr lang="pt-BR" dirty="0"/>
              <a:t>PIÊTRO BRAGA , RAIMUNDO JACOB,  MARCOS RICHARD, IARA REGINA  E JOÃO CARNEIRO.</a:t>
            </a:r>
          </a:p>
        </p:txBody>
      </p:sp>
    </p:spTree>
    <p:extLst>
      <p:ext uri="{BB962C8B-B14F-4D97-AF65-F5344CB8AC3E}">
        <p14:creationId xmlns:p14="http://schemas.microsoft.com/office/powerpoint/2010/main" val="3910084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A755-2D66-422F-AE4B-7121EF0F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Transformada de Fourier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DE68AD-6450-4A58-A20B-409DAE0FB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226"/>
          <a:stretch/>
        </p:blipFill>
        <p:spPr>
          <a:xfrm>
            <a:off x="511728" y="2399251"/>
            <a:ext cx="11207692" cy="403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49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5FC3-D184-4669-A6EC-C93D3A38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Convolução com o filtro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A4C59-0629-496D-AF0B-9A807C8D2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Após a criação do filtro, aplicamos a convolução do filtro com o ecg contaminado.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Após a passagem do filtro, obtemos o grafo do ecg original com pequenas alterações.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1955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43E5D-545E-4A06-94E5-260E78A3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Convolução com o filtro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2B8023-EA52-4565-A125-0D500A1DA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281"/>
          <a:stretch/>
        </p:blipFill>
        <p:spPr>
          <a:xfrm>
            <a:off x="462793" y="2365695"/>
            <a:ext cx="11266414" cy="406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38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EF959-E51F-4B05-8400-68D1D9800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FDD660-8EDB-4572-ACA9-89C6926DF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551"/>
          <a:stretch/>
        </p:blipFill>
        <p:spPr>
          <a:xfrm>
            <a:off x="486561" y="2382474"/>
            <a:ext cx="11258026" cy="402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49933-973F-4F92-B84C-99DC801FA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5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30573-9655-4EBF-9CEE-9940621F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Introdução/Metodologia</a:t>
            </a:r>
          </a:p>
        </p:txBody>
      </p:sp>
      <p:grpSp>
        <p:nvGrpSpPr>
          <p:cNvPr id="17" name="Agrupar 16"/>
          <p:cNvGrpSpPr/>
          <p:nvPr/>
        </p:nvGrpSpPr>
        <p:grpSpPr>
          <a:xfrm>
            <a:off x="444137" y="2372904"/>
            <a:ext cx="2534194" cy="1289231"/>
            <a:chOff x="535577" y="2237740"/>
            <a:chExt cx="2534194" cy="1289231"/>
          </a:xfrm>
        </p:grpSpPr>
        <p:sp>
          <p:nvSpPr>
            <p:cNvPr id="7" name="Retângulo Arredondado 6"/>
            <p:cNvSpPr/>
            <p:nvPr/>
          </p:nvSpPr>
          <p:spPr>
            <a:xfrm>
              <a:off x="535577" y="2237740"/>
              <a:ext cx="2534194" cy="128923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70708" y="2405301"/>
              <a:ext cx="206393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ECG sintético</a:t>
              </a:r>
            </a:p>
          </p:txBody>
        </p:sp>
      </p:grpSp>
      <p:sp>
        <p:nvSpPr>
          <p:cNvPr id="9" name="Seta para a Direita 8"/>
          <p:cNvSpPr/>
          <p:nvPr/>
        </p:nvSpPr>
        <p:spPr>
          <a:xfrm>
            <a:off x="3102692" y="2799987"/>
            <a:ext cx="929891" cy="352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/>
          <p:cNvGrpSpPr/>
          <p:nvPr/>
        </p:nvGrpSpPr>
        <p:grpSpPr>
          <a:xfrm>
            <a:off x="4307060" y="2372900"/>
            <a:ext cx="2534194" cy="1289231"/>
            <a:chOff x="3840480" y="2237738"/>
            <a:chExt cx="2534194" cy="1289231"/>
          </a:xfrm>
        </p:grpSpPr>
        <p:sp>
          <p:nvSpPr>
            <p:cNvPr id="10" name="Retângulo Arredondado 9"/>
            <p:cNvSpPr/>
            <p:nvPr/>
          </p:nvSpPr>
          <p:spPr>
            <a:xfrm>
              <a:off x="3840480" y="2237738"/>
              <a:ext cx="2534194" cy="128923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3931920" y="2405301"/>
              <a:ext cx="235131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Ruído sintético</a:t>
              </a:r>
            </a:p>
          </p:txBody>
        </p:sp>
      </p:grpSp>
      <p:sp>
        <p:nvSpPr>
          <p:cNvPr id="12" name="Seta para a Direita 11"/>
          <p:cNvSpPr/>
          <p:nvPr/>
        </p:nvSpPr>
        <p:spPr>
          <a:xfrm>
            <a:off x="7038735" y="2841166"/>
            <a:ext cx="994232" cy="352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Agrupar 14"/>
          <p:cNvGrpSpPr/>
          <p:nvPr/>
        </p:nvGrpSpPr>
        <p:grpSpPr>
          <a:xfrm>
            <a:off x="8427929" y="2372900"/>
            <a:ext cx="2613035" cy="1289231"/>
            <a:chOff x="7382172" y="2237738"/>
            <a:chExt cx="2613035" cy="1289231"/>
          </a:xfrm>
        </p:grpSpPr>
        <p:sp>
          <p:nvSpPr>
            <p:cNvPr id="13" name="Retângulo Arredondado 12"/>
            <p:cNvSpPr/>
            <p:nvPr/>
          </p:nvSpPr>
          <p:spPr>
            <a:xfrm>
              <a:off x="7382172" y="2237738"/>
              <a:ext cx="2534194" cy="128923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7589984" y="2627814"/>
              <a:ext cx="24052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Contaminação</a:t>
              </a:r>
            </a:p>
          </p:txBody>
        </p:sp>
      </p:grpSp>
      <p:sp>
        <p:nvSpPr>
          <p:cNvPr id="18" name="Retângulo Arredondado 17"/>
          <p:cNvSpPr/>
          <p:nvPr/>
        </p:nvSpPr>
        <p:spPr>
          <a:xfrm>
            <a:off x="8547153" y="4950823"/>
            <a:ext cx="2699967" cy="13846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8791767" y="5381544"/>
            <a:ext cx="2249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Fourier (FFT)</a:t>
            </a:r>
          </a:p>
        </p:txBody>
      </p:sp>
      <p:sp>
        <p:nvSpPr>
          <p:cNvPr id="20" name="Seta para Baixo 19"/>
          <p:cNvSpPr/>
          <p:nvPr/>
        </p:nvSpPr>
        <p:spPr>
          <a:xfrm>
            <a:off x="9588137" y="3875402"/>
            <a:ext cx="328229" cy="8141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 para a Direita 21"/>
          <p:cNvSpPr/>
          <p:nvPr/>
        </p:nvSpPr>
        <p:spPr>
          <a:xfrm rot="10800000">
            <a:off x="7238530" y="5597786"/>
            <a:ext cx="994232" cy="352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Arredondado 22"/>
          <p:cNvSpPr/>
          <p:nvPr/>
        </p:nvSpPr>
        <p:spPr>
          <a:xfrm>
            <a:off x="4224173" y="4950822"/>
            <a:ext cx="2699967" cy="13846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4360002" y="5182287"/>
            <a:ext cx="2351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Convolução com o Filtro</a:t>
            </a:r>
          </a:p>
        </p:txBody>
      </p:sp>
      <p:sp>
        <p:nvSpPr>
          <p:cNvPr id="25" name="Retângulo Arredondado 24"/>
          <p:cNvSpPr/>
          <p:nvPr/>
        </p:nvSpPr>
        <p:spPr>
          <a:xfrm>
            <a:off x="278364" y="4905453"/>
            <a:ext cx="2699967" cy="13846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 para a Direita 25"/>
          <p:cNvSpPr/>
          <p:nvPr/>
        </p:nvSpPr>
        <p:spPr>
          <a:xfrm rot="10800000">
            <a:off x="3077576" y="5539357"/>
            <a:ext cx="994232" cy="352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502614" y="5336174"/>
            <a:ext cx="2362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ECG filtrado</a:t>
            </a:r>
          </a:p>
        </p:txBody>
      </p:sp>
    </p:spTree>
    <p:extLst>
      <p:ext uri="{BB962C8B-B14F-4D97-AF65-F5344CB8AC3E}">
        <p14:creationId xmlns:p14="http://schemas.microsoft.com/office/powerpoint/2010/main" val="322612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429F-0728-48E6-ACB3-4343A25A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Eletrocardiograma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14030-7308-4481-870F-C42AB31EE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Eletrocardiograma é um exame que avalia a atividade elétrica do coração.</a:t>
            </a:r>
          </a:p>
          <a:p>
            <a:endParaRPr lang="pt-BR" dirty="0"/>
          </a:p>
          <a:p>
            <a:r>
              <a:rPr lang="pt-BR" dirty="0"/>
              <a:t>É importante para avaliar a saúde cardíaca do paciente.</a:t>
            </a:r>
          </a:p>
          <a:p>
            <a:endParaRPr lang="pt-BR" dirty="0"/>
          </a:p>
          <a:p>
            <a:r>
              <a:rPr lang="pt-BR" dirty="0"/>
              <a:t>É difícil perceber a contaminação do ruído no dominínio do tempo.</a:t>
            </a:r>
          </a:p>
          <a:p>
            <a:endParaRPr lang="pt-BR" dirty="0"/>
          </a:p>
          <a:p>
            <a:r>
              <a:rPr lang="pt-BR" dirty="0"/>
              <a:t>A retirada do ruído permite uma melhor vizualização do exame do paciente.</a:t>
            </a:r>
          </a:p>
        </p:txBody>
      </p:sp>
    </p:spTree>
    <p:extLst>
      <p:ext uri="{BB962C8B-B14F-4D97-AF65-F5344CB8AC3E}">
        <p14:creationId xmlns:p14="http://schemas.microsoft.com/office/powerpoint/2010/main" val="280321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2603-3649-4985-9E47-5F3E9004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Eletrocardiograma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817B9D5-B20F-4E5E-A415-352511B4F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185"/>
          <a:stretch/>
        </p:blipFill>
        <p:spPr>
          <a:xfrm>
            <a:off x="612396" y="2385386"/>
            <a:ext cx="11023133" cy="400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3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6BECC-5802-45FB-AA95-B39A28009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Ruído da rede elétrica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2BC56C-C409-48D5-BEBF-3750C9FF46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pt-BR" dirty="0"/>
              </a:p>
              <a:p>
                <a:r>
                  <a:rPr lang="pt-BR" dirty="0"/>
                  <a:t>Esse ruído é descrito por uma função senoidal qualquer de frequência de 60 Hz. Ex: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𝑠𝑒𝑛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∗60∗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 dirty="0"/>
                  <a:t>.</a:t>
                </a:r>
              </a:p>
              <a:p>
                <a:endParaRPr lang="da-DK" dirty="0"/>
              </a:p>
              <a:p>
                <a:r>
                  <a:rPr lang="da-DK" dirty="0"/>
                  <a:t>Poderia ser causado por equipamentos defeituosos ou mau calibrados.</a:t>
                </a:r>
              </a:p>
              <a:p>
                <a:pPr marL="0" indent="0">
                  <a:buNone/>
                </a:pPr>
                <a:endParaRPr lang="da-DK" dirty="0"/>
              </a:p>
              <a:p>
                <a:r>
                  <a:rPr lang="da-DK" dirty="0"/>
                  <a:t>Existem diversas formas de tratar o ruído; blindagem, aterramento, balanceamento, filtragem, etc... Usaremos a técnica da filtragem.</a:t>
                </a:r>
              </a:p>
              <a:p>
                <a:pPr marL="0" indent="0">
                  <a:buNone/>
                </a:pPr>
                <a:endParaRPr lang="da-DK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2BC56C-C409-48D5-BEBF-3750C9FF4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" r="-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17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EFEC-23AC-44FF-AAD9-CADC439D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Ruído da rede elétrica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06C895-F87A-4925-9B25-086AC7B74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730"/>
          <a:stretch/>
        </p:blipFill>
        <p:spPr>
          <a:xfrm>
            <a:off x="469783" y="2402164"/>
            <a:ext cx="10712741" cy="401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241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C1BBC-6AA2-4319-87BD-CA8862912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União dos sinais e criação do filtro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C8E64-F3B0-415C-9BD3-4308CBC89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 união dos sinais é a simples soma entre as funções.</a:t>
            </a:r>
          </a:p>
          <a:p>
            <a:endParaRPr lang="pt-BR" dirty="0"/>
          </a:p>
          <a:p>
            <a:r>
              <a:rPr lang="pt-BR" dirty="0"/>
              <a:t>Uma das dificuldades do algoritmo foi  a soma  do grafo do ecg com o sinal, pois no matlab, ambos devem possuir o mesmo tamanho do vetor tempo.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 criação do filtro no matlab é a partir da função “fir1” na categoria “low”.</a:t>
            </a:r>
          </a:p>
          <a:p>
            <a:endParaRPr lang="pt-BR" dirty="0"/>
          </a:p>
          <a:p>
            <a:r>
              <a:rPr lang="pt-BR" dirty="0"/>
              <a:t>O filtro passa-baixa permite apenas a passagem de sinais de frequência baixa.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075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AE40-549B-472F-BF6E-98E841C5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União dos sinais e criação do filtro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2E27C1-DD80-4F4E-9C62-200B31FB9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01"/>
          <a:stretch/>
        </p:blipFill>
        <p:spPr>
          <a:xfrm>
            <a:off x="469783" y="2399251"/>
            <a:ext cx="11266415" cy="405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61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A1157-1CDE-4760-A41F-1A51EDC2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Transformada de Fourier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7FA25-095E-445F-9FB8-432077D05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Permite analisar de forma adequada funções não periódicas.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É superior à transformada de Laplace em algumas aplicações na área de processamento de sinais.</a:t>
            </a:r>
          </a:p>
          <a:p>
            <a:endParaRPr lang="pt-BR" dirty="0"/>
          </a:p>
          <a:p>
            <a:r>
              <a:rPr lang="pt-BR" dirty="0"/>
              <a:t>Em síntese, ela transforma uma função no domínio do tempo para o domínio da frequência.</a:t>
            </a:r>
          </a:p>
          <a:p>
            <a:endParaRPr lang="pt-BR" dirty="0"/>
          </a:p>
          <a:p>
            <a:r>
              <a:rPr lang="pt-BR" dirty="0"/>
              <a:t>No matlab, a transformada rápida de Fourier é representada por “fft”.</a:t>
            </a:r>
          </a:p>
        </p:txBody>
      </p:sp>
    </p:spTree>
    <p:extLst>
      <p:ext uri="{BB962C8B-B14F-4D97-AF65-F5344CB8AC3E}">
        <p14:creationId xmlns:p14="http://schemas.microsoft.com/office/powerpoint/2010/main" val="507309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116</TotalTime>
  <Words>356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Century Gothic</vt:lpstr>
      <vt:lpstr>Wingdings 3</vt:lpstr>
      <vt:lpstr>Ion Boardroom</vt:lpstr>
      <vt:lpstr>Filtragem de ruído da rede elétrica de um sinal de eletrocardiograma</vt:lpstr>
      <vt:lpstr>Introdução/Metodologia</vt:lpstr>
      <vt:lpstr>Eletrocardiograma</vt:lpstr>
      <vt:lpstr>Eletrocardiograma</vt:lpstr>
      <vt:lpstr>Ruído da rede elétrica</vt:lpstr>
      <vt:lpstr>Ruído da rede elétrica</vt:lpstr>
      <vt:lpstr>União dos sinais e criação do filtro</vt:lpstr>
      <vt:lpstr>União dos sinais e criação do filtro</vt:lpstr>
      <vt:lpstr>Transformada de Fourier</vt:lpstr>
      <vt:lpstr>Transformada de Fourier</vt:lpstr>
      <vt:lpstr>Convolução com o filtro</vt:lpstr>
      <vt:lpstr>Convolução com o filtro</vt:lpstr>
      <vt:lpstr>Resultado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Filtragem de ruído da rede elétrica de um sinal de eletrocardiograma</dc:title>
  <dc:creator>Pietro Braga Aquino Júnior</dc:creator>
  <cp:lastModifiedBy>Pietro Braga Aquino Júnior</cp:lastModifiedBy>
  <cp:revision>17</cp:revision>
  <dcterms:created xsi:type="dcterms:W3CDTF">2017-11-07T01:24:38Z</dcterms:created>
  <dcterms:modified xsi:type="dcterms:W3CDTF">2017-11-07T03:20:46Z</dcterms:modified>
</cp:coreProperties>
</file>