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6" r:id="rId4"/>
    <p:sldId id="277" r:id="rId5"/>
    <p:sldId id="283" r:id="rId6"/>
    <p:sldId id="278" r:id="rId7"/>
    <p:sldId id="279" r:id="rId8"/>
    <p:sldId id="280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3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408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4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8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1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5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2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4AE7-0112-4A81-9F7E-572F3EEA197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655" y="637308"/>
            <a:ext cx="10016836" cy="3311237"/>
          </a:xfrm>
        </p:spPr>
        <p:txBody>
          <a:bodyPr>
            <a:normAutofit/>
          </a:bodyPr>
          <a:lstStyle/>
          <a:p>
            <a:r>
              <a:rPr lang="pt-BR" sz="4000" dirty="0">
                <a:effectLst/>
              </a:rPr>
              <a:t>RADAR ULTRASÔNICO 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MILITAR - MARINHA DO BRASIL 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  (F LIBERAL / F-43)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4909" y="3602037"/>
            <a:ext cx="2491821" cy="28264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Adriano Carvalho</a:t>
            </a:r>
          </a:p>
          <a:p>
            <a:pPr algn="l"/>
            <a:r>
              <a:rPr lang="pt-BR" dirty="0"/>
              <a:t>Luiz Carlos</a:t>
            </a:r>
          </a:p>
          <a:p>
            <a:pPr algn="l"/>
            <a:r>
              <a:rPr lang="pt-BR" dirty="0" err="1"/>
              <a:t>Thiarlleson</a:t>
            </a:r>
            <a:endParaRPr lang="pt-BR" dirty="0"/>
          </a:p>
          <a:p>
            <a:pPr algn="l"/>
            <a:r>
              <a:rPr lang="pt-BR" dirty="0"/>
              <a:t>Cristiano Roberto</a:t>
            </a:r>
          </a:p>
          <a:p>
            <a:pPr algn="l"/>
            <a:r>
              <a:rPr lang="pt-BR" dirty="0" err="1"/>
              <a:t>Marllom</a:t>
            </a:r>
            <a:r>
              <a:rPr lang="pt-BR" dirty="0"/>
              <a:t> Moraes</a:t>
            </a:r>
          </a:p>
          <a:p>
            <a:pPr algn="l"/>
            <a:r>
              <a:rPr lang="pt-BR" dirty="0"/>
              <a:t>Victor Correa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8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9. </a:t>
            </a:r>
            <a:r>
              <a:rPr lang="pt-BR" sz="2800" dirty="0">
                <a:effectLst/>
              </a:rPr>
              <a:t>ENTREGAS E CRITÉRIOS DE ACEITAÇÃO</a:t>
            </a:r>
            <a:endParaRPr lang="en-US" sz="28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A entrega será em 3(três) etapas, e será somente aceito mediante conclusão da etapa anterior. As etapas são aqui descritas de acordo com as características:</a:t>
            </a:r>
          </a:p>
          <a:p>
            <a:pPr marL="671513" indent="0">
              <a:buNone/>
            </a:pPr>
            <a:r>
              <a:rPr lang="pt-BR" dirty="0">
                <a:effectLst/>
              </a:rPr>
              <a:t>Etapa 1</a:t>
            </a:r>
          </a:p>
          <a:p>
            <a:pPr marL="900113" lvl="0"/>
            <a:r>
              <a:rPr lang="pt-BR" dirty="0">
                <a:effectLst/>
              </a:rPr>
              <a:t>Itens I e II</a:t>
            </a:r>
          </a:p>
          <a:p>
            <a:pPr marL="671513" indent="0">
              <a:buNone/>
            </a:pPr>
            <a:r>
              <a:rPr lang="pt-BR" dirty="0">
                <a:effectLst/>
              </a:rPr>
              <a:t>Etapa 2</a:t>
            </a:r>
          </a:p>
          <a:p>
            <a:pPr marL="900113" lvl="0"/>
            <a:r>
              <a:rPr lang="pt-BR" dirty="0">
                <a:effectLst/>
              </a:rPr>
              <a:t>Itens III e IV </a:t>
            </a:r>
          </a:p>
          <a:p>
            <a:pPr marL="671513" indent="0">
              <a:buNone/>
            </a:pPr>
            <a:r>
              <a:rPr lang="pt-BR" dirty="0">
                <a:effectLst/>
              </a:rPr>
              <a:t>Etapa 3 </a:t>
            </a:r>
          </a:p>
          <a:p>
            <a:pPr marL="900113" lvl="0"/>
            <a:r>
              <a:rPr lang="pt-BR" dirty="0">
                <a:effectLst/>
              </a:rPr>
              <a:t>Item V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28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1" cy="484909"/>
          </a:xfrm>
        </p:spPr>
        <p:txBody>
          <a:bodyPr>
            <a:normAutofit fontScale="90000"/>
          </a:bodyPr>
          <a:lstStyle/>
          <a:p>
            <a:r>
              <a:rPr lang="pt-BR" dirty="0"/>
              <a:t>EAP – projeto RADAR ULTRASSÔNICO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955964"/>
            <a:ext cx="11526981" cy="5708071"/>
          </a:xfrm>
        </p:spPr>
      </p:pic>
    </p:spTree>
    <p:extLst>
      <p:ext uri="{BB962C8B-B14F-4D97-AF65-F5344CB8AC3E}">
        <p14:creationId xmlns:p14="http://schemas.microsoft.com/office/powerpoint/2010/main" val="35192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1. OBJETIVO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927" y="2701636"/>
            <a:ext cx="6082145" cy="193963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 SISTEMA DE DEFESA ANTÍ MÍSSIL capaz de vencer ataques de SATURAÇÃO.</a:t>
            </a:r>
          </a:p>
          <a:p>
            <a:pPr algn="just"/>
            <a:r>
              <a:rPr lang="pt-BR" dirty="0">
                <a:effectLst/>
              </a:rPr>
              <a:t>Identificando alvos e conduzir os misseis MM-38 EXOCET na defesa da embarcação.</a:t>
            </a:r>
          </a:p>
          <a:p>
            <a:pPr algn="just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2" y="1690688"/>
            <a:ext cx="5101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246908"/>
            <a:ext cx="10353761" cy="845127"/>
          </a:xfrm>
        </p:spPr>
        <p:txBody>
          <a:bodyPr>
            <a:normAutofit fontScale="90000"/>
          </a:bodyPr>
          <a:lstStyle/>
          <a:p>
            <a:r>
              <a:rPr lang="pt-BR" sz="3100" dirty="0">
                <a:effectLst/>
              </a:rPr>
              <a:t>2. SITUAÇÃO ATUAL E JUSTIFICATIVA DO PROJETO</a:t>
            </a:r>
            <a:br>
              <a:rPr lang="pt-BR" dirty="0">
                <a:effectLst/>
              </a:rPr>
            </a:b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092036"/>
            <a:ext cx="10841183" cy="4447308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Os sensores contidos na Fragata Liberal F – 43 -  </a:t>
            </a:r>
            <a:r>
              <a:rPr lang="pt-BR" b="1" dirty="0">
                <a:effectLst/>
              </a:rPr>
              <a:t>2 radares de direção de tiro </a:t>
            </a:r>
            <a:r>
              <a:rPr lang="pt-BR" b="1" dirty="0" err="1">
                <a:effectLst/>
              </a:rPr>
              <a:t>Selex</a:t>
            </a:r>
            <a:r>
              <a:rPr lang="pt-BR" b="1" dirty="0">
                <a:effectLst/>
              </a:rPr>
              <a:t> Orion RTN-30X.</a:t>
            </a:r>
          </a:p>
          <a:p>
            <a:pPr algn="just"/>
            <a:r>
              <a:rPr lang="pt-BR" dirty="0">
                <a:effectLst/>
              </a:rPr>
              <a:t> Os radares do tipo </a:t>
            </a:r>
            <a:r>
              <a:rPr lang="pt-BR" b="1" dirty="0" err="1">
                <a:effectLst/>
              </a:rPr>
              <a:t>Selex</a:t>
            </a:r>
            <a:r>
              <a:rPr lang="pt-BR" b="1" dirty="0">
                <a:effectLst/>
              </a:rPr>
              <a:t> Orion RTN-30X</a:t>
            </a:r>
            <a:r>
              <a:rPr lang="pt-BR" dirty="0">
                <a:effectLst/>
              </a:rPr>
              <a:t> estão desatualizados em relação aos novos sistemas de antimísseis navais das diversas Forças Marítimas internacionais.</a:t>
            </a:r>
          </a:p>
          <a:p>
            <a:pPr algn="just"/>
            <a:r>
              <a:rPr lang="pt-BR" dirty="0">
                <a:effectLst/>
              </a:rPr>
              <a:t>Ameaças e tensão internacional.</a:t>
            </a:r>
          </a:p>
          <a:p>
            <a:pPr algn="just"/>
            <a:r>
              <a:rPr lang="pt-BR" dirty="0">
                <a:effectLst/>
              </a:rPr>
              <a:t>Atualização para um moderno sistema de antimísseis com RADARES ULTRASSÔNICOS de produção da Corporação Militar SURICORP. SA.</a:t>
            </a:r>
          </a:p>
          <a:p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435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pt-BR" sz="2800" dirty="0">
                <a:effectLst/>
              </a:rPr>
              <a:t>3. OBJETIVOS E CRITÉRIOS DE SUCESSO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563090"/>
            <a:ext cx="10429357" cy="397625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O SISTEMA DE DEFESA ANTIMISSEL COM RADAR ULTRASSÔNICO será considerado finalizado se:</a:t>
            </a:r>
          </a:p>
          <a:p>
            <a:pPr marL="803275" algn="just"/>
            <a:r>
              <a:rPr lang="pt-BR" dirty="0">
                <a:effectLst/>
              </a:rPr>
              <a:t>Na data final da entrega não houver nenhum incidente em aberto ou pendente por parte da SURICORP e da DIRETORIA DA MARINHA DO BRASIL.</a:t>
            </a:r>
          </a:p>
        </p:txBody>
      </p:sp>
    </p:spTree>
    <p:extLst>
      <p:ext uri="{BB962C8B-B14F-4D97-AF65-F5344CB8AC3E}">
        <p14:creationId xmlns:p14="http://schemas.microsoft.com/office/powerpoint/2010/main" val="89776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effectLst/>
              </a:rPr>
              <a:t>4. </a:t>
            </a:r>
            <a:r>
              <a:rPr lang="pt-BR" dirty="0">
                <a:effectLst/>
              </a:rPr>
              <a:t>REQUISITOS FUNCIONAIS</a:t>
            </a:r>
            <a:br>
              <a:rPr lang="pt-BR" dirty="0">
                <a:effectLst/>
              </a:rPr>
            </a:br>
            <a:endParaRPr lang="pt-BR" sz="28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745674"/>
            <a:ext cx="10429357" cy="4793670"/>
          </a:xfrm>
        </p:spPr>
        <p:txBody>
          <a:bodyPr>
            <a:normAutofit/>
          </a:bodyPr>
          <a:lstStyle/>
          <a:p>
            <a:pPr lvl="0"/>
            <a:r>
              <a:rPr lang="pt-BR" sz="2400" dirty="0">
                <a:effectLst/>
              </a:rPr>
              <a:t>RF001 -Calcular distância do objeto ao radar.</a:t>
            </a:r>
          </a:p>
          <a:p>
            <a:pPr lvl="0"/>
            <a:r>
              <a:rPr lang="pt-BR" sz="2400" dirty="0">
                <a:effectLst/>
              </a:rPr>
              <a:t>RF002 -Calcular o ângulo do objeto ao radar.</a:t>
            </a:r>
          </a:p>
          <a:p>
            <a:pPr lvl="0"/>
            <a:r>
              <a:rPr lang="pt-BR" sz="2400" dirty="0">
                <a:effectLst/>
              </a:rPr>
              <a:t>RF003 -Calcular a localização de objetos até 40 cm, após essa distância ignorar todos objetos.</a:t>
            </a:r>
          </a:p>
          <a:p>
            <a:pPr lvl="0"/>
            <a:r>
              <a:rPr lang="pt-BR" sz="2400" dirty="0">
                <a:effectLst/>
              </a:rPr>
              <a:t>RF004 -Provê uma interface gráfica de fácil usabilidade.</a:t>
            </a:r>
          </a:p>
          <a:p>
            <a:pPr lvl="0"/>
            <a:r>
              <a:rPr lang="pt-BR" sz="2400" dirty="0">
                <a:effectLst/>
              </a:rPr>
              <a:t>RF005 -Ativação a distância via </a:t>
            </a:r>
            <a:r>
              <a:rPr lang="pt-BR" sz="2400" dirty="0" err="1">
                <a:effectLst/>
              </a:rPr>
              <a:t>bluetooth</a:t>
            </a:r>
            <a:r>
              <a:rPr lang="pt-BR" sz="2400" dirty="0">
                <a:effectLst/>
              </a:rPr>
              <a:t>.</a:t>
            </a:r>
          </a:p>
          <a:p>
            <a:pPr lvl="0"/>
            <a:r>
              <a:rPr lang="pt-BR" sz="2400" dirty="0">
                <a:effectLst/>
              </a:rPr>
              <a:t>RF006 -Varrer a área correspondente a 180° pela horizontal.</a:t>
            </a:r>
          </a:p>
        </p:txBody>
      </p:sp>
    </p:spTree>
    <p:extLst>
      <p:ext uri="{BB962C8B-B14F-4D97-AF65-F5344CB8AC3E}">
        <p14:creationId xmlns:p14="http://schemas.microsoft.com/office/powerpoint/2010/main" val="40935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pt-BR" sz="2800" dirty="0">
                <a:effectLst/>
              </a:rPr>
              <a:t>5. ESCOPO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189018"/>
            <a:ext cx="10429357" cy="4350326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O produto deverá conter as seguintes características:</a:t>
            </a:r>
          </a:p>
          <a:p>
            <a:pPr marL="1006475" lvl="0" indent="-514350">
              <a:buFont typeface="+mj-lt"/>
              <a:buAutoNum type="romanUcPeriod"/>
            </a:pPr>
            <a:r>
              <a:rPr lang="pt-BR" dirty="0">
                <a:effectLst/>
              </a:rPr>
              <a:t>Cobertura de 180 graus contínua. </a:t>
            </a:r>
          </a:p>
          <a:p>
            <a:pPr marL="1006475" lvl="0" indent="-514350">
              <a:buFont typeface="+mj-lt"/>
              <a:buAutoNum type="romanUcPeriod"/>
            </a:pPr>
            <a:r>
              <a:rPr lang="pt-BR" dirty="0">
                <a:effectLst/>
              </a:rPr>
              <a:t>A rotação com cerca de 60rpm.</a:t>
            </a:r>
          </a:p>
          <a:p>
            <a:pPr marL="1006475" lvl="0" indent="-514350">
              <a:buFont typeface="+mj-lt"/>
              <a:buAutoNum type="romanUcPeriod"/>
            </a:pPr>
            <a:r>
              <a:rPr lang="pt-BR" dirty="0">
                <a:effectLst/>
              </a:rPr>
              <a:t>Menor razão de alarmes falsos e maior precisão de acompanhamento.</a:t>
            </a:r>
          </a:p>
          <a:p>
            <a:pPr marL="1006475" lvl="0" indent="-514350">
              <a:buFont typeface="+mj-lt"/>
              <a:buAutoNum type="romanUcPeriod"/>
            </a:pPr>
            <a:r>
              <a:rPr lang="pt-BR" dirty="0">
                <a:effectLst/>
              </a:rPr>
              <a:t>Capacidade de acompanhar alvos a mais de 60cm; acompanhar 1 a 5 alvos.</a:t>
            </a:r>
          </a:p>
          <a:p>
            <a:pPr marL="1006475" lvl="0" indent="-514350">
              <a:buFont typeface="+mj-lt"/>
              <a:buAutoNum type="romanUcPeriod"/>
            </a:pPr>
            <a:r>
              <a:rPr lang="pt-BR" dirty="0">
                <a:effectLst/>
              </a:rPr>
              <a:t>O alcance de 2 m.</a:t>
            </a:r>
          </a:p>
        </p:txBody>
      </p:sp>
    </p:spTree>
    <p:extLst>
      <p:ext uri="{BB962C8B-B14F-4D97-AF65-F5344CB8AC3E}">
        <p14:creationId xmlns:p14="http://schemas.microsoft.com/office/powerpoint/2010/main" val="278077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6. </a:t>
            </a:r>
            <a:r>
              <a:rPr lang="pt-BR" sz="2800" dirty="0">
                <a:effectLst/>
              </a:rPr>
              <a:t>EXCLUSÕES DO PROJETO / FORA DO ESCOPO</a:t>
            </a:r>
            <a:br>
              <a:rPr lang="pt-BR" sz="2800" dirty="0">
                <a:effectLst/>
              </a:rPr>
            </a:br>
            <a:endParaRPr lang="en-US" sz="28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Treinamento final para uso do RADAR por conta da DIRETORIA DA MARINHA DO BRASIL.</a:t>
            </a:r>
          </a:p>
        </p:txBody>
      </p:sp>
    </p:spTree>
    <p:extLst>
      <p:ext uri="{BB962C8B-B14F-4D97-AF65-F5344CB8AC3E}">
        <p14:creationId xmlns:p14="http://schemas.microsoft.com/office/powerpoint/2010/main" val="133749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7. 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 O orçamento é limitado a R$200,00.</a:t>
            </a:r>
          </a:p>
          <a:p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80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effectLst/>
              </a:rPr>
              <a:t>8. </a:t>
            </a:r>
            <a:r>
              <a:rPr lang="pt-BR" sz="3100" dirty="0">
                <a:effectLst/>
              </a:rPr>
              <a:t>PREMISSAS</a:t>
            </a:r>
            <a:br>
              <a:rPr lang="pt-BR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pPr lvl="0" algn="just"/>
            <a:r>
              <a:rPr lang="pt-BR" dirty="0">
                <a:effectLst/>
              </a:rPr>
              <a:t>Os membros da equipe terão dedicação exclusiva ao projeto.</a:t>
            </a:r>
          </a:p>
          <a:p>
            <a:pPr lvl="0" algn="just"/>
            <a:r>
              <a:rPr lang="pt-BR" dirty="0">
                <a:effectLst/>
              </a:rPr>
              <a:t>A equipe do projeto tem conhecimentos de gerenciamento de projetos, automação e informática.</a:t>
            </a:r>
          </a:p>
          <a:p>
            <a:pPr lvl="0" algn="just"/>
            <a:r>
              <a:rPr lang="pt-BR" dirty="0">
                <a:effectLst/>
              </a:rPr>
              <a:t>HARDWARE:  Arduino Uno R3+Cabo </a:t>
            </a:r>
            <a:r>
              <a:rPr lang="pt-BR" dirty="0" err="1">
                <a:effectLst/>
              </a:rPr>
              <a:t>Usb+Jumpers+Protoboard</a:t>
            </a:r>
            <a:r>
              <a:rPr lang="pt-BR" dirty="0">
                <a:effectLst/>
              </a:rPr>
              <a:t> (35 reais), Módulo Bluetooth Serial Hc-06  (8 reais) , Sensor de Distância Ultrassônico HC-SR04 (8 reais) ,  Micro Servo Motor 9g Sg90 180º Tower Pro (9 reais).</a:t>
            </a:r>
          </a:p>
          <a:p>
            <a:pPr lvl="0" algn="just"/>
            <a:r>
              <a:rPr lang="pt-BR" dirty="0">
                <a:effectLst/>
              </a:rPr>
              <a:t>SOFTWARES:  Para a programação do microcontrolador: IDE Arduino, Para a programação do aplicativo : MIT APP INVENTOR 2 , Para a programação da interface gráfica : IDE </a:t>
            </a:r>
            <a:r>
              <a:rPr lang="pt-BR" dirty="0" err="1">
                <a:effectLst/>
              </a:rPr>
              <a:t>Processing</a:t>
            </a:r>
            <a:endParaRPr lang="pt-BR" dirty="0">
              <a:effectLst/>
            </a:endParaRPr>
          </a:p>
          <a:p>
            <a:pPr algn="just"/>
            <a:r>
              <a:rPr lang="pt-BR" dirty="0">
                <a:effectLst/>
              </a:rPr>
              <a:t> 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16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746</TotalTime>
  <Words>498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RADAR ULTRASÔNICO  MILITAR - MARINHA DO BRASIL    (F LIBERAL / F-43)  </vt:lpstr>
      <vt:lpstr>1. OBJETIVO DO PROJETO</vt:lpstr>
      <vt:lpstr>2. SITUAÇÃO ATUAL E JUSTIFICATIVA DO PROJETO </vt:lpstr>
      <vt:lpstr>3. OBJETIVOS E CRITÉRIOS DE SUCESSO DO PROJETO</vt:lpstr>
      <vt:lpstr>4. REQUISITOS FUNCIONAIS </vt:lpstr>
      <vt:lpstr>5. ESCOPO DO PRODUTO</vt:lpstr>
      <vt:lpstr>6. EXCLUSÕES DO PROJETO / FORA DO ESCOPO </vt:lpstr>
      <vt:lpstr>7. RESTRIÇÕES</vt:lpstr>
      <vt:lpstr>8. PREMISSAS </vt:lpstr>
      <vt:lpstr>9. ENTREGAS E CRITÉRIOS DE ACEITAÇÃO</vt:lpstr>
      <vt:lpstr>EAP – projeto RADAR ULTRASSÔNICO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Adriano_Carvalho</dc:creator>
  <cp:lastModifiedBy>fx</cp:lastModifiedBy>
  <cp:revision>68</cp:revision>
  <cp:lastPrinted>2017-05-16T19:01:21Z</cp:lastPrinted>
  <dcterms:created xsi:type="dcterms:W3CDTF">2017-05-15T02:02:34Z</dcterms:created>
  <dcterms:modified xsi:type="dcterms:W3CDTF">2017-06-01T01:42:10Z</dcterms:modified>
</cp:coreProperties>
</file>