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d552caa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d552caa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edadd87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edadd87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dadd87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dadd87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edadd87d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edadd87d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dadd87d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dadd87d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Ski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New</a:t>
            </a:r>
            <a:r>
              <a:rPr lang="en"/>
              <a:t> Pricing Strategy</a:t>
            </a:r>
            <a:endParaRPr/>
          </a:p>
        </p:txBody>
      </p:sp>
      <p:sp>
        <p:nvSpPr>
          <p:cNvPr id="56" name="Google Shape;56;p13"/>
          <p:cNvSpPr txBox="1"/>
          <p:nvPr>
            <p:ph idx="1" type="subTitle"/>
          </p:nvPr>
        </p:nvSpPr>
        <p:spPr>
          <a:xfrm>
            <a:off x="311700" y="3795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By: Alfredo Hernandez</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a:t>
            </a:r>
            <a:endParaRPr/>
          </a:p>
          <a:p>
            <a:pPr indent="0" lvl="0" marL="0" rtl="0" algn="l">
              <a:spcBef>
                <a:spcPts val="1200"/>
              </a:spcBef>
              <a:spcAft>
                <a:spcPts val="0"/>
              </a:spcAft>
              <a:buNone/>
            </a:pPr>
            <a:r>
              <a:rPr lang="en"/>
              <a:t>The resort currently uses a pricing strategy of charging a premium above the average price of resorts in its market segment.</a:t>
            </a:r>
            <a:endParaRPr/>
          </a:p>
          <a:p>
            <a:pPr indent="0" lvl="0" marL="0" rtl="0" algn="l">
              <a:spcBef>
                <a:spcPts val="1200"/>
              </a:spcBef>
              <a:spcAft>
                <a:spcPts val="0"/>
              </a:spcAft>
              <a:buNone/>
            </a:pPr>
            <a:r>
              <a:rPr lang="en"/>
              <a:t>Target:</a:t>
            </a:r>
            <a:endParaRPr/>
          </a:p>
          <a:p>
            <a:pPr indent="0" lvl="0" marL="0" rtl="0" algn="l">
              <a:spcBef>
                <a:spcPts val="1200"/>
              </a:spcBef>
              <a:spcAft>
                <a:spcPts val="1200"/>
              </a:spcAft>
              <a:buNone/>
            </a:pPr>
            <a:r>
              <a:rPr lang="en"/>
              <a:t>We believe there is an opportunity to upgrade our pricing strategy using the value perception of all the features the resort has to offer, given the fact that the resort is well above average in most features that make a ski resort desirable.</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50" y="181350"/>
            <a:ext cx="5008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Price Vs Top Features</a:t>
            </a:r>
            <a:endParaRPr/>
          </a:p>
        </p:txBody>
      </p:sp>
      <p:pic>
        <p:nvPicPr>
          <p:cNvPr id="68" name="Google Shape;68;p15"/>
          <p:cNvPicPr preferRelativeResize="0"/>
          <p:nvPr/>
        </p:nvPicPr>
        <p:blipFill>
          <a:blip r:embed="rId3">
            <a:alphaModFix/>
          </a:blip>
          <a:stretch>
            <a:fillRect/>
          </a:stretch>
        </p:blipFill>
        <p:spPr>
          <a:xfrm>
            <a:off x="91500" y="987900"/>
            <a:ext cx="5229051" cy="2867550"/>
          </a:xfrm>
          <a:prstGeom prst="rect">
            <a:avLst/>
          </a:prstGeom>
          <a:noFill/>
          <a:ln>
            <a:noFill/>
          </a:ln>
        </p:spPr>
      </p:pic>
      <p:pic>
        <p:nvPicPr>
          <p:cNvPr id="69" name="Google Shape;69;p15"/>
          <p:cNvPicPr preferRelativeResize="0"/>
          <p:nvPr/>
        </p:nvPicPr>
        <p:blipFill>
          <a:blip r:embed="rId4">
            <a:alphaModFix/>
          </a:blip>
          <a:stretch>
            <a:fillRect/>
          </a:stretch>
        </p:blipFill>
        <p:spPr>
          <a:xfrm>
            <a:off x="5667425" y="128575"/>
            <a:ext cx="2924175" cy="1609725"/>
          </a:xfrm>
          <a:prstGeom prst="rect">
            <a:avLst/>
          </a:prstGeom>
          <a:noFill/>
          <a:ln>
            <a:noFill/>
          </a:ln>
        </p:spPr>
      </p:pic>
      <p:pic>
        <p:nvPicPr>
          <p:cNvPr id="70" name="Google Shape;70;p15"/>
          <p:cNvPicPr preferRelativeResize="0"/>
          <p:nvPr/>
        </p:nvPicPr>
        <p:blipFill>
          <a:blip r:embed="rId5">
            <a:alphaModFix/>
          </a:blip>
          <a:stretch>
            <a:fillRect/>
          </a:stretch>
        </p:blipFill>
        <p:spPr>
          <a:xfrm>
            <a:off x="5667425" y="1766875"/>
            <a:ext cx="2924175" cy="1609725"/>
          </a:xfrm>
          <a:prstGeom prst="rect">
            <a:avLst/>
          </a:prstGeom>
          <a:noFill/>
          <a:ln>
            <a:noFill/>
          </a:ln>
        </p:spPr>
      </p:pic>
      <p:pic>
        <p:nvPicPr>
          <p:cNvPr id="71" name="Google Shape;71;p15"/>
          <p:cNvPicPr preferRelativeResize="0"/>
          <p:nvPr/>
        </p:nvPicPr>
        <p:blipFill>
          <a:blip r:embed="rId6">
            <a:alphaModFix/>
          </a:blip>
          <a:stretch>
            <a:fillRect/>
          </a:stretch>
        </p:blipFill>
        <p:spPr>
          <a:xfrm>
            <a:off x="5667425" y="3405188"/>
            <a:ext cx="2924175" cy="1609725"/>
          </a:xfrm>
          <a:prstGeom prst="rect">
            <a:avLst/>
          </a:prstGeom>
          <a:noFill/>
          <a:ln>
            <a:noFill/>
          </a:ln>
        </p:spPr>
      </p:pic>
      <p:sp>
        <p:nvSpPr>
          <p:cNvPr id="72" name="Google Shape;72;p15"/>
          <p:cNvSpPr txBox="1"/>
          <p:nvPr/>
        </p:nvSpPr>
        <p:spPr>
          <a:xfrm>
            <a:off x="287200" y="3881550"/>
            <a:ext cx="50334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As we can see, Big Mountain is placed much higher on key features than it is on pricing. </a:t>
            </a:r>
            <a:r>
              <a:rPr lang="en" sz="1500">
                <a:solidFill>
                  <a:schemeClr val="dk2"/>
                </a:solidFill>
              </a:rPr>
              <a:t>Showing potential for a price correction. From our analysis Big Mountain Resort </a:t>
            </a:r>
            <a:r>
              <a:rPr b="1" lang="en" sz="1500">
                <a:solidFill>
                  <a:schemeClr val="dk2"/>
                </a:solidFill>
              </a:rPr>
              <a:t>modelled price is $95.87</a:t>
            </a:r>
            <a:r>
              <a:rPr lang="en" sz="1500">
                <a:solidFill>
                  <a:schemeClr val="dk2"/>
                </a:solidFill>
              </a:rPr>
              <a:t>, compared to the actual price of $81.00.</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Data used included all features </a:t>
            </a:r>
            <a:r>
              <a:rPr lang="en" sz="1400"/>
              <a:t>except</a:t>
            </a:r>
            <a:r>
              <a:rPr lang="en" sz="1400"/>
              <a:t> fastEights and the projected price was the Weekend ticket.</a:t>
            </a:r>
            <a:endParaRPr sz="1400"/>
          </a:p>
          <a:p>
            <a:pPr indent="0" lvl="0" marL="0" rtl="0" algn="l">
              <a:spcBef>
                <a:spcPts val="1200"/>
              </a:spcBef>
              <a:spcAft>
                <a:spcPts val="0"/>
              </a:spcAft>
              <a:buNone/>
            </a:pPr>
            <a:r>
              <a:rPr lang="en" sz="1400"/>
              <a:t>Data was cleaned up to remove or correct </a:t>
            </a:r>
            <a:r>
              <a:rPr lang="en" sz="1400"/>
              <a:t>outliers</a:t>
            </a:r>
            <a:r>
              <a:rPr lang="en" sz="1400"/>
              <a:t> or missing data</a:t>
            </a:r>
            <a:r>
              <a:rPr lang="en"/>
              <a:t> to ensure all data followed a normal distribution.</a:t>
            </a:r>
            <a:r>
              <a:rPr lang="en" sz="1400"/>
              <a:t> </a:t>
            </a:r>
            <a:endParaRPr sz="1400"/>
          </a:p>
          <a:p>
            <a:pPr indent="0" lvl="0" marL="0" rtl="0" algn="l">
              <a:spcBef>
                <a:spcPts val="1200"/>
              </a:spcBef>
              <a:spcAft>
                <a:spcPts val="1200"/>
              </a:spcAft>
              <a:buNone/>
            </a:pPr>
            <a:r>
              <a:rPr lang="en"/>
              <a:t>At the end of the analysis, we compared the information from 276 resorts and used it to project the cost of the Weekend ticket for Big Mountain Resort.</a:t>
            </a:r>
            <a:endParaRPr/>
          </a:p>
        </p:txBody>
      </p:sp>
      <p:pic>
        <p:nvPicPr>
          <p:cNvPr id="79" name="Google Shape;79;p16"/>
          <p:cNvPicPr preferRelativeResize="0"/>
          <p:nvPr/>
        </p:nvPicPr>
        <p:blipFill>
          <a:blip r:embed="rId3">
            <a:alphaModFix/>
          </a:blip>
          <a:stretch>
            <a:fillRect/>
          </a:stretch>
        </p:blipFill>
        <p:spPr>
          <a:xfrm>
            <a:off x="4212275" y="892150"/>
            <a:ext cx="4763576" cy="334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Used</a:t>
            </a:r>
            <a:endParaRPr/>
          </a:p>
        </p:txBody>
      </p:sp>
      <p:sp>
        <p:nvSpPr>
          <p:cNvPr id="85" name="Google Shape;85;p17"/>
          <p:cNvSpPr txBox="1"/>
          <p:nvPr>
            <p:ph idx="1" type="body"/>
          </p:nvPr>
        </p:nvSpPr>
        <p:spPr>
          <a:xfrm>
            <a:off x="311700" y="1152475"/>
            <a:ext cx="226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model used was a r</a:t>
            </a:r>
            <a:r>
              <a:rPr b="1" lang="en"/>
              <a:t>andom forest regressor</a:t>
            </a:r>
            <a:r>
              <a:rPr lang="en"/>
              <a:t> with the </a:t>
            </a:r>
            <a:r>
              <a:rPr lang="en"/>
              <a:t>key</a:t>
            </a:r>
            <a:r>
              <a:rPr lang="en"/>
              <a:t> features being:</a:t>
            </a:r>
            <a:endParaRPr/>
          </a:p>
          <a:p>
            <a:pPr indent="-317500" lvl="0" marL="457200" rtl="0" algn="l">
              <a:spcBef>
                <a:spcPts val="1200"/>
              </a:spcBef>
              <a:spcAft>
                <a:spcPts val="0"/>
              </a:spcAft>
              <a:buSzPts val="1400"/>
              <a:buChar char="●"/>
            </a:pPr>
            <a:r>
              <a:rPr lang="en"/>
              <a:t>Fast Quads</a:t>
            </a:r>
            <a:endParaRPr/>
          </a:p>
          <a:p>
            <a:pPr indent="-317500" lvl="0" marL="457200" rtl="0" algn="l">
              <a:spcBef>
                <a:spcPts val="0"/>
              </a:spcBef>
              <a:spcAft>
                <a:spcPts val="0"/>
              </a:spcAft>
              <a:buSzPts val="1400"/>
              <a:buChar char="●"/>
            </a:pPr>
            <a:r>
              <a:rPr lang="en"/>
              <a:t>Runs</a:t>
            </a:r>
            <a:endParaRPr/>
          </a:p>
          <a:p>
            <a:pPr indent="-317500" lvl="0" marL="457200" rtl="0" algn="l">
              <a:spcBef>
                <a:spcPts val="0"/>
              </a:spcBef>
              <a:spcAft>
                <a:spcPts val="0"/>
              </a:spcAft>
              <a:buSzPts val="1400"/>
              <a:buChar char="●"/>
            </a:pPr>
            <a:r>
              <a:rPr lang="en"/>
              <a:t>Snow Making Acres</a:t>
            </a:r>
            <a:endParaRPr/>
          </a:p>
          <a:p>
            <a:pPr indent="-317500" lvl="0" marL="457200" rtl="0" algn="l">
              <a:spcBef>
                <a:spcPts val="0"/>
              </a:spcBef>
              <a:spcAft>
                <a:spcPts val="0"/>
              </a:spcAft>
              <a:buSzPts val="1400"/>
              <a:buChar char="●"/>
            </a:pPr>
            <a:r>
              <a:rPr lang="en"/>
              <a:t>Vertical Drop</a:t>
            </a:r>
            <a:endParaRPr/>
          </a:p>
        </p:txBody>
      </p:sp>
      <p:pic>
        <p:nvPicPr>
          <p:cNvPr id="86" name="Google Shape;86;p17"/>
          <p:cNvPicPr preferRelativeResize="0"/>
          <p:nvPr/>
        </p:nvPicPr>
        <p:blipFill>
          <a:blip r:embed="rId3">
            <a:alphaModFix/>
          </a:blip>
          <a:stretch>
            <a:fillRect/>
          </a:stretch>
        </p:blipFill>
        <p:spPr>
          <a:xfrm>
            <a:off x="2828300" y="665875"/>
            <a:ext cx="2924175" cy="1609725"/>
          </a:xfrm>
          <a:prstGeom prst="rect">
            <a:avLst/>
          </a:prstGeom>
          <a:noFill/>
          <a:ln>
            <a:noFill/>
          </a:ln>
        </p:spPr>
      </p:pic>
      <p:pic>
        <p:nvPicPr>
          <p:cNvPr id="87" name="Google Shape;87;p17"/>
          <p:cNvPicPr preferRelativeResize="0"/>
          <p:nvPr/>
        </p:nvPicPr>
        <p:blipFill>
          <a:blip r:embed="rId4">
            <a:alphaModFix/>
          </a:blip>
          <a:stretch>
            <a:fillRect/>
          </a:stretch>
        </p:blipFill>
        <p:spPr>
          <a:xfrm>
            <a:off x="6079075" y="665875"/>
            <a:ext cx="2924175" cy="1609725"/>
          </a:xfrm>
          <a:prstGeom prst="rect">
            <a:avLst/>
          </a:prstGeom>
          <a:noFill/>
          <a:ln>
            <a:noFill/>
          </a:ln>
        </p:spPr>
      </p:pic>
      <p:pic>
        <p:nvPicPr>
          <p:cNvPr id="88" name="Google Shape;88;p17"/>
          <p:cNvPicPr preferRelativeResize="0"/>
          <p:nvPr/>
        </p:nvPicPr>
        <p:blipFill>
          <a:blip r:embed="rId5">
            <a:alphaModFix/>
          </a:blip>
          <a:stretch>
            <a:fillRect/>
          </a:stretch>
        </p:blipFill>
        <p:spPr>
          <a:xfrm>
            <a:off x="2828300" y="2571750"/>
            <a:ext cx="2924175" cy="1609725"/>
          </a:xfrm>
          <a:prstGeom prst="rect">
            <a:avLst/>
          </a:prstGeom>
          <a:noFill/>
          <a:ln>
            <a:noFill/>
          </a:ln>
        </p:spPr>
      </p:pic>
      <p:pic>
        <p:nvPicPr>
          <p:cNvPr id="89" name="Google Shape;89;p17"/>
          <p:cNvPicPr preferRelativeResize="0"/>
          <p:nvPr/>
        </p:nvPicPr>
        <p:blipFill>
          <a:blip r:embed="rId6">
            <a:alphaModFix/>
          </a:blip>
          <a:stretch>
            <a:fillRect/>
          </a:stretch>
        </p:blipFill>
        <p:spPr>
          <a:xfrm>
            <a:off x="6079075" y="2571750"/>
            <a:ext cx="29241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95" name="Google Shape;95;p18"/>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this analysis, we recommend the executive team to </a:t>
            </a:r>
            <a:r>
              <a:rPr b="1" lang="en"/>
              <a:t>implement the new pricing strategy</a:t>
            </a:r>
            <a:r>
              <a:rPr lang="en"/>
              <a:t> and increase their ticket prices closer to the recommended $95.87. This would result in an </a:t>
            </a:r>
            <a:r>
              <a:rPr b="1" lang="en"/>
              <a:t>increased revenue of over $5.2M</a:t>
            </a:r>
            <a:r>
              <a:rPr lang="en"/>
              <a:t> without having to invest anything further.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is important to call out that this model assumes the demand remains the same based on new prices. The next model I would recommend running would include the expected demand based on the features the resort can offer, so we can connect the increase in revenue per ticket with the actual changes in expected demand.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