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6846755" r:id="rId2"/>
    <p:sldId id="2146846756" r:id="rId3"/>
    <p:sldId id="2146846757" r:id="rId4"/>
    <p:sldId id="2146846758" r:id="rId5"/>
    <p:sldId id="2146846759" r:id="rId6"/>
    <p:sldId id="2146847392" r:id="rId7"/>
    <p:sldId id="2146847393" r:id="rId8"/>
    <p:sldId id="2146847394" r:id="rId9"/>
    <p:sldId id="2146847395" r:id="rId10"/>
    <p:sldId id="21468473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4967A-E7FF-4567-A2D3-E01BEF11E0C4}" v="15" dt="2024-07-10T07:45:12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9T07:21:55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0,'0'0,"0"1,0 11,0 1,1-1,1 0,-1 1,2-2,4 15,-4-18,-1-1,2 1,-1-1,1 0,0-1,1 1,-1 0,1-1,1 0,0 0,0 0,0-1,0 0,0 0,1-1,13 7,-3-4,-1-2,2 1,-1-2,1 0,30 2,94-5,-91-2,121-4,233-38,-165 16,1 11,141 11,-235 6,420 2,-274 12,-165-7,-7-4,24 1,-66 2,270 11,-105-15,43 1,-122-2,-71-3,49 3,403 3,-364 3,-77-1,74-4,102 8,-44 0,0-11,-95-1,89 1,281 1,-371 2,28 0,-3-3,152 0,-165 8,259-6,-412-2,1 0,0 0,-1 0,0 0,1 0,-1 0,1 0,-1 0,1 1,-1-1,1 0,0 0,-1 1,0-1,0 0,1 0,-1 1,1-1,-1 1,1-1,0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9T23:28:11.49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47,'13'4,"25"11,7 2,-27-12,0-1,1-1,0-1,20 0,78-7,-53 2,-62 3,415-26,16 0,-18 14,-98 2,-75 2,59-1,-1 12,90 23,-86-5,-48-14,-55-3,225 1,-215-5,-74 5,18 0,39-5,-193 0,-1-1,0 1,0 0,1 1,0-1,-1 0,1 0,0 0,-1 0,1 0,-1 1,0-1,0 0,1 0,0 0,-1 0,1 0,-1 1,1 0,0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9T07:21:55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0,'0'0,"0"1,0 11,0 1,1-1,1 0,-1 1,2-2,4 15,-4-18,-1-1,2 1,-1-1,1 0,0-1,1 1,-1 0,1-1,1 0,0 0,0 0,0-1,0 0,0 0,1-1,13 7,-3-4,-1-2,2 1,-1-2,1 0,30 2,94-5,-91-2,121-4,233-38,-165 16,1 11,141 11,-235 6,420 2,-274 12,-165-7,-7-4,24 1,-66 2,270 11,-105-15,43 1,-122-2,-71-3,49 3,403 3,-364 3,-77-1,74-4,102 8,-44 0,0-11,-95-1,89 1,281 1,-371 2,28 0,-3-3,152 0,-165 8,259-6,-412-2,1 0,0 0,-1 0,0 0,1 0,-1 0,1 0,-1 0,1 1,-1-1,1 0,0 0,-1 1,0-1,0 0,1 0,-1 1,1-1,-1 1,1-1,0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315B-BA94-4C24-2F5A-B956A8D3F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8A640-1D44-937A-9331-5D3BD1BF9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BCECD-7362-951B-8E1E-E94D7BCC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336-B433-4177-99A0-E7F9AB9F67C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A4BE-1158-6F44-DA20-C36965FB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B1A2-0F05-6B60-4F71-02AA0ABA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C0F-E811-4828-8B8E-C7606ACC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9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217F-C9BF-E17C-148D-9557D285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6FBD8-B7EB-F1BD-7847-57579A0CE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E8FE9-8DBE-0ED7-F8C7-ED91DC00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336-B433-4177-99A0-E7F9AB9F67C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85FE-45F1-B27C-9D8F-52F3D8BC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1CC20-C3F9-6680-E213-13759722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C0F-E811-4828-8B8E-C7606ACC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2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04551-6082-3A1F-9DA8-4C430AB92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77380-5FAA-D451-579C-7D79B394F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FE77-F281-E9B8-684C-931F9E0C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336-B433-4177-99A0-E7F9AB9F67C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7688-6033-E7EF-A3AF-E9B35B63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6A4D-B9D5-B93B-82DF-36141172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C0F-E811-4828-8B8E-C7606ACC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5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40270"/>
            <a:ext cx="11094171" cy="858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45629" y="1327150"/>
            <a:ext cx="5552105" cy="4920986"/>
          </a:xfrm>
          <a:solidFill>
            <a:schemeClr val="tx2"/>
          </a:solidFill>
        </p:spPr>
        <p:txBody>
          <a:bodyPr vert="horz" lIns="329239" tIns="274366" rIns="329239" bIns="274366" rtlCol="0">
            <a:noAutofit/>
          </a:bodyPr>
          <a:lstStyle>
            <a:lvl1pPr marL="0" indent="0">
              <a:buNone/>
              <a:defRPr lang="en-US" sz="1583" dirty="0" smtClean="0">
                <a:solidFill>
                  <a:schemeClr val="bg1"/>
                </a:solidFill>
              </a:defRPr>
            </a:lvl1pPr>
            <a:lvl2pPr marL="171471" indent="0">
              <a:buNone/>
              <a:defRPr lang="en-US" dirty="0" smtClean="0">
                <a:solidFill>
                  <a:schemeClr val="bg1"/>
                </a:solidFill>
              </a:defRPr>
            </a:lvl2pPr>
            <a:lvl3pPr marL="342944" indent="0">
              <a:buNone/>
              <a:defRPr lang="en-US" dirty="0" smtClean="0">
                <a:solidFill>
                  <a:schemeClr val="bg1"/>
                </a:solidFill>
              </a:defRPr>
            </a:lvl3pPr>
            <a:lvl4pPr marL="514415" indent="0">
              <a:buNone/>
              <a:defRPr lang="en-US" dirty="0" smtClean="0">
                <a:solidFill>
                  <a:schemeClr val="bg1"/>
                </a:solidFill>
              </a:defRPr>
            </a:lvl4pPr>
            <a:lvl5pPr marL="685887" indent="0">
              <a:buNone/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5999" y="1327150"/>
            <a:ext cx="5548313" cy="4920986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804922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40270"/>
            <a:ext cx="11094171" cy="858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5999" y="1327150"/>
            <a:ext cx="5548313" cy="4920986"/>
          </a:xfrm>
          <a:solidFill>
            <a:srgbClr val="0B2D71"/>
          </a:solidFill>
        </p:spPr>
        <p:txBody>
          <a:bodyPr vert="horz" lIns="329239" tIns="274366" rIns="329239" bIns="274366" rtlCol="0">
            <a:noAutofit/>
          </a:bodyPr>
          <a:lstStyle>
            <a:lvl1pPr marL="0" indent="0">
              <a:buNone/>
              <a:defRPr lang="en-US" sz="1583" dirty="0" smtClean="0">
                <a:solidFill>
                  <a:schemeClr val="bg1"/>
                </a:solidFill>
              </a:defRPr>
            </a:lvl1pPr>
            <a:lvl2pPr marL="171471" indent="0">
              <a:buNone/>
              <a:defRPr lang="en-US" dirty="0" smtClean="0">
                <a:solidFill>
                  <a:schemeClr val="bg1"/>
                </a:solidFill>
              </a:defRPr>
            </a:lvl2pPr>
            <a:lvl3pPr marL="342944" indent="0">
              <a:buNone/>
              <a:defRPr lang="en-US" dirty="0" smtClean="0">
                <a:solidFill>
                  <a:schemeClr val="bg1"/>
                </a:solidFill>
              </a:defRPr>
            </a:lvl3pPr>
            <a:lvl4pPr marL="514415" indent="0">
              <a:buNone/>
              <a:defRPr lang="en-US" dirty="0" smtClean="0">
                <a:solidFill>
                  <a:schemeClr val="bg1"/>
                </a:solidFill>
              </a:defRPr>
            </a:lvl4pPr>
            <a:lvl5pPr marL="685887" indent="0">
              <a:buNone/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50334" y="1327150"/>
            <a:ext cx="5545668" cy="4920986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6705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31CD-B7F7-5B20-196F-F9D87558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9B269-DBC5-9112-AB8E-A6C0C0C0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C87CF-940F-5724-79B9-55F99AF6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336-B433-4177-99A0-E7F9AB9F67C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9A219-43A8-73BB-7DC6-38F10946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627F6-0473-D58D-8155-AF8798DB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C0F-E811-4828-8B8E-C7606ACC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8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8236-0523-5841-7B0B-BFE6DE3B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73A74-16F6-D585-92DB-C894198BD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77833-C630-88C0-311A-492C3BCF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336-B433-4177-99A0-E7F9AB9F67C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95A3-43BE-1320-B3E6-4B92A99F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AB735-3628-08BF-CA31-CDCF0235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C0F-E811-4828-8B8E-C7606ACC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15AA-F88A-75A1-7124-4A20E851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D3718-A8B1-68F9-CBA6-B7A058CC2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F2694-541F-6CD1-E363-F48693D3E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B948A-AE65-6ABC-CD5B-84D28229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336-B433-4177-99A0-E7F9AB9F67C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0BB5D-5E57-C8FB-648F-B9C2CC2A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0BC07-BA9A-4FB1-669A-91C05C01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C0F-E811-4828-8B8E-C7606ACC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6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4A68-CF61-C944-33F5-BD4FBF7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27590-A7D4-0D48-103A-9439B3739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97872-8DDC-334D-540F-E07489018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D2B9D-EC67-EE14-F017-E734B64A3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54FFE-C4F6-A100-640B-FE3807405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462CD-606E-5B97-8D3D-5D1C13F8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336-B433-4177-99A0-E7F9AB9F67C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FF408-2D5F-2858-17AA-0F843C75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46B3E-574F-420A-C155-2D3ADC4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C0F-E811-4828-8B8E-C7606ACC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6E11-A192-0034-DABA-DCB4A457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1F8DA-9AFF-841C-41E0-6CEE8BD2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336-B433-4177-99A0-E7F9AB9F67C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8719A-803A-8AC2-BFB6-2D5FBF48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3630E-4386-2B21-C8CB-58E37C22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C0F-E811-4828-8B8E-C7606ACC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3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8E2DA-CB0D-D1D9-46C1-C8FB2CB2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336-B433-4177-99A0-E7F9AB9F67C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D4A7B-2B97-2653-DE52-129191A0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1E78-A6E8-84A1-0BAF-D2F66A6B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C0F-E811-4828-8B8E-C7606ACC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4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25C0-D779-9C6E-8708-82B2ACED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0F58-531C-4E86-5C1D-83B6C453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2B674-1668-DE6C-9387-31BE5E462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601AC-93C7-3EB4-8A41-CC3FB7A2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336-B433-4177-99A0-E7F9AB9F67C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224F0-A33F-CCAB-B49E-F9FB666F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78F32-66B6-8C66-55A4-2BD7BE1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C0F-E811-4828-8B8E-C7606ACC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4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4350-E42B-717D-E381-140F11DD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03914-FD6F-B030-BCE4-5CA364F0F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D7BF5-C3B4-0D40-8039-88A52B952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44A84-F2C9-1698-1DB4-886FACA0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CC336-B433-4177-99A0-E7F9AB9F67C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F4D06-47BB-B4F4-8BFC-339762C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6B4E4-8113-BE3C-8F0B-FE9A4A63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35C0F-E811-4828-8B8E-C7606ACC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4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E76FA-36E6-A2C1-48A7-1E80B3FA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403CA-F033-888B-82CF-29678E8FF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1252-D9F9-AF48-661B-21D66CB21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CC336-B433-4177-99A0-E7F9AB9F67C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C674-DED0-FAE1-94D5-5FFAF4D52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457A5-B022-3635-C222-F2B3366BD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5C0F-E811-4828-8B8E-C7606ACC5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8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miniconda/miniconda-other-installer-links/" TargetMode="External"/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miniconda/miniconda-other-installer-links/" TargetMode="External"/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B2F7-AD79-BC36-7E1B-A6FA29FC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MINICONDA para 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5E60-BB7F-1F0A-BBEB-4A447095C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629" y="1327150"/>
            <a:ext cx="5552105" cy="585382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Guia de Instalação e Configuração do Miniconda para Computadores Pessoais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000" b="1" dirty="0">
              <a:solidFill>
                <a:srgbClr val="FFC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pt-BR" sz="1000" b="1" i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Passo 1: Baixando o Miniconda</a:t>
            </a:r>
          </a:p>
          <a:p>
            <a:pPr>
              <a:spcBef>
                <a:spcPts val="0"/>
              </a:spcBef>
            </a:pPr>
            <a:r>
              <a:rPr lang="pt-BR" sz="1000" b="1" i="1" u="sng" dirty="0">
                <a:solidFill>
                  <a:srgbClr val="FFC000"/>
                </a:solidFill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Windows</a:t>
            </a:r>
            <a:endParaRPr lang="en-US" sz="1000" dirty="0">
              <a:solidFill>
                <a:srgbClr val="FFC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1. Abra o navegador de sua preferência.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2. Acesse o site oficial do Miniconda: [Miniconda </a:t>
            </a:r>
          </a:p>
          <a:p>
            <a:pPr lvl="1"/>
            <a:r>
              <a:rPr lang="pt-BR" sz="1000" dirty="0"/>
              <a:t>             Download]( </a:t>
            </a:r>
            <a:r>
              <a:rPr lang="pt-BR" sz="1000" dirty="0">
                <a:hlinkClick r:id="rId2"/>
              </a:rPr>
              <a:t>https://docs.conda.io/en/latest/miniconda.html</a:t>
            </a:r>
            <a:r>
              <a:rPr lang="pt-BR" sz="1000" dirty="0"/>
              <a:t> ).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3. Selecione a versão apropriada para o seu sistema operacional (Windows : (</a:t>
            </a:r>
            <a:r>
              <a:rPr lang="en-US" sz="1000" b="0" i="0" dirty="0">
                <a:solidFill>
                  <a:srgbClr val="343539"/>
                </a:solidFill>
                <a:effectLst/>
                <a:highlight>
                  <a:srgbClr val="FFFFFF"/>
                </a:highlight>
                <a:latin typeface="Inter"/>
                <a:hlinkClick r:id="rId3"/>
              </a:rPr>
              <a:t>Latest </a:t>
            </a:r>
            <a:r>
              <a:rPr lang="en-US" sz="1000" b="0" i="0" dirty="0" err="1">
                <a:solidFill>
                  <a:srgbClr val="343539"/>
                </a:solidFill>
                <a:effectLst/>
                <a:highlight>
                  <a:srgbClr val="FFFFFF"/>
                </a:highlight>
                <a:latin typeface="Inter"/>
                <a:hlinkClick r:id="rId3"/>
              </a:rPr>
              <a:t>Miniconda</a:t>
            </a:r>
            <a:r>
              <a:rPr lang="en-US" sz="1000" b="0" i="0" dirty="0">
                <a:solidFill>
                  <a:srgbClr val="343539"/>
                </a:solidFill>
                <a:effectLst/>
                <a:highlight>
                  <a:srgbClr val="FFFFFF"/>
                </a:highlight>
                <a:latin typeface="Inter"/>
                <a:hlinkClick r:id="rId3"/>
              </a:rPr>
              <a:t> installer links by Python version</a:t>
            </a:r>
            <a:r>
              <a:rPr lang="pt-BR" sz="1000" dirty="0"/>
              <a:t>).                            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4. Clique no link de download correspondente ao seu sistema operacional.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Passo 2: Instalando o Miniconda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Windows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1. Após o download, localize o arquivo baixado (`Miniconda3-latest-Windows-x86_64.exe`) e dê um duplo clique para iniciar a instalação.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2. Clique em "Next" na tela de boas-vindas.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3. Aceite os termos de licença e clique em "Next".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4. Escolha "Just Me" ou "All Users" dependendo da sua necessidade, e clique em "Next".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5. Selecione o local de instalação ou deixe o padrão, e clique em "Next".                                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6. Marque a opção "Add Miniconda to my PATH environment variable" e clique em "Install".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7. Após a instalação, clique em "Next" e depois em "Finish".</a:t>
            </a:r>
            <a:r>
              <a:rPr lang="en-US" sz="1000" dirty="0"/>
              <a:t>number useful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A0EB50-3FE0-B1AB-9C07-E6F9AE9B92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892E91-3D77-CDD2-AC2E-A44489809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726" y="1370904"/>
            <a:ext cx="5547086" cy="554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1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5B9-2B9A-0FE2-686F-2665BD53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o seu ambiente 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091D-94D5-213F-B895-1A0727F42D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pt-BR" b="1" u="sng" dirty="0"/>
              <a:t>Parabéns por configurar um ambiente DS!</a:t>
            </a:r>
            <a:endParaRPr lang="en-US" b="1" dirty="0"/>
          </a:p>
          <a:p>
            <a:r>
              <a:rPr lang="pt-BR" dirty="0"/>
              <a:t>Deve estar pronto para executar o código agora. Lembre-se apenas de ativar o seu ambiente antes de iniciar o jupyter a cada aula/hw se fechar.</a:t>
            </a:r>
            <a:endParaRPr lang="en-US" dirty="0"/>
          </a:p>
          <a:p>
            <a:r>
              <a:rPr lang="pt-BR" dirty="0"/>
              <a:t>Os comandos para o fazer são:</a:t>
            </a:r>
          </a:p>
          <a:p>
            <a:r>
              <a:rPr lang="en-US" i="1" dirty="0" err="1"/>
              <a:t>conda</a:t>
            </a:r>
            <a:r>
              <a:rPr lang="en-US" i="1" dirty="0"/>
              <a:t> activate [ENTER ENV NAME] </a:t>
            </a:r>
          </a:p>
          <a:p>
            <a:pPr algn="ctr"/>
            <a:r>
              <a:rPr lang="en-US" dirty="0"/>
              <a:t>(to activate env)</a:t>
            </a:r>
          </a:p>
          <a:p>
            <a:pPr algn="ctr"/>
            <a:r>
              <a:rPr lang="en-US" dirty="0"/>
              <a:t>&amp; </a:t>
            </a:r>
          </a:p>
          <a:p>
            <a:pPr algn="ctr"/>
            <a:r>
              <a:rPr lang="en-US" i="1" dirty="0" err="1"/>
              <a:t>jupyter</a:t>
            </a:r>
            <a:r>
              <a:rPr lang="en-US" i="1" dirty="0"/>
              <a:t> notebook</a:t>
            </a:r>
          </a:p>
          <a:p>
            <a:pPr algn="ctr"/>
            <a:r>
              <a:rPr lang="en-US" dirty="0"/>
              <a:t>(to start </a:t>
            </a:r>
            <a:r>
              <a:rPr lang="en-US" dirty="0" err="1"/>
              <a:t>jupyter</a:t>
            </a:r>
            <a:r>
              <a:rPr lang="en-US" dirty="0"/>
              <a:t> kernel)</a:t>
            </a:r>
          </a:p>
          <a:p>
            <a:pPr algn="ctr"/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3FBBEC4-E09E-5E96-C44D-BBFC106BCC54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1" r="2436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2730-923A-C40E-095C-530AD866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Verificação</a:t>
            </a:r>
            <a:r>
              <a:rPr lang="en-US" dirty="0"/>
              <a:t> da </a:t>
            </a:r>
            <a:r>
              <a:rPr lang="en-US" dirty="0" err="1"/>
              <a:t>configuração</a:t>
            </a:r>
            <a:r>
              <a:rPr lang="en-US" dirty="0"/>
              <a:t> </a:t>
            </a:r>
            <a:r>
              <a:rPr lang="en-US" dirty="0" err="1"/>
              <a:t>inicial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C1E1-2E6B-F7C6-1FF9-453CEBDF96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pt-BR" b="1" dirty="0"/>
              <a:t>Primeiro vamos verificar se o Miniconda foi instalado!</a:t>
            </a:r>
            <a:endParaRPr lang="en-US" dirty="0"/>
          </a:p>
          <a:p>
            <a:endParaRPr lang="en-US" dirty="0"/>
          </a:p>
          <a:p>
            <a:r>
              <a:rPr lang="pt-BR" dirty="0"/>
              <a:t>Vá ao menu Iniciar e procure o prompt do Anaconda. O prompt do Anaconda é a interface de linha de comandos (CLI) que iremos utilizar com o Miniconda</a:t>
            </a:r>
            <a:r>
              <a:rPr lang="en-US" dirty="0"/>
              <a:t>:</a:t>
            </a:r>
          </a:p>
          <a:p>
            <a:r>
              <a:rPr lang="en-US" dirty="0"/>
              <a:t>No shell, </a:t>
            </a:r>
            <a:r>
              <a:rPr lang="en-US" dirty="0" err="1"/>
              <a:t>digite</a:t>
            </a:r>
            <a:r>
              <a:rPr lang="en-US" dirty="0"/>
              <a:t>:</a:t>
            </a:r>
          </a:p>
          <a:p>
            <a:r>
              <a:rPr lang="en-US" i="1" dirty="0" err="1"/>
              <a:t>conda</a:t>
            </a:r>
            <a:r>
              <a:rPr lang="en-US" i="1" dirty="0"/>
              <a:t> --version</a:t>
            </a:r>
          </a:p>
          <a:p>
            <a:endParaRPr lang="en-US" dirty="0"/>
          </a:p>
          <a:p>
            <a:r>
              <a:rPr lang="pt-BR" dirty="0"/>
              <a:t>Vamos também verificar a sua versão do python.</a:t>
            </a:r>
            <a:r>
              <a:rPr lang="en-US" dirty="0"/>
              <a:t> </a:t>
            </a:r>
          </a:p>
          <a:p>
            <a:r>
              <a:rPr lang="en-US" dirty="0"/>
              <a:t>No shell, </a:t>
            </a:r>
            <a:r>
              <a:rPr lang="en-US" dirty="0" err="1"/>
              <a:t>digite</a:t>
            </a:r>
            <a:r>
              <a:rPr lang="en-US" dirty="0"/>
              <a:t>:</a:t>
            </a:r>
          </a:p>
          <a:p>
            <a:r>
              <a:rPr lang="en-US" i="1" dirty="0"/>
              <a:t>			python --version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8FE75026-8A5B-6C17-BAB7-DC11B5E09E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5" t="-657" r="4603" b="657"/>
          <a:stretch/>
        </p:blipFill>
        <p:spPr>
          <a:xfrm>
            <a:off x="550334" y="1327150"/>
            <a:ext cx="5545668" cy="4920986"/>
          </a:xfrm>
        </p:spPr>
      </p:pic>
    </p:spTree>
    <p:extLst>
      <p:ext uri="{BB962C8B-B14F-4D97-AF65-F5344CB8AC3E}">
        <p14:creationId xmlns:p14="http://schemas.microsoft.com/office/powerpoint/2010/main" val="88028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AF2A-9A75-6B46-6A5F-16CB6EA6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 do </a:t>
            </a:r>
            <a:r>
              <a:rPr lang="en-US" dirty="0" err="1"/>
              <a:t>ambiente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E7B9-EBF6-5B24-5E95-2AB77C6E40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1400" dirty="0"/>
              <a:t>Agora que já descarregámos o básico, vamos começar a tirar partido dos pacotes (código de outras pessoas) que permitem a ciência de dados!</a:t>
            </a:r>
          </a:p>
          <a:p>
            <a:r>
              <a:rPr lang="pt-BR" sz="1400" dirty="0"/>
              <a:t>Para fazer isso vamos primeiro criar um “ambiente” conda onde podemos fazer o download desses pacotes.</a:t>
            </a:r>
          </a:p>
          <a:p>
            <a:endParaRPr lang="pt-BR" dirty="0"/>
          </a:p>
          <a:p>
            <a:r>
              <a:rPr lang="pt-BR" sz="1400" dirty="0"/>
              <a:t>Este ambiente é apenas um diretório que contém uma coleção específica de pacotes que iremos instalar.</a:t>
            </a:r>
            <a:endParaRPr lang="en-US" sz="1400" dirty="0"/>
          </a:p>
          <a:p>
            <a:r>
              <a:rPr lang="en-US" sz="1400" dirty="0"/>
              <a:t>No shell, </a:t>
            </a:r>
            <a:r>
              <a:rPr lang="en-US" sz="1400" dirty="0" err="1"/>
              <a:t>digite</a:t>
            </a:r>
            <a:r>
              <a:rPr lang="en-US" sz="1400" dirty="0"/>
              <a:t>:</a:t>
            </a:r>
          </a:p>
          <a:p>
            <a:r>
              <a:rPr lang="en-US" sz="1400" i="1" dirty="0" err="1"/>
              <a:t>conda</a:t>
            </a:r>
            <a:r>
              <a:rPr lang="en-US" sz="1400" i="1" dirty="0"/>
              <a:t> create --name [ENTER ENV NAME] python=3.9</a:t>
            </a:r>
          </a:p>
          <a:p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ou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conda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create -n </a:t>
            </a:r>
            <a:r>
              <a:rPr lang="en-US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myenv</a:t>
            </a:r>
            <a:r>
              <a:rPr lang="en-US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python=3.9</a:t>
            </a:r>
            <a:endParaRPr lang="en-US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r>
              <a:rPr lang="pt-BR" sz="1000" i="1" dirty="0"/>
              <a:t>(Substitua "myenv" pelo nome que você desejar para o seu ambiente).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 err="1"/>
              <a:t>ative</a:t>
            </a:r>
            <a:r>
              <a:rPr lang="en-US" dirty="0"/>
              <a:t>-o </a:t>
            </a:r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criação</a:t>
            </a:r>
            <a:r>
              <a:rPr lang="en-US" dirty="0"/>
              <a:t>!</a:t>
            </a:r>
          </a:p>
          <a:p>
            <a:pPr algn="ctr"/>
            <a:r>
              <a:rPr lang="en-US" i="1" dirty="0" err="1"/>
              <a:t>conda</a:t>
            </a:r>
            <a:r>
              <a:rPr lang="en-US" i="1" dirty="0"/>
              <a:t> activate [ENTER ENV NAME] </a:t>
            </a:r>
          </a:p>
          <a:p>
            <a:pPr algn="ctr"/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myenv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47DAE0F-FBE5-8C16-F29B-F00200C9475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7" r="17"/>
          <a:stretch/>
        </p:blipFill>
        <p:spPr>
          <a:xfrm>
            <a:off x="550334" y="1327150"/>
            <a:ext cx="5545666" cy="492098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E4613BB-223F-9709-F201-6AF6870843EB}"/>
                  </a:ext>
                </a:extLst>
              </p14:cNvPr>
              <p14:cNvContentPartPr/>
              <p14:nvPr/>
            </p14:nvContentPartPr>
            <p14:xfrm>
              <a:off x="1089609" y="1419509"/>
              <a:ext cx="3118500" cy="102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E4613BB-223F-9709-F201-6AF6870843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612" y="1311509"/>
                <a:ext cx="3226134" cy="31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67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5B9-2B9A-0FE2-686F-2665BD53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 do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091D-94D5-213F-B895-1A0727F42D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pt-BR" b="1" u="sng" dirty="0"/>
              <a:t>Instalando e Iniciando o Jupyter Notebook</a:t>
            </a:r>
            <a:endParaRPr lang="en-US" b="1" dirty="0"/>
          </a:p>
          <a:p>
            <a:r>
              <a:rPr lang="pt-BR" dirty="0"/>
              <a:t>Com o ambiente ativado, instale o Jupyter Notebook com o comando:</a:t>
            </a:r>
          </a:p>
          <a:p>
            <a:r>
              <a:rPr lang="en-US" i="1" dirty="0" err="1"/>
              <a:t>conda</a:t>
            </a:r>
            <a:r>
              <a:rPr lang="en-US" i="1" dirty="0"/>
              <a:t> install </a:t>
            </a:r>
            <a:r>
              <a:rPr lang="en-US" i="1" dirty="0" err="1"/>
              <a:t>jupyter</a:t>
            </a:r>
            <a:endParaRPr lang="en-US" i="1" dirty="0"/>
          </a:p>
          <a:p>
            <a:pPr algn="ctr"/>
            <a:endParaRPr lang="en-US" dirty="0"/>
          </a:p>
          <a:p>
            <a:r>
              <a:rPr lang="pt-BR" dirty="0"/>
              <a:t>Após a instalação, inicie o Jupyter Notebook com o comando:</a:t>
            </a:r>
            <a:endParaRPr lang="en-US" dirty="0"/>
          </a:p>
          <a:p>
            <a:pPr algn="ctr"/>
            <a:r>
              <a:rPr lang="en-US" i="1" dirty="0" err="1"/>
              <a:t>jupyter</a:t>
            </a:r>
            <a:r>
              <a:rPr lang="en-US" i="1" dirty="0"/>
              <a:t> notebook</a:t>
            </a:r>
          </a:p>
          <a:p>
            <a:pPr algn="ctr"/>
            <a:endParaRPr lang="en-US" dirty="0"/>
          </a:p>
          <a:p>
            <a:r>
              <a:rPr lang="pt-BR" dirty="0"/>
              <a:t>Uma interface do Jupyter Notebook aparecerá no seu navegador padrão. Esta interface é legível por humanos contendo a descrição da análise e os resultados (figuras, tabelas, etc.), bem como células de código executáveis ​​que podem ser executadas para realizar a análise dos dados.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8E629E-AEF6-C76C-4784-A32C6831A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725" y="3036266"/>
            <a:ext cx="5757919" cy="17790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D9E7B3-7092-4485-067A-3825C7AE2AA1}"/>
              </a:ext>
            </a:extLst>
          </p:cNvPr>
          <p:cNvSpPr txBox="1"/>
          <p:nvPr/>
        </p:nvSpPr>
        <p:spPr>
          <a:xfrm>
            <a:off x="6095725" y="132715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1. No Jupyter Notebook, clique em "New" e selecione "Python 3" para criar um novo notebook.</a:t>
            </a:r>
          </a:p>
          <a:p>
            <a:r>
              <a:rPr lang="pt-BR" sz="1400" dirty="0"/>
              <a:t>2. No novo notebook, você pode começar a digitar comandos Python. Por exemplo, para testar se está funcionando, digite: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77C79-9DCF-AB29-1223-BA06FD96F320}"/>
              </a:ext>
            </a:extLst>
          </p:cNvPr>
          <p:cNvSpPr txBox="1"/>
          <p:nvPr/>
        </p:nvSpPr>
        <p:spPr>
          <a:xfrm>
            <a:off x="6095725" y="2736076"/>
            <a:ext cx="6094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Pressione `Shift + Enter` para executar a célula e ver o resultado.</a:t>
            </a:r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973907-9C34-EAB2-DCD8-69C994412E59}"/>
              </a:ext>
            </a:extLst>
          </p:cNvPr>
          <p:cNvSpPr txBox="1"/>
          <p:nvPr/>
        </p:nvSpPr>
        <p:spPr>
          <a:xfrm>
            <a:off x="6097398" y="2325363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print("Hello, UCAN!")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A4C3D-BF6D-62EF-6AE3-E250DB5E4D79}"/>
              </a:ext>
            </a:extLst>
          </p:cNvPr>
          <p:cNvSpPr txBox="1"/>
          <p:nvPr/>
        </p:nvSpPr>
        <p:spPr>
          <a:xfrm>
            <a:off x="6097398" y="4656242"/>
            <a:ext cx="609460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Dicas Adicionais</a:t>
            </a:r>
          </a:p>
          <a:p>
            <a:r>
              <a:rPr lang="pt-BR" sz="1400" dirty="0"/>
              <a:t>- </a:t>
            </a:r>
            <a:r>
              <a:rPr lang="pt-BR" sz="1400" b="1" dirty="0"/>
              <a:t>Salvar seu trabalho</a:t>
            </a:r>
            <a:r>
              <a:rPr lang="pt-BR" sz="1400" dirty="0"/>
              <a:t>: Lembre-se de salvar seu notebook regularmente clicando no ícone de disquete ou pressionando `Ctrl + S` (`Cmd + S` no macOS).</a:t>
            </a:r>
          </a:p>
          <a:p>
            <a:r>
              <a:rPr lang="pt-BR" sz="1400" dirty="0"/>
              <a:t>- </a:t>
            </a:r>
            <a:r>
              <a:rPr lang="pt-BR" sz="1400" b="1" dirty="0"/>
              <a:t>Gerenciar pacotes</a:t>
            </a:r>
            <a:r>
              <a:rPr lang="pt-BR" sz="1400" dirty="0"/>
              <a:t>: Para instalar pacotes adicionais no seu ambiente, você pode usar o comando `conda install package_name` ou `pip install package_name`.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17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AF2A-9A75-6B46-6A5F-16CB6EA6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 do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continuada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E7B9-EBF6-5B24-5E95-2AB77C6E40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1400" dirty="0"/>
              <a:t>Temos agora uma linguagem de programação, um ambiente e um IDE configurados, mas ainda não acabámos!</a:t>
            </a:r>
            <a:endParaRPr lang="en-US" sz="1400" dirty="0"/>
          </a:p>
          <a:p>
            <a:r>
              <a:rPr lang="pt-BR" sz="1400" dirty="0"/>
              <a:t>Um último comando a ser executado para que possamos executar as palestras e HWs que se avizinham. Lembra-se daqueles pacotes de que estou a falar? É hora de os apanhar agora.</a:t>
            </a:r>
            <a:endParaRPr lang="en-US" sz="1400" dirty="0"/>
          </a:p>
          <a:p>
            <a:r>
              <a:rPr lang="pt-BR" sz="1400" dirty="0"/>
              <a:t>Primeiro descarregue o ficheiro requirements.txt para a sua pasta </a:t>
            </a:r>
            <a:r>
              <a:rPr lang="en-US" sz="1400" dirty="0"/>
              <a:t>de </a:t>
            </a:r>
            <a:r>
              <a:rPr lang="en-US" sz="1400" dirty="0" err="1"/>
              <a:t>trabalho</a:t>
            </a:r>
            <a:r>
              <a:rPr lang="en-US" sz="1400" dirty="0"/>
              <a:t>.</a:t>
            </a:r>
          </a:p>
          <a:p>
            <a:r>
              <a:rPr lang="pt-BR" sz="1400" dirty="0"/>
              <a:t>De seguida, no seu prompt, digite:</a:t>
            </a:r>
          </a:p>
          <a:p>
            <a:r>
              <a:rPr lang="en-US" i="1" dirty="0"/>
              <a:t>                pip install –r requirements.txt</a:t>
            </a:r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sz="1167" dirty="0"/>
              <a:t>(</a:t>
            </a:r>
            <a:r>
              <a:rPr lang="pt-BR" sz="1167" dirty="0"/>
              <a:t>O pip é um gestor de pacotes como o conda</a:t>
            </a:r>
            <a:r>
              <a:rPr lang="en-US" sz="1167" dirty="0"/>
              <a:t>)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C9D1D6-136D-4DE2-37A6-9B62BBFFB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64" b="12568"/>
          <a:stretch/>
        </p:blipFill>
        <p:spPr bwMode="auto">
          <a:xfrm>
            <a:off x="233438" y="1327150"/>
            <a:ext cx="5862288" cy="492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98B4FB-6006-28BE-17F9-C10BD90E66C0}"/>
                  </a:ext>
                </a:extLst>
              </p14:cNvPr>
              <p14:cNvContentPartPr/>
              <p14:nvPr/>
            </p14:nvContentPartPr>
            <p14:xfrm>
              <a:off x="4176609" y="1508309"/>
              <a:ext cx="1837200" cy="357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98B4FB-6006-28BE-17F9-C10BD90E66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6603" y="1329809"/>
                <a:ext cx="2016852" cy="3923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31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5B9-2B9A-0FE2-686F-2665BD53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o seu ambiente 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091D-94D5-213F-B895-1A0727F42D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pt-BR" b="1" u="sng" dirty="0"/>
              <a:t>Parabéns por configurar um ambiente DS!</a:t>
            </a:r>
            <a:endParaRPr lang="en-US" b="1" dirty="0"/>
          </a:p>
          <a:p>
            <a:r>
              <a:rPr lang="pt-BR" dirty="0"/>
              <a:t>Deve estar pronto para executar o código agora. Lembre-se apenas de ativar o seu ambiente antes de iniciar o jupyter a cada aula/hw se fechar.</a:t>
            </a:r>
            <a:endParaRPr lang="en-US" dirty="0"/>
          </a:p>
          <a:p>
            <a:r>
              <a:rPr lang="pt-BR" dirty="0"/>
              <a:t>Os comandos para o fazer são:</a:t>
            </a:r>
          </a:p>
          <a:p>
            <a:r>
              <a:rPr lang="en-US" i="1" dirty="0" err="1"/>
              <a:t>conda</a:t>
            </a:r>
            <a:r>
              <a:rPr lang="en-US" i="1" dirty="0"/>
              <a:t> activate [ENTER ENV NAME] </a:t>
            </a:r>
          </a:p>
          <a:p>
            <a:pPr algn="ctr"/>
            <a:r>
              <a:rPr lang="en-US" dirty="0"/>
              <a:t>(to activate env)</a:t>
            </a:r>
          </a:p>
          <a:p>
            <a:pPr algn="ctr"/>
            <a:r>
              <a:rPr lang="en-US" dirty="0"/>
              <a:t>&amp; </a:t>
            </a:r>
          </a:p>
          <a:p>
            <a:pPr algn="ctr"/>
            <a:r>
              <a:rPr lang="en-US" i="1" dirty="0" err="1"/>
              <a:t>jupyter</a:t>
            </a:r>
            <a:r>
              <a:rPr lang="en-US" i="1" dirty="0"/>
              <a:t> notebook</a:t>
            </a:r>
          </a:p>
          <a:p>
            <a:pPr algn="ctr"/>
            <a:r>
              <a:rPr lang="en-US" dirty="0"/>
              <a:t>(to start </a:t>
            </a:r>
            <a:r>
              <a:rPr lang="en-US" dirty="0" err="1"/>
              <a:t>jupyter</a:t>
            </a:r>
            <a:r>
              <a:rPr lang="en-US" dirty="0"/>
              <a:t> kernel)</a:t>
            </a:r>
          </a:p>
          <a:p>
            <a:pPr algn="ctr"/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3FBBEC4-E09E-5E96-C44D-BBFC106BCC54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1" r="24361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46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B2F7-AD79-BC36-7E1B-A6FA29FC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MINICONDA   para   macOS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5E60-BB7F-1F0A-BBEB-4A447095C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629" y="1327150"/>
            <a:ext cx="5552105" cy="585382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Guia de Instalação e Configuração do Miniconda para Computadores Pessoais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000" b="1" dirty="0">
              <a:solidFill>
                <a:srgbClr val="FFC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pt-BR" sz="1000" b="1" i="1" u="sng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Passo 1: Baixando o Miniconda</a:t>
            </a:r>
          </a:p>
          <a:p>
            <a:pPr>
              <a:spcBef>
                <a:spcPts val="0"/>
              </a:spcBef>
            </a:pPr>
            <a:r>
              <a:rPr lang="pt-BR" sz="1000" b="1" i="1" u="sng" dirty="0">
                <a:solidFill>
                  <a:srgbClr val="FFC000"/>
                </a:solidFill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 </a:t>
            </a:r>
            <a:r>
              <a:rPr lang="en-US" sz="1000" b="1" i="1" u="sng" dirty="0">
                <a:solidFill>
                  <a:srgbClr val="FFC000"/>
                </a:solidFill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macOS</a:t>
            </a:r>
            <a:endParaRPr lang="en-US" sz="1000" dirty="0">
              <a:solidFill>
                <a:srgbClr val="FFC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1. Abra o navegador de sua preferência.           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2. Acesse o site oficial do Miniconda: [Miniconda </a:t>
            </a:r>
          </a:p>
          <a:p>
            <a:pPr lvl="1"/>
            <a:r>
              <a:rPr lang="pt-BR" sz="1000" dirty="0"/>
              <a:t>             Download]( </a:t>
            </a:r>
            <a:r>
              <a:rPr lang="pt-BR" sz="1000" dirty="0">
                <a:hlinkClick r:id="rId2"/>
              </a:rPr>
              <a:t>https://docs.conda.io/en/latest/miniconda.html</a:t>
            </a:r>
            <a:r>
              <a:rPr lang="pt-BR" sz="1000" dirty="0"/>
              <a:t> ).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3. Selecione a versão apropriada para o seu sistema operacional  (</a:t>
            </a:r>
            <a:r>
              <a:rPr lang="en-US" sz="1000" b="0" i="0" dirty="0">
                <a:solidFill>
                  <a:srgbClr val="343539"/>
                </a:solidFill>
                <a:effectLst/>
                <a:highlight>
                  <a:srgbClr val="FFFFFF"/>
                </a:highlight>
                <a:latin typeface="Inter"/>
                <a:hlinkClick r:id="rId3"/>
              </a:rPr>
              <a:t>Latest </a:t>
            </a:r>
            <a:r>
              <a:rPr lang="en-US" sz="1000" b="0" i="0" dirty="0" err="1">
                <a:solidFill>
                  <a:srgbClr val="343539"/>
                </a:solidFill>
                <a:effectLst/>
                <a:highlight>
                  <a:srgbClr val="FFFFFF"/>
                </a:highlight>
                <a:latin typeface="Inter"/>
                <a:hlinkClick r:id="rId3"/>
              </a:rPr>
              <a:t>Miniconda</a:t>
            </a:r>
            <a:r>
              <a:rPr lang="en-US" sz="1000" b="0" i="0" dirty="0">
                <a:solidFill>
                  <a:srgbClr val="343539"/>
                </a:solidFill>
                <a:effectLst/>
                <a:highlight>
                  <a:srgbClr val="FFFFFF"/>
                </a:highlight>
                <a:latin typeface="Inter"/>
                <a:hlinkClick r:id="rId3"/>
              </a:rPr>
              <a:t> installer links by Python version</a:t>
            </a:r>
            <a:r>
              <a:rPr lang="pt-BR" sz="1000" dirty="0"/>
              <a:t>).                            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4. Clique no link de download correspondente ao seu sistema operacional.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Passo 2: Instalando o Miniconda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macOS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1. Após o download, abra o terminal.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2. Navegue até a pasta onde o arquivo foi baixado (`cd ~/Downloads`).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3. Execute o comando `bash Miniconda3-latest-MacOSX-x86_64.sh`.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4. Siga as instruções na tela, pressionando Enter para continuar.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5. Aceite os termos de licença digitando `yes` e pressione Enter.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6. Escolha o diretório de instalação padrão pressionando Enter ou especifique outro diretório.</a:t>
            </a:r>
          </a:p>
          <a:p>
            <a:pPr marL="457210" lvl="1" indent="-285739">
              <a:buFont typeface="Arial" panose="020B0604020202020204" pitchFamily="34" charset="0"/>
              <a:buChar char="•"/>
            </a:pPr>
            <a:r>
              <a:rPr lang="pt-BR" sz="1000" dirty="0"/>
              <a:t>7. Após a instalação, reinicie o terminal ou execute `source ~/.bash_profile` para atualizar as variáveis de ambiente.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6A0EB50-3FE0-B1AB-9C07-E6F9AE9B92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892E91-3D77-CDD2-AC2E-A44489809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726" y="1370904"/>
            <a:ext cx="5547086" cy="54870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34102F-7464-B086-C245-6A2B4AC38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226" y="2820099"/>
            <a:ext cx="5547086" cy="40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5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AF2A-9A75-6B46-6A5F-16CB6EA6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 do </a:t>
            </a:r>
            <a:r>
              <a:rPr lang="en-US" dirty="0" err="1"/>
              <a:t>ambiente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E7B9-EBF6-5B24-5E95-2AB77C6E40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active-o </a:t>
            </a:r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criação</a:t>
            </a:r>
            <a:r>
              <a:rPr lang="en-US" dirty="0"/>
              <a:t>!</a:t>
            </a:r>
          </a:p>
          <a:p>
            <a:pPr algn="ctr"/>
            <a:r>
              <a:rPr lang="en-US" i="1" dirty="0" err="1"/>
              <a:t>conda</a:t>
            </a:r>
            <a:r>
              <a:rPr lang="en-US" i="1" dirty="0"/>
              <a:t> activate [ENTER ENV NAME] </a:t>
            </a:r>
          </a:p>
          <a:p>
            <a:pPr algn="ctr"/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myenv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E4613BB-223F-9709-F201-6AF6870843EB}"/>
                  </a:ext>
                </a:extLst>
              </p14:cNvPr>
              <p14:cNvContentPartPr/>
              <p14:nvPr/>
            </p14:nvContentPartPr>
            <p14:xfrm>
              <a:off x="1089609" y="1419509"/>
              <a:ext cx="3118500" cy="102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E4613BB-223F-9709-F201-6AF6870843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612" y="1311509"/>
                <a:ext cx="3226134" cy="318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0F1057-09AC-1904-DCAB-ED716D363356}"/>
              </a:ext>
            </a:extLst>
          </p:cNvPr>
          <p:cNvSpPr txBox="1">
            <a:spLocks/>
          </p:cNvSpPr>
          <p:nvPr/>
        </p:nvSpPr>
        <p:spPr>
          <a:xfrm>
            <a:off x="547412" y="1327150"/>
            <a:ext cx="5548313" cy="4920986"/>
          </a:xfrm>
          <a:prstGeom prst="rect">
            <a:avLst/>
          </a:prstGeom>
          <a:solidFill>
            <a:srgbClr val="0B2D71"/>
          </a:solidFill>
        </p:spPr>
        <p:txBody>
          <a:bodyPr vert="horz" lIns="329239" tIns="274366" rIns="329239" bIns="274366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583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147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4294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1441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8588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  <a:latin typeface="open-sans"/>
              </a:rPr>
              <a:t>Abra a barra de lançamento.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effectLst/>
                <a:latin typeface="open-sans"/>
              </a:rPr>
              <a:t>Abra o Terminal.</a:t>
            </a:r>
          </a:p>
          <a:p>
            <a:pPr algn="l"/>
            <a:r>
              <a:rPr lang="pt-BR" b="0" i="0" dirty="0">
                <a:effectLst/>
                <a:latin typeface="open-sans"/>
              </a:rPr>
              <a:t>O Conda permite criar ambientes separados, cada um contendo os seus próprios ficheiros, pacotes e dependências de pacotes. Os conteúdos de cada ambiente não interagem entre si.</a:t>
            </a:r>
          </a:p>
          <a:p>
            <a:pPr algn="l"/>
            <a:r>
              <a:rPr lang="pt-BR" b="0" i="0" dirty="0">
                <a:effectLst/>
                <a:latin typeface="open-sans"/>
              </a:rPr>
              <a:t>A forma mais básica de criar um novo ambiente é com o seguinte comando:</a:t>
            </a:r>
          </a:p>
          <a:p>
            <a:pPr algn="l"/>
            <a:endParaRPr lang="pt-BR" dirty="0">
              <a:latin typeface="open-sans"/>
            </a:endParaRPr>
          </a:p>
          <a:p>
            <a:pPr algn="l"/>
            <a:r>
              <a:rPr lang="pt-BR" b="0" i="0" dirty="0">
                <a:effectLst/>
                <a:latin typeface="open-sans"/>
              </a:rPr>
              <a:t>conda create -n myenv python</a:t>
            </a:r>
          </a:p>
          <a:p>
            <a:pPr algn="l"/>
            <a:r>
              <a:rPr lang="pt-BR" sz="1000" b="0" i="1" dirty="0">
                <a:effectLst/>
                <a:latin typeface="open-sans"/>
              </a:rPr>
              <a:t>(Substitua "myenv" pelo nome que você desejar para o seu ambiente).</a:t>
            </a:r>
          </a:p>
          <a:p>
            <a:pPr algn="l"/>
            <a:r>
              <a:rPr lang="pt-BR" dirty="0">
                <a:latin typeface="open-sans"/>
              </a:rPr>
              <a:t>Para adicionar pacotes ao criar um ambiente, especifique-os após o nome do ambiente:</a:t>
            </a:r>
          </a:p>
          <a:p>
            <a:pPr algn="l"/>
            <a:r>
              <a:rPr lang="en-US" b="0" i="0" dirty="0" err="1">
                <a:effectLst/>
                <a:latin typeface="open-sans"/>
              </a:rPr>
              <a:t>conda</a:t>
            </a:r>
            <a:r>
              <a:rPr lang="en-US" b="0" i="0" dirty="0">
                <a:effectLst/>
                <a:latin typeface="open-sans"/>
              </a:rPr>
              <a:t> create -n </a:t>
            </a:r>
            <a:r>
              <a:rPr lang="en-US" b="0" i="0" dirty="0" err="1">
                <a:effectLst/>
                <a:latin typeface="open-sans"/>
              </a:rPr>
              <a:t>myenv</a:t>
            </a:r>
            <a:r>
              <a:rPr lang="en-US" b="0" i="0" dirty="0">
                <a:effectLst/>
                <a:latin typeface="open-sans"/>
              </a:rPr>
              <a:t> python </a:t>
            </a:r>
            <a:r>
              <a:rPr lang="en-US" b="0" i="0" dirty="0" err="1">
                <a:effectLst/>
                <a:latin typeface="open-sans"/>
              </a:rPr>
              <a:t>numpy</a:t>
            </a:r>
            <a:r>
              <a:rPr lang="en-US" b="0" i="0" dirty="0">
                <a:effectLst/>
                <a:latin typeface="open-sans"/>
              </a:rPr>
              <a:t> pandas</a:t>
            </a:r>
          </a:p>
        </p:txBody>
      </p:sp>
    </p:spTree>
    <p:extLst>
      <p:ext uri="{BB962C8B-B14F-4D97-AF65-F5344CB8AC3E}">
        <p14:creationId xmlns:p14="http://schemas.microsoft.com/office/powerpoint/2010/main" val="105337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5B9-2B9A-0FE2-686F-2665BD53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Configuração</a:t>
            </a:r>
            <a:r>
              <a:rPr lang="en-US" dirty="0"/>
              <a:t> do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091D-94D5-213F-B895-1A0727F42D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pt-BR" b="1" u="sng" dirty="0"/>
              <a:t>Instalando e Iniciando o Jupyter Notebook</a:t>
            </a:r>
            <a:endParaRPr lang="en-US" b="1" dirty="0"/>
          </a:p>
          <a:p>
            <a:r>
              <a:rPr lang="pt-BR" dirty="0"/>
              <a:t>Com o ambiente ativado, instale o Jupyter Notebook com o comando:</a:t>
            </a:r>
          </a:p>
          <a:p>
            <a:r>
              <a:rPr lang="en-US" i="1" dirty="0" err="1"/>
              <a:t>conda</a:t>
            </a:r>
            <a:r>
              <a:rPr lang="en-US" i="1" dirty="0"/>
              <a:t> install </a:t>
            </a:r>
            <a:r>
              <a:rPr lang="en-US" i="1" dirty="0" err="1"/>
              <a:t>jupyter</a:t>
            </a:r>
            <a:r>
              <a:rPr lang="en-US" i="1" dirty="0"/>
              <a:t> notebook</a:t>
            </a:r>
          </a:p>
          <a:p>
            <a:r>
              <a:rPr lang="en-US" i="1" dirty="0"/>
              <a:t>pip install notebook</a:t>
            </a:r>
          </a:p>
          <a:p>
            <a:pPr algn="ctr"/>
            <a:endParaRPr lang="en-US" dirty="0"/>
          </a:p>
          <a:p>
            <a:r>
              <a:rPr lang="pt-BR" dirty="0"/>
              <a:t>Após a instalação, inicie o Jupyter Notebook com o comando:</a:t>
            </a:r>
            <a:endParaRPr lang="en-US" dirty="0"/>
          </a:p>
          <a:p>
            <a:pPr algn="ctr"/>
            <a:r>
              <a:rPr lang="en-US" i="1" dirty="0" err="1"/>
              <a:t>jupyter</a:t>
            </a:r>
            <a:r>
              <a:rPr lang="en-US" i="1" dirty="0"/>
              <a:t> notebook</a:t>
            </a:r>
          </a:p>
          <a:p>
            <a:pPr algn="ctr"/>
            <a:endParaRPr lang="en-US" dirty="0"/>
          </a:p>
          <a:p>
            <a:r>
              <a:rPr lang="pt-BR" dirty="0"/>
              <a:t>Uma interface do Jupyter Notebook aparecerá no seu navegador padrão. Esta interface é legível por humanos contendo a descrição da análise e os resultados (figuras, tabelas, etc.), bem como células de código executáveis ​​que podem ser executadas para realizar a análise dos dados.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8E629E-AEF6-C76C-4784-A32C6831A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725" y="3036266"/>
            <a:ext cx="5757919" cy="17790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D9E7B3-7092-4485-067A-3825C7AE2AA1}"/>
              </a:ext>
            </a:extLst>
          </p:cNvPr>
          <p:cNvSpPr txBox="1"/>
          <p:nvPr/>
        </p:nvSpPr>
        <p:spPr>
          <a:xfrm>
            <a:off x="6095725" y="132715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1. No Jupyter Notebook, clique em "New" e selecione "Python 3" para criar um novo notebook.</a:t>
            </a:r>
          </a:p>
          <a:p>
            <a:r>
              <a:rPr lang="pt-BR" sz="1400" dirty="0"/>
              <a:t>2. No novo notebook, você pode começar a digitar comandos Python. Por exemplo, para testar se está funcionando, digite: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77C79-9DCF-AB29-1223-BA06FD96F320}"/>
              </a:ext>
            </a:extLst>
          </p:cNvPr>
          <p:cNvSpPr txBox="1"/>
          <p:nvPr/>
        </p:nvSpPr>
        <p:spPr>
          <a:xfrm>
            <a:off x="6095725" y="2736076"/>
            <a:ext cx="6094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Pressione `Shift + Enter` para executar a célula e ver o resultado.</a:t>
            </a:r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973907-9C34-EAB2-DCD8-69C994412E59}"/>
              </a:ext>
            </a:extLst>
          </p:cNvPr>
          <p:cNvSpPr txBox="1"/>
          <p:nvPr/>
        </p:nvSpPr>
        <p:spPr>
          <a:xfrm>
            <a:off x="6097398" y="2325363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print("Hello, UCAN!")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A4C3D-BF6D-62EF-6AE3-E250DB5E4D79}"/>
              </a:ext>
            </a:extLst>
          </p:cNvPr>
          <p:cNvSpPr txBox="1"/>
          <p:nvPr/>
        </p:nvSpPr>
        <p:spPr>
          <a:xfrm>
            <a:off x="6097398" y="4656242"/>
            <a:ext cx="609460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Dicas Adicionais</a:t>
            </a:r>
          </a:p>
          <a:p>
            <a:r>
              <a:rPr lang="pt-BR" sz="1400" dirty="0"/>
              <a:t>- </a:t>
            </a:r>
            <a:r>
              <a:rPr lang="pt-BR" sz="1400" b="1" dirty="0"/>
              <a:t>Salvar seu trabalho</a:t>
            </a:r>
            <a:r>
              <a:rPr lang="pt-BR" sz="1400" dirty="0"/>
              <a:t>: Lembre-se de salvar seu notebook regularmente clicando no ícone de disquete ou pressionando `Ctrl + S` (`Cmd + S` no macOS).</a:t>
            </a:r>
          </a:p>
          <a:p>
            <a:r>
              <a:rPr lang="pt-BR" sz="1400" dirty="0"/>
              <a:t>- </a:t>
            </a:r>
            <a:r>
              <a:rPr lang="pt-BR" sz="1400" b="1" dirty="0"/>
              <a:t>Gerenciar pacotes</a:t>
            </a:r>
            <a:r>
              <a:rPr lang="pt-BR" sz="1400" dirty="0"/>
              <a:t>: Para instalar pacotes adicionais no seu ambiente, você pode usar o comando `conda install package_name` ou `pip install package_name`.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6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1439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Inter</vt:lpstr>
      <vt:lpstr>open-sans</vt:lpstr>
      <vt:lpstr>Office Theme</vt:lpstr>
      <vt:lpstr>MINICONDA para  Windows</vt:lpstr>
      <vt:lpstr>Verificação da configuração inicial</vt:lpstr>
      <vt:lpstr>Configuração do ambiente</vt:lpstr>
      <vt:lpstr>Configuração do Jupyter</vt:lpstr>
      <vt:lpstr>Configuração do ambiente continuada</vt:lpstr>
      <vt:lpstr>Testando o seu ambiente DS</vt:lpstr>
      <vt:lpstr>MINICONDA   para   macOS</vt:lpstr>
      <vt:lpstr>Configuração do ambiente</vt:lpstr>
      <vt:lpstr>Configuração do Jupyter</vt:lpstr>
      <vt:lpstr>Testando o seu ambiente DS</vt:lpstr>
    </vt:vector>
  </TitlesOfParts>
  <Company>Chevron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MINICONDA</dc:title>
  <dc:creator>Silva, Felipe</dc:creator>
  <cp:lastModifiedBy>Mario Daniel</cp:lastModifiedBy>
  <cp:revision>3</cp:revision>
  <dcterms:created xsi:type="dcterms:W3CDTF">2023-05-17T17:47:12Z</dcterms:created>
  <dcterms:modified xsi:type="dcterms:W3CDTF">2024-07-10T10:05:21Z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db608-ddec-4a44-8ad7-7d5a79b7448e_Enabled">
    <vt:lpwstr>true</vt:lpwstr>
  </property>
  <property fmtid="{D5CDD505-2E9C-101B-9397-08002B2CF9AE}" pid="3" name="MSIP_Label_6e4db608-ddec-4a44-8ad7-7d5a79b7448e_SetDate">
    <vt:lpwstr>2023-05-17T17:47:12Z</vt:lpwstr>
  </property>
  <property fmtid="{D5CDD505-2E9C-101B-9397-08002B2CF9AE}" pid="4" name="MSIP_Label_6e4db608-ddec-4a44-8ad7-7d5a79b7448e_Method">
    <vt:lpwstr>Standard</vt:lpwstr>
  </property>
  <property fmtid="{D5CDD505-2E9C-101B-9397-08002B2CF9AE}" pid="5" name="MSIP_Label_6e4db608-ddec-4a44-8ad7-7d5a79b7448e_Name">
    <vt:lpwstr>Internal</vt:lpwstr>
  </property>
  <property fmtid="{D5CDD505-2E9C-101B-9397-08002B2CF9AE}" pid="6" name="MSIP_Label_6e4db608-ddec-4a44-8ad7-7d5a79b7448e_SiteId">
    <vt:lpwstr>fd799da1-bfc1-4234-a91c-72b3a1cb9e26</vt:lpwstr>
  </property>
  <property fmtid="{D5CDD505-2E9C-101B-9397-08002B2CF9AE}" pid="7" name="MSIP_Label_6e4db608-ddec-4a44-8ad7-7d5a79b7448e_ActionId">
    <vt:lpwstr>17b8bad6-b48b-4f2c-b368-6d4c353f336e</vt:lpwstr>
  </property>
  <property fmtid="{D5CDD505-2E9C-101B-9397-08002B2CF9AE}" pid="8" name="MSIP_Label_6e4db608-ddec-4a44-8ad7-7d5a79b7448e_ContentBits">
    <vt:lpwstr>0</vt:lpwstr>
  </property>
</Properties>
</file>