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256" r:id="rId5"/>
    <p:sldId id="374" r:id="rId6"/>
    <p:sldId id="371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4" r:id="rId16"/>
    <p:sldId id="383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396" r:id="rId26"/>
    <p:sldId id="393" r:id="rId27"/>
    <p:sldId id="394" r:id="rId28"/>
    <p:sldId id="397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86467" autoAdjust="0"/>
  </p:normalViewPr>
  <p:slideViewPr>
    <p:cSldViewPr snapToGrid="0" showGuides="1">
      <p:cViewPr>
        <p:scale>
          <a:sx n="35" d="100"/>
          <a:sy n="35" d="100"/>
        </p:scale>
        <p:origin x="1584" y="65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877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516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7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076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1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385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40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06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2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550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95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49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72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318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710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35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093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01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14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8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24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580097"/>
            <a:ext cx="9144000" cy="83099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accent5"/>
                </a:solidFill>
              </a:rPr>
              <a:t>Análise</a:t>
            </a:r>
            <a:r>
              <a:rPr lang="en-US" b="1" dirty="0">
                <a:solidFill>
                  <a:schemeClr val="accent5"/>
                </a:solidFill>
              </a:rPr>
              <a:t> de </a:t>
            </a:r>
            <a:r>
              <a:rPr lang="en-US" b="1" dirty="0" err="1">
                <a:solidFill>
                  <a:schemeClr val="accent5"/>
                </a:solidFill>
              </a:rPr>
              <a:t>crédito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430FDB-75C4-768E-5BC4-311D635A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764" y="1999122"/>
            <a:ext cx="2704471" cy="152126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B5953E7-BB31-62F1-12B7-1967039DDA05}"/>
              </a:ext>
            </a:extLst>
          </p:cNvPr>
          <p:cNvSpPr txBox="1"/>
          <p:nvPr/>
        </p:nvSpPr>
        <p:spPr>
          <a:xfrm>
            <a:off x="2946491" y="5396572"/>
            <a:ext cx="6299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Alfredo </a:t>
            </a:r>
            <a:r>
              <a:rPr lang="en-US" sz="2000" b="1" dirty="0" err="1">
                <a:solidFill>
                  <a:schemeClr val="accent5"/>
                </a:solidFill>
              </a:rPr>
              <a:t>Leão</a:t>
            </a:r>
            <a:endParaRPr lang="pt-AO" sz="2000" b="1" dirty="0">
              <a:solidFill>
                <a:schemeClr val="accent5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A2E631-C1BE-D623-3139-077F121B420C}"/>
              </a:ext>
            </a:extLst>
          </p:cNvPr>
          <p:cNvSpPr txBox="1"/>
          <p:nvPr/>
        </p:nvSpPr>
        <p:spPr>
          <a:xfrm>
            <a:off x="3046562" y="6035782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Luanda, 02 de Agosto, 2024</a:t>
            </a:r>
            <a:endParaRPr lang="pt-AO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D5FD9D9-FEB8-B749-AF8F-B88C15E9EA27}"/>
              </a:ext>
            </a:extLst>
          </p:cNvPr>
          <p:cNvSpPr txBox="1"/>
          <p:nvPr/>
        </p:nvSpPr>
        <p:spPr>
          <a:xfrm>
            <a:off x="2531578" y="4519667"/>
            <a:ext cx="71288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accent5"/>
                </a:solidFill>
              </a:rPr>
              <a:t>Exploração</a:t>
            </a:r>
            <a:r>
              <a:rPr lang="en-US" sz="3200" dirty="0">
                <a:solidFill>
                  <a:schemeClr val="accent5"/>
                </a:solidFill>
              </a:rPr>
              <a:t> e </a:t>
            </a:r>
            <a:r>
              <a:rPr lang="en-US" sz="3200" dirty="0" err="1">
                <a:solidFill>
                  <a:schemeClr val="accent5"/>
                </a:solidFill>
              </a:rPr>
              <a:t>modelagem</a:t>
            </a:r>
            <a:r>
              <a:rPr lang="en-US" sz="3200" dirty="0">
                <a:solidFill>
                  <a:schemeClr val="accent5"/>
                </a:solidFill>
              </a:rPr>
              <a:t> de dados</a:t>
            </a:r>
            <a:br>
              <a:rPr lang="en-US" sz="3200" dirty="0">
                <a:solidFill>
                  <a:schemeClr val="bg1"/>
                </a:solidFill>
              </a:rPr>
            </a:br>
            <a:endParaRPr lang="pt-AO" sz="3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2EA276-1C87-A71F-725B-8421B1FA72B2}"/>
              </a:ext>
            </a:extLst>
          </p:cNvPr>
          <p:cNvSpPr txBox="1"/>
          <p:nvPr/>
        </p:nvSpPr>
        <p:spPr>
          <a:xfrm>
            <a:off x="-508" y="6505714"/>
            <a:ext cx="6094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 err="1">
                <a:solidFill>
                  <a:srgbClr val="00B0F0"/>
                </a:solidFill>
              </a:rPr>
              <a:t>Ucan</a:t>
            </a:r>
            <a:r>
              <a:rPr lang="pt-PT" sz="1200" b="1" dirty="0">
                <a:solidFill>
                  <a:srgbClr val="00B0F0"/>
                </a:solidFill>
              </a:rPr>
              <a:t>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Media de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Credit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amout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por variáveis categóricas</a:t>
            </a:r>
            <a:endParaRPr lang="pt-AO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1C765A2-D0AC-FBCF-E733-70020065D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687586"/>
            <a:ext cx="5398770" cy="2142539"/>
          </a:xfrm>
          <a:prstGeom prst="rect">
            <a:avLst/>
          </a:prstGeom>
        </p:spPr>
      </p:pic>
      <p:pic>
        <p:nvPicPr>
          <p:cNvPr id="17" name="Imagem 16" descr="Uma imagem com texto, captura de ecrã, Retângulo, diagrama&#10;&#10;Descrição gerada automaticamente">
            <a:extLst>
              <a:ext uri="{FF2B5EF4-FFF2-40B4-BE49-F238E27FC236}">
                <a16:creationId xmlns:a16="http://schemas.microsoft.com/office/drawing/2014/main" id="{E5729A27-02EE-E543-27F4-3164504622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538" b="20234"/>
          <a:stretch/>
        </p:blipFill>
        <p:spPr>
          <a:xfrm>
            <a:off x="6096000" y="1687586"/>
            <a:ext cx="4801394" cy="211140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E2301E70-9ECE-483D-C5FC-191A01D1586F}"/>
              </a:ext>
            </a:extLst>
          </p:cNvPr>
          <p:cNvSpPr txBox="1"/>
          <p:nvPr/>
        </p:nvSpPr>
        <p:spPr>
          <a:xfrm>
            <a:off x="8095140" y="1960474"/>
            <a:ext cx="145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FORMACAO SUPERIOR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8472980-6599-4E87-8E0A-4241D5402546}"/>
              </a:ext>
            </a:extLst>
          </p:cNvPr>
          <p:cNvSpPr txBox="1"/>
          <p:nvPr/>
        </p:nvSpPr>
        <p:spPr>
          <a:xfrm>
            <a:off x="9551981" y="2824792"/>
            <a:ext cx="1371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FORMACAO TÉCNICA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70FD940-1BCC-280C-2BBB-579F01E3F48F}"/>
              </a:ext>
            </a:extLst>
          </p:cNvPr>
          <p:cNvSpPr txBox="1"/>
          <p:nvPr/>
        </p:nvSpPr>
        <p:spPr>
          <a:xfrm>
            <a:off x="6666338" y="2977183"/>
            <a:ext cx="1490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 SEM FORMACAO </a:t>
            </a:r>
            <a:endParaRPr lang="pt-AO" sz="1400" dirty="0">
              <a:solidFill>
                <a:srgbClr val="FFC000"/>
              </a:solidFill>
            </a:endParaRPr>
          </a:p>
        </p:txBody>
      </p:sp>
      <p:pic>
        <p:nvPicPr>
          <p:cNvPr id="21" name="Imagem 20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33BE5C05-1609-90FB-8681-F1FC8A314B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500" b="19116"/>
          <a:stretch/>
        </p:blipFill>
        <p:spPr>
          <a:xfrm>
            <a:off x="6067824" y="4314315"/>
            <a:ext cx="4853766" cy="202227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09F9DC-A3AB-971F-E7B7-6EF546425517}"/>
              </a:ext>
            </a:extLst>
          </p:cNvPr>
          <p:cNvSpPr txBox="1"/>
          <p:nvPr/>
        </p:nvSpPr>
        <p:spPr>
          <a:xfrm>
            <a:off x="8066964" y="4544031"/>
            <a:ext cx="1456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SEM CASA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F949781-0C0F-B34C-B43B-416FD1FFEFF0}"/>
              </a:ext>
            </a:extLst>
          </p:cNvPr>
          <p:cNvSpPr txBox="1"/>
          <p:nvPr/>
        </p:nvSpPr>
        <p:spPr>
          <a:xfrm>
            <a:off x="9523805" y="5297749"/>
            <a:ext cx="1371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CASA ARRENDADA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3CA759B-AA59-A71A-A554-F7B1C0F93C0A}"/>
              </a:ext>
            </a:extLst>
          </p:cNvPr>
          <p:cNvSpPr txBox="1"/>
          <p:nvPr/>
        </p:nvSpPr>
        <p:spPr>
          <a:xfrm>
            <a:off x="6377609" y="127214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Credit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amout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por Job</a:t>
            </a:r>
            <a:endParaRPr lang="pt-AO" b="1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73FDDB-97A4-B6DE-EA98-CEA2C0B6A4F8}"/>
              </a:ext>
            </a:extLst>
          </p:cNvPr>
          <p:cNvSpPr txBox="1"/>
          <p:nvPr/>
        </p:nvSpPr>
        <p:spPr>
          <a:xfrm>
            <a:off x="6377609" y="383012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Credit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amout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por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Housing</a:t>
            </a:r>
            <a:endParaRPr lang="pt-AO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B27B83C-D329-004D-7093-FB257845D2E1}"/>
              </a:ext>
            </a:extLst>
          </p:cNvPr>
          <p:cNvSpPr txBox="1"/>
          <p:nvPr/>
        </p:nvSpPr>
        <p:spPr>
          <a:xfrm>
            <a:off x="669054" y="3775592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Credit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amout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por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Saving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accounts</a:t>
            </a:r>
            <a:endParaRPr lang="pt-AO" b="1" dirty="0"/>
          </a:p>
        </p:txBody>
      </p:sp>
      <p:pic>
        <p:nvPicPr>
          <p:cNvPr id="31" name="Imagem 30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666A67E2-65C9-385B-273E-511EC8DC1A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434" b="16249"/>
          <a:stretch/>
        </p:blipFill>
        <p:spPr>
          <a:xfrm>
            <a:off x="214085" y="4314315"/>
            <a:ext cx="5853739" cy="2012714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7138EC6B-1021-24DB-9AB0-700FE1579302}"/>
              </a:ext>
            </a:extLst>
          </p:cNvPr>
          <p:cNvSpPr txBox="1"/>
          <p:nvPr/>
        </p:nvSpPr>
        <p:spPr>
          <a:xfrm>
            <a:off x="6719043" y="5320353"/>
            <a:ext cx="11322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 CASA PROPRIA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1B48BE85-AB1D-D75E-4599-4BEB8AC007AA}"/>
              </a:ext>
            </a:extLst>
          </p:cNvPr>
          <p:cNvSpPr txBox="1"/>
          <p:nvPr/>
        </p:nvSpPr>
        <p:spPr>
          <a:xfrm>
            <a:off x="4944586" y="4697919"/>
            <a:ext cx="1123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POUCA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E5C000B-2236-85FD-5977-94C374B6DCA3}"/>
              </a:ext>
            </a:extLst>
          </p:cNvPr>
          <p:cNvSpPr txBox="1"/>
          <p:nvPr/>
        </p:nvSpPr>
        <p:spPr>
          <a:xfrm>
            <a:off x="3578195" y="5058743"/>
            <a:ext cx="9419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MUITO BOA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A0C5328-C142-49B8-3FE6-C0947B6D0A01}"/>
              </a:ext>
            </a:extLst>
          </p:cNvPr>
          <p:cNvSpPr txBox="1"/>
          <p:nvPr/>
        </p:nvSpPr>
        <p:spPr>
          <a:xfrm>
            <a:off x="2106576" y="4730014"/>
            <a:ext cx="1123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MODERADA</a:t>
            </a:r>
            <a:endParaRPr lang="pt-AO" sz="1400" dirty="0">
              <a:solidFill>
                <a:srgbClr val="FFC000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B72D3C-B337-BB68-B3C5-D7883ABEEEBC}"/>
              </a:ext>
            </a:extLst>
          </p:cNvPr>
          <p:cNvSpPr txBox="1"/>
          <p:nvPr/>
        </p:nvSpPr>
        <p:spPr>
          <a:xfrm>
            <a:off x="1119476" y="5085873"/>
            <a:ext cx="1123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FFC000"/>
                </a:solidFill>
              </a:rPr>
              <a:t>BOA</a:t>
            </a:r>
            <a:endParaRPr lang="pt-AO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98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Variável alvo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endParaRPr lang="pt-AO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239BFB4-6C93-C20F-B51F-3B0264A414F3}"/>
              </a:ext>
            </a:extLst>
          </p:cNvPr>
          <p:cNvSpPr txBox="1"/>
          <p:nvPr/>
        </p:nvSpPr>
        <p:spPr>
          <a:xfrm>
            <a:off x="682507" y="4759013"/>
            <a:ext cx="54269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De todo conjunto de informações, 70% são de clientes que não têm risco de crédito enquanto que 30%, a outra parcela, pertence aos elemento de risco. </a:t>
            </a:r>
          </a:p>
          <a:p>
            <a:endParaRPr lang="pt-PT" sz="1200" dirty="0"/>
          </a:p>
          <a:p>
            <a:r>
              <a:rPr lang="pt-PT" sz="1200" dirty="0"/>
              <a:t>Isso implica que a maior parte dos utentes honram com as suas responsabilidades de empréstimo.</a:t>
            </a:r>
            <a:endParaRPr lang="pt-AO" sz="1200" dirty="0"/>
          </a:p>
        </p:txBody>
      </p:sp>
      <p:pic>
        <p:nvPicPr>
          <p:cNvPr id="2" name="Imagem 1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548E83D5-3A17-5D73-5A9D-EB5032BAE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755761"/>
            <a:ext cx="5400040" cy="1346835"/>
          </a:xfrm>
          <a:prstGeom prst="rect">
            <a:avLst/>
          </a:prstGeom>
        </p:spPr>
      </p:pic>
      <p:pic>
        <p:nvPicPr>
          <p:cNvPr id="7" name="Imagem 6" descr="Uma imagem com captura de ecrã, diagrama, círculo, Gráficos&#10;&#10;Descrição gerada automaticamente">
            <a:extLst>
              <a:ext uri="{FF2B5EF4-FFF2-40B4-BE49-F238E27FC236}">
                <a16:creationId xmlns:a16="http://schemas.microsoft.com/office/drawing/2014/main" id="{358433CB-479F-AB5F-9717-64A7F0C0A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4968" y="1318254"/>
            <a:ext cx="4480592" cy="4751937"/>
          </a:xfrm>
          <a:prstGeom prst="rect">
            <a:avLst/>
          </a:prstGeom>
        </p:spPr>
      </p:pic>
      <p:pic>
        <p:nvPicPr>
          <p:cNvPr id="8" name="Imagem 7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D0133827-3548-3AE3-E994-57BABBB95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0" y="3102596"/>
            <a:ext cx="5400040" cy="132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738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835627" y="1318886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do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Credit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amount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</a:t>
            </a:r>
            <a:endParaRPr lang="pt-AO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79D657-45E6-7DF5-8549-CB23C64D68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8112" b="-10624"/>
          <a:stretch/>
        </p:blipFill>
        <p:spPr>
          <a:xfrm>
            <a:off x="835627" y="1738465"/>
            <a:ext cx="4833653" cy="612850"/>
          </a:xfrm>
          <a:prstGeom prst="rect">
            <a:avLst/>
          </a:prstGeom>
        </p:spPr>
      </p:pic>
      <p:pic>
        <p:nvPicPr>
          <p:cNvPr id="6" name="Imagem 5" descr="Uma imagem com texto, captura de ecrã, diagrama, Gráfico&#10;&#10;Descrição gerada automaticamente">
            <a:extLst>
              <a:ext uri="{FF2B5EF4-FFF2-40B4-BE49-F238E27FC236}">
                <a16:creationId xmlns:a16="http://schemas.microsoft.com/office/drawing/2014/main" id="{33F8F79B-6828-C8F1-AD44-A7649D474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27" y="2603081"/>
            <a:ext cx="4668719" cy="3371975"/>
          </a:xfrm>
          <a:prstGeom prst="rect">
            <a:avLst/>
          </a:prstGeom>
        </p:spPr>
      </p:pic>
      <p:pic>
        <p:nvPicPr>
          <p:cNvPr id="9" name="Imagem 8" descr="Uma imagem com captura de ecrã, texto, diagrama, Retângulo&#10;&#10;Descrição gerada automaticamente">
            <a:extLst>
              <a:ext uri="{FF2B5EF4-FFF2-40B4-BE49-F238E27FC236}">
                <a16:creationId xmlns:a16="http://schemas.microsoft.com/office/drawing/2014/main" id="{574AD9C7-386D-7456-F7DE-9259B89A2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239" y="2603081"/>
            <a:ext cx="4668719" cy="32931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B9655FF-9756-9BAB-B7A7-89F662EA89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3543" b="17069"/>
          <a:stretch/>
        </p:blipFill>
        <p:spPr>
          <a:xfrm>
            <a:off x="6314239" y="1688218"/>
            <a:ext cx="4668719" cy="55399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A23B08D-3D05-108D-E57E-60F2564D312F}"/>
              </a:ext>
            </a:extLst>
          </p:cNvPr>
          <p:cNvSpPr txBox="1"/>
          <p:nvPr/>
        </p:nvSpPr>
        <p:spPr>
          <a:xfrm>
            <a:off x="6314239" y="1314021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do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Duration</a:t>
            </a:r>
            <a:endParaRPr lang="pt-AO" b="1" dirty="0"/>
          </a:p>
        </p:txBody>
      </p:sp>
    </p:spTree>
    <p:extLst>
      <p:ext uri="{BB962C8B-B14F-4D97-AF65-F5344CB8AC3E}">
        <p14:creationId xmlns:p14="http://schemas.microsoft.com/office/powerpoint/2010/main" val="141060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da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Género</a:t>
            </a:r>
            <a:endParaRPr lang="pt-AO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E8C53D-5946-927C-EFC5-36B9C01B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769579"/>
            <a:ext cx="5400040" cy="369332"/>
          </a:xfrm>
          <a:prstGeom prst="rect">
            <a:avLst/>
          </a:prstGeom>
        </p:spPr>
      </p:pic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5A276E7-AD93-6829-AE2A-95B7F7EA1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4" y="2172579"/>
            <a:ext cx="5400040" cy="2161377"/>
          </a:xfrm>
          <a:prstGeom prst="rect">
            <a:avLst/>
          </a:prstGeom>
        </p:spPr>
      </p:pic>
      <p:pic>
        <p:nvPicPr>
          <p:cNvPr id="12" name="Imagem 11" descr="Uma imagem com texto, captura de ecrã, círculo, diagrama&#10;&#10;Descrição gerada automaticamente">
            <a:extLst>
              <a:ext uri="{FF2B5EF4-FFF2-40B4-BE49-F238E27FC236}">
                <a16:creationId xmlns:a16="http://schemas.microsoft.com/office/drawing/2014/main" id="{7BC6E97C-9A14-F09C-2EBE-97FA045465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456" r="4091" b="9787"/>
          <a:stretch/>
        </p:blipFill>
        <p:spPr>
          <a:xfrm>
            <a:off x="1123405" y="4367624"/>
            <a:ext cx="4744323" cy="2161376"/>
          </a:xfrm>
          <a:prstGeom prst="rect">
            <a:avLst/>
          </a:prstGeom>
        </p:spPr>
      </p:pic>
      <p:pic>
        <p:nvPicPr>
          <p:cNvPr id="2" name="Imagem 1" descr="Uma imagem com texto, captura de ecrã, Retângulo, diagrama&#10;&#10;Descrição gerada automaticamente">
            <a:extLst>
              <a:ext uri="{FF2B5EF4-FFF2-40B4-BE49-F238E27FC236}">
                <a16:creationId xmlns:a16="http://schemas.microsoft.com/office/drawing/2014/main" id="{9BAE390D-96F9-4D85-C1FC-2874494148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2908" y="1687586"/>
            <a:ext cx="5292344" cy="442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da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Job</a:t>
            </a:r>
            <a:endParaRPr lang="pt-AO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9F9E752-C899-7522-FC02-53F6A455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761208"/>
            <a:ext cx="5400040" cy="343817"/>
          </a:xfrm>
          <a:prstGeom prst="rect">
            <a:avLst/>
          </a:prstGeom>
        </p:spPr>
      </p:pic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E269693-28BF-20A0-34C8-1DFA5934B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69" y="2105025"/>
            <a:ext cx="5400040" cy="228736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A380D5E-B7BD-4793-512C-EA6193034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873" y="4455202"/>
            <a:ext cx="5378336" cy="2073798"/>
          </a:xfrm>
          <a:prstGeom prst="rect">
            <a:avLst/>
          </a:prstGeom>
        </p:spPr>
      </p:pic>
      <p:pic>
        <p:nvPicPr>
          <p:cNvPr id="10" name="Imagem 9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CEDB0742-B40C-D368-1569-B0F145079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687586"/>
            <a:ext cx="5400040" cy="43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5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da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Housing</a:t>
            </a:r>
            <a:endParaRPr lang="pt-AO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0DA5D2-75C5-4DE3-E3A3-E1921EBA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776626"/>
            <a:ext cx="5400040" cy="36933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32D6CC6-51C4-88D8-A6B1-D29ECAD31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23" y="4394079"/>
            <a:ext cx="4803016" cy="2091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DD76210-23E8-BD02-C3B2-63167A33C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054" y="2145958"/>
            <a:ext cx="5400040" cy="2204464"/>
          </a:xfrm>
          <a:prstGeom prst="rect">
            <a:avLst/>
          </a:prstGeom>
        </p:spPr>
      </p:pic>
      <p:pic>
        <p:nvPicPr>
          <p:cNvPr id="16" name="Imagem 15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329917CE-1A40-23BF-4EE9-CB46678120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9094" y="1687586"/>
            <a:ext cx="5400040" cy="437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3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Observação da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Risk</a:t>
            </a:r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Purpose</a:t>
            </a:r>
            <a:endParaRPr lang="pt-AO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950FA5-B7DB-C4BE-CDBB-92A8A5D9E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741715"/>
            <a:ext cx="5400040" cy="553998"/>
          </a:xfrm>
          <a:prstGeom prst="rect">
            <a:avLst/>
          </a:prstGeom>
        </p:spPr>
      </p:pic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A63DAFFF-D40D-C992-C5E0-E48BAF92BF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2" y="2295713"/>
            <a:ext cx="5400040" cy="1952843"/>
          </a:xfrm>
          <a:prstGeom prst="rect">
            <a:avLst/>
          </a:prstGeom>
        </p:spPr>
      </p:pic>
      <p:pic>
        <p:nvPicPr>
          <p:cNvPr id="12" name="Imagem 11" descr="Uma imagem com diagrama, círculo, Saturação de cores, captura de ecrã&#10;&#10;Descrição gerada automaticamente">
            <a:extLst>
              <a:ext uri="{FF2B5EF4-FFF2-40B4-BE49-F238E27FC236}">
                <a16:creationId xmlns:a16="http://schemas.microsoft.com/office/drawing/2014/main" id="{BAEC5920-FC0E-8E69-95A2-5E5083875D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70" b="14170"/>
          <a:stretch/>
        </p:blipFill>
        <p:spPr>
          <a:xfrm>
            <a:off x="678873" y="4248556"/>
            <a:ext cx="5390219" cy="2322327"/>
          </a:xfrm>
          <a:prstGeom prst="rect">
            <a:avLst/>
          </a:prstGeom>
        </p:spPr>
      </p:pic>
      <p:pic>
        <p:nvPicPr>
          <p:cNvPr id="14" name="Imagem 13" descr="Uma imagem com texto, captura de ecrã, diagrama, Paralelo&#10;&#10;Descrição gerada automaticamente">
            <a:extLst>
              <a:ext uri="{FF2B5EF4-FFF2-40B4-BE49-F238E27FC236}">
                <a16:creationId xmlns:a16="http://schemas.microsoft.com/office/drawing/2014/main" id="{133A5D1E-CEBC-8CBF-19EE-0A27DB5C79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314" b="-1"/>
          <a:stretch/>
        </p:blipFill>
        <p:spPr>
          <a:xfrm>
            <a:off x="6096000" y="1687586"/>
            <a:ext cx="5400040" cy="492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Correlação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pairplot</a:t>
            </a:r>
            <a:endParaRPr lang="pt-AO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D1324-80F0-A17D-FF23-CFC660CE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5" b="801"/>
          <a:stretch/>
        </p:blipFill>
        <p:spPr>
          <a:xfrm>
            <a:off x="419863" y="2351507"/>
            <a:ext cx="5676137" cy="3643813"/>
          </a:xfrm>
          <a:prstGeom prst="rect">
            <a:avLst/>
          </a:prstGeom>
        </p:spPr>
      </p:pic>
      <p:pic>
        <p:nvPicPr>
          <p:cNvPr id="9" name="Imagem 8" descr="Uma imagem com captura de ecrã, quadrado, texto, Retângulo&#10;&#10;Descrição gerada automaticamente">
            <a:extLst>
              <a:ext uri="{FF2B5EF4-FFF2-40B4-BE49-F238E27FC236}">
                <a16:creationId xmlns:a16="http://schemas.microsoft.com/office/drawing/2014/main" id="{C8BA4794-6C8C-52E6-8188-9345AAF16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632" y="2506101"/>
            <a:ext cx="5624124" cy="2986659"/>
          </a:xfrm>
          <a:prstGeom prst="rect">
            <a:avLst/>
          </a:prstGeom>
        </p:spPr>
      </p:pic>
      <p:pic>
        <p:nvPicPr>
          <p:cNvPr id="10" name="Imagem 9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25F0FC7B-D0F6-0548-DE1D-A5C0D5B12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632" y="1687586"/>
            <a:ext cx="5400040" cy="818515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26D55A-35BE-D2A7-5943-8EE292D68D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052" y="1687586"/>
            <a:ext cx="5400040" cy="47561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8392AD9-026A-6CB1-A142-2CAEE702E061}"/>
              </a:ext>
            </a:extLst>
          </p:cNvPr>
          <p:cNvSpPr txBox="1"/>
          <p:nvPr/>
        </p:nvSpPr>
        <p:spPr>
          <a:xfrm>
            <a:off x="6164632" y="1318254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Correlação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Heatmap</a:t>
            </a:r>
            <a:endParaRPr lang="pt-AO" b="1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890E78A-39EE-83CB-5CD0-A3E49BD6579D}"/>
              </a:ext>
            </a:extLst>
          </p:cNvPr>
          <p:cNvSpPr txBox="1"/>
          <p:nvPr/>
        </p:nvSpPr>
        <p:spPr>
          <a:xfrm>
            <a:off x="6385761" y="5642811"/>
            <a:ext cx="54029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É possível notar uma substancial correlação entre as variáveis </a:t>
            </a:r>
            <a:r>
              <a:rPr lang="pt-PT" sz="1400" dirty="0" err="1"/>
              <a:t>credit</a:t>
            </a:r>
            <a:r>
              <a:rPr lang="pt-PT" sz="1400" dirty="0"/>
              <a:t> </a:t>
            </a:r>
            <a:r>
              <a:rPr lang="pt-PT" sz="1400" dirty="0" err="1"/>
              <a:t>amout</a:t>
            </a:r>
            <a:r>
              <a:rPr lang="pt-PT" sz="1400" dirty="0"/>
              <a:t> e </a:t>
            </a:r>
            <a:r>
              <a:rPr lang="pt-PT" sz="1400" dirty="0" err="1"/>
              <a:t>duration</a:t>
            </a:r>
            <a:r>
              <a:rPr lang="pt-PT" sz="1400" dirty="0"/>
              <a:t>, sendo assim, considerou-se criar uma nova variável para que essas informações importantes sejam uteis para o modelo.</a:t>
            </a:r>
            <a:endParaRPr lang="pt-AO" sz="1400" dirty="0"/>
          </a:p>
        </p:txBody>
      </p:sp>
    </p:spTree>
    <p:extLst>
      <p:ext uri="{BB962C8B-B14F-4D97-AF65-F5344CB8AC3E}">
        <p14:creationId xmlns:p14="http://schemas.microsoft.com/office/powerpoint/2010/main" val="2135651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1AF1-3495-6F89-FEEC-4220032C364C}"/>
              </a:ext>
            </a:extLst>
          </p:cNvPr>
          <p:cNvSpPr txBox="1"/>
          <p:nvPr/>
        </p:nvSpPr>
        <p:spPr>
          <a:xfrm>
            <a:off x="609599" y="4216127"/>
            <a:ext cx="5754491" cy="1907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400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Credit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400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amount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PT" sz="1400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Duration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estão positivamente correlacionadas, isso significa que, geralmente, um aumento no valor do crédito solicitado tende a estar associado a um aumento na duração do crédito.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Em contrapartida, como as variáveis mencionadas se fazem importante para a classificação de risco, decidiu-se criar uma terceira variável, denominada montante por mês, para preservar a integridade das informação e tornar mais eficiente o modelo.</a:t>
            </a:r>
            <a:endParaRPr lang="pt-PT" sz="1400" kern="100" dirty="0">
              <a:effectLst/>
              <a:latin typeface="Segoe UI Light (corpo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09600" y="134688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Nova variável </a:t>
            </a:r>
            <a:r>
              <a:rPr lang="pt-PT" b="1" dirty="0" err="1"/>
              <a:t>amount</a:t>
            </a:r>
            <a:r>
              <a:rPr lang="pt-PT" b="1" dirty="0"/>
              <a:t> per </a:t>
            </a:r>
            <a:r>
              <a:rPr lang="pt-PT" b="1" dirty="0" err="1"/>
              <a:t>month</a:t>
            </a:r>
            <a:endParaRPr lang="pt-AO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9B87CAC-5EF2-4D83-7DA0-0B0BEAEAB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716214"/>
            <a:ext cx="5400040" cy="484505"/>
          </a:xfrm>
          <a:prstGeom prst="rect">
            <a:avLst/>
          </a:prstGeom>
        </p:spPr>
      </p:pic>
      <p:pic>
        <p:nvPicPr>
          <p:cNvPr id="14" name="Imagem 13" descr="Uma imagem com texto, Tipo de letra, file, número&#10;&#10;Descrição gerada automaticamente">
            <a:extLst>
              <a:ext uri="{FF2B5EF4-FFF2-40B4-BE49-F238E27FC236}">
                <a16:creationId xmlns:a16="http://schemas.microsoft.com/office/drawing/2014/main" id="{A4F983B8-CAAE-259D-F7B9-8A1084813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" y="2203498"/>
            <a:ext cx="5400040" cy="151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73E269-F2B4-296D-5AC0-2ED8D58ABEA8}"/>
                  </a:ext>
                </a:extLst>
              </p:cNvPr>
              <p:cNvSpPr txBox="1"/>
              <p:nvPr/>
            </p:nvSpPr>
            <p:spPr>
              <a:xfrm>
                <a:off x="1240473" y="3751231"/>
                <a:ext cx="3829895" cy="409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𝑎𝑚𝑜𝑢𝑛𝑡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𝐶𝑟𝑒𝑑𝑖𝑡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𝑎𝑚𝑜𝑢𝑛𝑡</m:t>
                          </m:r>
                        </m:num>
                        <m:den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𝐷𝑢𝑟𝑎𝑡𝑖𝑜𝑛</m:t>
                          </m:r>
                        </m:den>
                      </m:f>
                    </m:oMath>
                  </m:oMathPara>
                </a14:m>
                <a:endParaRPr lang="pt-AO" sz="14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FC73E269-F2B4-296D-5AC0-2ED8D58AB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73" y="3751231"/>
                <a:ext cx="3829895" cy="409086"/>
              </a:xfrm>
              <a:prstGeom prst="rect">
                <a:avLst/>
              </a:prstGeom>
              <a:blipFill>
                <a:blip r:embed="rId5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pt-A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CBAAF-AA9A-25D9-28C5-3A5980A1936D}"/>
              </a:ext>
            </a:extLst>
          </p:cNvPr>
          <p:cNvSpPr txBox="1"/>
          <p:nvPr/>
        </p:nvSpPr>
        <p:spPr>
          <a:xfrm>
            <a:off x="6364090" y="1310209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Nova correlação com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Heatmap</a:t>
            </a:r>
            <a:endParaRPr lang="pt-AO" b="1" dirty="0"/>
          </a:p>
        </p:txBody>
      </p:sp>
      <p:pic>
        <p:nvPicPr>
          <p:cNvPr id="22" name="Imagem 21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34BC8CC-B659-882B-8C08-1C94C5CFCC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89" y="1687894"/>
            <a:ext cx="5400040" cy="802005"/>
          </a:xfrm>
          <a:prstGeom prst="rect">
            <a:avLst/>
          </a:prstGeom>
        </p:spPr>
      </p:pic>
      <p:pic>
        <p:nvPicPr>
          <p:cNvPr id="23" name="Imagem 22" descr="Uma imagem com captura de ecrã, quadrado, texto, diagrama&#10;&#10;Descrição gerada automaticamente">
            <a:extLst>
              <a:ext uri="{FF2B5EF4-FFF2-40B4-BE49-F238E27FC236}">
                <a16:creationId xmlns:a16="http://schemas.microsoft.com/office/drawing/2014/main" id="{AEB96DE2-D6BE-DAEC-FE8B-8CBA0449E3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8845" y="2704458"/>
            <a:ext cx="5400040" cy="277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97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Modelos de aprendizado de maquina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09600" y="134688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Mapeando dados categóricos ordinais em numéricos</a:t>
            </a:r>
            <a:endParaRPr lang="pt-AO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CBAAF-AA9A-25D9-28C5-3A5980A1936D}"/>
              </a:ext>
            </a:extLst>
          </p:cNvPr>
          <p:cNvSpPr txBox="1"/>
          <p:nvPr/>
        </p:nvSpPr>
        <p:spPr>
          <a:xfrm>
            <a:off x="6364090" y="134688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Normalização do conjunto de dados</a:t>
            </a:r>
            <a:endParaRPr lang="pt-AO" b="1" dirty="0"/>
          </a:p>
        </p:txBody>
      </p:sp>
      <p:pic>
        <p:nvPicPr>
          <p:cNvPr id="2" name="Imagem 1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F7B6D974-DF66-3A1B-E964-BD7E158A7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16214"/>
            <a:ext cx="5400040" cy="18389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09ABD27-4350-2D8D-34AF-8386A569E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84490"/>
            <a:ext cx="5400040" cy="17150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34AFF1F-B1D0-43A7-6C5D-19BF5A689EE2}"/>
              </a:ext>
            </a:extLst>
          </p:cNvPr>
          <p:cNvSpPr txBox="1"/>
          <p:nvPr/>
        </p:nvSpPr>
        <p:spPr>
          <a:xfrm>
            <a:off x="609600" y="5299524"/>
            <a:ext cx="52815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Nota: como nos dados temos </a:t>
            </a:r>
            <a:r>
              <a:rPr lang="pt-PT" sz="1400" dirty="0" err="1"/>
              <a:t>variaveis</a:t>
            </a:r>
            <a:r>
              <a:rPr lang="pt-PT" sz="1400" dirty="0"/>
              <a:t> </a:t>
            </a:r>
            <a:r>
              <a:rPr lang="pt-PT" sz="1400" dirty="0" err="1"/>
              <a:t>categoricas</a:t>
            </a:r>
            <a:r>
              <a:rPr lang="pt-PT" sz="1400" dirty="0"/>
              <a:t> ordinais então decidiu-se </a:t>
            </a:r>
            <a:r>
              <a:rPr lang="pt-PT" sz="1400" dirty="0" err="1"/>
              <a:t>mapea-las</a:t>
            </a:r>
            <a:r>
              <a:rPr lang="pt-PT" sz="1400" dirty="0"/>
              <a:t> para </a:t>
            </a:r>
            <a:r>
              <a:rPr lang="pt-PT" sz="1400" dirty="0" err="1"/>
              <a:t>numericos</a:t>
            </a:r>
            <a:r>
              <a:rPr lang="pt-PT" sz="1400" dirty="0"/>
              <a:t> para melhorar a </a:t>
            </a:r>
            <a:r>
              <a:rPr lang="pt-PT" sz="1400" dirty="0" err="1"/>
              <a:t>eficiencia</a:t>
            </a:r>
            <a:r>
              <a:rPr lang="pt-PT" sz="1400" dirty="0"/>
              <a:t> do modelo.</a:t>
            </a:r>
            <a:endParaRPr lang="pt-AO" sz="14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10850E-863E-F045-80D9-E0A1D47FD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090" y="1716214"/>
            <a:ext cx="5400040" cy="1965325"/>
          </a:xfrm>
          <a:prstGeom prst="rect">
            <a:avLst/>
          </a:prstGeom>
        </p:spPr>
      </p:pic>
      <p:pic>
        <p:nvPicPr>
          <p:cNvPr id="9" name="Imagem 8" descr="Uma imagem com texto, Tipo de letra, número, file&#10;&#10;Descrição gerada automaticamente">
            <a:extLst>
              <a:ext uri="{FF2B5EF4-FFF2-40B4-BE49-F238E27FC236}">
                <a16:creationId xmlns:a16="http://schemas.microsoft.com/office/drawing/2014/main" id="{4B60D289-BCF2-6636-01F8-6CD8D2515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4090" y="3469946"/>
            <a:ext cx="5400040" cy="183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6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C24D7CC-0A23-EF7D-C11E-F3D572C9954C}"/>
              </a:ext>
            </a:extLst>
          </p:cNvPr>
          <p:cNvSpPr txBox="1"/>
          <p:nvPr/>
        </p:nvSpPr>
        <p:spPr>
          <a:xfrm>
            <a:off x="1085851" y="3020786"/>
            <a:ext cx="38372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1"/>
                </a:solidFill>
              </a:rPr>
              <a:t>APRESENTAÇAO DA</a:t>
            </a:r>
          </a:p>
          <a:p>
            <a:r>
              <a:rPr lang="pt-PT" sz="2800" b="1" dirty="0">
                <a:solidFill>
                  <a:schemeClr val="accent5"/>
                </a:solidFill>
              </a:rPr>
              <a:t>AGENDA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02BDA81-4BDB-FFA3-673A-B41C0EF6CAD6}"/>
              </a:ext>
            </a:extLst>
          </p:cNvPr>
          <p:cNvSpPr/>
          <p:nvPr/>
        </p:nvSpPr>
        <p:spPr>
          <a:xfrm>
            <a:off x="1040132" y="2334986"/>
            <a:ext cx="45719" cy="189482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AO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C643ED-EC5A-0F1E-9B15-F932EBF1FEBC}"/>
              </a:ext>
            </a:extLst>
          </p:cNvPr>
          <p:cNvSpPr/>
          <p:nvPr/>
        </p:nvSpPr>
        <p:spPr>
          <a:xfrm>
            <a:off x="5412923" y="508005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>
                <a:solidFill>
                  <a:schemeClr val="bg1"/>
                </a:solidFill>
              </a:rPr>
              <a:t>01</a:t>
            </a:r>
            <a:endParaRPr lang="pt-AO" sz="2800" b="1" dirty="0">
              <a:solidFill>
                <a:schemeClr val="bg1"/>
              </a:solidFill>
            </a:endParaRPr>
          </a:p>
        </p:txBody>
      </p:sp>
      <p:cxnSp>
        <p:nvCxnSpPr>
          <p:cNvPr id="9" name="Conexão reta 8">
            <a:extLst>
              <a:ext uri="{FF2B5EF4-FFF2-40B4-BE49-F238E27FC236}">
                <a16:creationId xmlns:a16="http://schemas.microsoft.com/office/drawing/2014/main" id="{63D7BFCD-9546-3D99-881D-C5435672842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5829302" y="1324433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DA0268-5C6E-11DC-CBC3-32DE80E1DA1A}"/>
              </a:ext>
            </a:extLst>
          </p:cNvPr>
          <p:cNvSpPr/>
          <p:nvPr/>
        </p:nvSpPr>
        <p:spPr>
          <a:xfrm>
            <a:off x="5412923" y="1505513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02</a:t>
            </a:r>
            <a:endParaRPr lang="pt-AO" sz="2800" b="1" dirty="0"/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A7567460-A6A6-E915-7751-11FEA06C564A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5829302" y="2321941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C7F2B113-7EA2-2BC9-F446-7394264DD35D}"/>
              </a:ext>
            </a:extLst>
          </p:cNvPr>
          <p:cNvSpPr/>
          <p:nvPr/>
        </p:nvSpPr>
        <p:spPr>
          <a:xfrm>
            <a:off x="5412923" y="2503021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03</a:t>
            </a:r>
            <a:endParaRPr lang="pt-AO" sz="2800" b="1" dirty="0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D3D17244-EF08-CF9C-34CF-C90293A6E9D7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5829302" y="3319449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72D282D-4FBD-E5B4-2D73-8ED9D4B45058}"/>
              </a:ext>
            </a:extLst>
          </p:cNvPr>
          <p:cNvSpPr/>
          <p:nvPr/>
        </p:nvSpPr>
        <p:spPr>
          <a:xfrm>
            <a:off x="5412923" y="3510997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04</a:t>
            </a:r>
            <a:endParaRPr lang="pt-AO" sz="2800" b="1" dirty="0"/>
          </a:p>
        </p:txBody>
      </p:sp>
      <p:cxnSp>
        <p:nvCxnSpPr>
          <p:cNvPr id="23" name="Conexão reta 22">
            <a:extLst>
              <a:ext uri="{FF2B5EF4-FFF2-40B4-BE49-F238E27FC236}">
                <a16:creationId xmlns:a16="http://schemas.microsoft.com/office/drawing/2014/main" id="{A4F1FBFA-50C7-68FA-CE60-D6E75F4CEB48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5829302" y="4327425"/>
            <a:ext cx="0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E91FF2F-31ED-6A75-F546-912A39F63844}"/>
              </a:ext>
            </a:extLst>
          </p:cNvPr>
          <p:cNvSpPr/>
          <p:nvPr/>
        </p:nvSpPr>
        <p:spPr>
          <a:xfrm>
            <a:off x="5412923" y="4535301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05</a:t>
            </a:r>
            <a:endParaRPr lang="pt-AO" sz="2800" b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7F4C91-BF01-6B44-CA9F-EDB0D6D4FBA0}"/>
              </a:ext>
            </a:extLst>
          </p:cNvPr>
          <p:cNvSpPr txBox="1"/>
          <p:nvPr/>
        </p:nvSpPr>
        <p:spPr>
          <a:xfrm>
            <a:off x="6245680" y="1652117"/>
            <a:ext cx="582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Problemática na análise de crédito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074BF27-E5BD-29C8-5931-9B8CD40E160F}"/>
              </a:ext>
            </a:extLst>
          </p:cNvPr>
          <p:cNvSpPr txBox="1"/>
          <p:nvPr/>
        </p:nvSpPr>
        <p:spPr>
          <a:xfrm>
            <a:off x="6245679" y="3690311"/>
            <a:ext cx="594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Análise exploratória de dados (EDA)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913F6AF-E981-02C6-859E-B01EC7FA755D}"/>
              </a:ext>
            </a:extLst>
          </p:cNvPr>
          <p:cNvSpPr txBox="1"/>
          <p:nvPr/>
        </p:nvSpPr>
        <p:spPr>
          <a:xfrm>
            <a:off x="6245679" y="2649625"/>
            <a:ext cx="417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Descrição do </a:t>
            </a:r>
            <a:r>
              <a:rPr lang="pt-PT" sz="2800" b="1" dirty="0" err="1">
                <a:solidFill>
                  <a:schemeClr val="accent5"/>
                </a:solidFill>
              </a:rPr>
              <a:t>Dataset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D9C577-EBDA-6342-9376-F9A2FC67633D}"/>
              </a:ext>
            </a:extLst>
          </p:cNvPr>
          <p:cNvSpPr txBox="1"/>
          <p:nvPr/>
        </p:nvSpPr>
        <p:spPr>
          <a:xfrm>
            <a:off x="6245680" y="654609"/>
            <a:ext cx="3053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Introdução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7F28EDF-6754-4E3A-7AC1-CB568502258A}"/>
              </a:ext>
            </a:extLst>
          </p:cNvPr>
          <p:cNvSpPr txBox="1"/>
          <p:nvPr/>
        </p:nvSpPr>
        <p:spPr>
          <a:xfrm>
            <a:off x="6245679" y="4681905"/>
            <a:ext cx="6229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Modelos de aprendizado de maquina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cxnSp>
        <p:nvCxnSpPr>
          <p:cNvPr id="33" name="Conexão reta 32">
            <a:extLst>
              <a:ext uri="{FF2B5EF4-FFF2-40B4-BE49-F238E27FC236}">
                <a16:creationId xmlns:a16="http://schemas.microsoft.com/office/drawing/2014/main" id="{CC4115F9-9AD4-9D43-2983-54C60DF1DB7B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5829302" y="5351729"/>
            <a:ext cx="0" cy="326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63D4286-5EE0-7AC9-9B02-615573A1E400}"/>
              </a:ext>
            </a:extLst>
          </p:cNvPr>
          <p:cNvSpPr/>
          <p:nvPr/>
        </p:nvSpPr>
        <p:spPr>
          <a:xfrm>
            <a:off x="5412923" y="5527653"/>
            <a:ext cx="832757" cy="8164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800" b="1" dirty="0"/>
              <a:t>06</a:t>
            </a:r>
            <a:endParaRPr lang="pt-AO" sz="28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4771967-CEDD-36D7-EE68-A864B6BF741E}"/>
              </a:ext>
            </a:extLst>
          </p:cNvPr>
          <p:cNvSpPr txBox="1"/>
          <p:nvPr/>
        </p:nvSpPr>
        <p:spPr>
          <a:xfrm>
            <a:off x="6245679" y="5674257"/>
            <a:ext cx="4819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b="1" dirty="0">
                <a:solidFill>
                  <a:schemeClr val="accent5"/>
                </a:solidFill>
              </a:rPr>
              <a:t>Conclusão e recomendações</a:t>
            </a:r>
            <a:endParaRPr lang="pt-AO" sz="2800" b="1" dirty="0">
              <a:solidFill>
                <a:schemeClr val="accent5"/>
              </a:solidFill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D640411F-61F7-06E9-0962-07444C24F28E}"/>
              </a:ext>
            </a:extLst>
          </p:cNvPr>
          <p:cNvSpPr txBox="1"/>
          <p:nvPr/>
        </p:nvSpPr>
        <p:spPr>
          <a:xfrm>
            <a:off x="0" y="6520005"/>
            <a:ext cx="62359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58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Modelos de aprendizado de maquina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09600" y="134688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err="1"/>
              <a:t>Checando</a:t>
            </a:r>
            <a:r>
              <a:rPr lang="pt-PT" b="1" dirty="0"/>
              <a:t> novamente a correlação</a:t>
            </a:r>
            <a:endParaRPr lang="pt-AO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CBAAF-AA9A-25D9-28C5-3A5980A1936D}"/>
              </a:ext>
            </a:extLst>
          </p:cNvPr>
          <p:cNvSpPr txBox="1"/>
          <p:nvPr/>
        </p:nvSpPr>
        <p:spPr>
          <a:xfrm>
            <a:off x="6364090" y="134688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Dividindo o conjunto em treino e teste</a:t>
            </a:r>
            <a:endParaRPr lang="pt-AO" b="1" dirty="0"/>
          </a:p>
        </p:txBody>
      </p:sp>
      <p:pic>
        <p:nvPicPr>
          <p:cNvPr id="6" name="Imagem 5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CDA4285D-C2A4-4F93-BE60-1B558552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16214"/>
            <a:ext cx="5400040" cy="974725"/>
          </a:xfrm>
          <a:prstGeom prst="rect">
            <a:avLst/>
          </a:prstGeom>
        </p:spPr>
      </p:pic>
      <p:pic>
        <p:nvPicPr>
          <p:cNvPr id="10" name="Imagem 9" descr="Uma imagem com captura de ecrã, quadrado, texto, diagrama&#10;&#10;Descrição gerada automaticamente">
            <a:extLst>
              <a:ext uri="{FF2B5EF4-FFF2-40B4-BE49-F238E27FC236}">
                <a16:creationId xmlns:a16="http://schemas.microsoft.com/office/drawing/2014/main" id="{9ABACE29-3A8E-8B36-0E6B-A88CDB063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90939"/>
            <a:ext cx="5400040" cy="3449478"/>
          </a:xfrm>
          <a:prstGeom prst="rect">
            <a:avLst/>
          </a:prstGeom>
        </p:spPr>
      </p:pic>
      <p:pic>
        <p:nvPicPr>
          <p:cNvPr id="12" name="Imagem 11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21012380-0A35-9E25-FE17-B5ADE24C3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090" y="1716214"/>
            <a:ext cx="5400040" cy="185928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9746D58-94D1-5DEF-35D8-795BBEE0339B}"/>
              </a:ext>
            </a:extLst>
          </p:cNvPr>
          <p:cNvSpPr txBox="1"/>
          <p:nvPr/>
        </p:nvSpPr>
        <p:spPr>
          <a:xfrm>
            <a:off x="6194394" y="3977109"/>
            <a:ext cx="5754491" cy="1164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Em consideração, definiu-se que 30% dos dados serão usados para teste e 70% para treino.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Os modelos escolhidos foram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: regressão logística, árvore de decisão e floresta aleatória.</a:t>
            </a:r>
            <a:endParaRPr lang="pt-PT" sz="1400" kern="100" dirty="0">
              <a:effectLst/>
              <a:latin typeface="Segoe UI Light (corpo)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93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Modelos de aprendizado de maquina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09600" y="134688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Regressão logística</a:t>
            </a:r>
            <a:endParaRPr lang="pt-AO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CBAAF-AA9A-25D9-28C5-3A5980A1936D}"/>
              </a:ext>
            </a:extLst>
          </p:cNvPr>
          <p:cNvSpPr txBox="1"/>
          <p:nvPr/>
        </p:nvSpPr>
        <p:spPr>
          <a:xfrm>
            <a:off x="4264385" y="134688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Árvore de decisão</a:t>
            </a:r>
            <a:endParaRPr lang="pt-AO" b="1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620940A-0003-77C1-CD11-AC492AA3E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97" y="3129383"/>
            <a:ext cx="3554666" cy="2624578"/>
          </a:xfrm>
          <a:prstGeom prst="rect">
            <a:avLst/>
          </a:prstGeom>
        </p:spPr>
      </p:pic>
      <p:pic>
        <p:nvPicPr>
          <p:cNvPr id="15" name="Imagem 1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B961D3C-2D01-96F4-6C7C-10679DB7E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221" y="3129382"/>
            <a:ext cx="3498042" cy="2624578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5049CB-F957-0211-A09A-9D93AF037617}"/>
              </a:ext>
            </a:extLst>
          </p:cNvPr>
          <p:cNvSpPr txBox="1"/>
          <p:nvPr/>
        </p:nvSpPr>
        <p:spPr>
          <a:xfrm>
            <a:off x="7910284" y="1314642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Floresta aleatória</a:t>
            </a:r>
            <a:endParaRPr lang="pt-AO" b="1" dirty="0"/>
          </a:p>
        </p:txBody>
      </p:sp>
      <p:pic>
        <p:nvPicPr>
          <p:cNvPr id="20" name="Imagem 1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B12A9C43-2A5B-7FA2-D360-333A60DB6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284" y="3129382"/>
            <a:ext cx="3366296" cy="2624578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4292170-2470-BD4F-935F-1B98349A9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284" y="1683974"/>
            <a:ext cx="3462187" cy="1413168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0710BE7-3D29-54E2-F32C-461F32962C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8057" y="1683974"/>
            <a:ext cx="3498042" cy="1380928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6C8912D-2A6C-7EDA-0E58-9C57C5B092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1683974"/>
            <a:ext cx="3518764" cy="13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1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Modelos de aprendizado de maquina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B4DD5A6-2FAC-0FCE-A436-004B63A82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60478" y="3089473"/>
            <a:ext cx="1306042" cy="132104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4E5AB9D-A626-4125-7B85-DE0797A9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6490" y="3089473"/>
            <a:ext cx="1306042" cy="1321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CE4B5E-F795-D128-DF02-EAD0A584D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2502" y="3089473"/>
            <a:ext cx="1306042" cy="1321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29D331-92C9-F4FD-046A-5FC296328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2502" y="1268492"/>
            <a:ext cx="1306042" cy="1321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3663C53-0397-81F6-7A88-017F1F148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32502" y="4910454"/>
            <a:ext cx="1306042" cy="13210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12">
            <a:extLst>
              <a:ext uri="{FF2B5EF4-FFF2-40B4-BE49-F238E27FC236}">
                <a16:creationId xmlns:a16="http://schemas.microsoft.com/office/drawing/2014/main" id="{88BDE79A-4C17-A897-9173-173DAD264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3578087" y="3749993"/>
            <a:ext cx="782391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7">
            <a:extLst>
              <a:ext uri="{FF2B5EF4-FFF2-40B4-BE49-F238E27FC236}">
                <a16:creationId xmlns:a16="http://schemas.microsoft.com/office/drawing/2014/main" id="{B397F377-2851-7136-FE3F-803687768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5666520" y="3749993"/>
            <a:ext cx="1079970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8">
            <a:extLst>
              <a:ext uri="{FF2B5EF4-FFF2-40B4-BE49-F238E27FC236}">
                <a16:creationId xmlns:a16="http://schemas.microsoft.com/office/drawing/2014/main" id="{30E46F8E-2F26-DA10-8A60-AEFA30E49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8052532" y="3749993"/>
            <a:ext cx="1079970" cy="0"/>
          </a:xfrm>
          <a:prstGeom prst="straightConnector1">
            <a:avLst/>
          </a:prstGeom>
          <a:ln w="2222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20">
            <a:extLst>
              <a:ext uri="{FF2B5EF4-FFF2-40B4-BE49-F238E27FC236}">
                <a16:creationId xmlns:a16="http://schemas.microsoft.com/office/drawing/2014/main" id="{A336E67E-E76D-ABEB-A94B-C0ACC0EF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6" idx="2"/>
            <a:endCxn id="57" idx="2"/>
          </p:cNvCxnSpPr>
          <p:nvPr/>
        </p:nvCxnSpPr>
        <p:spPr>
          <a:xfrm rot="10800000" flipV="1">
            <a:off x="9132502" y="1929012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81">
            <a:extLst>
              <a:ext uri="{FF2B5EF4-FFF2-40B4-BE49-F238E27FC236}">
                <a16:creationId xmlns:a16="http://schemas.microsoft.com/office/drawing/2014/main" id="{E44E958A-C947-CBB5-B07C-F0514042C26D}"/>
              </a:ext>
            </a:extLst>
          </p:cNvPr>
          <p:cNvSpPr/>
          <p:nvPr/>
        </p:nvSpPr>
        <p:spPr>
          <a:xfrm>
            <a:off x="4449288" y="3642273"/>
            <a:ext cx="1128422" cy="215444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GradientSeach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6" name="Rectangle 82">
            <a:extLst>
              <a:ext uri="{FF2B5EF4-FFF2-40B4-BE49-F238E27FC236}">
                <a16:creationId xmlns:a16="http://schemas.microsoft.com/office/drawing/2014/main" id="{B20A9010-9D17-E43A-291B-A4980F43521C}"/>
              </a:ext>
            </a:extLst>
          </p:cNvPr>
          <p:cNvSpPr/>
          <p:nvPr/>
        </p:nvSpPr>
        <p:spPr>
          <a:xfrm>
            <a:off x="6784545" y="3490572"/>
            <a:ext cx="122993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Peso/</a:t>
            </a:r>
            <a:r>
              <a:rPr lang="en-US" sz="1400" dirty="0" err="1">
                <a:solidFill>
                  <a:schemeClr val="bg1"/>
                </a:solidFill>
              </a:rPr>
              <a:t>Redução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majoritario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7" name="Rectangle 83">
            <a:extLst>
              <a:ext uri="{FF2B5EF4-FFF2-40B4-BE49-F238E27FC236}">
                <a16:creationId xmlns:a16="http://schemas.microsoft.com/office/drawing/2014/main" id="{2C49703B-7A86-07DE-436E-824D2853254E}"/>
              </a:ext>
            </a:extLst>
          </p:cNvPr>
          <p:cNvSpPr/>
          <p:nvPr/>
        </p:nvSpPr>
        <p:spPr>
          <a:xfrm>
            <a:off x="9221312" y="3534551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Arvore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decisão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Rectangle 84">
            <a:extLst>
              <a:ext uri="{FF2B5EF4-FFF2-40B4-BE49-F238E27FC236}">
                <a16:creationId xmlns:a16="http://schemas.microsoft.com/office/drawing/2014/main" id="{B24BD34C-7B30-8AA3-223C-237BD625C564}"/>
              </a:ext>
            </a:extLst>
          </p:cNvPr>
          <p:cNvSpPr/>
          <p:nvPr/>
        </p:nvSpPr>
        <p:spPr>
          <a:xfrm>
            <a:off x="9221312" y="1713569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Regressão</a:t>
            </a:r>
            <a:r>
              <a:rPr lang="en-US" sz="1400" dirty="0">
                <a:solidFill>
                  <a:schemeClr val="bg1"/>
                </a:solidFill>
              </a:rPr>
              <a:t> Logistica</a:t>
            </a:r>
          </a:p>
        </p:txBody>
      </p:sp>
      <p:sp>
        <p:nvSpPr>
          <p:cNvPr id="69" name="Rectangle 85">
            <a:extLst>
              <a:ext uri="{FF2B5EF4-FFF2-40B4-BE49-F238E27FC236}">
                <a16:creationId xmlns:a16="http://schemas.microsoft.com/office/drawing/2014/main" id="{DA0D9344-5B23-D41C-4F26-03E64E49B633}"/>
              </a:ext>
            </a:extLst>
          </p:cNvPr>
          <p:cNvSpPr/>
          <p:nvPr/>
        </p:nvSpPr>
        <p:spPr>
          <a:xfrm>
            <a:off x="9221312" y="5355532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Floresta </a:t>
            </a:r>
            <a:r>
              <a:rPr lang="en-US" sz="1400" dirty="0" err="1">
                <a:solidFill>
                  <a:schemeClr val="bg1"/>
                </a:solidFill>
              </a:rPr>
              <a:t>aleatoria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0" name="Rectangle 89">
            <a:extLst>
              <a:ext uri="{FF2B5EF4-FFF2-40B4-BE49-F238E27FC236}">
                <a16:creationId xmlns:a16="http://schemas.microsoft.com/office/drawing/2014/main" id="{C071C38E-D732-AE59-635C-51B389F66C6B}"/>
              </a:ext>
            </a:extLst>
          </p:cNvPr>
          <p:cNvSpPr/>
          <p:nvPr/>
        </p:nvSpPr>
        <p:spPr>
          <a:xfrm>
            <a:off x="6643359" y="4564636"/>
            <a:ext cx="1512304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Balanceamento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de classes</a:t>
            </a:r>
          </a:p>
        </p:txBody>
      </p:sp>
      <p:sp>
        <p:nvSpPr>
          <p:cNvPr id="71" name="Rectangle 90">
            <a:extLst>
              <a:ext uri="{FF2B5EF4-FFF2-40B4-BE49-F238E27FC236}">
                <a16:creationId xmlns:a16="http://schemas.microsoft.com/office/drawing/2014/main" id="{4A4C3C86-76FB-F823-C77D-3F22D6E53FD7}"/>
              </a:ext>
            </a:extLst>
          </p:cNvPr>
          <p:cNvSpPr/>
          <p:nvPr/>
        </p:nvSpPr>
        <p:spPr>
          <a:xfrm>
            <a:off x="4139572" y="4532442"/>
            <a:ext cx="1876346" cy="46705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melhores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Hiperparámetros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72F1718-CF8D-44D8-D468-5C0167306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6464" y="3231531"/>
            <a:ext cx="1306042" cy="132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BCA91A1-E5BD-60AF-BB5C-3D6B110A9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6464" y="1410550"/>
            <a:ext cx="1306042" cy="132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30B7E04-0E73-DA63-60A1-7BCF3DC7A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46464" y="5052512"/>
            <a:ext cx="1306042" cy="13210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7" name="Connector: Elbow 20">
            <a:extLst>
              <a:ext uri="{FF2B5EF4-FFF2-40B4-BE49-F238E27FC236}">
                <a16:creationId xmlns:a16="http://schemas.microsoft.com/office/drawing/2014/main" id="{75CF04DE-1A71-4C2C-14DD-1CAB2241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5" idx="6"/>
            <a:endCxn id="76" idx="6"/>
          </p:cNvCxnSpPr>
          <p:nvPr/>
        </p:nvCxnSpPr>
        <p:spPr>
          <a:xfrm>
            <a:off x="3352506" y="2071070"/>
            <a:ext cx="12700" cy="3641962"/>
          </a:xfrm>
          <a:prstGeom prst="bentConnector3">
            <a:avLst>
              <a:gd name="adj1" fmla="val 1800000"/>
            </a:avLst>
          </a:prstGeom>
          <a:ln w="22225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83">
            <a:extLst>
              <a:ext uri="{FF2B5EF4-FFF2-40B4-BE49-F238E27FC236}">
                <a16:creationId xmlns:a16="http://schemas.microsoft.com/office/drawing/2014/main" id="{0CC895A3-4288-0E1D-C0C4-5ACFAC921AB8}"/>
              </a:ext>
            </a:extLst>
          </p:cNvPr>
          <p:cNvSpPr/>
          <p:nvPr/>
        </p:nvSpPr>
        <p:spPr>
          <a:xfrm>
            <a:off x="2135274" y="3676609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Arvore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decisão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9" name="Rectangle 84">
            <a:extLst>
              <a:ext uri="{FF2B5EF4-FFF2-40B4-BE49-F238E27FC236}">
                <a16:creationId xmlns:a16="http://schemas.microsoft.com/office/drawing/2014/main" id="{ECA4239C-71A0-797F-7F67-42919AE62AAD}"/>
              </a:ext>
            </a:extLst>
          </p:cNvPr>
          <p:cNvSpPr/>
          <p:nvPr/>
        </p:nvSpPr>
        <p:spPr>
          <a:xfrm>
            <a:off x="2135274" y="1855627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Regressão</a:t>
            </a:r>
            <a:r>
              <a:rPr lang="en-US" sz="1400" dirty="0">
                <a:solidFill>
                  <a:schemeClr val="bg1"/>
                </a:solidFill>
              </a:rPr>
              <a:t> Logistica</a:t>
            </a:r>
          </a:p>
        </p:txBody>
      </p:sp>
      <p:sp>
        <p:nvSpPr>
          <p:cNvPr id="80" name="Rectangle 85">
            <a:extLst>
              <a:ext uri="{FF2B5EF4-FFF2-40B4-BE49-F238E27FC236}">
                <a16:creationId xmlns:a16="http://schemas.microsoft.com/office/drawing/2014/main" id="{DC9EBAAB-D864-EA42-A62C-8D497034875A}"/>
              </a:ext>
            </a:extLst>
          </p:cNvPr>
          <p:cNvSpPr/>
          <p:nvPr/>
        </p:nvSpPr>
        <p:spPr>
          <a:xfrm>
            <a:off x="2135274" y="5497590"/>
            <a:ext cx="1128422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Floresta </a:t>
            </a:r>
            <a:r>
              <a:rPr lang="en-US" sz="1400" dirty="0" err="1">
                <a:solidFill>
                  <a:schemeClr val="bg1"/>
                </a:solidFill>
              </a:rPr>
              <a:t>aleatoria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90" name="Gráfico 89" descr="Distintivo: deixar de seguir com preenchimento sólido">
            <a:extLst>
              <a:ext uri="{FF2B5EF4-FFF2-40B4-BE49-F238E27FC236}">
                <a16:creationId xmlns:a16="http://schemas.microsoft.com/office/drawing/2014/main" id="{1AA807C1-B86A-6767-4D9C-0DE937BE2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709" y="1459858"/>
            <a:ext cx="509552" cy="509552"/>
          </a:xfrm>
          <a:prstGeom prst="rect">
            <a:avLst/>
          </a:prstGeom>
        </p:spPr>
      </p:pic>
      <p:pic>
        <p:nvPicPr>
          <p:cNvPr id="94" name="Gráfico 93" descr="Marca de Verificação com preenchimento sólido">
            <a:extLst>
              <a:ext uri="{FF2B5EF4-FFF2-40B4-BE49-F238E27FC236}">
                <a16:creationId xmlns:a16="http://schemas.microsoft.com/office/drawing/2014/main" id="{5D98E916-8288-5141-F11C-896B7252C4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17812" y="1295487"/>
            <a:ext cx="580942" cy="580942"/>
          </a:xfrm>
          <a:prstGeom prst="rect">
            <a:avLst/>
          </a:prstGeom>
        </p:spPr>
      </p:pic>
      <p:pic>
        <p:nvPicPr>
          <p:cNvPr id="96" name="Gráfico 95" descr="Distintivo: deixar de seguir com preenchimento sólido">
            <a:extLst>
              <a:ext uri="{FF2B5EF4-FFF2-40B4-BE49-F238E27FC236}">
                <a16:creationId xmlns:a16="http://schemas.microsoft.com/office/drawing/2014/main" id="{66B9E36D-7CD5-E0D4-E62B-0447442B6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709" y="3275830"/>
            <a:ext cx="509552" cy="509552"/>
          </a:xfrm>
          <a:prstGeom prst="rect">
            <a:avLst/>
          </a:prstGeom>
        </p:spPr>
      </p:pic>
      <p:pic>
        <p:nvPicPr>
          <p:cNvPr id="97" name="Gráfico 96" descr="Distintivo: deixar de seguir com preenchimento sólido">
            <a:extLst>
              <a:ext uri="{FF2B5EF4-FFF2-40B4-BE49-F238E27FC236}">
                <a16:creationId xmlns:a16="http://schemas.microsoft.com/office/drawing/2014/main" id="{12124E26-70C4-A1AB-F5E4-F4A6204A4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3765" y="5106663"/>
            <a:ext cx="509552" cy="509552"/>
          </a:xfrm>
          <a:prstGeom prst="rect">
            <a:avLst/>
          </a:prstGeom>
        </p:spPr>
      </p:pic>
      <p:pic>
        <p:nvPicPr>
          <p:cNvPr id="98" name="Gráfico 97" descr="Marca de Verificação com preenchimento sólido">
            <a:extLst>
              <a:ext uri="{FF2B5EF4-FFF2-40B4-BE49-F238E27FC236}">
                <a16:creationId xmlns:a16="http://schemas.microsoft.com/office/drawing/2014/main" id="{795DF136-8DF5-DEBA-80D1-D27D038F19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5052" y="3125073"/>
            <a:ext cx="580942" cy="580942"/>
          </a:xfrm>
          <a:prstGeom prst="rect">
            <a:avLst/>
          </a:prstGeom>
        </p:spPr>
      </p:pic>
      <p:pic>
        <p:nvPicPr>
          <p:cNvPr id="99" name="Gráfico 98" descr="Marca de Verificação com preenchimento sólido">
            <a:extLst>
              <a:ext uri="{FF2B5EF4-FFF2-40B4-BE49-F238E27FC236}">
                <a16:creationId xmlns:a16="http://schemas.microsoft.com/office/drawing/2014/main" id="{BF8A9A2A-56F6-F8CC-1385-11914127C7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8142" y="4913638"/>
            <a:ext cx="580942" cy="58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Modelos de aprendizado de maquina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09600" y="1346882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Regressão logística</a:t>
            </a:r>
            <a:endParaRPr lang="pt-AO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3CCBAAF-AA9A-25D9-28C5-3A5980A1936D}"/>
              </a:ext>
            </a:extLst>
          </p:cNvPr>
          <p:cNvSpPr txBox="1"/>
          <p:nvPr/>
        </p:nvSpPr>
        <p:spPr>
          <a:xfrm>
            <a:off x="4264820" y="134688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Árvore de decisão</a:t>
            </a:r>
            <a:endParaRPr lang="pt-AO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5049CB-F957-0211-A09A-9D93AF037617}"/>
              </a:ext>
            </a:extLst>
          </p:cNvPr>
          <p:cNvSpPr txBox="1"/>
          <p:nvPr/>
        </p:nvSpPr>
        <p:spPr>
          <a:xfrm>
            <a:off x="7910284" y="1331147"/>
            <a:ext cx="6141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Floresta aleatória</a:t>
            </a:r>
            <a:endParaRPr lang="pt-AO" b="1" dirty="0"/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78A7C9A7-1FDB-9DFE-740E-0106CFE4F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790" y="3177526"/>
            <a:ext cx="3373040" cy="2624578"/>
          </a:xfrm>
          <a:prstGeom prst="rect">
            <a:avLst/>
          </a:prstGeom>
        </p:spPr>
      </p:pic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91313686-6F58-CD6D-0129-2B86E795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17" y="3177526"/>
            <a:ext cx="3554631" cy="2624578"/>
          </a:xfrm>
          <a:prstGeom prst="rect">
            <a:avLst/>
          </a:prstGeom>
        </p:spPr>
      </p:pic>
      <p:pic>
        <p:nvPicPr>
          <p:cNvPr id="12" name="Imagem 1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3EC92C7A-28C5-C9C7-FD53-D2A3ED5C1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0284" y="1700478"/>
            <a:ext cx="3431315" cy="1428903"/>
          </a:xfrm>
          <a:prstGeom prst="rect">
            <a:avLst/>
          </a:prstGeom>
        </p:spPr>
      </p:pic>
      <p:pic>
        <p:nvPicPr>
          <p:cNvPr id="14" name="Imagem 13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A5DFDD3-A82F-3630-6AA1-89C1B4269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0284" y="3177525"/>
            <a:ext cx="3431315" cy="262457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3527059-7E2A-4124-33CA-F02E06FFAB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917" y="1716214"/>
            <a:ext cx="3428697" cy="14131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84C5094-715F-0FB0-4D97-D56C523A27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4820" y="1716214"/>
            <a:ext cx="3519530" cy="139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6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Insights e recomendações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1AF1-3495-6F89-FEEC-4220032C364C}"/>
              </a:ext>
            </a:extLst>
          </p:cNvPr>
          <p:cNvSpPr txBox="1"/>
          <p:nvPr/>
        </p:nvSpPr>
        <p:spPr>
          <a:xfrm>
            <a:off x="522514" y="1335314"/>
            <a:ext cx="11059886" cy="485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INSIGHTS :</a:t>
            </a:r>
            <a:endParaRPr lang="pt-AO" sz="1400" kern="100" dirty="0">
              <a:effectLst/>
              <a:latin typeface="Segoe UI Light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Distribuição de Crédito: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É conveniente 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Verifi</a:t>
            </a:r>
            <a:r>
              <a:rPr lang="pt-PT" sz="1400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car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a proporção entre créditos bons e ruins. 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número de créditos 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bons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é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alto, 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indicando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critério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lenientes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de seleção.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Importância das Características: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Características como job e housing podem influenciar a capacidade de pagamento e devem ser cuidadosamente analisadas.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Montante e Duração do Crédito:</a:t>
            </a:r>
            <a:r>
              <a:rPr lang="pt-PT" sz="1400" b="1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Clientes que solicitam montantes maiores ou têm prazos mais longos para o crédito podem ter uma probabilidade maior de inadimplência.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RECOMENDAÇÕES:</a:t>
            </a:r>
            <a:endParaRPr lang="pt-AO" sz="1400" kern="100" dirty="0">
              <a:effectLst/>
              <a:latin typeface="Segoe UI Light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Aprimoramento das Variáveis: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Avali</a:t>
            </a:r>
            <a:r>
              <a:rPr lang="pt-PT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ar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a inclusão de novas variáveis ou fontes de dados adicionais que possam ajudar a prever melhor a inadimplência.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Monitoramento Contínuo: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A performance do modelo deve ser monitorada e reavaliada regularmente. Dados novos e mudanças no comportamento financeiro dos clientes podem impactar a eficácia do modelo.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Análise de Segmentos: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Realizar análises segmentadas (por exemplo, por faixa etária) pode revelar insights adicionais e permitir uma gestão de crédito mais personalizada.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AO" sz="1400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Educação e Ferramentas de Crédito:</a:t>
            </a:r>
            <a:r>
              <a:rPr lang="pt-PT" sz="1400" kern="100" dirty="0"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AO" sz="1400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Implementar programas para educar clientes sobre gestão financeira pode reduzir a inadimplência e melhorar a saúde das finanças.</a:t>
            </a:r>
          </a:p>
        </p:txBody>
      </p:sp>
    </p:spTree>
    <p:extLst>
      <p:ext uri="{BB962C8B-B14F-4D97-AF65-F5344CB8AC3E}">
        <p14:creationId xmlns:p14="http://schemas.microsoft.com/office/powerpoint/2010/main" val="2889511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Questões?</a:t>
            </a:r>
            <a:endParaRPr lang="pt-AO" sz="4000" b="1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pic>
        <p:nvPicPr>
          <p:cNvPr id="2" name="Content Placeholder 7" descr="Icon&#10;&#10;Description automatically generated">
            <a:extLst>
              <a:ext uri="{FF2B5EF4-FFF2-40B4-BE49-F238E27FC236}">
                <a16:creationId xmlns:a16="http://schemas.microsoft.com/office/drawing/2014/main" id="{A01934E8-0633-5102-8C2D-213E2BF4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44" y="1416891"/>
            <a:ext cx="5951682" cy="4910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4786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999461" y="880947"/>
            <a:ext cx="2193076" cy="2419814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466301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 err="1">
                <a:solidFill>
                  <a:schemeClr val="accent5"/>
                </a:solidFill>
              </a:rPr>
              <a:t>Obrigado</a:t>
            </a:r>
            <a:r>
              <a:rPr lang="en-US" sz="7200" b="1" dirty="0">
                <a:solidFill>
                  <a:schemeClr val="accent5"/>
                </a:solidFill>
              </a:rPr>
              <a:t>!</a:t>
            </a:r>
            <a:endParaRPr lang="en-US" sz="7200" dirty="0">
              <a:solidFill>
                <a:schemeClr val="accent5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5"/>
                </a:solidFill>
              </a:rPr>
              <a:t>Introdução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1AF1-3495-6F89-FEEC-4220032C364C}"/>
              </a:ext>
            </a:extLst>
          </p:cNvPr>
          <p:cNvSpPr txBox="1"/>
          <p:nvPr/>
        </p:nvSpPr>
        <p:spPr>
          <a:xfrm>
            <a:off x="522514" y="1335314"/>
            <a:ext cx="11059886" cy="355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O crédito bancário é crucial para a economia, permitindo que indivíduos e empresas financiem projetos e expandam operações. Contudo, a concessão de crédito envolve riscos, especialmente o de </a:t>
            </a:r>
            <a:r>
              <a:rPr lang="pt-PT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inadimplência</a:t>
            </a: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, que pode causar perdas às instituições financeiras.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Para mitigar esses riscos, as instituições realizam análises rigorosas para avaliar a probabilidade de </a:t>
            </a:r>
            <a:r>
              <a:rPr lang="pt-PT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inadimplência</a:t>
            </a: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, o que é essencial para uma gestão financeira responsável.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Neste trabalho, utilizou-se o </a:t>
            </a:r>
            <a:r>
              <a:rPr lang="pt-PT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Dataset</a:t>
            </a: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“Credito” para investigar os fatores que influenciam o risco de </a:t>
            </a:r>
            <a:r>
              <a:rPr lang="pt-PT" kern="100" dirty="0" err="1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inadimplência</a:t>
            </a: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dos clientes. 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O objetivo é analisar características associadas a uma maior probabilidade de não pagamento, visando oferecer insights e recomendações que ajudarão as instituições de crédito a tomar decisões mais informadas e seguras.</a:t>
            </a:r>
            <a:endParaRPr lang="pt-AO" dirty="0"/>
          </a:p>
        </p:txBody>
      </p:sp>
    </p:spTree>
    <p:extLst>
      <p:ext uri="{BB962C8B-B14F-4D97-AF65-F5344CB8AC3E}">
        <p14:creationId xmlns:p14="http://schemas.microsoft.com/office/powerpoint/2010/main" val="393199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110799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Problemática na análise de crédito</a:t>
            </a:r>
          </a:p>
          <a:p>
            <a:pPr algn="ctr"/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8" name="Trapezoid 1">
            <a:extLst>
              <a:ext uri="{FF2B5EF4-FFF2-40B4-BE49-F238E27FC236}">
                <a16:creationId xmlns:a16="http://schemas.microsoft.com/office/drawing/2014/main" id="{88E818EE-8972-5BC2-B2FE-9B00071ED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89419" y="2670565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rapezoid 42">
            <a:extLst>
              <a:ext uri="{FF2B5EF4-FFF2-40B4-BE49-F238E27FC236}">
                <a16:creationId xmlns:a16="http://schemas.microsoft.com/office/drawing/2014/main" id="{7A23CE88-9C7A-C289-42AF-900A82B5D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2719114" y="2700835"/>
            <a:ext cx="4336142" cy="2044685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rapezoid 43">
            <a:extLst>
              <a:ext uri="{FF2B5EF4-FFF2-40B4-BE49-F238E27FC236}">
                <a16:creationId xmlns:a16="http://schemas.microsoft.com/office/drawing/2014/main" id="{09FCC3D6-2584-CC0E-914F-4C8CFC8FA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8808" y="2784696"/>
            <a:ext cx="4336142" cy="2044685"/>
          </a:xfrm>
          <a:prstGeom prst="trapezoid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EE572D90-CF41-A33D-43AA-F1ECA7D76FC7}"/>
              </a:ext>
            </a:extLst>
          </p:cNvPr>
          <p:cNvSpPr/>
          <p:nvPr/>
        </p:nvSpPr>
        <p:spPr>
          <a:xfrm>
            <a:off x="1547420" y="2985582"/>
            <a:ext cx="1561821" cy="4938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IDENTIFICAÇÃO DO RISCO</a:t>
            </a: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8EA29263-80E8-3444-796C-25EE82C711F7}"/>
              </a:ext>
            </a:extLst>
          </p:cNvPr>
          <p:cNvSpPr/>
          <p:nvPr/>
        </p:nvSpPr>
        <p:spPr>
          <a:xfrm>
            <a:off x="4201385" y="2914038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QUALIDADE DOS DADOS</a:t>
            </a:r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F51B8E5A-2C52-829C-F6B3-7B002B2E3165}"/>
              </a:ext>
            </a:extLst>
          </p:cNvPr>
          <p:cNvSpPr/>
          <p:nvPr/>
        </p:nvSpPr>
        <p:spPr>
          <a:xfrm>
            <a:off x="6321372" y="2914037"/>
            <a:ext cx="219100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DESBALANCEAMENTO DE CLASSES</a:t>
            </a: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978A5C64-E45A-C7C9-DD30-06C5064FE52D}"/>
              </a:ext>
            </a:extLst>
          </p:cNvPr>
          <p:cNvSpPr/>
          <p:nvPr/>
        </p:nvSpPr>
        <p:spPr>
          <a:xfrm>
            <a:off x="1481469" y="3650811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PT" sz="1400" dirty="0">
                <a:solidFill>
                  <a:schemeClr val="bg1"/>
                </a:solidFill>
                <a:cs typeface="Segoe UI" panose="020B0502040204020203" pitchFamily="34" charset="0"/>
              </a:rPr>
              <a:t>Quais características dos clientes são os melhores indicadores 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F0D611E1-0F0F-A016-9163-902AD27F4A08}"/>
              </a:ext>
            </a:extLst>
          </p:cNvPr>
          <p:cNvSpPr/>
          <p:nvPr/>
        </p:nvSpPr>
        <p:spPr>
          <a:xfrm>
            <a:off x="4011164" y="3681081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O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tratamento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dos dados,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impacta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diretamente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nos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modelos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ML</a:t>
            </a: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96D10C03-6256-5DD1-2145-59E80DB01255}"/>
              </a:ext>
            </a:extLst>
          </p:cNvPr>
          <p:cNvSpPr/>
          <p:nvPr/>
        </p:nvSpPr>
        <p:spPr>
          <a:xfrm>
            <a:off x="6540857" y="3764942"/>
            <a:ext cx="1752042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Produz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acuracia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avaliação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enganadora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71" name="Gráfico 70" descr="Inseto debaixo de uma lupa com preenchimento sólido">
            <a:extLst>
              <a:ext uri="{FF2B5EF4-FFF2-40B4-BE49-F238E27FC236}">
                <a16:creationId xmlns:a16="http://schemas.microsoft.com/office/drawing/2014/main" id="{E08637EF-CDF2-081D-4F04-6512251FF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0157" y="1967920"/>
            <a:ext cx="914400" cy="914400"/>
          </a:xfrm>
          <a:prstGeom prst="rect">
            <a:avLst/>
          </a:prstGeom>
        </p:spPr>
      </p:pic>
      <p:sp>
        <p:nvSpPr>
          <p:cNvPr id="72" name="Trapezoid 43">
            <a:extLst>
              <a:ext uri="{FF2B5EF4-FFF2-40B4-BE49-F238E27FC236}">
                <a16:creationId xmlns:a16="http://schemas.microsoft.com/office/drawing/2014/main" id="{A01C55DD-7279-E8D6-D166-4D13BEFC4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772343" y="2811863"/>
            <a:ext cx="4336142" cy="2044685"/>
          </a:xfrm>
          <a:prstGeom prst="trapezoid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47">
            <a:extLst>
              <a:ext uri="{FF2B5EF4-FFF2-40B4-BE49-F238E27FC236}">
                <a16:creationId xmlns:a16="http://schemas.microsoft.com/office/drawing/2014/main" id="{713C73B7-E272-5645-40D4-8B64F2847521}"/>
              </a:ext>
            </a:extLst>
          </p:cNvPr>
          <p:cNvSpPr/>
          <p:nvPr/>
        </p:nvSpPr>
        <p:spPr>
          <a:xfrm>
            <a:off x="9139293" y="2914037"/>
            <a:ext cx="160223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APLICAÇÃO DOS RESULTADOS</a:t>
            </a:r>
          </a:p>
        </p:txBody>
      </p:sp>
      <p:sp>
        <p:nvSpPr>
          <p:cNvPr id="74" name="Rectangle 52">
            <a:extLst>
              <a:ext uri="{FF2B5EF4-FFF2-40B4-BE49-F238E27FC236}">
                <a16:creationId xmlns:a16="http://schemas.microsoft.com/office/drawing/2014/main" id="{87DDAA9C-6C48-E786-15C3-374E511E87CF}"/>
              </a:ext>
            </a:extLst>
          </p:cNvPr>
          <p:cNvSpPr/>
          <p:nvPr/>
        </p:nvSpPr>
        <p:spPr>
          <a:xfrm>
            <a:off x="9064392" y="3792109"/>
            <a:ext cx="1752042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pt-PT" sz="1400" dirty="0">
                <a:solidFill>
                  <a:schemeClr val="bg1"/>
                </a:solidFill>
                <a:cs typeface="Segoe UI" panose="020B0502040204020203" pitchFamily="34" charset="0"/>
              </a:rPr>
              <a:t>Como podem as instituições financeiras usar essas análises para ajustar suas estratégias de concessão de crédito e melhorar a gestão do risco?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pic>
        <p:nvPicPr>
          <p:cNvPr id="87" name="Gráfico 86" descr="Distintivo: visto com preenchimento sólido">
            <a:extLst>
              <a:ext uri="{FF2B5EF4-FFF2-40B4-BE49-F238E27FC236}">
                <a16:creationId xmlns:a16="http://schemas.microsoft.com/office/drawing/2014/main" id="{1CE730D3-7A2C-08A4-885A-2648CD234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17673" y="1999637"/>
            <a:ext cx="914400" cy="914400"/>
          </a:xfrm>
          <a:prstGeom prst="rect">
            <a:avLst/>
          </a:prstGeom>
        </p:spPr>
      </p:pic>
      <p:pic>
        <p:nvPicPr>
          <p:cNvPr id="89" name="Gráfico 88" descr="Plataforma de petróleo com preenchimento sólido">
            <a:extLst>
              <a:ext uri="{FF2B5EF4-FFF2-40B4-BE49-F238E27FC236}">
                <a16:creationId xmlns:a16="http://schemas.microsoft.com/office/drawing/2014/main" id="{323D1970-4C22-89AD-7CE1-13C36E93A5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9676" y="1981167"/>
            <a:ext cx="914400" cy="914400"/>
          </a:xfrm>
          <a:prstGeom prst="rect">
            <a:avLst/>
          </a:prstGeom>
        </p:spPr>
      </p:pic>
      <p:pic>
        <p:nvPicPr>
          <p:cNvPr id="91" name="Gráfico 90" descr="Prancheta com visto com preenchimento sólido">
            <a:extLst>
              <a:ext uri="{FF2B5EF4-FFF2-40B4-BE49-F238E27FC236}">
                <a16:creationId xmlns:a16="http://schemas.microsoft.com/office/drawing/2014/main" id="{F8E4B620-58FC-0C95-08B2-FBCB45CA3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83213" y="199963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40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Descrição do dataset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4211AF1-3495-6F89-FEEC-4220032C364C}"/>
              </a:ext>
            </a:extLst>
          </p:cNvPr>
          <p:cNvSpPr txBox="1"/>
          <p:nvPr/>
        </p:nvSpPr>
        <p:spPr>
          <a:xfrm>
            <a:off x="522514" y="1335314"/>
            <a:ext cx="11059886" cy="1441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b="1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Contexto: </a:t>
            </a: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Para minimizar as perdas do ponto de vista dos bancos, os mesmos precisam de uma regra de decisão sobre a quem devem aprovar o empréstimo e a quem não devem.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PT" kern="100" dirty="0">
                <a:effectLst/>
                <a:latin typeface="Segoe UI Light (corpo)"/>
                <a:ea typeface="Aptos" panose="020B0004020202020204" pitchFamily="34" charset="0"/>
                <a:cs typeface="Times New Roman" panose="02020603050405020304" pitchFamily="18" charset="0"/>
              </a:rPr>
              <a:t> Neste conjunto de dados, cada entrada representa uma pessoa que recebe crédito de um banco. Cada pessoa é classificada como tendo um risco de crédito bom ou mau de acordo com o conjunto de atributos.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522514" y="3059668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1-Importando os dados</a:t>
            </a:r>
            <a:endParaRPr lang="pt-AO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E5FD24-0268-1FB1-2AB0-5A1FAC1E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4" y="3488849"/>
            <a:ext cx="5400040" cy="3181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4417ED-5636-253D-BA63-6B35A0B6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3866833"/>
            <a:ext cx="5400040" cy="231965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4762B05-6382-D73F-27BD-2FE89599011F}"/>
              </a:ext>
            </a:extLst>
          </p:cNvPr>
          <p:cNvSpPr txBox="1"/>
          <p:nvPr/>
        </p:nvSpPr>
        <p:spPr>
          <a:xfrm>
            <a:off x="5922554" y="2999819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2-Visualizando as 5 primeiras  e ultimas observações</a:t>
            </a:r>
            <a:endParaRPr lang="pt-AO" b="1" dirty="0"/>
          </a:p>
        </p:txBody>
      </p:sp>
      <p:pic>
        <p:nvPicPr>
          <p:cNvPr id="9" name="Imagem 8" descr="Uma imagem com texto, Tipo de letra, número, file&#10;&#10;Descrição gerada automaticamente">
            <a:extLst>
              <a:ext uri="{FF2B5EF4-FFF2-40B4-BE49-F238E27FC236}">
                <a16:creationId xmlns:a16="http://schemas.microsoft.com/office/drawing/2014/main" id="{C386049A-AEF6-FA01-FAC9-D8C8CCF7F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457" y="3488849"/>
            <a:ext cx="5400040" cy="1412240"/>
          </a:xfrm>
          <a:prstGeom prst="rect">
            <a:avLst/>
          </a:prstGeom>
        </p:spPr>
      </p:pic>
      <p:pic>
        <p:nvPicPr>
          <p:cNvPr id="10" name="Imagem 9" descr="Uma imagem com texto, Tipo de letra, número, file&#10;&#10;Descrição gerada automaticamente">
            <a:extLst>
              <a:ext uri="{FF2B5EF4-FFF2-40B4-BE49-F238E27FC236}">
                <a16:creationId xmlns:a16="http://schemas.microsoft.com/office/drawing/2014/main" id="{D2C43AA2-3BC2-E40C-89F5-259A96B3E8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457" y="4901089"/>
            <a:ext cx="5400040" cy="136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2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Descrição do dataset</a:t>
            </a:r>
            <a:endParaRPr lang="en-US" sz="4000" dirty="0">
              <a:solidFill>
                <a:schemeClr val="accent5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3-Entendendo o tamanho do conjunto </a:t>
            </a:r>
            <a:endParaRPr lang="pt-AO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4762B05-6382-D73F-27BD-2FE89599011F}"/>
              </a:ext>
            </a:extLst>
          </p:cNvPr>
          <p:cNvSpPr txBox="1"/>
          <p:nvPr/>
        </p:nvSpPr>
        <p:spPr>
          <a:xfrm>
            <a:off x="6088744" y="1323419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5- Entradas nulas</a:t>
            </a:r>
            <a:endParaRPr lang="pt-AO" b="1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2CF9831-1BBE-617C-3F6C-1A7DAFFAE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87" y="1692751"/>
            <a:ext cx="5400040" cy="663575"/>
          </a:xfrm>
          <a:prstGeom prst="rect">
            <a:avLst/>
          </a:prstGeom>
        </p:spPr>
      </p:pic>
      <p:pic>
        <p:nvPicPr>
          <p:cNvPr id="7" name="Imagem 6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35F5650C-406F-CBFF-62A5-A4346100B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3" y="2629429"/>
            <a:ext cx="5400040" cy="3068320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8F3332-41B0-7BCA-48B3-684D517F3C6B}"/>
              </a:ext>
            </a:extLst>
          </p:cNvPr>
          <p:cNvSpPr txBox="1"/>
          <p:nvPr/>
        </p:nvSpPr>
        <p:spPr>
          <a:xfrm>
            <a:off x="661785" y="2288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4-Informação sobre a tipologia de dados</a:t>
            </a:r>
            <a:endParaRPr lang="pt-AO" b="1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CF9496A-BE4F-FB03-F2BC-5239CEB9FC0B}"/>
              </a:ext>
            </a:extLst>
          </p:cNvPr>
          <p:cNvSpPr txBox="1"/>
          <p:nvPr/>
        </p:nvSpPr>
        <p:spPr>
          <a:xfrm>
            <a:off x="6130175" y="25243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6-Entradas duplicadas</a:t>
            </a:r>
            <a:endParaRPr lang="pt-AO" b="1" dirty="0"/>
          </a:p>
        </p:txBody>
      </p:sp>
      <p:pic>
        <p:nvPicPr>
          <p:cNvPr id="26" name="Imagem 25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0634511E-CFA5-A5DA-A903-A74E83AEB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175" y="1687586"/>
            <a:ext cx="5400040" cy="813435"/>
          </a:xfrm>
          <a:prstGeom prst="rect">
            <a:avLst/>
          </a:prstGeom>
        </p:spPr>
      </p:pic>
      <p:pic>
        <p:nvPicPr>
          <p:cNvPr id="27" name="Imagem 26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F397A5AB-F4B0-0861-D2CE-391D47DA56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175" y="2917005"/>
            <a:ext cx="5400040" cy="80835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45793CD8-F92C-79AA-406D-45AFDF2724EA}"/>
              </a:ext>
            </a:extLst>
          </p:cNvPr>
          <p:cNvSpPr txBox="1"/>
          <p:nvPr/>
        </p:nvSpPr>
        <p:spPr>
          <a:xfrm>
            <a:off x="6130175" y="3745309"/>
            <a:ext cx="6113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7-Descrição dos dados</a:t>
            </a:r>
            <a:endParaRPr lang="pt-AO" b="1" dirty="0"/>
          </a:p>
        </p:txBody>
      </p:sp>
      <p:pic>
        <p:nvPicPr>
          <p:cNvPr id="30" name="Imagem 2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15F3D36-7FBB-8547-3E37-96B2A4EDF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1827" y="4114641"/>
            <a:ext cx="5400040" cy="2101215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239BFB4-6C93-C20F-B51F-3B0264A414F3}"/>
              </a:ext>
            </a:extLst>
          </p:cNvPr>
          <p:cNvSpPr txBox="1"/>
          <p:nvPr/>
        </p:nvSpPr>
        <p:spPr>
          <a:xfrm>
            <a:off x="634891" y="5817809"/>
            <a:ext cx="6122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Há 4 variáveis numéricas do tipo inteiro e 6 de tipo de objeto.</a:t>
            </a:r>
            <a:endParaRPr lang="pt-AO" sz="1200" dirty="0"/>
          </a:p>
        </p:txBody>
      </p:sp>
    </p:spTree>
    <p:extLst>
      <p:ext uri="{BB962C8B-B14F-4D97-AF65-F5344CB8AC3E}">
        <p14:creationId xmlns:p14="http://schemas.microsoft.com/office/powerpoint/2010/main" val="271224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Relação de gênero</a:t>
            </a:r>
            <a:endParaRPr lang="pt-AO" b="1" dirty="0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239BFB4-6C93-C20F-B51F-3B0264A414F3}"/>
              </a:ext>
            </a:extLst>
          </p:cNvPr>
          <p:cNvSpPr txBox="1"/>
          <p:nvPr/>
        </p:nvSpPr>
        <p:spPr>
          <a:xfrm>
            <a:off x="669054" y="4566848"/>
            <a:ext cx="54269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É possível observar que os homens estão em 69% enquanto que as mulheres estão em 31%.</a:t>
            </a:r>
          </a:p>
          <a:p>
            <a:endParaRPr lang="pt-PT" sz="1200" dirty="0"/>
          </a:p>
          <a:p>
            <a:r>
              <a:rPr lang="pt-PT" sz="1200" dirty="0"/>
              <a:t>Isso prova que a maior parte dos clientes que </a:t>
            </a:r>
            <a:r>
              <a:rPr lang="pt-PT" sz="1200" dirty="0" err="1"/>
              <a:t>fazeram</a:t>
            </a:r>
            <a:r>
              <a:rPr lang="pt-PT" sz="1200" dirty="0"/>
              <a:t> empréstimos as instituições de crédito são do gênero Masculino.</a:t>
            </a:r>
            <a:endParaRPr lang="pt-AO" sz="12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1AF0ED-AA9C-D4C0-53C1-AD5F2890E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687586"/>
            <a:ext cx="5400040" cy="1359535"/>
          </a:xfrm>
          <a:prstGeom prst="rect">
            <a:avLst/>
          </a:prstGeom>
        </p:spPr>
      </p:pic>
      <p:pic>
        <p:nvPicPr>
          <p:cNvPr id="9" name="Imagem 8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66479869-5EA2-7158-F2FD-3AA71607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60" y="3113054"/>
            <a:ext cx="5400040" cy="1164590"/>
          </a:xfrm>
          <a:prstGeom prst="rect">
            <a:avLst/>
          </a:prstGeom>
        </p:spPr>
      </p:pic>
      <p:pic>
        <p:nvPicPr>
          <p:cNvPr id="10" name="Imagem 9" descr="Uma imagem com texto, captura de ecrã, diagrama, círculo&#10;&#10;Descrição gerada automaticamente">
            <a:extLst>
              <a:ext uri="{FF2B5EF4-FFF2-40B4-BE49-F238E27FC236}">
                <a16:creationId xmlns:a16="http://schemas.microsoft.com/office/drawing/2014/main" id="{AE5F3603-909B-11A5-49A5-A8A04217C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2906" y="1502920"/>
            <a:ext cx="5400040" cy="48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5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Relação de Job</a:t>
            </a:r>
            <a:endParaRPr lang="pt-AO" b="1" dirty="0"/>
          </a:p>
        </p:txBody>
      </p:sp>
      <p:pic>
        <p:nvPicPr>
          <p:cNvPr id="2" name="Imagem 1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CC5D2D3F-C4E1-9FD9-3493-472ED1D18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701641"/>
            <a:ext cx="5400040" cy="1425575"/>
          </a:xfrm>
          <a:prstGeom prst="rect">
            <a:avLst/>
          </a:prstGeom>
        </p:spPr>
      </p:pic>
      <p:pic>
        <p:nvPicPr>
          <p:cNvPr id="6" name="Imagem 5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1544D27-1DCF-B349-66EE-A6D02676F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4" y="3123703"/>
            <a:ext cx="5400040" cy="2314575"/>
          </a:xfrm>
          <a:prstGeom prst="rect">
            <a:avLst/>
          </a:prstGeom>
        </p:spPr>
      </p:pic>
      <p:pic>
        <p:nvPicPr>
          <p:cNvPr id="7" name="Imagem 6" descr="Uma imagem com texto, captura de ecrã, diagrama, Retângulo&#10;&#10;Descrição gerada automaticamente">
            <a:extLst>
              <a:ext uri="{FF2B5EF4-FFF2-40B4-BE49-F238E27FC236}">
                <a16:creationId xmlns:a16="http://schemas.microsoft.com/office/drawing/2014/main" id="{9C3B2564-71D2-9CE1-F20C-73EF651F66C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617"/>
          <a:stretch/>
        </p:blipFill>
        <p:spPr>
          <a:xfrm>
            <a:off x="5778560" y="1496475"/>
            <a:ext cx="6204856" cy="43664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0673CC-F509-2F1D-0AE3-DE252BF1286A}"/>
              </a:ext>
            </a:extLst>
          </p:cNvPr>
          <p:cNvSpPr txBox="1"/>
          <p:nvPr/>
        </p:nvSpPr>
        <p:spPr>
          <a:xfrm>
            <a:off x="669054" y="5539746"/>
            <a:ext cx="6103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A maior parte dos clientes que recorrem aos empréstimos são indivíduos que têm formação técnica.</a:t>
            </a:r>
            <a:endParaRPr lang="pt-AO" sz="1400" dirty="0"/>
          </a:p>
        </p:txBody>
      </p:sp>
    </p:spTree>
    <p:extLst>
      <p:ext uri="{BB962C8B-B14F-4D97-AF65-F5344CB8AC3E}">
        <p14:creationId xmlns:p14="http://schemas.microsoft.com/office/powerpoint/2010/main" val="3495839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14085" y="530971"/>
            <a:ext cx="1173480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4000" b="1" dirty="0">
                <a:solidFill>
                  <a:schemeClr val="accent5"/>
                </a:solidFill>
              </a:rPr>
              <a:t>Análise exploratória de dados (EDA)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35F27A7-07CC-F58F-897B-97F228525C1F}"/>
              </a:ext>
            </a:extLst>
          </p:cNvPr>
          <p:cNvSpPr txBox="1"/>
          <p:nvPr/>
        </p:nvSpPr>
        <p:spPr>
          <a:xfrm>
            <a:off x="0" y="6529000"/>
            <a:ext cx="3035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b="1" dirty="0">
                <a:solidFill>
                  <a:srgbClr val="00B0F0"/>
                </a:solidFill>
              </a:rPr>
              <a:t>Ucan base camp Chevron</a:t>
            </a:r>
            <a:endParaRPr lang="pt-AO" sz="1200" b="1" dirty="0">
              <a:solidFill>
                <a:srgbClr val="00B0F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452EE2-B43E-80E9-6924-2C5BFB219C14}"/>
              </a:ext>
            </a:extLst>
          </p:cNvPr>
          <p:cNvSpPr txBox="1"/>
          <p:nvPr/>
        </p:nvSpPr>
        <p:spPr>
          <a:xfrm>
            <a:off x="678873" y="1318254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kern="100" dirty="0">
                <a:latin typeface="Segoe UI Light (corpo)"/>
                <a:cs typeface="Times New Roman" panose="02020603050405020304" pitchFamily="18" charset="0"/>
              </a:rPr>
              <a:t>Relação de </a:t>
            </a:r>
            <a:r>
              <a:rPr lang="pt-PT" b="1" kern="100" dirty="0" err="1">
                <a:latin typeface="Segoe UI Light (corpo)"/>
                <a:cs typeface="Times New Roman" panose="02020603050405020304" pitchFamily="18" charset="0"/>
              </a:rPr>
              <a:t>Purpose</a:t>
            </a:r>
            <a:endParaRPr lang="pt-AO" b="1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40673CC-F509-2F1D-0AE3-DE252BF1286A}"/>
              </a:ext>
            </a:extLst>
          </p:cNvPr>
          <p:cNvSpPr txBox="1"/>
          <p:nvPr/>
        </p:nvSpPr>
        <p:spPr>
          <a:xfrm>
            <a:off x="669054" y="4472397"/>
            <a:ext cx="51269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O motivo mais frequente para crédito está na adesão de veículos, com uma representação de 33,7%, seguido da obtenção de rádio/TV tendo 28%.</a:t>
            </a:r>
          </a:p>
          <a:p>
            <a:endParaRPr lang="pt-PT" sz="1400" dirty="0"/>
          </a:p>
          <a:p>
            <a:r>
              <a:rPr lang="pt-PT" sz="1400" dirty="0"/>
              <a:t>Quer dizer que na sua maioria, os créditos feitos têm como fim a compra de carros e/ou adesão de serviços de rádio/</a:t>
            </a:r>
            <a:r>
              <a:rPr lang="pt-PT" sz="1400" dirty="0" err="1"/>
              <a:t>Tv</a:t>
            </a:r>
            <a:r>
              <a:rPr lang="pt-PT" sz="1400" dirty="0"/>
              <a:t>.</a:t>
            </a:r>
            <a:endParaRPr lang="pt-AO" sz="1400" dirty="0"/>
          </a:p>
        </p:txBody>
      </p:sp>
      <p:pic>
        <p:nvPicPr>
          <p:cNvPr id="5" name="Imagem 4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08C794D1-9B15-B9B2-757C-847479E1C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54" y="1687586"/>
            <a:ext cx="5400040" cy="25107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E1E9074-05E7-2103-8EEE-E7834E207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6032" y="1592275"/>
            <a:ext cx="6271892" cy="42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268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29755</TotalTime>
  <Words>1368</Words>
  <Application>Microsoft Office PowerPoint</Application>
  <PresentationFormat>Ecrã Panorâmico</PresentationFormat>
  <Paragraphs>211</Paragraphs>
  <Slides>26</Slides>
  <Notes>25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Century Gothic</vt:lpstr>
      <vt:lpstr>Segoe UI</vt:lpstr>
      <vt:lpstr>Segoe UI Light</vt:lpstr>
      <vt:lpstr>Segoe UI Light (corpo)</vt:lpstr>
      <vt:lpstr>Wingdings</vt:lpstr>
      <vt:lpstr>Tema do Office</vt:lpstr>
      <vt:lpstr>Análise de crédito</vt:lpstr>
      <vt:lpstr>Apresentação do PowerPoint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atlz ucan</dc:creator>
  <cp:lastModifiedBy>alfredo leao</cp:lastModifiedBy>
  <cp:revision>75</cp:revision>
  <dcterms:created xsi:type="dcterms:W3CDTF">2024-09-08T06:05:22Z</dcterms:created>
  <dcterms:modified xsi:type="dcterms:W3CDTF">2025-04-17T14:40:36Z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