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4"/>
  </p:notesMasterIdLst>
  <p:sldIdLst>
    <p:sldId id="297" r:id="rId2"/>
    <p:sldId id="296" r:id="rId3"/>
    <p:sldId id="269" r:id="rId4"/>
    <p:sldId id="299" r:id="rId5"/>
    <p:sldId id="291" r:id="rId6"/>
    <p:sldId id="300" r:id="rId7"/>
    <p:sldId id="261" r:id="rId8"/>
    <p:sldId id="295" r:id="rId9"/>
    <p:sldId id="301" r:id="rId10"/>
    <p:sldId id="287" r:id="rId11"/>
    <p:sldId id="293" r:id="rId12"/>
    <p:sldId id="298" r:id="rId13"/>
  </p:sldIdLst>
  <p:sldSz cx="9144000" cy="5143500" type="screen16x9"/>
  <p:notesSz cx="6858000" cy="9144000"/>
  <p:embeddedFontLst>
    <p:embeddedFont>
      <p:font typeface="Century Gothic" panose="020B0502020202020204" pitchFamily="34" charset="0"/>
      <p:regular r:id="rId15"/>
      <p:bold r:id="rId16"/>
      <p:italic r:id="rId17"/>
      <p:boldItalic r:id="rId18"/>
    </p:embeddedFont>
    <p:embeddedFont>
      <p:font typeface="Dosis" panose="02010503020202060003" pitchFamily="2" charset="0"/>
      <p:regular r:id="rId19"/>
    </p:embeddedFont>
    <p:embeddedFont>
      <p:font typeface="Source Sans Pro" panose="020B0503030403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08C"/>
    <a:srgbClr val="0DB7C4"/>
    <a:srgbClr val="22FDCF"/>
    <a:srgbClr val="00FFFF"/>
    <a:srgbClr val="0DB7C5"/>
    <a:srgbClr val="3144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067427-68A3-49C4-AA26-ACD58AB9E081}">
  <a:tblStyle styleId="{87067427-68A3-49C4-AA26-ACD58AB9E08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95" autoAdjust="0"/>
    <p:restoredTop sz="65370" autoAdjust="0"/>
  </p:normalViewPr>
  <p:slideViewPr>
    <p:cSldViewPr snapToGrid="0" snapToObjects="1">
      <p:cViewPr varScale="1">
        <p:scale>
          <a:sx n="74" d="100"/>
          <a:sy n="74" d="100"/>
        </p:scale>
        <p:origin x="667" y="6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Hoja1!$A$2:$A$6</cx:f>
        <cx:lvl ptCount="5">
          <cx:pt idx="0">All students</cx:pt>
          <cx:pt idx="1">Depressed</cx:pt>
          <cx:pt idx="2">Suicidal thoughts</cx:pt>
          <cx:pt idx="3">Suicide attempt</cx:pt>
          <cx:pt idx="4"/>
        </cx:lvl>
      </cx:strDim>
      <cx:numDim type="val">
        <cx:f>Hoja1!$B$2:$B$6</cx:f>
        <cx:lvl ptCount="5" formatCode="Estándar">
          <cx:pt idx="0">100</cx:pt>
          <cx:pt idx="1">36.399999999999999</cx:pt>
          <cx:pt idx="2">20</cx:pt>
          <cx:pt idx="3">9</cx:pt>
        </cx:lvl>
      </cx:numDim>
    </cx:data>
  </cx:chartData>
  <cx:chart>
    <cx:plotArea>
      <cx:plotAreaRegion>
        <cx:series layoutId="funnel" uniqueId="{31274BA0-007C-4A0C-9C83-174E7F299A94}">
          <cx:tx>
            <cx:txData>
              <cx:f>Hoja1!$B$1</cx:f>
              <cx:v>Serie1</cx:v>
            </cx:txData>
          </cx:tx>
          <cx:dataPt idx="0">
            <cx:spPr>
              <a:solidFill>
                <a:srgbClr val="FFFFFF"/>
              </a:solidFill>
            </cx:spPr>
          </cx:dataPt>
          <cx:dataPt idx="1">
            <cx:spPr>
              <a:solidFill>
                <a:srgbClr val="FFFFFF">
                  <a:lumMod val="75000"/>
                </a:srgbClr>
              </a:solidFill>
            </cx:spPr>
          </cx:dataPt>
          <cx:dataPt idx="2">
            <cx:spPr>
              <a:solidFill>
                <a:srgbClr val="FFFFFF">
                  <a:lumMod val="50000"/>
                </a:srgbClr>
              </a:solidFill>
            </cx:spPr>
          </cx:dataPt>
          <cx:dataPt idx="3">
            <cx:spPr>
              <a:solidFill>
                <a:srgbClr val="000000">
                  <a:lumMod val="75000"/>
                  <a:lumOff val="25000"/>
                </a:srgbClr>
              </a:solidFill>
            </cx:spPr>
          </cx:dataPt>
          <cx:dataLabels>
            <cx:visibility seriesName="0" categoryName="0" value="1"/>
          </cx:dataLabels>
          <cx:dataId val="0"/>
        </cx:series>
      </cx:plotAreaRegion>
      <cx:axis id="1">
        <cx:catScaling gapWidth="0.0599999987"/>
        <cx:tickLabels/>
        <cx:txPr>
          <a:bodyPr spcFirstLastPara="1" vertOverflow="ellipsis" horzOverflow="overflow" wrap="square" lIns="0" tIns="0" rIns="0" bIns="0" anchor="ctr" anchorCtr="1"/>
          <a:lstStyle/>
          <a:p>
            <a:pPr algn="ctr" rtl="0">
              <a:defRPr b="1">
                <a:solidFill>
                  <a:schemeClr val="bg1"/>
                </a:solidFill>
              </a:defRPr>
            </a:pPr>
            <a:endParaRPr lang="es-ES" sz="1197" b="1" i="0" u="none" strike="noStrike" baseline="0">
              <a:solidFill>
                <a:schemeClr val="bg1"/>
              </a:solidFill>
              <a:latin typeface="Arial"/>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7433997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ncbi.nlm.nih.gov/pmc/articles/PMC3809451/"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www.ncbi.nlm.nih.gov/pubmed/15843320" TargetMode="External"/><Relationship Id="rId4" Type="http://schemas.openxmlformats.org/officeDocument/2006/relationships/hyperlink" Target="https://nabita.org/documents/NewDataonNatureofSuicidalCrisis.pdf"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r>
              <a:rPr lang="es-ES" dirty="0"/>
              <a:t>Hi </a:t>
            </a:r>
            <a:r>
              <a:rPr lang="es-ES" dirty="0" err="1"/>
              <a:t>everyone</a:t>
            </a:r>
            <a:r>
              <a:rPr lang="es-ES" dirty="0"/>
              <a:t>.</a:t>
            </a:r>
          </a:p>
          <a:p>
            <a:pPr marL="139700" indent="0">
              <a:buNone/>
            </a:pPr>
            <a:endParaRPr lang="es-ES" dirty="0"/>
          </a:p>
          <a:p>
            <a:pPr marL="139700" indent="0">
              <a:buNone/>
            </a:pPr>
            <a:r>
              <a:rPr lang="es-ES" dirty="0" err="1"/>
              <a:t>I’m</a:t>
            </a:r>
            <a:r>
              <a:rPr lang="es-ES" dirty="0"/>
              <a:t> </a:t>
            </a:r>
            <a:r>
              <a:rPr lang="es-ES" dirty="0" err="1"/>
              <a:t>an</a:t>
            </a:r>
            <a:r>
              <a:rPr lang="es-ES" dirty="0"/>
              <a:t> Exchange </a:t>
            </a:r>
            <a:r>
              <a:rPr lang="es-ES" dirty="0" err="1"/>
              <a:t>student</a:t>
            </a:r>
            <a:r>
              <a:rPr lang="es-ES" dirty="0"/>
              <a:t> at Georgia </a:t>
            </a:r>
            <a:r>
              <a:rPr lang="es-ES" dirty="0" err="1"/>
              <a:t>Tech</a:t>
            </a:r>
            <a:r>
              <a:rPr lang="es-ES" dirty="0"/>
              <a:t>. I </a:t>
            </a:r>
            <a:r>
              <a:rPr lang="es-ES" dirty="0" err="1"/>
              <a:t>guess</a:t>
            </a:r>
            <a:r>
              <a:rPr lang="es-ES" dirty="0"/>
              <a:t> </a:t>
            </a:r>
            <a:r>
              <a:rPr lang="es-ES" dirty="0" err="1"/>
              <a:t>y’all</a:t>
            </a:r>
            <a:r>
              <a:rPr lang="es-ES" dirty="0"/>
              <a:t> </a:t>
            </a:r>
            <a:r>
              <a:rPr lang="es-ES" dirty="0" err="1"/>
              <a:t>remember</a:t>
            </a:r>
            <a:r>
              <a:rPr lang="es-ES" dirty="0"/>
              <a:t> </a:t>
            </a:r>
            <a:r>
              <a:rPr lang="es-ES" dirty="0" err="1"/>
              <a:t>the</a:t>
            </a:r>
            <a:r>
              <a:rPr lang="es-ES" dirty="0"/>
              <a:t> </a:t>
            </a:r>
            <a:r>
              <a:rPr lang="es-ES" dirty="0" err="1"/>
              <a:t>tragic</a:t>
            </a:r>
            <a:r>
              <a:rPr lang="es-ES" dirty="0"/>
              <a:t> happenings </a:t>
            </a:r>
            <a:r>
              <a:rPr lang="es-ES" dirty="0" err="1"/>
              <a:t>of</a:t>
            </a:r>
            <a:r>
              <a:rPr lang="es-ES" dirty="0"/>
              <a:t> </a:t>
            </a:r>
            <a:r>
              <a:rPr lang="es-ES" dirty="0" err="1"/>
              <a:t>last</a:t>
            </a:r>
            <a:r>
              <a:rPr lang="es-ES" dirty="0"/>
              <a:t> </a:t>
            </a:r>
            <a:r>
              <a:rPr lang="es-ES" dirty="0" err="1"/>
              <a:t>year</a:t>
            </a:r>
            <a:r>
              <a:rPr lang="es-ES" dirty="0"/>
              <a:t> in </a:t>
            </a:r>
            <a:r>
              <a:rPr lang="es-ES" dirty="0" err="1"/>
              <a:t>my</a:t>
            </a:r>
            <a:r>
              <a:rPr lang="es-ES" dirty="0"/>
              <a:t> campus: 2 </a:t>
            </a:r>
            <a:r>
              <a:rPr lang="es-ES" dirty="0" err="1"/>
              <a:t>students</a:t>
            </a:r>
            <a:r>
              <a:rPr lang="es-ES" dirty="0"/>
              <a:t> </a:t>
            </a:r>
            <a:r>
              <a:rPr lang="es-ES" dirty="0" err="1"/>
              <a:t>commited</a:t>
            </a:r>
            <a:r>
              <a:rPr lang="es-ES" dirty="0"/>
              <a:t> suicide </a:t>
            </a:r>
            <a:r>
              <a:rPr lang="es-ES" dirty="0" err="1"/>
              <a:t>on</a:t>
            </a:r>
            <a:r>
              <a:rPr lang="es-ES" dirty="0"/>
              <a:t> </a:t>
            </a:r>
            <a:r>
              <a:rPr lang="es-ES" dirty="0" err="1"/>
              <a:t>the</a:t>
            </a:r>
            <a:r>
              <a:rPr lang="es-ES" dirty="0"/>
              <a:t> </a:t>
            </a:r>
            <a:r>
              <a:rPr lang="es-ES" dirty="0" err="1"/>
              <a:t>same</a:t>
            </a:r>
            <a:r>
              <a:rPr lang="es-ES" dirty="0"/>
              <a:t> </a:t>
            </a:r>
            <a:r>
              <a:rPr lang="es-ES" dirty="0" err="1"/>
              <a:t>week</a:t>
            </a:r>
            <a:r>
              <a:rPr lang="es-ES" dirty="0"/>
              <a:t>. </a:t>
            </a:r>
            <a:r>
              <a:rPr lang="es-ES" dirty="0" err="1"/>
              <a:t>It</a:t>
            </a:r>
            <a:r>
              <a:rPr lang="es-ES" dirty="0"/>
              <a:t> </a:t>
            </a:r>
            <a:r>
              <a:rPr lang="es-ES" dirty="0" err="1"/>
              <a:t>was</a:t>
            </a:r>
            <a:r>
              <a:rPr lang="es-ES" dirty="0"/>
              <a:t> a </a:t>
            </a:r>
            <a:r>
              <a:rPr lang="es-ES" dirty="0" err="1"/>
              <a:t>big</a:t>
            </a:r>
            <a:r>
              <a:rPr lang="es-ES" dirty="0"/>
              <a:t> punch </a:t>
            </a:r>
            <a:r>
              <a:rPr lang="es-ES" dirty="0" err="1"/>
              <a:t>for</a:t>
            </a:r>
            <a:r>
              <a:rPr lang="es-ES" dirty="0"/>
              <a:t> </a:t>
            </a:r>
            <a:r>
              <a:rPr lang="es-ES" dirty="0" err="1"/>
              <a:t>everybody</a:t>
            </a:r>
            <a:r>
              <a:rPr lang="es-ES" dirty="0"/>
              <a:t>.</a:t>
            </a:r>
          </a:p>
          <a:p>
            <a:pPr marL="139700" indent="0">
              <a:buNone/>
            </a:pPr>
            <a:r>
              <a:rPr lang="es-ES" dirty="0" err="1"/>
              <a:t>Coming</a:t>
            </a:r>
            <a:r>
              <a:rPr lang="es-ES" dirty="0"/>
              <a:t> </a:t>
            </a:r>
            <a:r>
              <a:rPr lang="es-ES" dirty="0" err="1"/>
              <a:t>from</a:t>
            </a:r>
            <a:r>
              <a:rPr lang="es-ES" dirty="0"/>
              <a:t> </a:t>
            </a:r>
            <a:r>
              <a:rPr lang="es-ES" dirty="0" err="1"/>
              <a:t>Europe</a:t>
            </a:r>
            <a:r>
              <a:rPr lang="es-ES" dirty="0"/>
              <a:t>, </a:t>
            </a:r>
            <a:r>
              <a:rPr lang="es-ES" dirty="0" err="1"/>
              <a:t>this</a:t>
            </a:r>
            <a:r>
              <a:rPr lang="es-ES" dirty="0"/>
              <a:t> </a:t>
            </a:r>
            <a:r>
              <a:rPr lang="es-ES" dirty="0" err="1"/>
              <a:t>event</a:t>
            </a:r>
            <a:r>
              <a:rPr lang="es-ES" dirty="0"/>
              <a:t> </a:t>
            </a:r>
            <a:r>
              <a:rPr lang="es-ES" dirty="0" err="1"/>
              <a:t>was</a:t>
            </a:r>
            <a:r>
              <a:rPr lang="es-ES" dirty="0"/>
              <a:t> </a:t>
            </a:r>
            <a:r>
              <a:rPr lang="es-ES" dirty="0" err="1"/>
              <a:t>absolutely</a:t>
            </a:r>
            <a:r>
              <a:rPr lang="es-ES" dirty="0"/>
              <a:t> </a:t>
            </a:r>
            <a:r>
              <a:rPr lang="es-ES" dirty="0" err="1"/>
              <a:t>striking</a:t>
            </a:r>
            <a:r>
              <a:rPr lang="es-ES" dirty="0"/>
              <a:t> </a:t>
            </a:r>
            <a:r>
              <a:rPr lang="es-ES" dirty="0" err="1"/>
              <a:t>for</a:t>
            </a:r>
            <a:r>
              <a:rPr lang="es-ES" dirty="0"/>
              <a:t> me, so I </a:t>
            </a:r>
            <a:r>
              <a:rPr lang="es-ES" dirty="0" err="1"/>
              <a:t>decided</a:t>
            </a:r>
            <a:r>
              <a:rPr lang="es-ES" dirty="0"/>
              <a:t> </a:t>
            </a:r>
            <a:r>
              <a:rPr lang="es-ES" dirty="0" err="1"/>
              <a:t>to</a:t>
            </a:r>
            <a:r>
              <a:rPr lang="es-ES" dirty="0"/>
              <a:t> do </a:t>
            </a:r>
            <a:r>
              <a:rPr lang="es-ES" dirty="0" err="1"/>
              <a:t>some</a:t>
            </a:r>
            <a:r>
              <a:rPr lang="es-ES" dirty="0"/>
              <a:t> </a:t>
            </a:r>
            <a:r>
              <a:rPr lang="es-ES" dirty="0" err="1"/>
              <a:t>research</a:t>
            </a:r>
            <a:r>
              <a:rPr lang="es-ES" dirty="0"/>
              <a:t>. </a:t>
            </a:r>
          </a:p>
          <a:p>
            <a:pPr marL="139700" indent="0">
              <a:buNone/>
            </a:pPr>
            <a:endParaRPr lang="es-ES" dirty="0"/>
          </a:p>
          <a:p>
            <a:pPr marL="139700" indent="0">
              <a:buNone/>
            </a:pPr>
            <a:r>
              <a:rPr lang="es-ES" dirty="0"/>
              <a:t>***************</a:t>
            </a:r>
          </a:p>
          <a:p>
            <a:pPr marL="139700" indent="0">
              <a:buNone/>
            </a:pPr>
            <a:r>
              <a:rPr lang="es-ES" dirty="0"/>
              <a:t>Q&amp;A: </a:t>
            </a:r>
            <a:r>
              <a:rPr lang="es-ES" dirty="0" err="1"/>
              <a:t>Afterwards</a:t>
            </a:r>
            <a:r>
              <a:rPr lang="es-ES" dirty="0"/>
              <a:t>, </a:t>
            </a:r>
            <a:r>
              <a:rPr lang="es-ES" dirty="0" err="1"/>
              <a:t>we</a:t>
            </a:r>
            <a:r>
              <a:rPr lang="es-ES" dirty="0"/>
              <a:t> </a:t>
            </a:r>
            <a:r>
              <a:rPr lang="es-ES" dirty="0" err="1"/>
              <a:t>were</a:t>
            </a:r>
            <a:r>
              <a:rPr lang="es-ES" dirty="0"/>
              <a:t> </a:t>
            </a:r>
            <a:r>
              <a:rPr lang="es-ES" dirty="0" err="1"/>
              <a:t>given</a:t>
            </a:r>
            <a:r>
              <a:rPr lang="es-ES" dirty="0"/>
              <a:t> </a:t>
            </a:r>
            <a:r>
              <a:rPr lang="es-ES" dirty="0" err="1"/>
              <a:t>talks</a:t>
            </a:r>
            <a:r>
              <a:rPr lang="es-ES" dirty="0"/>
              <a:t> </a:t>
            </a:r>
            <a:r>
              <a:rPr lang="es-ES" dirty="0" err="1"/>
              <a:t>by</a:t>
            </a:r>
            <a:r>
              <a:rPr lang="es-ES" dirty="0"/>
              <a:t> profesional </a:t>
            </a:r>
            <a:r>
              <a:rPr lang="es-ES" dirty="0" err="1"/>
              <a:t>psychologists</a:t>
            </a:r>
            <a:r>
              <a:rPr lang="es-ES" dirty="0"/>
              <a:t> </a:t>
            </a:r>
            <a:r>
              <a:rPr lang="es-ES" dirty="0" err="1"/>
              <a:t>about</a:t>
            </a:r>
            <a:r>
              <a:rPr lang="es-ES" dirty="0"/>
              <a:t> </a:t>
            </a:r>
            <a:r>
              <a:rPr lang="es-ES" dirty="0" err="1"/>
              <a:t>the</a:t>
            </a:r>
            <a:r>
              <a:rPr lang="es-ES" dirty="0"/>
              <a:t> </a:t>
            </a:r>
            <a:r>
              <a:rPr lang="es-ES" dirty="0" err="1"/>
              <a:t>importance</a:t>
            </a:r>
            <a:r>
              <a:rPr lang="es-ES" dirty="0"/>
              <a:t> </a:t>
            </a:r>
            <a:r>
              <a:rPr lang="es-ES" dirty="0" err="1"/>
              <a:t>of</a:t>
            </a:r>
            <a:r>
              <a:rPr lang="es-ES" dirty="0"/>
              <a:t> </a:t>
            </a:r>
            <a:r>
              <a:rPr lang="es-ES" dirty="0" err="1"/>
              <a:t>maintaining</a:t>
            </a:r>
            <a:r>
              <a:rPr lang="es-ES" dirty="0"/>
              <a:t> </a:t>
            </a:r>
            <a:r>
              <a:rPr lang="es-ES" dirty="0" err="1"/>
              <a:t>close</a:t>
            </a:r>
            <a:r>
              <a:rPr lang="es-ES" dirty="0"/>
              <a:t> </a:t>
            </a:r>
            <a:r>
              <a:rPr lang="es-ES" dirty="0" err="1"/>
              <a:t>contact</a:t>
            </a:r>
            <a:r>
              <a:rPr lang="es-ES" dirty="0"/>
              <a:t> </a:t>
            </a:r>
            <a:r>
              <a:rPr lang="es-ES" dirty="0" err="1"/>
              <a:t>with</a:t>
            </a:r>
            <a:r>
              <a:rPr lang="es-ES" dirty="0"/>
              <a:t> </a:t>
            </a:r>
            <a:r>
              <a:rPr lang="es-ES" dirty="0" err="1"/>
              <a:t>your</a:t>
            </a:r>
            <a:r>
              <a:rPr lang="es-ES" dirty="0"/>
              <a:t> </a:t>
            </a:r>
            <a:r>
              <a:rPr lang="es-ES" dirty="0" err="1"/>
              <a:t>peers</a:t>
            </a:r>
            <a:endParaRPr lang="es-ES" dirty="0"/>
          </a:p>
        </p:txBody>
      </p:sp>
    </p:spTree>
    <p:extLst>
      <p:ext uri="{BB962C8B-B14F-4D97-AF65-F5344CB8AC3E}">
        <p14:creationId xmlns:p14="http://schemas.microsoft.com/office/powerpoint/2010/main" val="2534183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r>
              <a:rPr lang="es-ES" dirty="0" err="1"/>
              <a:t>Because</a:t>
            </a:r>
            <a:r>
              <a:rPr lang="es-ES" dirty="0"/>
              <a:t> in Georgia </a:t>
            </a:r>
            <a:r>
              <a:rPr lang="es-ES" dirty="0" err="1"/>
              <a:t>Tech</a:t>
            </a:r>
            <a:r>
              <a:rPr lang="es-ES" dirty="0"/>
              <a:t>, </a:t>
            </a:r>
            <a:r>
              <a:rPr lang="es-ES" dirty="0" err="1"/>
              <a:t>this</a:t>
            </a:r>
            <a:r>
              <a:rPr lang="es-ES" dirty="0"/>
              <a:t> </a:t>
            </a:r>
            <a:r>
              <a:rPr lang="es-ES" dirty="0" err="1"/>
              <a:t>is</a:t>
            </a:r>
            <a:r>
              <a:rPr lang="es-ES" dirty="0"/>
              <a:t> </a:t>
            </a:r>
            <a:r>
              <a:rPr lang="es-ES" dirty="0" err="1"/>
              <a:t>how</a:t>
            </a:r>
            <a:r>
              <a:rPr lang="es-ES" dirty="0"/>
              <a:t> </a:t>
            </a:r>
            <a:r>
              <a:rPr lang="es-ES" dirty="0" err="1"/>
              <a:t>we</a:t>
            </a:r>
            <a:r>
              <a:rPr lang="es-ES" dirty="0"/>
              <a:t> </a:t>
            </a:r>
            <a:r>
              <a:rPr lang="es-ES" dirty="0" err="1"/>
              <a:t>want</a:t>
            </a:r>
            <a:r>
              <a:rPr lang="es-ES" dirty="0"/>
              <a:t> </a:t>
            </a:r>
            <a:r>
              <a:rPr lang="es-ES" dirty="0" err="1"/>
              <a:t>students</a:t>
            </a:r>
            <a:r>
              <a:rPr lang="es-ES" dirty="0"/>
              <a:t> </a:t>
            </a:r>
            <a:r>
              <a:rPr lang="es-ES" dirty="0" err="1"/>
              <a:t>to</a:t>
            </a:r>
            <a:r>
              <a:rPr lang="es-ES" dirty="0"/>
              <a:t> </a:t>
            </a:r>
            <a:r>
              <a:rPr lang="es-ES" dirty="0" err="1"/>
              <a:t>bee</a:t>
            </a:r>
            <a:r>
              <a:rPr lang="es-ES" dirty="0"/>
              <a:t>.</a:t>
            </a:r>
          </a:p>
        </p:txBody>
      </p:sp>
    </p:spTree>
    <p:extLst>
      <p:ext uri="{BB962C8B-B14F-4D97-AF65-F5344CB8AC3E}">
        <p14:creationId xmlns:p14="http://schemas.microsoft.com/office/powerpoint/2010/main" val="730584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If we look at the facts, we see that it’s a very common thing for students to contemplate suicide; and that this sort of mental issues have a huge economic burden on society. And yet, 90 % of students ending up killing themselves were not receiving any sort of help.</a:t>
            </a: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The total economic burden of major depression is now estimated to be $210.5 billion per year (2015). Only 40 percent of this sum is associated with depression itself.</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Students with depression are twice as likely to drop out of college as their healthy peers.</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36.4% of college students reported they experienced some level of depression.</a:t>
            </a: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Suicide is the </a:t>
            </a:r>
            <a:r>
              <a:rPr lang="en-US" sz="1100" b="1" i="0" u="none" strike="noStrike" cap="none" dirty="0">
                <a:solidFill>
                  <a:srgbClr val="000000"/>
                </a:solidFill>
                <a:effectLst/>
                <a:latin typeface="Arial"/>
                <a:ea typeface="Arial"/>
                <a:cs typeface="Arial"/>
                <a:sym typeface="Arial"/>
              </a:rPr>
              <a:t>second most common cause of death</a:t>
            </a:r>
            <a:r>
              <a:rPr lang="en-US" sz="1100" b="0" i="0" u="none" strike="noStrike" cap="none" dirty="0">
                <a:solidFill>
                  <a:srgbClr val="000000"/>
                </a:solidFill>
                <a:effectLst/>
                <a:latin typeface="Arial"/>
                <a:ea typeface="Arial"/>
                <a:cs typeface="Arial"/>
                <a:sym typeface="Arial"/>
              </a:rPr>
              <a:t> among college students.</a:t>
            </a:r>
          </a:p>
          <a:p>
            <a:r>
              <a:rPr lang="en-US" sz="1100" b="1" i="0" u="none" strike="noStrike" cap="none" dirty="0">
                <a:solidFill>
                  <a:srgbClr val="000000"/>
                </a:solidFill>
                <a:effectLst/>
                <a:latin typeface="Arial"/>
                <a:ea typeface="Arial"/>
                <a:cs typeface="Arial"/>
                <a:sym typeface="Arial"/>
              </a:rPr>
              <a:t>1,000 </a:t>
            </a:r>
            <a:r>
              <a:rPr lang="en-US" sz="1100" b="1" i="0" u="none" strike="noStrike" cap="none" dirty="0">
                <a:solidFill>
                  <a:srgbClr val="000000"/>
                </a:solidFill>
                <a:effectLst/>
                <a:latin typeface="Arial"/>
                <a:ea typeface="Arial"/>
                <a:cs typeface="Arial"/>
                <a:sym typeface="Arial"/>
                <a:hlinkClick r:id="rId3"/>
              </a:rPr>
              <a:t>students</a:t>
            </a:r>
            <a:r>
              <a:rPr lang="en-US" sz="1100" b="0" i="0" u="none" strike="noStrike" cap="none" dirty="0">
                <a:solidFill>
                  <a:srgbClr val="000000"/>
                </a:solidFill>
                <a:effectLst/>
                <a:latin typeface="Arial"/>
                <a:ea typeface="Arial"/>
                <a:cs typeface="Arial"/>
                <a:sym typeface="Arial"/>
              </a:rPr>
              <a:t> take their lives each year on college campuses.</a:t>
            </a:r>
          </a:p>
          <a:p>
            <a:r>
              <a:rPr lang="en-US" sz="1100" b="1" i="0" u="none" strike="noStrike" cap="none" dirty="0">
                <a:solidFill>
                  <a:srgbClr val="000000"/>
                </a:solidFill>
                <a:effectLst/>
                <a:latin typeface="Arial"/>
                <a:ea typeface="Arial"/>
                <a:cs typeface="Arial"/>
                <a:sym typeface="Arial"/>
              </a:rPr>
              <a:t>More than half of college students</a:t>
            </a:r>
            <a:r>
              <a:rPr lang="en-US" sz="1100" b="0" i="0" u="none" strike="noStrike" cap="none" dirty="0">
                <a:solidFill>
                  <a:srgbClr val="000000"/>
                </a:solidFill>
                <a:effectLst/>
                <a:latin typeface="Arial"/>
                <a:ea typeface="Arial"/>
                <a:cs typeface="Arial"/>
                <a:sym typeface="Arial"/>
              </a:rPr>
              <a:t> have had suicidal thoughts and </a:t>
            </a:r>
            <a:r>
              <a:rPr lang="en-US" sz="1100" b="0" i="0" u="none" strike="noStrike" cap="none" dirty="0">
                <a:solidFill>
                  <a:srgbClr val="000000"/>
                </a:solidFill>
                <a:effectLst/>
                <a:latin typeface="Arial"/>
                <a:ea typeface="Arial"/>
                <a:cs typeface="Arial"/>
                <a:sym typeface="Arial"/>
                <a:hlinkClick r:id="rId4"/>
              </a:rPr>
              <a:t>10%</a:t>
            </a:r>
            <a:r>
              <a:rPr lang="en-US" sz="1100" b="0" i="0" u="none" strike="noStrike" cap="none" dirty="0">
                <a:solidFill>
                  <a:srgbClr val="000000"/>
                </a:solidFill>
                <a:effectLst/>
                <a:latin typeface="Arial"/>
                <a:ea typeface="Arial"/>
                <a:cs typeface="Arial"/>
                <a:sym typeface="Arial"/>
              </a:rPr>
              <a:t> think about seriously considering attempting suicide.’</a:t>
            </a:r>
          </a:p>
          <a:p>
            <a:r>
              <a:rPr lang="en-US" sz="1100" b="0" i="0" u="none" strike="noStrike" cap="none" dirty="0">
                <a:solidFill>
                  <a:srgbClr val="000000"/>
                </a:solidFill>
                <a:effectLst/>
                <a:latin typeface="Arial"/>
                <a:ea typeface="Arial"/>
                <a:cs typeface="Arial"/>
                <a:sym typeface="Arial"/>
              </a:rPr>
              <a:t>80-90% of college students who die by suicide were </a:t>
            </a:r>
            <a:r>
              <a:rPr lang="en-US" sz="1100" b="1" i="0" u="none" strike="noStrike" cap="none" dirty="0">
                <a:solidFill>
                  <a:srgbClr val="000000"/>
                </a:solidFill>
                <a:effectLst/>
                <a:latin typeface="Arial"/>
                <a:ea typeface="Arial"/>
                <a:cs typeface="Arial"/>
                <a:sym typeface="Arial"/>
              </a:rPr>
              <a:t>not receiving </a:t>
            </a:r>
            <a:r>
              <a:rPr lang="en-US" sz="1100" b="1" i="0" u="none" strike="noStrike" cap="none" dirty="0">
                <a:solidFill>
                  <a:srgbClr val="000000"/>
                </a:solidFill>
                <a:effectLst/>
                <a:latin typeface="Arial"/>
                <a:ea typeface="Arial"/>
                <a:cs typeface="Arial"/>
                <a:sym typeface="Arial"/>
                <a:hlinkClick r:id="rId5"/>
              </a:rPr>
              <a:t>help</a:t>
            </a:r>
            <a:r>
              <a:rPr lang="en-US" sz="1100" b="1" i="0" u="none" strike="noStrike" cap="none" dirty="0">
                <a:solidFill>
                  <a:srgbClr val="000000"/>
                </a:solidFill>
                <a:effectLst/>
                <a:latin typeface="Arial"/>
                <a:ea typeface="Arial"/>
                <a:cs typeface="Arial"/>
                <a:sym typeface="Arial"/>
              </a:rPr>
              <a:t> from college counseling centers.</a:t>
            </a: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s-ES" dirty="0"/>
              <a:t>https://blogs.scientificamerican.com/mind-guest-blog/the-growing-economic-burden-of-depression-in-the-u-s/</a:t>
            </a:r>
          </a:p>
          <a:p>
            <a:pPr marL="0" lvl="0" indent="0" algn="l" rtl="0">
              <a:spcBef>
                <a:spcPts val="0"/>
              </a:spcBef>
              <a:spcAft>
                <a:spcPts val="0"/>
              </a:spcAft>
              <a:buNone/>
            </a:pPr>
            <a:r>
              <a:rPr lang="es-ES" dirty="0"/>
              <a:t>https://www.bestcolleges.com/resources/top-5-mental-health-problems-facing-college-students/</a:t>
            </a:r>
          </a:p>
          <a:p>
            <a:pPr marL="0" lvl="0" indent="0" algn="l" rtl="0">
              <a:spcBef>
                <a:spcPts val="0"/>
              </a:spcBef>
              <a:spcAft>
                <a:spcPts val="0"/>
              </a:spcAft>
              <a:buNone/>
            </a:pPr>
            <a:r>
              <a:rPr lang="es-ES" dirty="0"/>
              <a:t>https://www.safecolleges.com/suicide-second-highest-cause-of-death-among-college-students/</a:t>
            </a:r>
          </a:p>
          <a:p>
            <a:pPr marL="0" lvl="0" indent="0" algn="l" rtl="0">
              <a:spcBef>
                <a:spcPts val="0"/>
              </a:spcBef>
              <a:spcAft>
                <a:spcPts val="0"/>
              </a:spcAft>
              <a:buNone/>
            </a:pPr>
            <a:r>
              <a:rPr lang="es-ES" dirty="0"/>
              <a:t>https://www.aau.edu/research-scholarship/featured-research-topics/one-five-college-students-reported-thoughts-suicide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r>
              <a:rPr lang="es-ES" dirty="0" err="1"/>
              <a:t>Nowadays</a:t>
            </a:r>
            <a:r>
              <a:rPr lang="es-ES" dirty="0"/>
              <a:t>, </a:t>
            </a:r>
            <a:r>
              <a:rPr lang="es-ES" dirty="0" err="1"/>
              <a:t>this</a:t>
            </a:r>
            <a:r>
              <a:rPr lang="es-ES" dirty="0"/>
              <a:t> </a:t>
            </a:r>
            <a:r>
              <a:rPr lang="es-ES" dirty="0" err="1"/>
              <a:t>help</a:t>
            </a:r>
            <a:r>
              <a:rPr lang="es-ES" dirty="0"/>
              <a:t> </a:t>
            </a:r>
            <a:r>
              <a:rPr lang="es-ES" dirty="0" err="1"/>
              <a:t>is</a:t>
            </a:r>
            <a:r>
              <a:rPr lang="es-ES" dirty="0"/>
              <a:t> </a:t>
            </a:r>
            <a:r>
              <a:rPr lang="es-ES" dirty="0" err="1"/>
              <a:t>mainly</a:t>
            </a:r>
            <a:r>
              <a:rPr lang="es-ES" dirty="0"/>
              <a:t> </a:t>
            </a:r>
            <a:r>
              <a:rPr lang="es-ES" dirty="0" err="1"/>
              <a:t>based</a:t>
            </a:r>
            <a:r>
              <a:rPr lang="es-ES" dirty="0"/>
              <a:t> </a:t>
            </a:r>
            <a:r>
              <a:rPr lang="es-ES" dirty="0" err="1"/>
              <a:t>on</a:t>
            </a:r>
            <a:r>
              <a:rPr lang="es-ES" dirty="0"/>
              <a:t> </a:t>
            </a:r>
            <a:r>
              <a:rPr lang="es-ES" dirty="0" err="1"/>
              <a:t>encouraging</a:t>
            </a:r>
            <a:r>
              <a:rPr lang="es-ES" dirty="0"/>
              <a:t> </a:t>
            </a:r>
            <a:r>
              <a:rPr lang="es-ES" dirty="0" err="1"/>
              <a:t>people</a:t>
            </a:r>
            <a:r>
              <a:rPr lang="es-ES" dirty="0"/>
              <a:t> </a:t>
            </a:r>
            <a:r>
              <a:rPr lang="es-ES" dirty="0" err="1"/>
              <a:t>to</a:t>
            </a:r>
            <a:r>
              <a:rPr lang="es-ES" dirty="0"/>
              <a:t> </a:t>
            </a:r>
            <a:r>
              <a:rPr lang="es-ES" dirty="0" err="1"/>
              <a:t>seek</a:t>
            </a:r>
            <a:r>
              <a:rPr lang="es-ES" dirty="0"/>
              <a:t> </a:t>
            </a:r>
            <a:r>
              <a:rPr lang="es-ES" dirty="0" err="1"/>
              <a:t>for</a:t>
            </a:r>
            <a:r>
              <a:rPr lang="es-ES" dirty="0"/>
              <a:t> </a:t>
            </a:r>
            <a:r>
              <a:rPr lang="es-ES" dirty="0" err="1"/>
              <a:t>counseling</a:t>
            </a:r>
            <a:r>
              <a:rPr lang="es-ES" dirty="0"/>
              <a:t> in </a:t>
            </a:r>
            <a:r>
              <a:rPr lang="es-ES" dirty="0" err="1"/>
              <a:t>public</a:t>
            </a:r>
            <a:r>
              <a:rPr lang="es-ES" dirty="0"/>
              <a:t> </a:t>
            </a:r>
            <a:r>
              <a:rPr lang="es-ES" dirty="0" err="1"/>
              <a:t>events</a:t>
            </a:r>
            <a:r>
              <a:rPr lang="es-ES" dirty="0"/>
              <a:t> and </a:t>
            </a:r>
            <a:r>
              <a:rPr lang="es-ES" dirty="0" err="1"/>
              <a:t>having</a:t>
            </a:r>
            <a:r>
              <a:rPr lang="es-ES" dirty="0"/>
              <a:t> staff </a:t>
            </a:r>
            <a:r>
              <a:rPr lang="es-ES" dirty="0" err="1"/>
              <a:t>ready</a:t>
            </a:r>
            <a:r>
              <a:rPr lang="es-ES" dirty="0"/>
              <a:t> </a:t>
            </a:r>
            <a:r>
              <a:rPr lang="es-ES" dirty="0" err="1"/>
              <a:t>to</a:t>
            </a:r>
            <a:r>
              <a:rPr lang="es-ES" dirty="0"/>
              <a:t> </a:t>
            </a:r>
            <a:r>
              <a:rPr lang="es-ES" dirty="0" err="1"/>
              <a:t>assist</a:t>
            </a:r>
            <a:r>
              <a:rPr lang="es-ES" dirty="0"/>
              <a:t> </a:t>
            </a:r>
            <a:r>
              <a:rPr lang="es-ES" dirty="0" err="1"/>
              <a:t>those</a:t>
            </a:r>
            <a:r>
              <a:rPr lang="es-ES" dirty="0"/>
              <a:t> </a:t>
            </a:r>
            <a:r>
              <a:rPr lang="es-ES" dirty="0" err="1"/>
              <a:t>who</a:t>
            </a:r>
            <a:r>
              <a:rPr lang="es-ES" dirty="0"/>
              <a:t> do.</a:t>
            </a:r>
          </a:p>
        </p:txBody>
      </p:sp>
    </p:spTree>
    <p:extLst>
      <p:ext uri="{BB962C8B-B14F-4D97-AF65-F5344CB8AC3E}">
        <p14:creationId xmlns:p14="http://schemas.microsoft.com/office/powerpoint/2010/main" val="883100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err="1"/>
              <a:t>But</a:t>
            </a:r>
            <a:r>
              <a:rPr lang="es-ES" dirty="0"/>
              <a:t> </a:t>
            </a:r>
            <a:r>
              <a:rPr lang="es-ES" dirty="0" err="1"/>
              <a:t>these</a:t>
            </a:r>
            <a:r>
              <a:rPr lang="es-ES" dirty="0"/>
              <a:t> </a:t>
            </a:r>
            <a:r>
              <a:rPr lang="es-ES" dirty="0" err="1"/>
              <a:t>measurements</a:t>
            </a:r>
            <a:r>
              <a:rPr lang="es-ES" dirty="0"/>
              <a:t> do </a:t>
            </a:r>
            <a:r>
              <a:rPr lang="es-ES" dirty="0" err="1"/>
              <a:t>not</a:t>
            </a:r>
            <a:r>
              <a:rPr lang="es-ES" dirty="0"/>
              <a:t> </a:t>
            </a:r>
            <a:r>
              <a:rPr lang="es-ES" dirty="0" err="1"/>
              <a:t>really</a:t>
            </a:r>
            <a:r>
              <a:rPr lang="es-ES" dirty="0"/>
              <a:t> </a:t>
            </a:r>
            <a:r>
              <a:rPr lang="es-ES" dirty="0" err="1"/>
              <a:t>engage</a:t>
            </a:r>
            <a:r>
              <a:rPr lang="es-ES" dirty="0"/>
              <a:t> </a:t>
            </a:r>
            <a:r>
              <a:rPr lang="es-ES" dirty="0" err="1"/>
              <a:t>them</a:t>
            </a:r>
            <a:r>
              <a:rPr lang="es-ES" dirty="0"/>
              <a:t> </a:t>
            </a:r>
            <a:r>
              <a:rPr lang="es-ES" dirty="0" err="1"/>
              <a:t>into</a:t>
            </a:r>
            <a:r>
              <a:rPr lang="es-ES" dirty="0"/>
              <a:t> </a:t>
            </a:r>
            <a:r>
              <a:rPr lang="es-ES" dirty="0" err="1"/>
              <a:t>doing</a:t>
            </a:r>
            <a:r>
              <a:rPr lang="es-ES" dirty="0"/>
              <a:t> so </a:t>
            </a:r>
            <a:r>
              <a:rPr lang="es-ES" dirty="0" err="1"/>
              <a:t>due</a:t>
            </a:r>
            <a:r>
              <a:rPr lang="es-ES" dirty="0"/>
              <a:t> </a:t>
            </a:r>
            <a:r>
              <a:rPr lang="es-ES" dirty="0" err="1"/>
              <a:t>to</a:t>
            </a:r>
            <a:r>
              <a:rPr lang="es-ES" dirty="0"/>
              <a:t> </a:t>
            </a:r>
            <a:r>
              <a:rPr lang="es-ES" dirty="0" err="1"/>
              <a:t>fear</a:t>
            </a:r>
            <a:r>
              <a:rPr lang="es-ES" dirty="0"/>
              <a:t> </a:t>
            </a:r>
            <a:r>
              <a:rPr lang="es-ES" dirty="0" err="1"/>
              <a:t>of</a:t>
            </a:r>
            <a:r>
              <a:rPr lang="es-ES" dirty="0"/>
              <a:t> </a:t>
            </a:r>
            <a:r>
              <a:rPr lang="es-ES" dirty="0" err="1"/>
              <a:t>stigmatization</a:t>
            </a:r>
            <a:r>
              <a:rPr lang="es-ES" dirty="0"/>
              <a:t>. </a:t>
            </a:r>
          </a:p>
          <a:p>
            <a:pPr marL="0" lvl="0" indent="0" algn="l" rtl="0">
              <a:spcBef>
                <a:spcPts val="0"/>
              </a:spcBef>
              <a:spcAft>
                <a:spcPts val="0"/>
              </a:spcAft>
              <a:buNone/>
            </a:pPr>
            <a:r>
              <a:rPr lang="es-ES" dirty="0"/>
              <a:t>And </a:t>
            </a:r>
            <a:r>
              <a:rPr lang="es-ES" dirty="0" err="1"/>
              <a:t>meanwhile</a:t>
            </a:r>
            <a:r>
              <a:rPr lang="es-ES" dirty="0"/>
              <a:t>, suicide </a:t>
            </a:r>
            <a:r>
              <a:rPr lang="es-ES" dirty="0" err="1"/>
              <a:t>rates</a:t>
            </a:r>
            <a:r>
              <a:rPr lang="es-ES" dirty="0"/>
              <a:t> </a:t>
            </a:r>
            <a:r>
              <a:rPr lang="es-ES" dirty="0" err="1"/>
              <a:t>keep</a:t>
            </a:r>
            <a:r>
              <a:rPr lang="es-ES" dirty="0"/>
              <a:t> </a:t>
            </a:r>
            <a:r>
              <a:rPr lang="es-ES" dirty="0" err="1"/>
              <a:t>going</a:t>
            </a:r>
            <a:r>
              <a:rPr lang="es-ES" dirty="0"/>
              <a:t> up, and no </a:t>
            </a:r>
            <a:r>
              <a:rPr lang="es-ES" dirty="0" err="1"/>
              <a:t>alternatives</a:t>
            </a:r>
            <a:r>
              <a:rPr lang="es-ES" dirty="0"/>
              <a:t> </a:t>
            </a:r>
            <a:r>
              <a:rPr lang="es-ES" dirty="0" err="1"/>
              <a:t>approaches</a:t>
            </a:r>
            <a:r>
              <a:rPr lang="es-ES" dirty="0"/>
              <a:t> are </a:t>
            </a:r>
            <a:r>
              <a:rPr lang="es-ES" dirty="0" err="1"/>
              <a:t>suggested</a:t>
            </a:r>
            <a:r>
              <a:rPr lang="es-ES" dirty="0"/>
              <a:t>.</a:t>
            </a:r>
          </a:p>
          <a:p>
            <a:pPr marL="0" lvl="0" indent="0" algn="l" rtl="0">
              <a:spcBef>
                <a:spcPts val="0"/>
              </a:spcBef>
              <a:spcAft>
                <a:spcPts val="0"/>
              </a:spcAft>
              <a:buNone/>
            </a:pPr>
            <a:endParaRPr lang="es-ES" dirty="0"/>
          </a:p>
          <a:p>
            <a:pPr marL="0" lvl="0" indent="0" algn="l" rtl="0">
              <a:spcBef>
                <a:spcPts val="0"/>
              </a:spcBef>
              <a:spcAft>
                <a:spcPts val="0"/>
              </a:spcAft>
              <a:buNone/>
            </a:pPr>
            <a:endParaRPr lang="es-ES" dirty="0"/>
          </a:p>
          <a:p>
            <a:pPr marL="0" lvl="0" indent="0" algn="l" rtl="0">
              <a:spcBef>
                <a:spcPts val="0"/>
              </a:spcBef>
              <a:spcAft>
                <a:spcPts val="0"/>
              </a:spcAft>
              <a:buNone/>
            </a:pPr>
            <a:r>
              <a:rPr lang="es-ES" dirty="0"/>
              <a: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dirty="0">
                <a:solidFill>
                  <a:srgbClr val="314453"/>
                </a:solidFill>
                <a:latin typeface="Century Gothic"/>
                <a:cs typeface="Century Gothic"/>
              </a:rPr>
              <a:t>“be </a:t>
            </a:r>
            <a:r>
              <a:rPr lang="es-ES" dirty="0" err="1">
                <a:solidFill>
                  <a:srgbClr val="314453"/>
                </a:solidFill>
                <a:latin typeface="Century Gothic"/>
                <a:cs typeface="Century Gothic"/>
              </a:rPr>
              <a:t>ready</a:t>
            </a:r>
            <a:r>
              <a:rPr lang="es-ES" dirty="0">
                <a:solidFill>
                  <a:srgbClr val="314453"/>
                </a:solidFill>
                <a:latin typeface="Century Gothic"/>
                <a:cs typeface="Century Gothic"/>
              </a:rPr>
              <a:t> </a:t>
            </a:r>
            <a:r>
              <a:rPr lang="es-ES" dirty="0" err="1">
                <a:solidFill>
                  <a:srgbClr val="314453"/>
                </a:solidFill>
                <a:latin typeface="Century Gothic"/>
                <a:cs typeface="Century Gothic"/>
              </a:rPr>
              <a:t>to</a:t>
            </a:r>
            <a:r>
              <a:rPr lang="es-ES" dirty="0">
                <a:solidFill>
                  <a:srgbClr val="314453"/>
                </a:solidFill>
                <a:latin typeface="Century Gothic"/>
                <a:cs typeface="Century Gothic"/>
              </a:rPr>
              <a:t> </a:t>
            </a:r>
            <a:r>
              <a:rPr lang="es-ES" dirty="0" err="1">
                <a:solidFill>
                  <a:srgbClr val="314453"/>
                </a:solidFill>
                <a:latin typeface="Century Gothic"/>
                <a:cs typeface="Century Gothic"/>
              </a:rPr>
              <a:t>respond</a:t>
            </a:r>
            <a:r>
              <a:rPr lang="es-ES" dirty="0">
                <a:solidFill>
                  <a:srgbClr val="314453"/>
                </a:solidFill>
                <a:latin typeface="Century Gothic"/>
                <a:cs typeface="Century Gothic"/>
              </a:rPr>
              <a:t> </a:t>
            </a:r>
            <a:r>
              <a:rPr lang="es-ES" dirty="0" err="1">
                <a:solidFill>
                  <a:srgbClr val="314453"/>
                </a:solidFill>
                <a:latin typeface="Century Gothic"/>
                <a:cs typeface="Century Gothic"/>
              </a:rPr>
              <a:t>when</a:t>
            </a:r>
            <a:r>
              <a:rPr lang="es-ES" dirty="0">
                <a:solidFill>
                  <a:srgbClr val="314453"/>
                </a:solidFill>
                <a:latin typeface="Century Gothic"/>
                <a:cs typeface="Century Gothic"/>
              </a:rPr>
              <a:t> a </a:t>
            </a:r>
            <a:r>
              <a:rPr lang="es-ES" dirty="0" err="1">
                <a:solidFill>
                  <a:srgbClr val="314453"/>
                </a:solidFill>
                <a:latin typeface="Century Gothic"/>
                <a:cs typeface="Century Gothic"/>
              </a:rPr>
              <a:t>death</a:t>
            </a:r>
            <a:r>
              <a:rPr lang="es-ES" dirty="0">
                <a:solidFill>
                  <a:srgbClr val="314453"/>
                </a:solidFill>
                <a:latin typeface="Century Gothic"/>
                <a:cs typeface="Century Gothic"/>
              </a:rPr>
              <a:t> </a:t>
            </a:r>
            <a:r>
              <a:rPr lang="es-ES" dirty="0" err="1">
                <a:solidFill>
                  <a:srgbClr val="314453"/>
                </a:solidFill>
                <a:latin typeface="Century Gothic"/>
                <a:cs typeface="Century Gothic"/>
              </a:rPr>
              <a:t>occurs</a:t>
            </a:r>
            <a:r>
              <a:rPr lang="es-ES" dirty="0">
                <a:solidFill>
                  <a:srgbClr val="314453"/>
                </a:solidFill>
                <a:latin typeface="Century Gothic"/>
                <a:cs typeface="Century Gothic"/>
              </a:rPr>
              <a:t>” = </a:t>
            </a:r>
            <a:r>
              <a:rPr lang="es-ES" dirty="0" err="1">
                <a:solidFill>
                  <a:srgbClr val="314453"/>
                </a:solidFill>
                <a:latin typeface="Century Gothic"/>
                <a:cs typeface="Century Gothic"/>
              </a:rPr>
              <a:t>calm</a:t>
            </a:r>
            <a:r>
              <a:rPr lang="es-ES" dirty="0">
                <a:solidFill>
                  <a:srgbClr val="314453"/>
                </a:solidFill>
                <a:latin typeface="Century Gothic"/>
                <a:cs typeface="Century Gothic"/>
              </a:rPr>
              <a:t> </a:t>
            </a:r>
            <a:r>
              <a:rPr lang="es-ES" dirty="0" err="1">
                <a:solidFill>
                  <a:srgbClr val="314453"/>
                </a:solidFill>
                <a:latin typeface="Century Gothic"/>
                <a:cs typeface="Century Gothic"/>
              </a:rPr>
              <a:t>people</a:t>
            </a:r>
            <a:r>
              <a:rPr lang="es-ES" dirty="0">
                <a:solidFill>
                  <a:srgbClr val="314453"/>
                </a:solidFill>
                <a:latin typeface="Century Gothic"/>
                <a:cs typeface="Century Gothic"/>
              </a:rPr>
              <a:t> </a:t>
            </a:r>
            <a:r>
              <a:rPr lang="es-ES" dirty="0" err="1">
                <a:solidFill>
                  <a:srgbClr val="314453"/>
                </a:solidFill>
                <a:latin typeface="Century Gothic"/>
                <a:cs typeface="Century Gothic"/>
              </a:rPr>
              <a:t>down</a:t>
            </a:r>
            <a:r>
              <a:rPr lang="es-ES" dirty="0">
                <a:solidFill>
                  <a:srgbClr val="314453"/>
                </a:solidFill>
                <a:latin typeface="Century Gothic"/>
                <a:cs typeface="Century Gothic"/>
              </a:rPr>
              <a:t>… DEEDS, NOT WORDS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dirty="0" err="1">
                <a:solidFill>
                  <a:srgbClr val="314453"/>
                </a:solidFill>
                <a:latin typeface="Century Gothic"/>
                <a:cs typeface="Century Gothic"/>
              </a:rPr>
              <a:t>Seems</a:t>
            </a:r>
            <a:r>
              <a:rPr lang="es-ES" dirty="0">
                <a:solidFill>
                  <a:srgbClr val="314453"/>
                </a:solidFill>
                <a:latin typeface="Century Gothic"/>
                <a:cs typeface="Century Gothic"/>
              </a:rPr>
              <a:t> </a:t>
            </a:r>
            <a:r>
              <a:rPr lang="es-ES" dirty="0" err="1">
                <a:solidFill>
                  <a:srgbClr val="314453"/>
                </a:solidFill>
                <a:latin typeface="Century Gothic"/>
                <a:cs typeface="Century Gothic"/>
              </a:rPr>
              <a:t>like</a:t>
            </a:r>
            <a:r>
              <a:rPr lang="es-ES" dirty="0">
                <a:solidFill>
                  <a:srgbClr val="314453"/>
                </a:solidFill>
                <a:latin typeface="Century Gothic"/>
                <a:cs typeface="Century Gothic"/>
              </a:rPr>
              <a:t> </a:t>
            </a:r>
            <a:r>
              <a:rPr lang="es-ES" dirty="0" err="1">
                <a:solidFill>
                  <a:srgbClr val="314453"/>
                </a:solidFill>
                <a:latin typeface="Century Gothic"/>
                <a:cs typeface="Century Gothic"/>
              </a:rPr>
              <a:t>they</a:t>
            </a:r>
            <a:r>
              <a:rPr lang="es-ES" dirty="0">
                <a:solidFill>
                  <a:srgbClr val="314453"/>
                </a:solidFill>
                <a:latin typeface="Century Gothic"/>
                <a:cs typeface="Century Gothic"/>
              </a:rPr>
              <a:t> are </a:t>
            </a:r>
            <a:r>
              <a:rPr lang="es-ES" dirty="0" err="1">
                <a:solidFill>
                  <a:srgbClr val="314453"/>
                </a:solidFill>
                <a:latin typeface="Century Gothic"/>
                <a:cs typeface="Century Gothic"/>
              </a:rPr>
              <a:t>just</a:t>
            </a:r>
            <a:r>
              <a:rPr lang="es-ES" dirty="0">
                <a:solidFill>
                  <a:srgbClr val="314453"/>
                </a:solidFill>
                <a:latin typeface="Century Gothic"/>
                <a:cs typeface="Century Gothic"/>
              </a:rPr>
              <a:t> </a:t>
            </a:r>
            <a:r>
              <a:rPr lang="es-ES" dirty="0" err="1">
                <a:solidFill>
                  <a:srgbClr val="314453"/>
                </a:solidFill>
                <a:latin typeface="Century Gothic"/>
                <a:cs typeface="Century Gothic"/>
              </a:rPr>
              <a:t>waiting</a:t>
            </a:r>
            <a:r>
              <a:rPr lang="es-ES" dirty="0">
                <a:solidFill>
                  <a:srgbClr val="314453"/>
                </a:solidFill>
                <a:latin typeface="Century Gothic"/>
                <a:cs typeface="Century Gothic"/>
              </a:rPr>
              <a:t> </a:t>
            </a:r>
            <a:r>
              <a:rPr lang="es-ES" dirty="0" err="1">
                <a:solidFill>
                  <a:srgbClr val="314453"/>
                </a:solidFill>
                <a:latin typeface="Century Gothic"/>
                <a:cs typeface="Century Gothic"/>
              </a:rPr>
              <a:t>for</a:t>
            </a:r>
            <a:r>
              <a:rPr lang="es-ES" dirty="0">
                <a:solidFill>
                  <a:srgbClr val="314453"/>
                </a:solidFill>
                <a:latin typeface="Century Gothic"/>
                <a:cs typeface="Century Gothic"/>
              </a:rPr>
              <a:t> </a:t>
            </a:r>
            <a:r>
              <a:rPr lang="es-ES" dirty="0" err="1">
                <a:solidFill>
                  <a:srgbClr val="314453"/>
                </a:solidFill>
                <a:latin typeface="Century Gothic"/>
                <a:cs typeface="Century Gothic"/>
              </a:rPr>
              <a:t>it</a:t>
            </a:r>
            <a:r>
              <a:rPr lang="es-ES" dirty="0">
                <a:solidFill>
                  <a:srgbClr val="314453"/>
                </a:solidFill>
                <a:latin typeface="Century Gothic"/>
                <a:cs typeface="Century Gothic"/>
              </a:rPr>
              <a:t> </a:t>
            </a:r>
            <a:r>
              <a:rPr lang="es-ES" dirty="0" err="1">
                <a:solidFill>
                  <a:srgbClr val="314453"/>
                </a:solidFill>
                <a:latin typeface="Century Gothic"/>
                <a:cs typeface="Century Gothic"/>
              </a:rPr>
              <a:t>to</a:t>
            </a:r>
            <a:r>
              <a:rPr lang="es-ES" dirty="0">
                <a:solidFill>
                  <a:srgbClr val="314453"/>
                </a:solidFill>
                <a:latin typeface="Century Gothic"/>
                <a:cs typeface="Century Gothic"/>
              </a:rPr>
              <a:t> </a:t>
            </a:r>
            <a:r>
              <a:rPr lang="es-ES" dirty="0" err="1">
                <a:solidFill>
                  <a:srgbClr val="314453"/>
                </a:solidFill>
                <a:latin typeface="Century Gothic"/>
                <a:cs typeface="Century Gothic"/>
              </a:rPr>
              <a:t>happen</a:t>
            </a:r>
            <a:r>
              <a:rPr lang="es-ES" dirty="0">
                <a:solidFill>
                  <a:srgbClr val="314453"/>
                </a:solidFill>
                <a:latin typeface="Century Gothic"/>
                <a:cs typeface="Century Gothic"/>
              </a:rPr>
              <a:t>.</a:t>
            </a:r>
          </a:p>
          <a:p>
            <a:pPr marL="0" lvl="0" indent="0" algn="l" rtl="0">
              <a:spcBef>
                <a:spcPts val="0"/>
              </a:spcBef>
              <a:spcAft>
                <a:spcPts val="0"/>
              </a:spcAft>
              <a:buNone/>
            </a:pPr>
            <a:endParaRPr lang="es-ES" dirty="0"/>
          </a:p>
          <a:p>
            <a:pPr marL="0" lvl="0" indent="0" algn="l" rtl="0">
              <a:spcBef>
                <a:spcPts val="0"/>
              </a:spcBef>
              <a:spcAft>
                <a:spcPts val="0"/>
              </a:spcAft>
              <a:buNone/>
            </a:pPr>
            <a:endParaRPr lang="es-ES" dirty="0"/>
          </a:p>
          <a:p>
            <a:pPr marL="0" lvl="0" indent="0" algn="l" rtl="0">
              <a:spcBef>
                <a:spcPts val="0"/>
              </a:spcBef>
              <a:spcAft>
                <a:spcPts val="0"/>
              </a:spcAft>
              <a:buNone/>
            </a:pPr>
            <a:r>
              <a:rPr lang="es-ES" dirty="0"/>
              <a:t>http://www.sprc.org/settings/colleges-universities </a:t>
            </a:r>
            <a:r>
              <a:rPr lang="es-ES" dirty="0" err="1"/>
              <a:t>According</a:t>
            </a:r>
            <a:r>
              <a:rPr lang="es-ES" dirty="0"/>
              <a:t> </a:t>
            </a:r>
            <a:r>
              <a:rPr lang="es-ES" dirty="0" err="1"/>
              <a:t>to</a:t>
            </a:r>
            <a:r>
              <a:rPr lang="es-ES" dirty="0"/>
              <a:t> suicide </a:t>
            </a:r>
            <a:r>
              <a:rPr lang="es-ES" dirty="0" err="1"/>
              <a:t>rpevention</a:t>
            </a:r>
            <a:r>
              <a:rPr lang="es-ES" dirty="0"/>
              <a:t> </a:t>
            </a:r>
            <a:r>
              <a:rPr lang="es-ES" dirty="0" err="1"/>
              <a:t>resource</a:t>
            </a:r>
            <a:r>
              <a:rPr lang="es-ES" dirty="0"/>
              <a:t> center</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r>
              <a:rPr lang="es-ES" dirty="0" err="1"/>
              <a:t>Until</a:t>
            </a:r>
            <a:r>
              <a:rPr lang="es-ES" dirty="0"/>
              <a:t> </a:t>
            </a:r>
            <a:r>
              <a:rPr lang="es-ES" dirty="0" err="1"/>
              <a:t>now</a:t>
            </a:r>
            <a:r>
              <a:rPr lang="es-ES" dirty="0"/>
              <a:t>… </a:t>
            </a:r>
            <a:r>
              <a:rPr lang="es-ES" dirty="0" err="1"/>
              <a:t>welcome</a:t>
            </a:r>
            <a:r>
              <a:rPr lang="es-ES" dirty="0"/>
              <a:t> SANCHO! A </a:t>
            </a:r>
            <a:r>
              <a:rPr lang="es-ES" dirty="0" err="1"/>
              <a:t>platform</a:t>
            </a:r>
            <a:r>
              <a:rPr lang="es-ES" dirty="0"/>
              <a:t> </a:t>
            </a:r>
            <a:r>
              <a:rPr lang="es-ES" dirty="0" err="1"/>
              <a:t>that</a:t>
            </a:r>
            <a:r>
              <a:rPr lang="es-ES" dirty="0"/>
              <a:t> </a:t>
            </a:r>
            <a:r>
              <a:rPr lang="es-ES" dirty="0" err="1"/>
              <a:t>enables</a:t>
            </a:r>
            <a:r>
              <a:rPr lang="es-ES" dirty="0"/>
              <a:t> </a:t>
            </a:r>
            <a:r>
              <a:rPr lang="es-ES" dirty="0" err="1"/>
              <a:t>students</a:t>
            </a:r>
            <a:r>
              <a:rPr lang="es-ES" dirty="0"/>
              <a:t> </a:t>
            </a:r>
            <a:r>
              <a:rPr lang="es-ES" dirty="0" err="1"/>
              <a:t>to</a:t>
            </a:r>
            <a:r>
              <a:rPr lang="es-ES" dirty="0"/>
              <a:t> </a:t>
            </a:r>
            <a:r>
              <a:rPr lang="es-ES" dirty="0" err="1"/>
              <a:t>receive</a:t>
            </a:r>
            <a:r>
              <a:rPr lang="es-ES" dirty="0"/>
              <a:t> </a:t>
            </a:r>
            <a:r>
              <a:rPr lang="es-ES" dirty="0" err="1"/>
              <a:t>counseling</a:t>
            </a:r>
            <a:r>
              <a:rPr lang="es-ES" dirty="0"/>
              <a:t> </a:t>
            </a:r>
            <a:r>
              <a:rPr lang="es-ES" dirty="0" err="1"/>
              <a:t>with</a:t>
            </a:r>
            <a:r>
              <a:rPr lang="es-ES" dirty="0"/>
              <a:t> no social </a:t>
            </a:r>
            <a:r>
              <a:rPr lang="es-ES" dirty="0" err="1"/>
              <a:t>exposure</a:t>
            </a:r>
            <a:r>
              <a:rPr lang="es-ES" dirty="0"/>
              <a:t> and </a:t>
            </a:r>
            <a:r>
              <a:rPr lang="es-ES" dirty="0" err="1"/>
              <a:t>from</a:t>
            </a:r>
            <a:r>
              <a:rPr lang="es-ES" dirty="0"/>
              <a:t> </a:t>
            </a:r>
            <a:r>
              <a:rPr lang="es-ES" dirty="0" err="1"/>
              <a:t>people</a:t>
            </a:r>
            <a:r>
              <a:rPr lang="es-ES" dirty="0"/>
              <a:t> </a:t>
            </a:r>
            <a:r>
              <a:rPr lang="es-ES" dirty="0" err="1"/>
              <a:t>who</a:t>
            </a:r>
            <a:r>
              <a:rPr lang="es-ES" dirty="0"/>
              <a:t> </a:t>
            </a:r>
            <a:r>
              <a:rPr lang="es-ES" dirty="0" err="1"/>
              <a:t>they</a:t>
            </a:r>
            <a:r>
              <a:rPr lang="es-ES" dirty="0"/>
              <a:t> can relate </a:t>
            </a:r>
            <a:r>
              <a:rPr lang="es-ES" dirty="0" err="1"/>
              <a:t>to</a:t>
            </a:r>
            <a:r>
              <a:rPr lang="es-ES" dirty="0"/>
              <a:t>, and </a:t>
            </a:r>
            <a:r>
              <a:rPr lang="es-ES" dirty="0" err="1"/>
              <a:t>which</a:t>
            </a:r>
            <a:r>
              <a:rPr lang="es-ES" dirty="0"/>
              <a:t> </a:t>
            </a:r>
            <a:r>
              <a:rPr lang="es-ES" dirty="0" err="1"/>
              <a:t>allows</a:t>
            </a:r>
            <a:r>
              <a:rPr lang="es-ES" dirty="0"/>
              <a:t> </a:t>
            </a:r>
            <a:r>
              <a:rPr lang="es-ES" dirty="0" err="1"/>
              <a:t>the</a:t>
            </a:r>
            <a:r>
              <a:rPr lang="es-ES" dirty="0"/>
              <a:t> </a:t>
            </a:r>
            <a:r>
              <a:rPr lang="es-ES" dirty="0" err="1"/>
              <a:t>administrator</a:t>
            </a:r>
            <a:r>
              <a:rPr lang="es-ES" dirty="0"/>
              <a:t> </a:t>
            </a:r>
            <a:r>
              <a:rPr lang="es-ES" dirty="0" err="1"/>
              <a:t>to</a:t>
            </a:r>
            <a:r>
              <a:rPr lang="es-ES" dirty="0"/>
              <a:t> </a:t>
            </a:r>
            <a:r>
              <a:rPr lang="es-ES" dirty="0" err="1"/>
              <a:t>learn</a:t>
            </a:r>
            <a:r>
              <a:rPr lang="es-ES" dirty="0"/>
              <a:t> </a:t>
            </a:r>
            <a:r>
              <a:rPr lang="es-ES" dirty="0" err="1"/>
              <a:t>patterns</a:t>
            </a:r>
            <a:r>
              <a:rPr lang="es-ES" dirty="0"/>
              <a:t> </a:t>
            </a:r>
            <a:r>
              <a:rPr lang="es-ES" dirty="0" err="1"/>
              <a:t>from</a:t>
            </a:r>
            <a:r>
              <a:rPr lang="es-ES" dirty="0"/>
              <a:t> </a:t>
            </a:r>
            <a:r>
              <a:rPr lang="es-ES" dirty="0" err="1"/>
              <a:t>the</a:t>
            </a:r>
            <a:r>
              <a:rPr lang="es-ES" dirty="0"/>
              <a:t> </a:t>
            </a:r>
            <a:r>
              <a:rPr lang="es-ES" dirty="0" err="1"/>
              <a:t>users</a:t>
            </a:r>
            <a:r>
              <a:rPr lang="es-ES" dirty="0"/>
              <a:t>.</a:t>
            </a:r>
          </a:p>
          <a:p>
            <a:pPr marL="139700" indent="0">
              <a:buNone/>
            </a:pPr>
            <a:endParaRPr lang="es-ES" dirty="0"/>
          </a:p>
          <a:p>
            <a:pPr marL="139700" indent="0">
              <a:buNone/>
            </a:pPr>
            <a:r>
              <a:rPr lang="es-ES" dirty="0" err="1"/>
              <a:t>But</a:t>
            </a:r>
            <a:r>
              <a:rPr lang="es-ES" dirty="0"/>
              <a:t> </a:t>
            </a:r>
            <a:r>
              <a:rPr lang="es-ES" dirty="0" err="1"/>
              <a:t>let’s</a:t>
            </a:r>
            <a:r>
              <a:rPr lang="es-ES" dirty="0"/>
              <a:t> show </a:t>
            </a:r>
            <a:r>
              <a:rPr lang="es-ES" dirty="0" err="1"/>
              <a:t>you</a:t>
            </a:r>
            <a:r>
              <a:rPr lang="es-ES" dirty="0"/>
              <a:t> in a more </a:t>
            </a:r>
            <a:r>
              <a:rPr lang="es-ES" dirty="0" err="1"/>
              <a:t>practical</a:t>
            </a:r>
            <a:r>
              <a:rPr lang="es-ES" dirty="0"/>
              <a:t> </a:t>
            </a:r>
            <a:r>
              <a:rPr lang="es-ES" dirty="0" err="1"/>
              <a:t>way</a:t>
            </a:r>
            <a:r>
              <a:rPr lang="es-ES" dirty="0"/>
              <a:t>: </a:t>
            </a:r>
            <a:r>
              <a:rPr lang="es-ES" dirty="0" err="1"/>
              <a:t>this</a:t>
            </a:r>
            <a:r>
              <a:rPr lang="es-ES" dirty="0"/>
              <a:t>, </a:t>
            </a:r>
            <a:r>
              <a:rPr lang="es-ES" dirty="0" err="1"/>
              <a:t>is</a:t>
            </a:r>
            <a:r>
              <a:rPr lang="es-ES" dirty="0"/>
              <a:t> a demo </a:t>
            </a:r>
            <a:r>
              <a:rPr lang="es-ES" dirty="0" err="1"/>
              <a:t>of</a:t>
            </a:r>
            <a:r>
              <a:rPr lang="es-ES" dirty="0"/>
              <a:t> </a:t>
            </a:r>
            <a:r>
              <a:rPr lang="es-ES" dirty="0" err="1"/>
              <a:t>the</a:t>
            </a:r>
            <a:r>
              <a:rPr lang="es-ES" dirty="0"/>
              <a:t> </a:t>
            </a:r>
            <a:r>
              <a:rPr lang="es-ES" dirty="0" err="1"/>
              <a:t>platform</a:t>
            </a:r>
            <a:r>
              <a:rPr lang="es-ES" dirty="0"/>
              <a:t>.</a:t>
            </a:r>
          </a:p>
          <a:p>
            <a:pPr marL="139700" indent="0">
              <a:buNone/>
            </a:pPr>
            <a:endParaRPr lang="es-ES" dirty="0"/>
          </a:p>
          <a:p>
            <a:pPr marL="139700" indent="0">
              <a:buNone/>
            </a:pPr>
            <a:r>
              <a:rPr lang="es-ES" dirty="0" err="1"/>
              <a:t>Let’s</a:t>
            </a:r>
            <a:r>
              <a:rPr lang="es-ES" dirty="0"/>
              <a:t> imagine </a:t>
            </a:r>
            <a:r>
              <a:rPr lang="es-ES" dirty="0" err="1"/>
              <a:t>we</a:t>
            </a:r>
            <a:r>
              <a:rPr lang="es-ES" dirty="0"/>
              <a:t> are a </a:t>
            </a:r>
            <a:r>
              <a:rPr lang="es-ES" dirty="0" err="1"/>
              <a:t>troubled</a:t>
            </a:r>
            <a:r>
              <a:rPr lang="es-ES" dirty="0"/>
              <a:t> </a:t>
            </a:r>
            <a:r>
              <a:rPr lang="es-ES" dirty="0" err="1"/>
              <a:t>student</a:t>
            </a:r>
            <a:r>
              <a:rPr lang="es-ES" dirty="0"/>
              <a:t>. After </a:t>
            </a:r>
            <a:r>
              <a:rPr lang="es-ES" dirty="0" err="1"/>
              <a:t>logging</a:t>
            </a:r>
            <a:r>
              <a:rPr lang="es-ES" dirty="0"/>
              <a:t> in, I can </a:t>
            </a:r>
            <a:r>
              <a:rPr lang="es-ES" dirty="0" err="1"/>
              <a:t>establish</a:t>
            </a:r>
            <a:r>
              <a:rPr lang="es-ES" dirty="0"/>
              <a:t> a </a:t>
            </a:r>
            <a:r>
              <a:rPr lang="es-ES" dirty="0" err="1"/>
              <a:t>conversation</a:t>
            </a:r>
            <a:r>
              <a:rPr lang="es-ES" dirty="0"/>
              <a:t> </a:t>
            </a:r>
            <a:r>
              <a:rPr lang="es-ES" dirty="0" err="1"/>
              <a:t>with</a:t>
            </a:r>
            <a:r>
              <a:rPr lang="es-ES" dirty="0"/>
              <a:t> a peer </a:t>
            </a:r>
            <a:r>
              <a:rPr lang="es-ES" dirty="0" err="1"/>
              <a:t>student</a:t>
            </a:r>
            <a:r>
              <a:rPr lang="es-ES" dirty="0"/>
              <a:t> </a:t>
            </a:r>
            <a:r>
              <a:rPr lang="es-ES" dirty="0" err="1"/>
              <a:t>that</a:t>
            </a:r>
            <a:r>
              <a:rPr lang="es-ES" dirty="0"/>
              <a:t> Will try </a:t>
            </a:r>
            <a:r>
              <a:rPr lang="es-ES" dirty="0" err="1"/>
              <a:t>to</a:t>
            </a:r>
            <a:r>
              <a:rPr lang="es-ES" dirty="0"/>
              <a:t> </a:t>
            </a:r>
            <a:r>
              <a:rPr lang="es-ES" dirty="0" err="1"/>
              <a:t>counsel</a:t>
            </a:r>
            <a:r>
              <a:rPr lang="es-ES" dirty="0"/>
              <a:t> me </a:t>
            </a:r>
            <a:r>
              <a:rPr lang="es-ES" dirty="0" err="1"/>
              <a:t>to</a:t>
            </a:r>
            <a:r>
              <a:rPr lang="es-ES" dirty="0"/>
              <a:t> </a:t>
            </a:r>
            <a:r>
              <a:rPr lang="es-ES" dirty="0" err="1"/>
              <a:t>recover</a:t>
            </a:r>
            <a:r>
              <a:rPr lang="es-ES" dirty="0"/>
              <a:t> </a:t>
            </a:r>
            <a:r>
              <a:rPr lang="es-ES" dirty="0" err="1"/>
              <a:t>from</a:t>
            </a:r>
            <a:r>
              <a:rPr lang="es-ES" dirty="0"/>
              <a:t> </a:t>
            </a:r>
            <a:r>
              <a:rPr lang="es-ES" dirty="0" err="1"/>
              <a:t>my</a:t>
            </a:r>
            <a:r>
              <a:rPr lang="es-ES" dirty="0"/>
              <a:t> </a:t>
            </a:r>
            <a:r>
              <a:rPr lang="es-ES" dirty="0" err="1"/>
              <a:t>depression</a:t>
            </a:r>
            <a:r>
              <a:rPr lang="es-ES" dirty="0"/>
              <a:t>. </a:t>
            </a:r>
            <a:r>
              <a:rPr lang="es-ES" dirty="0" err="1"/>
              <a:t>But</a:t>
            </a:r>
            <a:r>
              <a:rPr lang="es-ES" dirty="0"/>
              <a:t> </a:t>
            </a:r>
            <a:r>
              <a:rPr lang="es-ES" dirty="0" err="1"/>
              <a:t>that</a:t>
            </a:r>
            <a:r>
              <a:rPr lang="es-ES" dirty="0"/>
              <a:t> </a:t>
            </a:r>
            <a:r>
              <a:rPr lang="es-ES" dirty="0" err="1"/>
              <a:t>person</a:t>
            </a:r>
            <a:r>
              <a:rPr lang="es-ES" dirty="0"/>
              <a:t> in </a:t>
            </a:r>
            <a:r>
              <a:rPr lang="es-ES" dirty="0" err="1"/>
              <a:t>front</a:t>
            </a:r>
            <a:r>
              <a:rPr lang="es-ES" dirty="0"/>
              <a:t> </a:t>
            </a:r>
            <a:r>
              <a:rPr lang="es-ES" dirty="0" err="1"/>
              <a:t>is</a:t>
            </a:r>
            <a:r>
              <a:rPr lang="es-ES" dirty="0"/>
              <a:t> </a:t>
            </a:r>
            <a:r>
              <a:rPr lang="es-ES" dirty="0" err="1"/>
              <a:t>not</a:t>
            </a:r>
            <a:r>
              <a:rPr lang="es-ES" dirty="0"/>
              <a:t> </a:t>
            </a:r>
            <a:r>
              <a:rPr lang="es-ES" dirty="0" err="1"/>
              <a:t>just</a:t>
            </a:r>
            <a:r>
              <a:rPr lang="es-ES" dirty="0"/>
              <a:t> </a:t>
            </a:r>
            <a:r>
              <a:rPr lang="es-ES" dirty="0" err="1"/>
              <a:t>another</a:t>
            </a:r>
            <a:r>
              <a:rPr lang="es-ES" dirty="0"/>
              <a:t> </a:t>
            </a:r>
            <a:r>
              <a:rPr lang="es-ES" dirty="0" err="1"/>
              <a:t>student</a:t>
            </a:r>
            <a:r>
              <a:rPr lang="es-ES" dirty="0"/>
              <a:t>, </a:t>
            </a:r>
            <a:r>
              <a:rPr lang="es-ES" dirty="0" err="1"/>
              <a:t>it</a:t>
            </a:r>
            <a:r>
              <a:rPr lang="es-ES" dirty="0"/>
              <a:t> </a:t>
            </a:r>
            <a:r>
              <a:rPr lang="es-ES" dirty="0" err="1"/>
              <a:t>would</a:t>
            </a:r>
            <a:r>
              <a:rPr lang="es-ES" dirty="0"/>
              <a:t> be a </a:t>
            </a:r>
            <a:r>
              <a:rPr lang="es-ES" dirty="0" err="1"/>
              <a:t>clinical</a:t>
            </a:r>
            <a:r>
              <a:rPr lang="es-ES" dirty="0"/>
              <a:t> </a:t>
            </a:r>
            <a:r>
              <a:rPr lang="es-ES" dirty="0" err="1"/>
              <a:t>psychology</a:t>
            </a:r>
            <a:r>
              <a:rPr lang="es-ES" dirty="0"/>
              <a:t> </a:t>
            </a:r>
            <a:r>
              <a:rPr lang="es-ES" dirty="0" err="1"/>
              <a:t>student</a:t>
            </a:r>
            <a:r>
              <a:rPr lang="es-ES" dirty="0"/>
              <a:t>, </a:t>
            </a:r>
            <a:r>
              <a:rPr lang="es-ES" dirty="0" err="1"/>
              <a:t>or</a:t>
            </a:r>
            <a:r>
              <a:rPr lang="es-ES" dirty="0"/>
              <a:t> </a:t>
            </a:r>
            <a:r>
              <a:rPr lang="es-ES" dirty="0" err="1"/>
              <a:t>psychiatry</a:t>
            </a:r>
            <a:r>
              <a:rPr lang="es-ES" dirty="0"/>
              <a:t> </a:t>
            </a:r>
            <a:r>
              <a:rPr lang="es-ES" dirty="0" err="1"/>
              <a:t>student</a:t>
            </a:r>
            <a:r>
              <a:rPr lang="es-ES" dirty="0"/>
              <a:t>, </a:t>
            </a:r>
            <a:r>
              <a:rPr lang="es-ES" dirty="0" err="1"/>
              <a:t>or</a:t>
            </a:r>
            <a:r>
              <a:rPr lang="es-ES" dirty="0"/>
              <a:t> nurse in training… </a:t>
            </a:r>
            <a:r>
              <a:rPr lang="es-ES" dirty="0" err="1"/>
              <a:t>Those</a:t>
            </a:r>
            <a:r>
              <a:rPr lang="es-ES" dirty="0"/>
              <a:t> </a:t>
            </a:r>
            <a:r>
              <a:rPr lang="es-ES" dirty="0" err="1"/>
              <a:t>who</a:t>
            </a:r>
            <a:r>
              <a:rPr lang="es-ES" dirty="0"/>
              <a:t> </a:t>
            </a:r>
            <a:r>
              <a:rPr lang="es-ES" dirty="0" err="1"/>
              <a:t>will</a:t>
            </a:r>
            <a:r>
              <a:rPr lang="es-ES" dirty="0"/>
              <a:t> </a:t>
            </a:r>
            <a:r>
              <a:rPr lang="es-ES" dirty="0" err="1"/>
              <a:t>really</a:t>
            </a:r>
            <a:r>
              <a:rPr lang="es-ES" dirty="0"/>
              <a:t> </a:t>
            </a:r>
            <a:r>
              <a:rPr lang="es-ES" dirty="0" err="1"/>
              <a:t>care</a:t>
            </a:r>
            <a:r>
              <a:rPr lang="es-ES" dirty="0"/>
              <a:t> </a:t>
            </a:r>
            <a:r>
              <a:rPr lang="es-ES" dirty="0" err="1"/>
              <a:t>about</a:t>
            </a:r>
            <a:r>
              <a:rPr lang="es-ES" dirty="0"/>
              <a:t> me and </a:t>
            </a:r>
            <a:r>
              <a:rPr lang="es-ES" dirty="0" err="1"/>
              <a:t>furthermore</a:t>
            </a:r>
            <a:r>
              <a:rPr lang="es-ES" dirty="0"/>
              <a:t> </a:t>
            </a:r>
            <a:r>
              <a:rPr lang="es-ES" dirty="0" err="1"/>
              <a:t>improve</a:t>
            </a:r>
            <a:r>
              <a:rPr lang="es-ES" dirty="0"/>
              <a:t> </a:t>
            </a:r>
            <a:r>
              <a:rPr lang="es-ES" dirty="0" err="1"/>
              <a:t>their</a:t>
            </a:r>
            <a:r>
              <a:rPr lang="es-ES" dirty="0"/>
              <a:t> profesional </a:t>
            </a:r>
            <a:r>
              <a:rPr lang="es-ES" dirty="0" err="1"/>
              <a:t>skills</a:t>
            </a:r>
            <a:r>
              <a:rPr lang="es-ES" dirty="0"/>
              <a:t> in </a:t>
            </a:r>
            <a:r>
              <a:rPr lang="es-ES" dirty="0" err="1"/>
              <a:t>doing</a:t>
            </a:r>
            <a:r>
              <a:rPr lang="es-ES" dirty="0"/>
              <a:t> so </a:t>
            </a:r>
            <a:r>
              <a:rPr lang="es-ES" dirty="0" err="1"/>
              <a:t>while</a:t>
            </a:r>
            <a:r>
              <a:rPr lang="es-ES" dirty="0"/>
              <a:t> </a:t>
            </a:r>
            <a:r>
              <a:rPr lang="es-ES" dirty="0" err="1"/>
              <a:t>still</a:t>
            </a:r>
            <a:r>
              <a:rPr lang="es-ES" dirty="0"/>
              <a:t> in </a:t>
            </a:r>
            <a:r>
              <a:rPr lang="es-ES" dirty="0" err="1"/>
              <a:t>college</a:t>
            </a:r>
            <a:r>
              <a:rPr lang="es-ES" dirty="0"/>
              <a:t>.</a:t>
            </a:r>
          </a:p>
          <a:p>
            <a:pPr marL="139700" indent="0">
              <a:buNone/>
            </a:pPr>
            <a:endParaRPr lang="es-ES" dirty="0"/>
          </a:p>
          <a:p>
            <a:pPr marL="139700" indent="0">
              <a:buNone/>
            </a:pPr>
            <a:r>
              <a:rPr lang="es-ES" dirty="0"/>
              <a:t>Sancho, </a:t>
            </a:r>
            <a:r>
              <a:rPr lang="es-ES" dirty="0" err="1"/>
              <a:t>apart</a:t>
            </a:r>
            <a:r>
              <a:rPr lang="es-ES" dirty="0"/>
              <a:t> </a:t>
            </a:r>
            <a:r>
              <a:rPr lang="es-ES" dirty="0" err="1"/>
              <a:t>from</a:t>
            </a:r>
            <a:r>
              <a:rPr lang="es-ES" dirty="0"/>
              <a:t> </a:t>
            </a:r>
            <a:r>
              <a:rPr lang="es-ES" dirty="0" err="1"/>
              <a:t>providing</a:t>
            </a:r>
            <a:r>
              <a:rPr lang="es-ES" dirty="0"/>
              <a:t> peer </a:t>
            </a:r>
            <a:r>
              <a:rPr lang="es-ES" dirty="0" err="1"/>
              <a:t>support</a:t>
            </a:r>
            <a:r>
              <a:rPr lang="es-ES" dirty="0"/>
              <a:t> </a:t>
            </a:r>
            <a:r>
              <a:rPr lang="es-ES" dirty="0" err="1"/>
              <a:t>to</a:t>
            </a:r>
            <a:r>
              <a:rPr lang="es-ES" dirty="0"/>
              <a:t> </a:t>
            </a:r>
            <a:r>
              <a:rPr lang="es-ES" dirty="0" err="1"/>
              <a:t>those</a:t>
            </a:r>
            <a:r>
              <a:rPr lang="es-ES" dirty="0"/>
              <a:t> </a:t>
            </a:r>
            <a:r>
              <a:rPr lang="es-ES" dirty="0" err="1"/>
              <a:t>who</a:t>
            </a:r>
            <a:r>
              <a:rPr lang="es-ES" dirty="0"/>
              <a:t> </a:t>
            </a:r>
            <a:r>
              <a:rPr lang="es-ES" dirty="0" err="1"/>
              <a:t>need</a:t>
            </a:r>
            <a:r>
              <a:rPr lang="es-ES" dirty="0"/>
              <a:t> </a:t>
            </a:r>
            <a:r>
              <a:rPr lang="es-ES" dirty="0" err="1"/>
              <a:t>it</a:t>
            </a:r>
            <a:r>
              <a:rPr lang="es-ES" dirty="0"/>
              <a:t>, Will </a:t>
            </a:r>
            <a:r>
              <a:rPr lang="es-ES" dirty="0" err="1"/>
              <a:t>collect</a:t>
            </a:r>
            <a:r>
              <a:rPr lang="es-ES" dirty="0"/>
              <a:t> data </a:t>
            </a:r>
            <a:r>
              <a:rPr lang="es-ES" dirty="0" err="1"/>
              <a:t>from</a:t>
            </a:r>
            <a:r>
              <a:rPr lang="es-ES" dirty="0"/>
              <a:t> </a:t>
            </a:r>
            <a:r>
              <a:rPr lang="es-ES" dirty="0" err="1"/>
              <a:t>reports</a:t>
            </a:r>
            <a:r>
              <a:rPr lang="es-ES" dirty="0"/>
              <a:t> </a:t>
            </a:r>
            <a:r>
              <a:rPr lang="es-ES" dirty="0" err="1"/>
              <a:t>of</a:t>
            </a:r>
            <a:r>
              <a:rPr lang="es-ES" dirty="0"/>
              <a:t> </a:t>
            </a:r>
            <a:r>
              <a:rPr lang="es-ES" dirty="0" err="1"/>
              <a:t>the</a:t>
            </a:r>
            <a:r>
              <a:rPr lang="es-ES" dirty="0"/>
              <a:t> </a:t>
            </a:r>
            <a:r>
              <a:rPr lang="es-ES" dirty="0" err="1"/>
              <a:t>helpers</a:t>
            </a:r>
            <a:r>
              <a:rPr lang="es-ES" dirty="0"/>
              <a:t> and </a:t>
            </a:r>
            <a:r>
              <a:rPr lang="es-ES" dirty="0" err="1"/>
              <a:t>self</a:t>
            </a:r>
            <a:r>
              <a:rPr lang="es-ES" dirty="0"/>
              <a:t> </a:t>
            </a:r>
            <a:r>
              <a:rPr lang="es-ES" dirty="0" err="1"/>
              <a:t>assessment</a:t>
            </a:r>
            <a:r>
              <a:rPr lang="es-ES" dirty="0"/>
              <a:t> </a:t>
            </a:r>
            <a:r>
              <a:rPr lang="es-ES" dirty="0" err="1"/>
              <a:t>tests</a:t>
            </a:r>
            <a:r>
              <a:rPr lang="es-ES" dirty="0"/>
              <a:t> </a:t>
            </a:r>
            <a:r>
              <a:rPr lang="es-ES" dirty="0" err="1"/>
              <a:t>of</a:t>
            </a:r>
            <a:r>
              <a:rPr lang="es-ES" dirty="0"/>
              <a:t> </a:t>
            </a:r>
            <a:r>
              <a:rPr lang="es-ES" dirty="0" err="1"/>
              <a:t>the</a:t>
            </a:r>
            <a:r>
              <a:rPr lang="es-ES" dirty="0"/>
              <a:t> </a:t>
            </a:r>
            <a:r>
              <a:rPr lang="es-ES" dirty="0" err="1"/>
              <a:t>users</a:t>
            </a:r>
            <a:r>
              <a:rPr lang="es-ES" dirty="0"/>
              <a:t>. In </a:t>
            </a:r>
            <a:r>
              <a:rPr lang="es-ES" dirty="0" err="1"/>
              <a:t>the</a:t>
            </a:r>
            <a:r>
              <a:rPr lang="es-ES" dirty="0"/>
              <a:t> </a:t>
            </a:r>
            <a:r>
              <a:rPr lang="es-ES" dirty="0" err="1"/>
              <a:t>future</a:t>
            </a:r>
            <a:r>
              <a:rPr lang="es-ES" dirty="0"/>
              <a:t> </a:t>
            </a:r>
            <a:r>
              <a:rPr lang="es-ES" dirty="0" err="1"/>
              <a:t>it</a:t>
            </a:r>
            <a:r>
              <a:rPr lang="es-ES" dirty="0"/>
              <a:t> </a:t>
            </a:r>
            <a:r>
              <a:rPr lang="es-ES" dirty="0" err="1"/>
              <a:t>would</a:t>
            </a:r>
            <a:r>
              <a:rPr lang="es-ES" dirty="0"/>
              <a:t> </a:t>
            </a:r>
            <a:r>
              <a:rPr lang="es-ES" dirty="0" err="1"/>
              <a:t>also</a:t>
            </a:r>
            <a:r>
              <a:rPr lang="es-ES" dirty="0"/>
              <a:t> </a:t>
            </a:r>
            <a:r>
              <a:rPr lang="es-ES" dirty="0" err="1"/>
              <a:t>analyze</a:t>
            </a:r>
            <a:r>
              <a:rPr lang="es-ES" dirty="0"/>
              <a:t> </a:t>
            </a:r>
            <a:r>
              <a:rPr lang="es-ES" dirty="0" err="1"/>
              <a:t>the</a:t>
            </a:r>
            <a:r>
              <a:rPr lang="es-ES" dirty="0"/>
              <a:t> </a:t>
            </a:r>
            <a:r>
              <a:rPr lang="es-ES" dirty="0" err="1"/>
              <a:t>conversations</a:t>
            </a:r>
            <a:r>
              <a:rPr lang="es-ES" dirty="0"/>
              <a:t> </a:t>
            </a:r>
            <a:r>
              <a:rPr lang="es-ES" dirty="0" err="1"/>
              <a:t>themselves</a:t>
            </a:r>
            <a:r>
              <a:rPr lang="es-ES" dirty="0"/>
              <a:t> and </a:t>
            </a:r>
            <a:r>
              <a:rPr lang="es-ES" dirty="0" err="1"/>
              <a:t>establish</a:t>
            </a:r>
            <a:r>
              <a:rPr lang="es-ES" dirty="0"/>
              <a:t> </a:t>
            </a:r>
            <a:r>
              <a:rPr lang="es-ES" dirty="0" err="1"/>
              <a:t>trends</a:t>
            </a:r>
            <a:r>
              <a:rPr lang="es-ES" dirty="0"/>
              <a:t> </a:t>
            </a:r>
            <a:r>
              <a:rPr lang="es-ES" dirty="0" err="1"/>
              <a:t>related</a:t>
            </a:r>
            <a:r>
              <a:rPr lang="es-ES" dirty="0"/>
              <a:t> </a:t>
            </a:r>
            <a:r>
              <a:rPr lang="es-ES" dirty="0" err="1"/>
              <a:t>to</a:t>
            </a:r>
            <a:r>
              <a:rPr lang="es-ES" dirty="0"/>
              <a:t> </a:t>
            </a:r>
            <a:r>
              <a:rPr lang="es-ES" dirty="0" err="1"/>
              <a:t>the</a:t>
            </a:r>
            <a:r>
              <a:rPr lang="es-ES" dirty="0"/>
              <a:t> </a:t>
            </a:r>
            <a:r>
              <a:rPr lang="es-ES" dirty="0" err="1"/>
              <a:t>tone</a:t>
            </a:r>
            <a:r>
              <a:rPr lang="es-ES" dirty="0"/>
              <a:t> </a:t>
            </a:r>
            <a:r>
              <a:rPr lang="es-ES" dirty="0" err="1"/>
              <a:t>of</a:t>
            </a:r>
            <a:r>
              <a:rPr lang="es-ES" dirty="0"/>
              <a:t> </a:t>
            </a:r>
            <a:r>
              <a:rPr lang="es-ES" dirty="0" err="1"/>
              <a:t>their</a:t>
            </a:r>
            <a:r>
              <a:rPr lang="es-ES" dirty="0"/>
              <a:t> </a:t>
            </a:r>
            <a:r>
              <a:rPr lang="es-ES" dirty="0" err="1"/>
              <a:t>voice</a:t>
            </a:r>
            <a:r>
              <a:rPr lang="es-ES" dirty="0"/>
              <a:t> </a:t>
            </a:r>
            <a:r>
              <a:rPr lang="es-ES" dirty="0" err="1"/>
              <a:t>or</a:t>
            </a:r>
            <a:r>
              <a:rPr lang="es-ES" dirty="0"/>
              <a:t> </a:t>
            </a:r>
            <a:r>
              <a:rPr lang="es-ES" dirty="0" err="1"/>
              <a:t>their</a:t>
            </a:r>
            <a:r>
              <a:rPr lang="es-ES" dirty="0"/>
              <a:t> </a:t>
            </a:r>
            <a:r>
              <a:rPr lang="es-ES" dirty="0" err="1"/>
              <a:t>vocabulary</a:t>
            </a:r>
            <a:r>
              <a:rPr lang="es-ES" dirty="0"/>
              <a:t>.</a:t>
            </a:r>
          </a:p>
          <a:p>
            <a:pPr marL="139700" indent="0">
              <a:buNone/>
            </a:pPr>
            <a:endParaRPr lang="es-ES" dirty="0"/>
          </a:p>
          <a:p>
            <a:pPr marL="139700" indent="0">
              <a:buNone/>
            </a:pPr>
            <a:r>
              <a:rPr lang="es-ES" dirty="0" err="1"/>
              <a:t>These</a:t>
            </a:r>
            <a:r>
              <a:rPr lang="es-ES" dirty="0"/>
              <a:t> data can be </a:t>
            </a:r>
            <a:r>
              <a:rPr lang="es-ES" dirty="0" err="1"/>
              <a:t>very</a:t>
            </a:r>
            <a:r>
              <a:rPr lang="es-ES" dirty="0"/>
              <a:t> </a:t>
            </a:r>
            <a:r>
              <a:rPr lang="es-ES" dirty="0" err="1"/>
              <a:t>valuable</a:t>
            </a:r>
            <a:r>
              <a:rPr lang="es-ES" dirty="0"/>
              <a:t> </a:t>
            </a:r>
            <a:r>
              <a:rPr lang="es-ES" dirty="0" err="1"/>
              <a:t>for</a:t>
            </a:r>
            <a:r>
              <a:rPr lang="es-ES" dirty="0"/>
              <a:t> </a:t>
            </a:r>
            <a:r>
              <a:rPr lang="es-ES" dirty="0" err="1"/>
              <a:t>the</a:t>
            </a:r>
            <a:r>
              <a:rPr lang="es-ES" dirty="0"/>
              <a:t> </a:t>
            </a:r>
            <a:r>
              <a:rPr lang="es-ES" dirty="0" err="1"/>
              <a:t>university</a:t>
            </a:r>
            <a:r>
              <a:rPr lang="es-ES" dirty="0"/>
              <a:t> </a:t>
            </a:r>
            <a:r>
              <a:rPr lang="es-ES" dirty="0" err="1"/>
              <a:t>using</a:t>
            </a:r>
            <a:r>
              <a:rPr lang="es-ES" dirty="0"/>
              <a:t> Sancho, </a:t>
            </a:r>
            <a:r>
              <a:rPr lang="es-ES" dirty="0" err="1"/>
              <a:t>since</a:t>
            </a:r>
            <a:r>
              <a:rPr lang="es-ES" dirty="0"/>
              <a:t> </a:t>
            </a:r>
            <a:r>
              <a:rPr lang="es-ES" dirty="0" err="1"/>
              <a:t>they</a:t>
            </a:r>
            <a:r>
              <a:rPr lang="es-ES" dirty="0"/>
              <a:t> </a:t>
            </a:r>
            <a:r>
              <a:rPr lang="es-ES" dirty="0" err="1"/>
              <a:t>could</a:t>
            </a:r>
            <a:r>
              <a:rPr lang="es-ES" dirty="0"/>
              <a:t> use </a:t>
            </a:r>
            <a:r>
              <a:rPr lang="es-ES" dirty="0" err="1"/>
              <a:t>it</a:t>
            </a:r>
            <a:r>
              <a:rPr lang="es-ES" dirty="0"/>
              <a:t> </a:t>
            </a:r>
            <a:r>
              <a:rPr lang="es-ES" dirty="0" err="1"/>
              <a:t>for</a:t>
            </a:r>
            <a:r>
              <a:rPr lang="es-ES" dirty="0"/>
              <a:t> </a:t>
            </a:r>
            <a:r>
              <a:rPr lang="es-ES" dirty="0" err="1"/>
              <a:t>future</a:t>
            </a:r>
            <a:r>
              <a:rPr lang="es-ES" dirty="0"/>
              <a:t> </a:t>
            </a:r>
            <a:r>
              <a:rPr lang="es-ES" dirty="0" err="1"/>
              <a:t>research</a:t>
            </a:r>
            <a:r>
              <a:rPr lang="es-ES" dirty="0"/>
              <a:t> and </a:t>
            </a:r>
            <a:r>
              <a:rPr lang="es-ES" dirty="0" err="1"/>
              <a:t>develop</a:t>
            </a:r>
            <a:r>
              <a:rPr lang="es-ES" dirty="0"/>
              <a:t> new </a:t>
            </a:r>
            <a:r>
              <a:rPr lang="es-ES" dirty="0" err="1"/>
              <a:t>ways</a:t>
            </a:r>
            <a:r>
              <a:rPr lang="es-ES" dirty="0"/>
              <a:t> </a:t>
            </a:r>
            <a:r>
              <a:rPr lang="es-ES" dirty="0" err="1"/>
              <a:t>of</a:t>
            </a:r>
            <a:r>
              <a:rPr lang="es-ES" dirty="0"/>
              <a:t> </a:t>
            </a:r>
            <a:r>
              <a:rPr lang="es-ES" dirty="0" err="1"/>
              <a:t>dealing</a:t>
            </a:r>
            <a:r>
              <a:rPr lang="es-ES" dirty="0"/>
              <a:t> </a:t>
            </a:r>
            <a:r>
              <a:rPr lang="es-ES" dirty="0" err="1"/>
              <a:t>with</a:t>
            </a:r>
            <a:r>
              <a:rPr lang="es-ES" dirty="0"/>
              <a:t> </a:t>
            </a:r>
            <a:r>
              <a:rPr lang="es-ES" dirty="0" err="1"/>
              <a:t>the</a:t>
            </a:r>
            <a:r>
              <a:rPr lang="es-ES" dirty="0"/>
              <a:t> </a:t>
            </a:r>
            <a:r>
              <a:rPr lang="es-ES" dirty="0" err="1"/>
              <a:t>issue</a:t>
            </a:r>
            <a:r>
              <a:rPr lang="es-ES" dirty="0"/>
              <a:t>.</a:t>
            </a:r>
          </a:p>
          <a:p>
            <a:pPr marL="139700" indent="0">
              <a:buNone/>
            </a:pPr>
            <a:endParaRPr lang="es-ES" dirty="0"/>
          </a:p>
          <a:p>
            <a:pPr marL="139700" indent="0">
              <a:buNone/>
            </a:pPr>
            <a:r>
              <a:rPr lang="es-ES" dirty="0" err="1"/>
              <a:t>Here’s</a:t>
            </a:r>
            <a:r>
              <a:rPr lang="es-ES" dirty="0"/>
              <a:t> </a:t>
            </a:r>
            <a:r>
              <a:rPr lang="es-ES" dirty="0" err="1"/>
              <a:t>an</a:t>
            </a:r>
            <a:r>
              <a:rPr lang="es-ES" dirty="0"/>
              <a:t> </a:t>
            </a:r>
            <a:r>
              <a:rPr lang="es-ES" dirty="0" err="1"/>
              <a:t>example</a:t>
            </a:r>
            <a:r>
              <a:rPr lang="es-ES" dirty="0"/>
              <a:t> </a:t>
            </a:r>
            <a:r>
              <a:rPr lang="es-ES" dirty="0" err="1"/>
              <a:t>of</a:t>
            </a:r>
            <a:r>
              <a:rPr lang="es-ES" dirty="0"/>
              <a:t> </a:t>
            </a:r>
            <a:r>
              <a:rPr lang="es-ES" dirty="0" err="1"/>
              <a:t>the</a:t>
            </a:r>
            <a:r>
              <a:rPr lang="es-ES" dirty="0"/>
              <a:t> </a:t>
            </a:r>
            <a:r>
              <a:rPr lang="es-ES" dirty="0" err="1"/>
              <a:t>admin</a:t>
            </a:r>
            <a:r>
              <a:rPr lang="es-ES" dirty="0"/>
              <a:t> </a:t>
            </a:r>
            <a:r>
              <a:rPr lang="es-ES" dirty="0" err="1"/>
              <a:t>view</a:t>
            </a:r>
            <a:r>
              <a:rPr lang="es-ES" dirty="0"/>
              <a:t> </a:t>
            </a:r>
            <a:r>
              <a:rPr lang="es-ES" dirty="0" err="1"/>
              <a:t>of</a:t>
            </a:r>
            <a:r>
              <a:rPr lang="es-ES" dirty="0"/>
              <a:t> </a:t>
            </a:r>
            <a:r>
              <a:rPr lang="es-ES" dirty="0" err="1"/>
              <a:t>some</a:t>
            </a:r>
            <a:r>
              <a:rPr lang="es-ES" dirty="0"/>
              <a:t> </a:t>
            </a:r>
            <a:r>
              <a:rPr lang="es-ES" dirty="0" err="1"/>
              <a:t>parameter</a:t>
            </a:r>
            <a:r>
              <a:rPr lang="es-ES" dirty="0"/>
              <a:t> </a:t>
            </a:r>
            <a:r>
              <a:rPr lang="es-ES" dirty="0" err="1"/>
              <a:t>of</a:t>
            </a:r>
            <a:r>
              <a:rPr lang="es-ES" dirty="0"/>
              <a:t> </a:t>
            </a:r>
            <a:r>
              <a:rPr lang="es-ES" dirty="0" err="1"/>
              <a:t>the</a:t>
            </a:r>
            <a:r>
              <a:rPr lang="es-ES" dirty="0"/>
              <a:t> </a:t>
            </a:r>
            <a:r>
              <a:rPr lang="es-ES" dirty="0" err="1"/>
              <a:t>student</a:t>
            </a:r>
            <a:r>
              <a:rPr lang="es-ES" dirty="0"/>
              <a:t>, </a:t>
            </a:r>
            <a:r>
              <a:rPr lang="es-ES" dirty="0" err="1"/>
              <a:t>which</a:t>
            </a:r>
            <a:r>
              <a:rPr lang="es-ES" dirty="0"/>
              <a:t> </a:t>
            </a:r>
            <a:r>
              <a:rPr lang="es-ES" dirty="0" err="1"/>
              <a:t>allows</a:t>
            </a:r>
            <a:r>
              <a:rPr lang="es-ES" dirty="0"/>
              <a:t> individual </a:t>
            </a:r>
            <a:r>
              <a:rPr lang="es-ES" dirty="0" err="1"/>
              <a:t>monitoring</a:t>
            </a:r>
            <a:r>
              <a:rPr lang="es-ES" dirty="0"/>
              <a:t> </a:t>
            </a:r>
            <a:r>
              <a:rPr lang="es-ES" dirty="0" err="1"/>
              <a:t>of</a:t>
            </a:r>
            <a:r>
              <a:rPr lang="es-ES" dirty="0"/>
              <a:t> </a:t>
            </a:r>
            <a:r>
              <a:rPr lang="es-ES" dirty="0" err="1"/>
              <a:t>the</a:t>
            </a:r>
            <a:r>
              <a:rPr lang="es-ES" dirty="0"/>
              <a:t> </a:t>
            </a:r>
            <a:r>
              <a:rPr lang="es-ES" dirty="0" err="1"/>
              <a:t>situation</a:t>
            </a:r>
            <a:r>
              <a:rPr lang="es-ES" dirty="0"/>
              <a:t>.</a:t>
            </a:r>
          </a:p>
        </p:txBody>
      </p:sp>
    </p:spTree>
    <p:extLst>
      <p:ext uri="{BB962C8B-B14F-4D97-AF65-F5344CB8AC3E}">
        <p14:creationId xmlns:p14="http://schemas.microsoft.com/office/powerpoint/2010/main" val="482833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err="1"/>
              <a:t>The</a:t>
            </a:r>
            <a:r>
              <a:rPr lang="es-ES" dirty="0"/>
              <a:t> </a:t>
            </a:r>
            <a:r>
              <a:rPr lang="es-ES" dirty="0" err="1"/>
              <a:t>market</a:t>
            </a:r>
            <a:r>
              <a:rPr lang="es-ES" dirty="0"/>
              <a:t> </a:t>
            </a:r>
            <a:r>
              <a:rPr lang="es-ES" dirty="0" err="1"/>
              <a:t>strategy</a:t>
            </a:r>
            <a:r>
              <a:rPr lang="es-ES" dirty="0"/>
              <a:t> </a:t>
            </a:r>
            <a:r>
              <a:rPr lang="es-ES" dirty="0" err="1"/>
              <a:t>would</a:t>
            </a:r>
            <a:r>
              <a:rPr lang="es-ES" dirty="0"/>
              <a:t> </a:t>
            </a:r>
            <a:r>
              <a:rPr lang="es-ES" dirty="0" err="1"/>
              <a:t>start</a:t>
            </a:r>
            <a:r>
              <a:rPr lang="es-ES" dirty="0"/>
              <a:t> at </a:t>
            </a:r>
            <a:r>
              <a:rPr lang="es-ES" dirty="0" err="1"/>
              <a:t>implementing</a:t>
            </a:r>
            <a:r>
              <a:rPr lang="es-ES" dirty="0"/>
              <a:t> </a:t>
            </a:r>
            <a:r>
              <a:rPr lang="es-ES" dirty="0" err="1"/>
              <a:t>it</a:t>
            </a:r>
            <a:r>
              <a:rPr lang="es-ES" dirty="0"/>
              <a:t> at UNC Charlotte, and after </a:t>
            </a:r>
            <a:r>
              <a:rPr lang="es-ES" dirty="0" err="1"/>
              <a:t>that</a:t>
            </a:r>
            <a:r>
              <a:rPr lang="es-ES" dirty="0"/>
              <a:t> </a:t>
            </a:r>
            <a:r>
              <a:rPr lang="es-ES" dirty="0" err="1"/>
              <a:t>pilot</a:t>
            </a:r>
            <a:r>
              <a:rPr lang="es-ES" dirty="0"/>
              <a:t>, </a:t>
            </a:r>
            <a:r>
              <a:rPr lang="es-ES" dirty="0" err="1"/>
              <a:t>extend</a:t>
            </a:r>
            <a:r>
              <a:rPr lang="es-ES" dirty="0"/>
              <a:t> </a:t>
            </a:r>
            <a:r>
              <a:rPr lang="es-ES" dirty="0" err="1"/>
              <a:t>the</a:t>
            </a:r>
            <a:r>
              <a:rPr lang="es-ES" dirty="0"/>
              <a:t> </a:t>
            </a:r>
            <a:r>
              <a:rPr lang="es-ES" dirty="0" err="1"/>
              <a:t>service</a:t>
            </a:r>
            <a:r>
              <a:rPr lang="es-ES" dirty="0"/>
              <a:t> </a:t>
            </a:r>
            <a:r>
              <a:rPr lang="es-ES" dirty="0" err="1"/>
              <a:t>to</a:t>
            </a:r>
            <a:r>
              <a:rPr lang="es-ES" dirty="0"/>
              <a:t> </a:t>
            </a:r>
            <a:r>
              <a:rPr lang="es-ES" dirty="0" err="1"/>
              <a:t>the</a:t>
            </a:r>
            <a:r>
              <a:rPr lang="es-ES" dirty="0"/>
              <a:t> </a:t>
            </a:r>
            <a:r>
              <a:rPr lang="es-ES" dirty="0" err="1"/>
              <a:t>whole</a:t>
            </a:r>
            <a:r>
              <a:rPr lang="es-ES" dirty="0"/>
              <a:t> UNC </a:t>
            </a:r>
            <a:r>
              <a:rPr lang="es-ES" dirty="0" err="1"/>
              <a:t>system</a:t>
            </a:r>
            <a:r>
              <a:rPr lang="es-ES" dirty="0"/>
              <a:t> and </a:t>
            </a:r>
            <a:r>
              <a:rPr lang="es-ES" dirty="0" err="1"/>
              <a:t>finally</a:t>
            </a:r>
            <a:r>
              <a:rPr lang="es-ES" dirty="0"/>
              <a:t> </a:t>
            </a:r>
            <a:r>
              <a:rPr lang="es-ES" dirty="0" err="1"/>
              <a:t>every</a:t>
            </a:r>
            <a:r>
              <a:rPr lang="es-ES" dirty="0"/>
              <a:t> </a:t>
            </a:r>
            <a:r>
              <a:rPr lang="es-ES" dirty="0" err="1"/>
              <a:t>university</a:t>
            </a:r>
            <a:r>
              <a:rPr lang="es-ES" dirty="0"/>
              <a:t> in </a:t>
            </a:r>
            <a:r>
              <a:rPr lang="es-ES" dirty="0" err="1"/>
              <a:t>the</a:t>
            </a:r>
            <a:r>
              <a:rPr lang="es-ES" dirty="0"/>
              <a:t> country.</a:t>
            </a:r>
          </a:p>
          <a:p>
            <a:pPr marL="0" lvl="0" indent="0" algn="l" rtl="0">
              <a:spcBef>
                <a:spcPts val="0"/>
              </a:spcBef>
              <a:spcAft>
                <a:spcPts val="0"/>
              </a:spcAft>
              <a:buNone/>
            </a:pPr>
            <a:endParaRPr lang="es-ES" dirty="0"/>
          </a:p>
          <a:p>
            <a:pPr marL="0" lvl="0" indent="0" algn="l" rtl="0">
              <a:spcBef>
                <a:spcPts val="0"/>
              </a:spcBef>
              <a:spcAft>
                <a:spcPts val="0"/>
              </a:spcAft>
              <a:buNone/>
            </a:pPr>
            <a:r>
              <a:rPr lang="es-ES" dirty="0"/>
              <a:t>*********************</a:t>
            </a:r>
          </a:p>
          <a:p>
            <a:pPr marL="0" lvl="0" indent="0" algn="l" rtl="0">
              <a:spcBef>
                <a:spcPts val="0"/>
              </a:spcBef>
              <a:spcAft>
                <a:spcPts val="0"/>
              </a:spcAft>
              <a:buNone/>
            </a:pPr>
            <a:r>
              <a:rPr lang="es-ES" dirty="0" err="1"/>
              <a:t>Identifiable</a:t>
            </a:r>
            <a:r>
              <a:rPr lang="es-ES" dirty="0"/>
              <a:t>: </a:t>
            </a:r>
            <a:r>
              <a:rPr lang="es-ES" dirty="0" err="1"/>
              <a:t>well</a:t>
            </a:r>
            <a:r>
              <a:rPr lang="es-ES" dirty="0"/>
              <a:t> </a:t>
            </a:r>
            <a:r>
              <a:rPr lang="es-ES" dirty="0" err="1"/>
              <a:t>studied</a:t>
            </a:r>
            <a:r>
              <a:rPr lang="es-ES" dirty="0"/>
              <a:t> </a:t>
            </a:r>
            <a:r>
              <a:rPr lang="es-ES" dirty="0" err="1"/>
              <a:t>group</a:t>
            </a:r>
            <a:endParaRPr lang="es-ES" dirty="0"/>
          </a:p>
          <a:p>
            <a:pPr marL="0" lvl="0" indent="0" algn="l" rtl="0">
              <a:spcBef>
                <a:spcPts val="0"/>
              </a:spcBef>
              <a:spcAft>
                <a:spcPts val="0"/>
              </a:spcAft>
              <a:buNone/>
            </a:pPr>
            <a:r>
              <a:rPr lang="es-ES" dirty="0"/>
              <a:t>On-line: </a:t>
            </a:r>
            <a:r>
              <a:rPr lang="es-ES" dirty="0" err="1"/>
              <a:t>used</a:t>
            </a:r>
            <a:r>
              <a:rPr lang="es-ES" dirty="0"/>
              <a:t> </a:t>
            </a:r>
            <a:r>
              <a:rPr lang="es-ES" dirty="0" err="1"/>
              <a:t>to</a:t>
            </a:r>
            <a:r>
              <a:rPr lang="es-ES" dirty="0"/>
              <a:t> </a:t>
            </a:r>
            <a:r>
              <a:rPr lang="es-ES" dirty="0" err="1"/>
              <a:t>communicate</a:t>
            </a:r>
            <a:r>
              <a:rPr lang="es-ES" dirty="0"/>
              <a:t> </a:t>
            </a:r>
            <a:r>
              <a:rPr lang="es-ES" dirty="0" err="1"/>
              <a:t>using</a:t>
            </a:r>
            <a:r>
              <a:rPr lang="es-ES" dirty="0"/>
              <a:t> digital </a:t>
            </a:r>
            <a:r>
              <a:rPr lang="es-ES" dirty="0" err="1"/>
              <a:t>technologies</a:t>
            </a:r>
            <a:endParaRPr lang="es-ES" dirty="0"/>
          </a:p>
          <a:p>
            <a:pPr marL="0" lvl="0" indent="0" algn="l" rtl="0">
              <a:spcBef>
                <a:spcPts val="0"/>
              </a:spcBef>
              <a:spcAft>
                <a:spcPts val="0"/>
              </a:spcAft>
              <a:buNone/>
            </a:pPr>
            <a:r>
              <a:rPr lang="es-ES" dirty="0" err="1"/>
              <a:t>Peers</a:t>
            </a:r>
            <a:r>
              <a:rPr lang="es-ES" dirty="0"/>
              <a:t>: </a:t>
            </a:r>
            <a:r>
              <a:rPr lang="es-ES" dirty="0" err="1"/>
              <a:t>their</a:t>
            </a:r>
            <a:r>
              <a:rPr lang="es-ES" dirty="0"/>
              <a:t> </a:t>
            </a:r>
            <a:r>
              <a:rPr lang="es-ES" dirty="0" err="1"/>
              <a:t>helpers</a:t>
            </a:r>
            <a:r>
              <a:rPr lang="es-ES" dirty="0"/>
              <a:t> Will </a:t>
            </a:r>
            <a:r>
              <a:rPr lang="es-ES" dirty="0" err="1"/>
              <a:t>also</a:t>
            </a:r>
            <a:r>
              <a:rPr lang="es-ES" dirty="0"/>
              <a:t> be </a:t>
            </a:r>
            <a:r>
              <a:rPr lang="es-ES" dirty="0" err="1"/>
              <a:t>students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r>
              <a:rPr lang="en-US" sz="1100" b="0" i="0" u="none" strike="noStrike" cap="none" dirty="0">
                <a:solidFill>
                  <a:srgbClr val="000000"/>
                </a:solidFill>
                <a:effectLst/>
                <a:latin typeface="Arial"/>
                <a:ea typeface="Arial"/>
                <a:cs typeface="Arial"/>
                <a:sym typeface="Arial"/>
              </a:rPr>
              <a:t>But what about all those people in the same situation but not attending college? We do not forget about them. Once the product has been refined in the university system, we aim to target other age groups, where suicide rates also seem to increase rapidly (24 % over the last 15 years overall).</a:t>
            </a:r>
          </a:p>
          <a:p>
            <a:pPr marL="139700" indent="0">
              <a:buNone/>
            </a:pPr>
            <a:endParaRPr lang="en-US" sz="1100" b="0" i="0" u="none" strike="noStrike" cap="none" dirty="0">
              <a:solidFill>
                <a:srgbClr val="000000"/>
              </a:solidFill>
              <a:effectLst/>
              <a:latin typeface="Arial"/>
              <a:ea typeface="Arial"/>
              <a:cs typeface="Arial"/>
              <a:sym typeface="Arial"/>
            </a:endParaRPr>
          </a:p>
          <a:p>
            <a:pPr marL="139700" indent="0">
              <a:buNone/>
            </a:pPr>
            <a:r>
              <a:rPr lang="en-US" sz="1100" b="0" i="0" u="none" strike="noStrike" cap="none" dirty="0">
                <a:solidFill>
                  <a:srgbClr val="000000"/>
                </a:solidFill>
                <a:effectLst/>
                <a:latin typeface="Arial"/>
                <a:ea typeface="Arial"/>
                <a:cs typeface="Arial"/>
                <a:sym typeface="Arial"/>
              </a:rPr>
              <a:t>***************</a:t>
            </a:r>
          </a:p>
          <a:p>
            <a:pPr marL="139700" indent="0">
              <a:buNone/>
            </a:pPr>
            <a:r>
              <a:rPr lang="en-US" sz="1100" b="0" i="0" u="none" strike="noStrike" cap="none" dirty="0">
                <a:solidFill>
                  <a:srgbClr val="000000"/>
                </a:solidFill>
                <a:effectLst/>
                <a:latin typeface="Arial"/>
                <a:ea typeface="Arial"/>
                <a:cs typeface="Arial"/>
                <a:sym typeface="Arial"/>
              </a:rPr>
              <a:t>Start in a controlled environment with powerful resources like colleges, then move to provide the same help to the wider population.</a:t>
            </a:r>
          </a:p>
          <a:p>
            <a:pPr marL="139700" indent="0">
              <a:buNone/>
            </a:pPr>
            <a:endParaRPr lang="en-US" sz="1100" b="0" i="0" u="none" strike="noStrike" cap="none" dirty="0">
              <a:solidFill>
                <a:srgbClr val="000000"/>
              </a:solidFill>
              <a:effectLst/>
              <a:latin typeface="Arial"/>
              <a:ea typeface="Arial"/>
              <a:cs typeface="Arial"/>
              <a:sym typeface="Arial"/>
            </a:endParaRPr>
          </a:p>
          <a:p>
            <a:pPr marL="139700" indent="0">
              <a:buNone/>
            </a:pPr>
            <a:r>
              <a:rPr lang="en-US" sz="1100" b="0" i="0" u="none" strike="noStrike" cap="none" dirty="0">
                <a:solidFill>
                  <a:srgbClr val="000000"/>
                </a:solidFill>
                <a:effectLst/>
                <a:latin typeface="Arial"/>
                <a:ea typeface="Arial"/>
                <a:cs typeface="Arial"/>
                <a:sym typeface="Arial"/>
              </a:rPr>
              <a:t>We  must notice that death by suicide is a serious public health issue that has increased by 24% over the last 15 years in the U.S., with more than 42,000 people dying from suicide each year. Not only students are the sufferers.</a:t>
            </a:r>
          </a:p>
          <a:p>
            <a:pPr marL="139700" indent="0">
              <a:buNone/>
            </a:pPr>
            <a:endParaRPr lang="en-US" sz="1100" b="0" i="0" u="none" strike="noStrike" cap="none" dirty="0">
              <a:solidFill>
                <a:srgbClr val="000000"/>
              </a:solidFill>
              <a:effectLst/>
              <a:latin typeface="Arial"/>
              <a:cs typeface="Arial"/>
              <a:sym typeface="Arial"/>
            </a:endParaRPr>
          </a:p>
          <a:p>
            <a:pPr marL="139700" indent="0">
              <a:buNone/>
            </a:pPr>
            <a:r>
              <a:rPr lang="es-ES" dirty="0"/>
              <a:t>https://www.bestcolleges.com/resources/suicide-prevention/</a:t>
            </a:r>
          </a:p>
          <a:p>
            <a:pPr marL="139700" indent="0">
              <a:buNone/>
            </a:pPr>
            <a:endParaRPr lang="es-ES" dirty="0"/>
          </a:p>
          <a:p>
            <a:pPr marL="139700" indent="0">
              <a:buNone/>
            </a:pPr>
            <a:r>
              <a:rPr lang="es-ES" dirty="0" err="1"/>
              <a:t>We</a:t>
            </a:r>
            <a:r>
              <a:rPr lang="es-ES" dirty="0"/>
              <a:t> </a:t>
            </a:r>
            <a:r>
              <a:rPr lang="es-ES" dirty="0" err="1"/>
              <a:t>would</a:t>
            </a:r>
            <a:r>
              <a:rPr lang="es-ES" dirty="0"/>
              <a:t> </a:t>
            </a:r>
            <a:r>
              <a:rPr lang="es-ES" dirty="0" err="1"/>
              <a:t>include</a:t>
            </a:r>
            <a:r>
              <a:rPr lang="es-ES" dirty="0"/>
              <a:t> more </a:t>
            </a:r>
            <a:r>
              <a:rPr lang="es-ES" dirty="0" err="1"/>
              <a:t>tailored</a:t>
            </a:r>
            <a:r>
              <a:rPr lang="es-ES" dirty="0"/>
              <a:t> </a:t>
            </a:r>
            <a:r>
              <a:rPr lang="es-ES" dirty="0" err="1"/>
              <a:t>tools</a:t>
            </a:r>
            <a:r>
              <a:rPr lang="es-ES" dirty="0"/>
              <a:t> in </a:t>
            </a:r>
            <a:r>
              <a:rPr lang="es-ES" dirty="0" err="1"/>
              <a:t>the</a:t>
            </a:r>
            <a:r>
              <a:rPr lang="es-ES" dirty="0"/>
              <a:t> </a:t>
            </a:r>
            <a:r>
              <a:rPr lang="es-ES" dirty="0" err="1"/>
              <a:t>platform</a:t>
            </a:r>
            <a:r>
              <a:rPr lang="es-ES" dirty="0"/>
              <a:t> </a:t>
            </a:r>
            <a:r>
              <a:rPr lang="es-ES" dirty="0" err="1"/>
              <a:t>to</a:t>
            </a:r>
            <a:r>
              <a:rPr lang="es-ES" dirty="0"/>
              <a:t> </a:t>
            </a:r>
            <a:r>
              <a:rPr lang="es-ES" dirty="0" err="1"/>
              <a:t>provide</a:t>
            </a:r>
            <a:r>
              <a:rPr lang="es-ES" dirty="0"/>
              <a:t> </a:t>
            </a:r>
            <a:r>
              <a:rPr lang="es-ES" dirty="0" err="1"/>
              <a:t>better</a:t>
            </a:r>
            <a:r>
              <a:rPr lang="es-ES" dirty="0"/>
              <a:t> </a:t>
            </a:r>
            <a:r>
              <a:rPr lang="es-ES" dirty="0" err="1"/>
              <a:t>analytics</a:t>
            </a:r>
            <a:r>
              <a:rPr lang="es-ES" dirty="0"/>
              <a:t> and </a:t>
            </a:r>
            <a:r>
              <a:rPr lang="es-ES" dirty="0" err="1"/>
              <a:t>appropriate</a:t>
            </a:r>
            <a:r>
              <a:rPr lang="es-ES" dirty="0"/>
              <a:t> </a:t>
            </a:r>
            <a:r>
              <a:rPr lang="es-ES" dirty="0" err="1"/>
              <a:t>counseling</a:t>
            </a:r>
            <a:r>
              <a:rPr lang="es-ES" dirty="0"/>
              <a:t> </a:t>
            </a:r>
            <a:r>
              <a:rPr lang="es-ES" dirty="0" err="1"/>
              <a:t>to</a:t>
            </a:r>
            <a:r>
              <a:rPr lang="es-ES" dirty="0"/>
              <a:t> </a:t>
            </a:r>
            <a:r>
              <a:rPr lang="es-ES" dirty="0" err="1"/>
              <a:t>profiles</a:t>
            </a:r>
            <a:r>
              <a:rPr lang="es-ES" dirty="0"/>
              <a:t> </a:t>
            </a:r>
            <a:r>
              <a:rPr lang="es-ES" dirty="0" err="1"/>
              <a:t>different</a:t>
            </a:r>
            <a:r>
              <a:rPr lang="es-ES" dirty="0"/>
              <a:t> </a:t>
            </a:r>
            <a:r>
              <a:rPr lang="es-ES" dirty="0" err="1"/>
              <a:t>from</a:t>
            </a:r>
            <a:r>
              <a:rPr lang="es-ES" dirty="0"/>
              <a:t> </a:t>
            </a:r>
            <a:r>
              <a:rPr lang="es-ES" dirty="0" err="1"/>
              <a:t>students</a:t>
            </a:r>
            <a:r>
              <a:rPr lang="es-ES" dirty="0"/>
              <a:t>.</a:t>
            </a:r>
          </a:p>
        </p:txBody>
      </p:sp>
    </p:spTree>
    <p:extLst>
      <p:ext uri="{BB962C8B-B14F-4D97-AF65-F5344CB8AC3E}">
        <p14:creationId xmlns:p14="http://schemas.microsoft.com/office/powerpoint/2010/main" val="395400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err="1"/>
              <a:t>We</a:t>
            </a:r>
            <a:r>
              <a:rPr lang="es-ES" dirty="0"/>
              <a:t> </a:t>
            </a:r>
            <a:r>
              <a:rPr lang="es-ES" dirty="0" err="1"/>
              <a:t>would</a:t>
            </a:r>
            <a:r>
              <a:rPr lang="es-ES" dirty="0"/>
              <a:t> </a:t>
            </a:r>
            <a:r>
              <a:rPr lang="es-ES" dirty="0" err="1"/>
              <a:t>sell</a:t>
            </a:r>
            <a:r>
              <a:rPr lang="es-ES" dirty="0"/>
              <a:t> </a:t>
            </a:r>
            <a:r>
              <a:rPr lang="es-ES" dirty="0" err="1"/>
              <a:t>the</a:t>
            </a:r>
            <a:r>
              <a:rPr lang="es-ES" dirty="0"/>
              <a:t> </a:t>
            </a:r>
            <a:r>
              <a:rPr lang="es-ES" dirty="0" err="1"/>
              <a:t>communication</a:t>
            </a:r>
            <a:r>
              <a:rPr lang="es-ES" dirty="0"/>
              <a:t> </a:t>
            </a:r>
            <a:r>
              <a:rPr lang="es-ES" dirty="0" err="1"/>
              <a:t>service</a:t>
            </a:r>
            <a:r>
              <a:rPr lang="es-ES" dirty="0"/>
              <a:t> and </a:t>
            </a:r>
            <a:r>
              <a:rPr lang="es-ES" dirty="0" err="1"/>
              <a:t>the</a:t>
            </a:r>
            <a:r>
              <a:rPr lang="es-ES" dirty="0"/>
              <a:t> </a:t>
            </a:r>
            <a:r>
              <a:rPr lang="es-ES" dirty="0" err="1"/>
              <a:t>analytics</a:t>
            </a:r>
            <a:r>
              <a:rPr lang="es-ES" dirty="0"/>
              <a:t> </a:t>
            </a:r>
            <a:r>
              <a:rPr lang="es-ES" dirty="0" err="1"/>
              <a:t>platform</a:t>
            </a:r>
            <a:r>
              <a:rPr lang="es-ES" dirty="0"/>
              <a:t> </a:t>
            </a:r>
            <a:r>
              <a:rPr lang="es-ES" dirty="0" err="1"/>
              <a:t>directly</a:t>
            </a:r>
            <a:r>
              <a:rPr lang="es-ES" dirty="0"/>
              <a:t> </a:t>
            </a:r>
            <a:r>
              <a:rPr lang="es-ES" dirty="0" err="1"/>
              <a:t>to</a:t>
            </a:r>
            <a:r>
              <a:rPr lang="es-ES" dirty="0"/>
              <a:t> </a:t>
            </a:r>
            <a:r>
              <a:rPr lang="es-ES" dirty="0" err="1"/>
              <a:t>the</a:t>
            </a:r>
            <a:r>
              <a:rPr lang="es-ES" dirty="0"/>
              <a:t> </a:t>
            </a:r>
            <a:r>
              <a:rPr lang="es-ES" dirty="0" err="1"/>
              <a:t>universities</a:t>
            </a:r>
            <a:r>
              <a:rPr lang="es-ES" dirty="0"/>
              <a:t> </a:t>
            </a:r>
            <a:r>
              <a:rPr lang="es-ES" dirty="0" err="1"/>
              <a:t>via</a:t>
            </a:r>
            <a:r>
              <a:rPr lang="es-ES" dirty="0"/>
              <a:t> a </a:t>
            </a:r>
            <a:r>
              <a:rPr lang="es-ES" dirty="0" err="1"/>
              <a:t>subscription</a:t>
            </a:r>
            <a:r>
              <a:rPr lang="es-ES" dirty="0"/>
              <a:t> </a:t>
            </a:r>
            <a:r>
              <a:rPr lang="es-ES" dirty="0" err="1"/>
              <a:t>model</a:t>
            </a:r>
            <a:r>
              <a:rPr lang="es-ES" dirty="0"/>
              <a:t>.</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r>
              <a:rPr lang="es-ES" dirty="0" err="1"/>
              <a:t>Now</a:t>
            </a:r>
            <a:r>
              <a:rPr lang="es-ES" dirty="0"/>
              <a:t>, </a:t>
            </a:r>
            <a:r>
              <a:rPr lang="es-ES" dirty="0" err="1"/>
              <a:t>if</a:t>
            </a:r>
            <a:r>
              <a:rPr lang="es-ES" dirty="0"/>
              <a:t> </a:t>
            </a:r>
            <a:r>
              <a:rPr lang="es-ES" dirty="0" err="1"/>
              <a:t>we</a:t>
            </a:r>
            <a:r>
              <a:rPr lang="es-ES" dirty="0"/>
              <a:t> </a:t>
            </a:r>
            <a:r>
              <a:rPr lang="es-ES" dirty="0" err="1"/>
              <a:t>go</a:t>
            </a:r>
            <a:r>
              <a:rPr lang="es-ES" dirty="0"/>
              <a:t> </a:t>
            </a:r>
            <a:r>
              <a:rPr lang="es-ES" dirty="0" err="1"/>
              <a:t>over</a:t>
            </a:r>
            <a:r>
              <a:rPr lang="es-ES" dirty="0"/>
              <a:t> </a:t>
            </a:r>
            <a:r>
              <a:rPr lang="es-ES" dirty="0" err="1"/>
              <a:t>the</a:t>
            </a:r>
            <a:r>
              <a:rPr lang="es-ES" dirty="0"/>
              <a:t> producto, </a:t>
            </a:r>
            <a:r>
              <a:rPr lang="es-ES" dirty="0" err="1"/>
              <a:t>we</a:t>
            </a:r>
            <a:r>
              <a:rPr lang="es-ES" dirty="0"/>
              <a:t> can </a:t>
            </a:r>
            <a:r>
              <a:rPr lang="es-ES" dirty="0" err="1"/>
              <a:t>list</a:t>
            </a:r>
            <a:r>
              <a:rPr lang="es-ES" dirty="0"/>
              <a:t> </a:t>
            </a:r>
            <a:r>
              <a:rPr lang="es-ES" dirty="0" err="1"/>
              <a:t>several</a:t>
            </a:r>
            <a:r>
              <a:rPr lang="es-ES" dirty="0"/>
              <a:t> </a:t>
            </a:r>
            <a:r>
              <a:rPr lang="es-ES" dirty="0" err="1"/>
              <a:t>advantages</a:t>
            </a:r>
            <a:r>
              <a:rPr lang="es-ES" dirty="0"/>
              <a:t>:</a:t>
            </a:r>
          </a:p>
          <a:p>
            <a:endParaRPr lang="es-ES" dirty="0"/>
          </a:p>
          <a:p>
            <a:pPr marL="139700" indent="0">
              <a:buNone/>
            </a:pPr>
            <a:r>
              <a:rPr lang="es-ES" dirty="0"/>
              <a:t>*****************</a:t>
            </a:r>
          </a:p>
          <a:p>
            <a:r>
              <a:rPr lang="es-ES" dirty="0"/>
              <a:t>Do </a:t>
            </a:r>
            <a:r>
              <a:rPr lang="es-ES" dirty="0" err="1"/>
              <a:t>not</a:t>
            </a:r>
            <a:r>
              <a:rPr lang="es-ES" dirty="0"/>
              <a:t> prescribe </a:t>
            </a:r>
            <a:r>
              <a:rPr lang="es-ES" dirty="0" err="1"/>
              <a:t>drug</a:t>
            </a:r>
            <a:r>
              <a:rPr lang="es-ES" dirty="0"/>
              <a:t> </a:t>
            </a:r>
            <a:r>
              <a:rPr lang="es-ES" dirty="0" err="1"/>
              <a:t>treatment</a:t>
            </a:r>
            <a:r>
              <a:rPr lang="es-ES" dirty="0"/>
              <a:t>. </a:t>
            </a:r>
            <a:r>
              <a:rPr lang="es-ES" dirty="0" err="1"/>
              <a:t>But</a:t>
            </a:r>
            <a:r>
              <a:rPr lang="es-ES" dirty="0"/>
              <a:t> </a:t>
            </a:r>
            <a:r>
              <a:rPr lang="es-ES" dirty="0" err="1"/>
              <a:t>may</a:t>
            </a:r>
            <a:r>
              <a:rPr lang="es-ES" dirty="0"/>
              <a:t> </a:t>
            </a:r>
            <a:r>
              <a:rPr lang="es-ES" dirty="0" err="1"/>
              <a:t>encourage</a:t>
            </a:r>
            <a:r>
              <a:rPr lang="es-ES" dirty="0"/>
              <a:t> </a:t>
            </a:r>
            <a:r>
              <a:rPr lang="es-ES" dirty="0" err="1"/>
              <a:t>to</a:t>
            </a:r>
            <a:r>
              <a:rPr lang="es-ES" dirty="0"/>
              <a:t> </a:t>
            </a:r>
            <a:r>
              <a:rPr lang="es-ES" dirty="0" err="1"/>
              <a:t>attend</a:t>
            </a:r>
            <a:r>
              <a:rPr lang="es-ES" dirty="0"/>
              <a:t> a doctor </a:t>
            </a:r>
            <a:r>
              <a:rPr lang="es-ES" dirty="0" err="1"/>
              <a:t>to</a:t>
            </a:r>
            <a:r>
              <a:rPr lang="es-ES" dirty="0"/>
              <a:t> </a:t>
            </a:r>
            <a:r>
              <a:rPr lang="es-ES" dirty="0" err="1"/>
              <a:t>get</a:t>
            </a:r>
            <a:r>
              <a:rPr lang="es-ES" dirty="0"/>
              <a:t> </a:t>
            </a:r>
            <a:r>
              <a:rPr lang="es-ES" dirty="0" err="1"/>
              <a:t>it</a:t>
            </a:r>
            <a:r>
              <a:rPr lang="es-ES" dirty="0"/>
              <a:t>. </a:t>
            </a:r>
            <a:r>
              <a:rPr lang="es-ES" dirty="0" err="1"/>
              <a:t>Maybe</a:t>
            </a:r>
            <a:r>
              <a:rPr lang="es-ES" dirty="0"/>
              <a:t> </a:t>
            </a:r>
            <a:r>
              <a:rPr lang="es-ES" dirty="0" err="1"/>
              <a:t>provide</a:t>
            </a:r>
            <a:r>
              <a:rPr lang="es-ES" dirty="0"/>
              <a:t> a oficial </a:t>
            </a:r>
            <a:r>
              <a:rPr lang="es-ES" dirty="0" err="1"/>
              <a:t>paper</a:t>
            </a:r>
            <a:r>
              <a:rPr lang="es-ES" dirty="0"/>
              <a:t> </a:t>
            </a:r>
            <a:r>
              <a:rPr lang="es-ES" dirty="0" err="1"/>
              <a:t>recommending</a:t>
            </a:r>
            <a:r>
              <a:rPr lang="es-ES" dirty="0"/>
              <a:t> </a:t>
            </a:r>
            <a:r>
              <a:rPr lang="es-ES" dirty="0" err="1"/>
              <a:t>drug</a:t>
            </a:r>
            <a:r>
              <a:rPr lang="es-ES" dirty="0"/>
              <a:t> </a:t>
            </a:r>
            <a:r>
              <a:rPr lang="es-ES" dirty="0" err="1"/>
              <a:t>treatment</a:t>
            </a:r>
            <a:r>
              <a:rPr lang="es-ES" dirty="0"/>
              <a:t> </a:t>
            </a:r>
            <a:r>
              <a:rPr lang="es-ES" dirty="0" err="1"/>
              <a:t>from</a:t>
            </a:r>
            <a:r>
              <a:rPr lang="es-ES" dirty="0"/>
              <a:t> </a:t>
            </a:r>
            <a:r>
              <a:rPr lang="es-ES" dirty="0" err="1"/>
              <a:t>their</a:t>
            </a:r>
            <a:r>
              <a:rPr lang="es-ES" dirty="0"/>
              <a:t> non profesional </a:t>
            </a:r>
            <a:r>
              <a:rPr lang="es-ES" dirty="0" err="1"/>
              <a:t>standpoint</a:t>
            </a:r>
            <a:r>
              <a:rPr lang="es-ES" dirty="0"/>
              <a:t>.</a:t>
            </a:r>
          </a:p>
          <a:p>
            <a:r>
              <a:rPr lang="es-ES" dirty="0" err="1"/>
              <a:t>Expect</a:t>
            </a:r>
            <a:r>
              <a:rPr lang="es-ES" dirty="0"/>
              <a:t> </a:t>
            </a:r>
            <a:r>
              <a:rPr lang="es-ES" dirty="0" err="1"/>
              <a:t>early</a:t>
            </a:r>
            <a:r>
              <a:rPr lang="es-ES" dirty="0"/>
              <a:t> </a:t>
            </a:r>
            <a:r>
              <a:rPr lang="es-ES" dirty="0" err="1"/>
              <a:t>participation</a:t>
            </a:r>
            <a:r>
              <a:rPr lang="es-ES" dirty="0"/>
              <a:t> in </a:t>
            </a:r>
            <a:r>
              <a:rPr lang="es-ES" dirty="0" err="1"/>
              <a:t>the</a:t>
            </a:r>
            <a:r>
              <a:rPr lang="es-ES" dirty="0"/>
              <a:t> </a:t>
            </a:r>
            <a:r>
              <a:rPr lang="es-ES" dirty="0" err="1"/>
              <a:t>platform</a:t>
            </a:r>
            <a:r>
              <a:rPr lang="es-ES" dirty="0"/>
              <a:t> (</a:t>
            </a:r>
            <a:r>
              <a:rPr lang="es-ES" dirty="0" err="1"/>
              <a:t>before</a:t>
            </a:r>
            <a:r>
              <a:rPr lang="es-ES" dirty="0"/>
              <a:t> </a:t>
            </a:r>
            <a:r>
              <a:rPr lang="es-ES" dirty="0" err="1"/>
              <a:t>drug</a:t>
            </a:r>
            <a:r>
              <a:rPr lang="es-ES" dirty="0"/>
              <a:t> </a:t>
            </a:r>
            <a:r>
              <a:rPr lang="es-ES" dirty="0" err="1"/>
              <a:t>would</a:t>
            </a:r>
            <a:r>
              <a:rPr lang="es-ES" dirty="0"/>
              <a:t> be </a:t>
            </a:r>
            <a:r>
              <a:rPr lang="es-ES" dirty="0" err="1"/>
              <a:t>needed</a:t>
            </a:r>
            <a:r>
              <a:rPr lang="es-ES" dirty="0"/>
              <a:t>), </a:t>
            </a:r>
            <a:r>
              <a:rPr lang="es-ES" dirty="0" err="1"/>
              <a:t>this</a:t>
            </a:r>
            <a:r>
              <a:rPr lang="es-ES" dirty="0"/>
              <a:t> </a:t>
            </a:r>
            <a:r>
              <a:rPr lang="es-ES" dirty="0" err="1"/>
              <a:t>saving</a:t>
            </a:r>
            <a:r>
              <a:rPr lang="es-ES" dirty="0"/>
              <a:t> </a:t>
            </a:r>
            <a:r>
              <a:rPr lang="es-ES" dirty="0" err="1"/>
              <a:t>money</a:t>
            </a:r>
            <a:r>
              <a:rPr lang="es-ES" dirty="0"/>
              <a:t> in </a:t>
            </a:r>
            <a:r>
              <a:rPr lang="es-ES" dirty="0" err="1"/>
              <a:t>drug</a:t>
            </a:r>
            <a:r>
              <a:rPr lang="es-ES" dirty="0"/>
              <a:t> expenses.</a:t>
            </a:r>
          </a:p>
          <a:p>
            <a:endParaRPr lang="es-ES" dirty="0"/>
          </a:p>
          <a:p>
            <a:r>
              <a:rPr lang="es-ES" dirty="0"/>
              <a:t>Mental </a:t>
            </a:r>
            <a:r>
              <a:rPr lang="es-ES" dirty="0" err="1"/>
              <a:t>assessment</a:t>
            </a:r>
            <a:r>
              <a:rPr lang="es-ES" dirty="0"/>
              <a:t> and </a:t>
            </a:r>
            <a:r>
              <a:rPr lang="es-ES" dirty="0" err="1"/>
              <a:t>personality</a:t>
            </a:r>
            <a:r>
              <a:rPr lang="es-ES" dirty="0"/>
              <a:t> test after </a:t>
            </a:r>
            <a:r>
              <a:rPr lang="es-ES" dirty="0" err="1"/>
              <a:t>sign</a:t>
            </a:r>
            <a:r>
              <a:rPr lang="es-ES" dirty="0"/>
              <a:t>-up (</a:t>
            </a:r>
            <a:r>
              <a:rPr lang="es-ES" dirty="0" err="1"/>
              <a:t>using</a:t>
            </a:r>
            <a:r>
              <a:rPr lang="es-ES" dirty="0"/>
              <a:t> </a:t>
            </a:r>
            <a:r>
              <a:rPr lang="es-ES" dirty="0" err="1"/>
              <a:t>standardized</a:t>
            </a:r>
            <a:r>
              <a:rPr lang="es-ES" dirty="0"/>
              <a:t> </a:t>
            </a:r>
            <a:r>
              <a:rPr lang="es-ES" dirty="0" err="1"/>
              <a:t>tests</a:t>
            </a:r>
            <a:r>
              <a:rPr lang="es-ES" dirty="0"/>
              <a:t>). </a:t>
            </a:r>
            <a:r>
              <a:rPr lang="es-ES" dirty="0" err="1"/>
              <a:t>Classify</a:t>
            </a:r>
            <a:r>
              <a:rPr lang="es-ES" dirty="0"/>
              <a:t> </a:t>
            </a:r>
            <a:r>
              <a:rPr lang="es-ES" dirty="0" err="1"/>
              <a:t>level</a:t>
            </a:r>
            <a:r>
              <a:rPr lang="es-ES" dirty="0"/>
              <a:t> </a:t>
            </a:r>
            <a:r>
              <a:rPr lang="es-ES" dirty="0" err="1"/>
              <a:t>of</a:t>
            </a:r>
            <a:r>
              <a:rPr lang="es-ES" dirty="0"/>
              <a:t> mental </a:t>
            </a:r>
            <a:r>
              <a:rPr lang="es-ES" dirty="0" err="1"/>
              <a:t>distress</a:t>
            </a:r>
            <a:r>
              <a:rPr lang="es-ES" dirty="0"/>
              <a:t>.</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s-ES" dirty="0"/>
              <a:t>Match </a:t>
            </a:r>
            <a:r>
              <a:rPr lang="es-ES" dirty="0" err="1"/>
              <a:t>with</a:t>
            </a:r>
            <a:r>
              <a:rPr lang="es-ES" dirty="0"/>
              <a:t> </a:t>
            </a:r>
            <a:r>
              <a:rPr lang="es-ES" dirty="0" err="1"/>
              <a:t>affine</a:t>
            </a:r>
            <a:r>
              <a:rPr lang="es-ES" dirty="0"/>
              <a:t> </a:t>
            </a:r>
            <a:r>
              <a:rPr lang="es-ES" dirty="0" err="1"/>
              <a:t>people</a:t>
            </a:r>
            <a:r>
              <a:rPr lang="es-ES" dirty="0"/>
              <a:t> so </a:t>
            </a:r>
            <a:r>
              <a:rPr lang="es-ES" dirty="0" err="1"/>
              <a:t>that</a:t>
            </a:r>
            <a:r>
              <a:rPr lang="es-ES" dirty="0"/>
              <a:t> </a:t>
            </a:r>
            <a:r>
              <a:rPr lang="es-ES" dirty="0" err="1"/>
              <a:t>it</a:t>
            </a:r>
            <a:r>
              <a:rPr lang="es-ES" dirty="0"/>
              <a:t> </a:t>
            </a:r>
            <a:r>
              <a:rPr lang="es-ES" dirty="0" err="1"/>
              <a:t>does</a:t>
            </a:r>
            <a:r>
              <a:rPr lang="es-ES" dirty="0"/>
              <a:t> </a:t>
            </a:r>
            <a:r>
              <a:rPr lang="es-ES" dirty="0" err="1"/>
              <a:t>not</a:t>
            </a:r>
            <a:r>
              <a:rPr lang="es-ES" dirty="0"/>
              <a:t> </a:t>
            </a:r>
            <a:r>
              <a:rPr lang="es-ES" dirty="0" err="1"/>
              <a:t>feel</a:t>
            </a:r>
            <a:r>
              <a:rPr lang="es-ES" dirty="0"/>
              <a:t> so </a:t>
            </a:r>
            <a:r>
              <a:rPr lang="es-ES" dirty="0" err="1"/>
              <a:t>much</a:t>
            </a:r>
            <a:r>
              <a:rPr lang="es-ES" dirty="0"/>
              <a:t> </a:t>
            </a:r>
            <a:r>
              <a:rPr lang="es-ES" dirty="0" err="1"/>
              <a:t>like</a:t>
            </a:r>
            <a:r>
              <a:rPr lang="es-ES" dirty="0"/>
              <a:t> </a:t>
            </a:r>
            <a:r>
              <a:rPr lang="es-ES" dirty="0" err="1"/>
              <a:t>clinical</a:t>
            </a:r>
            <a:r>
              <a:rPr lang="es-ES" dirty="0"/>
              <a:t> </a:t>
            </a:r>
            <a:r>
              <a:rPr lang="es-ES" dirty="0" err="1"/>
              <a:t>help</a:t>
            </a:r>
            <a:r>
              <a:rPr lang="es-ES" dirty="0"/>
              <a:t> (</a:t>
            </a:r>
            <a:r>
              <a:rPr lang="es-ES" dirty="0" err="1"/>
              <a:t>reduced</a:t>
            </a:r>
            <a:r>
              <a:rPr lang="es-ES" dirty="0"/>
              <a:t> </a:t>
            </a:r>
            <a:r>
              <a:rPr lang="es-ES" dirty="0" err="1"/>
              <a:t>stigma</a:t>
            </a:r>
            <a:r>
              <a:rPr lang="es-ES" dirty="0"/>
              <a:t>).</a:t>
            </a:r>
          </a:p>
          <a:p>
            <a:endParaRPr lang="es-ES" dirty="0"/>
          </a:p>
          <a:p>
            <a:r>
              <a:rPr lang="es-ES" dirty="0" err="1"/>
              <a:t>Granted</a:t>
            </a:r>
            <a:r>
              <a:rPr lang="es-ES" dirty="0"/>
              <a:t> </a:t>
            </a:r>
            <a:r>
              <a:rPr lang="es-ES" dirty="0" err="1"/>
              <a:t>anonimity</a:t>
            </a:r>
            <a:r>
              <a:rPr lang="es-ES" dirty="0"/>
              <a:t> (</a:t>
            </a:r>
            <a:r>
              <a:rPr lang="es-ES" dirty="0" err="1"/>
              <a:t>avoid</a:t>
            </a:r>
            <a:r>
              <a:rPr lang="es-ES" dirty="0"/>
              <a:t> </a:t>
            </a:r>
            <a:r>
              <a:rPr lang="es-ES" dirty="0" err="1"/>
              <a:t>stigma</a:t>
            </a:r>
            <a:r>
              <a:rPr lang="es-ES" dirty="0"/>
              <a:t>) and </a:t>
            </a:r>
            <a:r>
              <a:rPr lang="es-ES" dirty="0" err="1"/>
              <a:t>professionality</a:t>
            </a:r>
            <a:r>
              <a:rPr lang="es-ES" dirty="0"/>
              <a:t> </a:t>
            </a:r>
            <a:r>
              <a:rPr lang="es-ES" dirty="0" err="1"/>
              <a:t>by</a:t>
            </a:r>
            <a:r>
              <a:rPr lang="es-ES" dirty="0"/>
              <a:t> </a:t>
            </a:r>
            <a:r>
              <a:rPr lang="es-ES" dirty="0" err="1"/>
              <a:t>helpers</a:t>
            </a:r>
            <a:r>
              <a:rPr lang="es-ES" dirty="0"/>
              <a:t>.</a:t>
            </a:r>
          </a:p>
          <a:p>
            <a:endParaRPr lang="es-ES" dirty="0"/>
          </a:p>
          <a:p>
            <a:r>
              <a:rPr lang="es-ES" dirty="0" err="1"/>
              <a:t>Should</a:t>
            </a:r>
            <a:r>
              <a:rPr lang="es-ES" dirty="0"/>
              <a:t> </a:t>
            </a:r>
            <a:r>
              <a:rPr lang="es-ES" dirty="0" err="1"/>
              <a:t>helpers</a:t>
            </a:r>
            <a:r>
              <a:rPr lang="es-ES" dirty="0"/>
              <a:t> </a:t>
            </a:r>
            <a:r>
              <a:rPr lang="es-ES" dirty="0" err="1"/>
              <a:t>just</a:t>
            </a:r>
            <a:r>
              <a:rPr lang="es-ES" dirty="0"/>
              <a:t> be </a:t>
            </a:r>
            <a:r>
              <a:rPr lang="es-ES" dirty="0" err="1"/>
              <a:t>already</a:t>
            </a:r>
            <a:r>
              <a:rPr lang="es-ES" dirty="0"/>
              <a:t> </a:t>
            </a:r>
            <a:r>
              <a:rPr lang="es-ES" dirty="0" err="1"/>
              <a:t>professional</a:t>
            </a:r>
            <a:r>
              <a:rPr lang="es-ES" dirty="0"/>
              <a:t> </a:t>
            </a:r>
            <a:r>
              <a:rPr lang="es-ES" dirty="0" err="1"/>
              <a:t>psychologists</a:t>
            </a:r>
            <a:r>
              <a:rPr lang="es-ES" dirty="0"/>
              <a:t>?</a:t>
            </a:r>
          </a:p>
        </p:txBody>
      </p:sp>
    </p:spTree>
    <p:extLst>
      <p:ext uri="{BB962C8B-B14F-4D97-AF65-F5344CB8AC3E}">
        <p14:creationId xmlns:p14="http://schemas.microsoft.com/office/powerpoint/2010/main" val="935722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a:off x="-150" y="4156675"/>
            <a:ext cx="9144000" cy="276600"/>
          </a:xfrm>
          <a:prstGeom prst="rect">
            <a:avLst/>
          </a:prstGeom>
          <a:solidFill>
            <a:srgbClr val="000000">
              <a:alpha val="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50" y="0"/>
            <a:ext cx="9144000" cy="4156800"/>
          </a:xfrm>
          <a:prstGeom prst="rect">
            <a:avLst/>
          </a:prstGeom>
          <a:solidFill>
            <a:srgbClr val="0DB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685800" y="2525225"/>
            <a:ext cx="5309700" cy="11598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p:nvPr/>
        </p:nvSpPr>
        <p:spPr>
          <a:xfrm flipH="1">
            <a:off x="-75" y="0"/>
            <a:ext cx="669600" cy="5143500"/>
          </a:xfrm>
          <a:prstGeom prst="rect">
            <a:avLst/>
          </a:prstGeom>
          <a:solidFill>
            <a:srgbClr val="000000">
              <a:alpha val="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flipH="1">
            <a:off x="-75" y="0"/>
            <a:ext cx="669600" cy="1140000"/>
          </a:xfrm>
          <a:prstGeom prst="rect">
            <a:avLst/>
          </a:prstGeom>
          <a:solidFill>
            <a:srgbClr val="0DB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844425" y="5598"/>
            <a:ext cx="3552600" cy="11400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9" name="Google Shape;29;p5"/>
          <p:cNvSpPr txBox="1">
            <a:spLocks noGrp="1"/>
          </p:cNvSpPr>
          <p:nvPr>
            <p:ph type="body" idx="1"/>
          </p:nvPr>
        </p:nvSpPr>
        <p:spPr>
          <a:xfrm>
            <a:off x="844425" y="1538075"/>
            <a:ext cx="5169000" cy="33879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0" name="Google Shape;30;p5"/>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8"/>
          <p:cNvSpPr/>
          <p:nvPr/>
        </p:nvSpPr>
        <p:spPr>
          <a:xfrm flipH="1">
            <a:off x="-75" y="0"/>
            <a:ext cx="669600" cy="5143500"/>
          </a:xfrm>
          <a:prstGeom prst="rect">
            <a:avLst/>
          </a:prstGeom>
          <a:solidFill>
            <a:srgbClr val="000000">
              <a:alpha val="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flipH="1">
            <a:off x="-75" y="0"/>
            <a:ext cx="669600" cy="1140000"/>
          </a:xfrm>
          <a:prstGeom prst="rect">
            <a:avLst/>
          </a:prstGeom>
          <a:solidFill>
            <a:srgbClr val="0DB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txBox="1">
            <a:spLocks noGrp="1"/>
          </p:cNvSpPr>
          <p:nvPr>
            <p:ph type="title"/>
          </p:nvPr>
        </p:nvSpPr>
        <p:spPr>
          <a:xfrm>
            <a:off x="844425" y="5598"/>
            <a:ext cx="3552600" cy="11400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50" name="Google Shape;50;p8"/>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44425" y="5598"/>
            <a:ext cx="3552600" cy="11400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1pPr>
            <a:lvl2pPr lvl="1">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2pPr>
            <a:lvl3pPr lvl="2">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3pPr>
            <a:lvl4pPr lvl="3">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4pPr>
            <a:lvl5pPr lvl="4">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5pPr>
            <a:lvl6pPr lvl="5">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6pPr>
            <a:lvl7pPr lvl="6">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7pPr>
            <a:lvl8pPr lvl="7">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8pPr>
            <a:lvl9pPr lvl="8">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844425" y="1538075"/>
            <a:ext cx="5169000" cy="33879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0DB7C4"/>
              </a:buClr>
              <a:buSzPts val="3000"/>
              <a:buFont typeface="Source Sans Pro"/>
              <a:buChar char="▹"/>
              <a:defRPr sz="3000">
                <a:solidFill>
                  <a:srgbClr val="415665"/>
                </a:solidFill>
                <a:latin typeface="Source Sans Pro"/>
                <a:ea typeface="Source Sans Pro"/>
                <a:cs typeface="Source Sans Pro"/>
                <a:sym typeface="Source Sans Pro"/>
              </a:defRPr>
            </a:lvl1pPr>
            <a:lvl2pPr marL="914400" lvl="1" indent="-381000">
              <a:spcBef>
                <a:spcPts val="0"/>
              </a:spcBef>
              <a:spcAft>
                <a:spcPts val="0"/>
              </a:spcAft>
              <a:buClr>
                <a:srgbClr val="0DB7C4"/>
              </a:buClr>
              <a:buSzPts val="2400"/>
              <a:buFont typeface="Source Sans Pro"/>
              <a:buChar char="▸"/>
              <a:defRPr sz="2400">
                <a:solidFill>
                  <a:srgbClr val="415665"/>
                </a:solidFill>
                <a:latin typeface="Source Sans Pro"/>
                <a:ea typeface="Source Sans Pro"/>
                <a:cs typeface="Source Sans Pro"/>
                <a:sym typeface="Source Sans Pro"/>
              </a:defRPr>
            </a:lvl2pPr>
            <a:lvl3pPr marL="1371600" lvl="2" indent="-381000">
              <a:spcBef>
                <a:spcPts val="0"/>
              </a:spcBef>
              <a:spcAft>
                <a:spcPts val="0"/>
              </a:spcAft>
              <a:buClr>
                <a:srgbClr val="0DB7C4"/>
              </a:buClr>
              <a:buSzPts val="2400"/>
              <a:buFont typeface="Source Sans Pro"/>
              <a:buChar char="⬩"/>
              <a:defRPr sz="2400">
                <a:solidFill>
                  <a:srgbClr val="415665"/>
                </a:solidFill>
                <a:latin typeface="Source Sans Pro"/>
                <a:ea typeface="Source Sans Pro"/>
                <a:cs typeface="Source Sans Pro"/>
                <a:sym typeface="Source Sans Pro"/>
              </a:defRPr>
            </a:lvl3pPr>
            <a:lvl4pPr marL="1828800" lvl="3" indent="-342900">
              <a:spcBef>
                <a:spcPts val="0"/>
              </a:spcBef>
              <a:spcAft>
                <a:spcPts val="0"/>
              </a:spcAft>
              <a:buClr>
                <a:srgbClr val="0DB7C4"/>
              </a:buClr>
              <a:buSzPts val="1800"/>
              <a:buFont typeface="Source Sans Pro"/>
              <a:buChar char="⬞"/>
              <a:defRPr sz="1800">
                <a:solidFill>
                  <a:srgbClr val="415665"/>
                </a:solidFill>
                <a:latin typeface="Source Sans Pro"/>
                <a:ea typeface="Source Sans Pro"/>
                <a:cs typeface="Source Sans Pro"/>
                <a:sym typeface="Source Sans Pro"/>
              </a:defRPr>
            </a:lvl4pPr>
            <a:lvl5pPr marL="2286000" lvl="4" indent="-342900">
              <a:spcBef>
                <a:spcPts val="0"/>
              </a:spcBef>
              <a:spcAft>
                <a:spcPts val="0"/>
              </a:spcAft>
              <a:buClr>
                <a:srgbClr val="0DB7C4"/>
              </a:buClr>
              <a:buSzPts val="1800"/>
              <a:buFont typeface="Source Sans Pro"/>
              <a:buChar char="○"/>
              <a:defRPr sz="1800">
                <a:solidFill>
                  <a:srgbClr val="415665"/>
                </a:solidFill>
                <a:latin typeface="Source Sans Pro"/>
                <a:ea typeface="Source Sans Pro"/>
                <a:cs typeface="Source Sans Pro"/>
                <a:sym typeface="Source Sans Pro"/>
              </a:defRPr>
            </a:lvl5pPr>
            <a:lvl6pPr marL="2743200" lvl="5" indent="-342900">
              <a:spcBef>
                <a:spcPts val="0"/>
              </a:spcBef>
              <a:spcAft>
                <a:spcPts val="0"/>
              </a:spcAft>
              <a:buClr>
                <a:srgbClr val="0DB7C4"/>
              </a:buClr>
              <a:buSzPts val="1800"/>
              <a:buFont typeface="Source Sans Pro"/>
              <a:buChar char="■"/>
              <a:defRPr sz="1800">
                <a:solidFill>
                  <a:srgbClr val="415665"/>
                </a:solidFill>
                <a:latin typeface="Source Sans Pro"/>
                <a:ea typeface="Source Sans Pro"/>
                <a:cs typeface="Source Sans Pro"/>
                <a:sym typeface="Source Sans Pro"/>
              </a:defRPr>
            </a:lvl6pPr>
            <a:lvl7pPr marL="3200400" lvl="6" indent="-342900">
              <a:spcBef>
                <a:spcPts val="0"/>
              </a:spcBef>
              <a:spcAft>
                <a:spcPts val="0"/>
              </a:spcAft>
              <a:buClr>
                <a:srgbClr val="0DB7C4"/>
              </a:buClr>
              <a:buSzPts val="1800"/>
              <a:buFont typeface="Source Sans Pro"/>
              <a:buChar char="●"/>
              <a:defRPr sz="1800">
                <a:solidFill>
                  <a:srgbClr val="415665"/>
                </a:solidFill>
                <a:latin typeface="Source Sans Pro"/>
                <a:ea typeface="Source Sans Pro"/>
                <a:cs typeface="Source Sans Pro"/>
                <a:sym typeface="Source Sans Pro"/>
              </a:defRPr>
            </a:lvl7pPr>
            <a:lvl8pPr marL="3657600" lvl="7" indent="-342900">
              <a:spcBef>
                <a:spcPts val="0"/>
              </a:spcBef>
              <a:spcAft>
                <a:spcPts val="0"/>
              </a:spcAft>
              <a:buClr>
                <a:srgbClr val="0DB7C4"/>
              </a:buClr>
              <a:buSzPts val="1800"/>
              <a:buFont typeface="Source Sans Pro"/>
              <a:buChar char="○"/>
              <a:defRPr sz="1800">
                <a:solidFill>
                  <a:srgbClr val="415665"/>
                </a:solidFill>
                <a:latin typeface="Source Sans Pro"/>
                <a:ea typeface="Source Sans Pro"/>
                <a:cs typeface="Source Sans Pro"/>
                <a:sym typeface="Source Sans Pro"/>
              </a:defRPr>
            </a:lvl8pPr>
            <a:lvl9pPr marL="4114800" lvl="8" indent="-342900">
              <a:spcBef>
                <a:spcPts val="0"/>
              </a:spcBef>
              <a:spcAft>
                <a:spcPts val="0"/>
              </a:spcAft>
              <a:buClr>
                <a:srgbClr val="0DB7C4"/>
              </a:buClr>
              <a:buSzPts val="1800"/>
              <a:buFont typeface="Source Sans Pro"/>
              <a:buChar char="■"/>
              <a:defRPr sz="1800">
                <a:solidFill>
                  <a:srgbClr val="415665"/>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75" y="0"/>
            <a:ext cx="669600" cy="1140000"/>
          </a:xfrm>
          <a:prstGeom prst="rect">
            <a:avLst/>
          </a:prstGeom>
          <a:noFill/>
          <a:ln>
            <a:noFill/>
          </a:ln>
        </p:spPr>
        <p:txBody>
          <a:bodyPr spcFirstLastPara="1" wrap="square" lIns="91425" tIns="91425" rIns="91425" bIns="91425" anchor="b" anchorCtr="0">
            <a:noAutofit/>
          </a:bodyPr>
          <a:lstStyle>
            <a:lvl1pPr lvl="0" algn="ctr" rtl="0">
              <a:buNone/>
              <a:defRPr sz="2400">
                <a:solidFill>
                  <a:srgbClr val="FFFFFF"/>
                </a:solidFill>
                <a:latin typeface="Dosis"/>
                <a:ea typeface="Dosis"/>
                <a:cs typeface="Dosis"/>
                <a:sym typeface="Dosis"/>
              </a:defRPr>
            </a:lvl1pPr>
            <a:lvl2pPr lvl="1" algn="ctr" rtl="0">
              <a:buNone/>
              <a:defRPr sz="2400">
                <a:solidFill>
                  <a:srgbClr val="FFFFFF"/>
                </a:solidFill>
                <a:latin typeface="Dosis"/>
                <a:ea typeface="Dosis"/>
                <a:cs typeface="Dosis"/>
                <a:sym typeface="Dosis"/>
              </a:defRPr>
            </a:lvl2pPr>
            <a:lvl3pPr lvl="2" algn="ctr" rtl="0">
              <a:buNone/>
              <a:defRPr sz="2400">
                <a:solidFill>
                  <a:srgbClr val="FFFFFF"/>
                </a:solidFill>
                <a:latin typeface="Dosis"/>
                <a:ea typeface="Dosis"/>
                <a:cs typeface="Dosis"/>
                <a:sym typeface="Dosis"/>
              </a:defRPr>
            </a:lvl3pPr>
            <a:lvl4pPr lvl="3" algn="ctr" rtl="0">
              <a:buNone/>
              <a:defRPr sz="2400">
                <a:solidFill>
                  <a:srgbClr val="FFFFFF"/>
                </a:solidFill>
                <a:latin typeface="Dosis"/>
                <a:ea typeface="Dosis"/>
                <a:cs typeface="Dosis"/>
                <a:sym typeface="Dosis"/>
              </a:defRPr>
            </a:lvl4pPr>
            <a:lvl5pPr lvl="4" algn="ctr" rtl="0">
              <a:buNone/>
              <a:defRPr sz="2400">
                <a:solidFill>
                  <a:srgbClr val="FFFFFF"/>
                </a:solidFill>
                <a:latin typeface="Dosis"/>
                <a:ea typeface="Dosis"/>
                <a:cs typeface="Dosis"/>
                <a:sym typeface="Dosis"/>
              </a:defRPr>
            </a:lvl5pPr>
            <a:lvl6pPr lvl="5" algn="ctr" rtl="0">
              <a:buNone/>
              <a:defRPr sz="2400">
                <a:solidFill>
                  <a:srgbClr val="FFFFFF"/>
                </a:solidFill>
                <a:latin typeface="Dosis"/>
                <a:ea typeface="Dosis"/>
                <a:cs typeface="Dosis"/>
                <a:sym typeface="Dosis"/>
              </a:defRPr>
            </a:lvl6pPr>
            <a:lvl7pPr lvl="6" algn="ctr" rtl="0">
              <a:buNone/>
              <a:defRPr sz="2400">
                <a:solidFill>
                  <a:srgbClr val="FFFFFF"/>
                </a:solidFill>
                <a:latin typeface="Dosis"/>
                <a:ea typeface="Dosis"/>
                <a:cs typeface="Dosis"/>
                <a:sym typeface="Dosis"/>
              </a:defRPr>
            </a:lvl7pPr>
            <a:lvl8pPr lvl="7" algn="ctr" rtl="0">
              <a:buNone/>
              <a:defRPr sz="2400">
                <a:solidFill>
                  <a:srgbClr val="FFFFFF"/>
                </a:solidFill>
                <a:latin typeface="Dosis"/>
                <a:ea typeface="Dosis"/>
                <a:cs typeface="Dosis"/>
                <a:sym typeface="Dosis"/>
              </a:defRPr>
            </a:lvl8pPr>
            <a:lvl9pPr lvl="8" algn="ctr" rtl="0">
              <a:buNone/>
              <a:defRPr sz="2400">
                <a:solidFill>
                  <a:srgbClr val="FFFFFF"/>
                </a:solidFill>
                <a:latin typeface="Dosis"/>
                <a:ea typeface="Dosis"/>
                <a:cs typeface="Dosis"/>
                <a:sym typeface="Dosis"/>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2A8680-2E91-45FE-96B7-33876F77E8DE}"/>
              </a:ext>
            </a:extLst>
          </p:cNvPr>
          <p:cNvSpPr>
            <a:spLocks noGrp="1"/>
          </p:cNvSpPr>
          <p:nvPr>
            <p:ph type="ctrTitle"/>
          </p:nvPr>
        </p:nvSpPr>
        <p:spPr/>
        <p:txBody>
          <a:bodyPr/>
          <a:lstStyle/>
          <a:p>
            <a:endParaRPr lang="es-ES"/>
          </a:p>
        </p:txBody>
      </p:sp>
      <p:sp>
        <p:nvSpPr>
          <p:cNvPr id="3" name="Rectángulo 2">
            <a:extLst>
              <a:ext uri="{FF2B5EF4-FFF2-40B4-BE49-F238E27FC236}">
                <a16:creationId xmlns:a16="http://schemas.microsoft.com/office/drawing/2014/main" id="{11CE1943-B4FF-4939-B63D-B78E7FFECEE6}"/>
              </a:ext>
            </a:extLst>
          </p:cNvPr>
          <p:cNvSpPr/>
          <p:nvPr/>
        </p:nvSpPr>
        <p:spPr>
          <a:xfrm>
            <a:off x="0" y="0"/>
            <a:ext cx="9144000" cy="51435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36200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8" name="CuadroTexto 17">
            <a:extLst>
              <a:ext uri="{FF2B5EF4-FFF2-40B4-BE49-F238E27FC236}">
                <a16:creationId xmlns:a16="http://schemas.microsoft.com/office/drawing/2014/main" id="{18151AF1-A876-4B8A-9CF5-026615CA7DE3}"/>
              </a:ext>
            </a:extLst>
          </p:cNvPr>
          <p:cNvSpPr txBox="1"/>
          <p:nvPr/>
        </p:nvSpPr>
        <p:spPr>
          <a:xfrm>
            <a:off x="2827618" y="323503"/>
            <a:ext cx="3488765" cy="523220"/>
          </a:xfrm>
          <a:prstGeom prst="rect">
            <a:avLst/>
          </a:prstGeom>
          <a:noFill/>
        </p:spPr>
        <p:txBody>
          <a:bodyPr wrap="square" rtlCol="0">
            <a:spAutoFit/>
          </a:bodyPr>
          <a:lstStyle/>
          <a:p>
            <a:pPr algn="ctr">
              <a:buClr>
                <a:srgbClr val="0DB7C4"/>
              </a:buClr>
              <a:buSzPts val="2400"/>
            </a:pPr>
            <a:r>
              <a:rPr lang="es-ES_tradnl" sz="1800" dirty="0" err="1">
                <a:solidFill>
                  <a:srgbClr val="0DB7C4"/>
                </a:solidFill>
                <a:latin typeface="Century Gothic"/>
                <a:ea typeface="Dosis"/>
                <a:cs typeface="Century Gothic"/>
                <a:sym typeface="Source Sans Pro"/>
              </a:rPr>
              <a:t>the</a:t>
            </a:r>
            <a:r>
              <a:rPr lang="es-ES_tradnl" sz="2400" dirty="0">
                <a:solidFill>
                  <a:srgbClr val="0DB7C4"/>
                </a:solidFill>
                <a:latin typeface="Century Gothic"/>
                <a:ea typeface="Dosis"/>
                <a:cs typeface="Century Gothic"/>
                <a:sym typeface="Source Sans Pro"/>
              </a:rPr>
              <a:t> </a:t>
            </a:r>
            <a:r>
              <a:rPr lang="es-ES_tradnl" sz="2800" b="1" dirty="0" err="1">
                <a:solidFill>
                  <a:srgbClr val="0DB7C4"/>
                </a:solidFill>
                <a:latin typeface="Century Gothic"/>
                <a:ea typeface="Dosis"/>
                <a:cs typeface="Century Gothic"/>
                <a:sym typeface="Source Sans Pro"/>
              </a:rPr>
              <a:t>business</a:t>
            </a:r>
            <a:r>
              <a:rPr lang="es-ES_tradnl" sz="2800" b="1" dirty="0">
                <a:solidFill>
                  <a:srgbClr val="0DB7C4"/>
                </a:solidFill>
                <a:latin typeface="Century Gothic"/>
                <a:ea typeface="Dosis"/>
                <a:cs typeface="Century Gothic"/>
                <a:sym typeface="Source Sans Pro"/>
              </a:rPr>
              <a:t> </a:t>
            </a:r>
            <a:r>
              <a:rPr lang="es-ES_tradnl" sz="2800" b="1" dirty="0" err="1">
                <a:solidFill>
                  <a:srgbClr val="0DB7C4"/>
                </a:solidFill>
                <a:latin typeface="Century Gothic"/>
                <a:ea typeface="Dosis"/>
                <a:cs typeface="Century Gothic"/>
                <a:sym typeface="Source Sans Pro"/>
              </a:rPr>
              <a:t>model</a:t>
            </a:r>
            <a:endParaRPr lang="en-US" sz="2800" b="1" dirty="0">
              <a:solidFill>
                <a:srgbClr val="0DB7C4"/>
              </a:solidFill>
              <a:latin typeface="Century Gothic"/>
              <a:ea typeface="Dosis"/>
              <a:cs typeface="Century Gothic"/>
              <a:sym typeface="Source Sans Pro"/>
            </a:endParaRPr>
          </a:p>
        </p:txBody>
      </p:sp>
      <p:grpSp>
        <p:nvGrpSpPr>
          <p:cNvPr id="27" name="Google Shape;500;p40"/>
          <p:cNvGrpSpPr/>
          <p:nvPr/>
        </p:nvGrpSpPr>
        <p:grpSpPr>
          <a:xfrm>
            <a:off x="6216399" y="392770"/>
            <a:ext cx="266370" cy="377262"/>
            <a:chOff x="3979850" y="1598950"/>
            <a:chExt cx="356825" cy="505375"/>
          </a:xfrm>
        </p:grpSpPr>
        <p:sp>
          <p:nvSpPr>
            <p:cNvPr id="28" name="Google Shape;501;p40"/>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rgbClr val="57A7B5"/>
                  </a:solidFill>
                </a:ln>
              </a:endParaRPr>
            </a:p>
          </p:txBody>
        </p:sp>
        <p:sp>
          <p:nvSpPr>
            <p:cNvPr id="29" name="Google Shape;502;p40"/>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rgbClr val="57A7B5"/>
                  </a:solidFill>
                </a:ln>
              </a:endParaRPr>
            </a:p>
          </p:txBody>
        </p:sp>
      </p:grpSp>
      <p:grpSp>
        <p:nvGrpSpPr>
          <p:cNvPr id="2" name="Grupo 1">
            <a:extLst>
              <a:ext uri="{FF2B5EF4-FFF2-40B4-BE49-F238E27FC236}">
                <a16:creationId xmlns:a16="http://schemas.microsoft.com/office/drawing/2014/main" id="{CF9F720B-01CC-46EA-B77B-85EFCE5F0202}"/>
              </a:ext>
            </a:extLst>
          </p:cNvPr>
          <p:cNvGrpSpPr/>
          <p:nvPr/>
        </p:nvGrpSpPr>
        <p:grpSpPr>
          <a:xfrm>
            <a:off x="1172422" y="1381011"/>
            <a:ext cx="7058728" cy="3096185"/>
            <a:chOff x="1280203" y="1453225"/>
            <a:chExt cx="7058728" cy="3096185"/>
          </a:xfrm>
        </p:grpSpPr>
        <p:grpSp>
          <p:nvGrpSpPr>
            <p:cNvPr id="30" name="Grupo 2">
              <a:extLst>
                <a:ext uri="{FF2B5EF4-FFF2-40B4-BE49-F238E27FC236}">
                  <a16:creationId xmlns:a16="http://schemas.microsoft.com/office/drawing/2014/main" id="{C6B92E96-ED05-4F16-BE3B-01652FF2175F}"/>
                </a:ext>
              </a:extLst>
            </p:cNvPr>
            <p:cNvGrpSpPr/>
            <p:nvPr/>
          </p:nvGrpSpPr>
          <p:grpSpPr>
            <a:xfrm>
              <a:off x="1280203" y="1453225"/>
              <a:ext cx="7058728" cy="1965845"/>
              <a:chOff x="1406182" y="3529949"/>
              <a:chExt cx="9711905" cy="1547446"/>
            </a:xfrm>
          </p:grpSpPr>
          <p:sp>
            <p:nvSpPr>
              <p:cNvPr id="31" name="Rectángulo: esquinas redondeadas 20">
                <a:extLst>
                  <a:ext uri="{FF2B5EF4-FFF2-40B4-BE49-F238E27FC236}">
                    <a16:creationId xmlns:a16="http://schemas.microsoft.com/office/drawing/2014/main" id="{99621E0B-F2DA-4B05-9B7C-603B120CBD9C}"/>
                  </a:ext>
                </a:extLst>
              </p:cNvPr>
              <p:cNvSpPr/>
              <p:nvPr/>
            </p:nvSpPr>
            <p:spPr>
              <a:xfrm>
                <a:off x="1406182" y="3529949"/>
                <a:ext cx="2800370" cy="1547446"/>
              </a:xfrm>
              <a:prstGeom prst="roundRect">
                <a:avLst/>
              </a:prstGeom>
              <a:solidFill>
                <a:srgbClr val="3D808C"/>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dirty="0">
                  <a:solidFill>
                    <a:schemeClr val="bg1"/>
                  </a:solidFill>
                  <a:latin typeface="Century Gothic"/>
                  <a:cs typeface="Century Gothic"/>
                </a:endParaRPr>
              </a:p>
              <a:p>
                <a:pPr algn="ctr"/>
                <a:endParaRPr lang="es-ES" sz="1600" b="1" dirty="0">
                  <a:solidFill>
                    <a:schemeClr val="bg1"/>
                  </a:solidFill>
                  <a:latin typeface="Century Gothic"/>
                  <a:cs typeface="Century Gothic"/>
                </a:endParaRPr>
              </a:p>
              <a:p>
                <a:pPr algn="ctr"/>
                <a:endParaRPr lang="es-ES" sz="1600" b="1" dirty="0">
                  <a:solidFill>
                    <a:schemeClr val="bg1"/>
                  </a:solidFill>
                  <a:latin typeface="Century Gothic"/>
                  <a:cs typeface="Century Gothic"/>
                </a:endParaRPr>
              </a:p>
              <a:p>
                <a:pPr algn="ctr"/>
                <a:endParaRPr lang="es-ES" sz="1600" b="1" dirty="0">
                  <a:solidFill>
                    <a:schemeClr val="bg1"/>
                  </a:solidFill>
                  <a:latin typeface="Century Gothic"/>
                  <a:cs typeface="Century Gothic"/>
                </a:endParaRPr>
              </a:p>
              <a:p>
                <a:pPr algn="ctr"/>
                <a:endParaRPr lang="es-ES" sz="1600" b="1" dirty="0">
                  <a:solidFill>
                    <a:schemeClr val="bg1"/>
                  </a:solidFill>
                  <a:latin typeface="Century Gothic"/>
                  <a:cs typeface="Century Gothic"/>
                </a:endParaRPr>
              </a:p>
              <a:p>
                <a:pPr algn="ctr"/>
                <a:r>
                  <a:rPr lang="es-ES" sz="1800" b="1" dirty="0">
                    <a:solidFill>
                      <a:schemeClr val="bg1"/>
                    </a:solidFill>
                    <a:latin typeface="Century Gothic"/>
                    <a:cs typeface="Century Gothic"/>
                  </a:rPr>
                  <a:t>Sancho</a:t>
                </a:r>
                <a:endParaRPr lang="en-US" sz="1800" b="1" dirty="0">
                  <a:solidFill>
                    <a:schemeClr val="bg1"/>
                  </a:solidFill>
                  <a:latin typeface="Century Gothic"/>
                  <a:cs typeface="Century Gothic"/>
                </a:endParaRPr>
              </a:p>
            </p:txBody>
          </p:sp>
          <p:sp>
            <p:nvSpPr>
              <p:cNvPr id="32" name="Rectángulo: esquinas redondeadas 21">
                <a:extLst>
                  <a:ext uri="{FF2B5EF4-FFF2-40B4-BE49-F238E27FC236}">
                    <a16:creationId xmlns:a16="http://schemas.microsoft.com/office/drawing/2014/main" id="{A1E2EE0F-D87D-4C4C-80A4-31271ABDF59C}"/>
                  </a:ext>
                </a:extLst>
              </p:cNvPr>
              <p:cNvSpPr/>
              <p:nvPr/>
            </p:nvSpPr>
            <p:spPr>
              <a:xfrm>
                <a:off x="8156918" y="3529949"/>
                <a:ext cx="2961169" cy="1547446"/>
              </a:xfrm>
              <a:prstGeom prst="round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accent4">
                      <a:lumMod val="75000"/>
                    </a:schemeClr>
                  </a:solidFill>
                  <a:latin typeface="Century Gothic"/>
                  <a:cs typeface="Century Gothic"/>
                </a:endParaRPr>
              </a:p>
              <a:p>
                <a:pPr algn="ctr"/>
                <a:endParaRPr lang="es-ES" sz="2000" b="1" dirty="0">
                  <a:solidFill>
                    <a:schemeClr val="accent4">
                      <a:lumMod val="75000"/>
                    </a:schemeClr>
                  </a:solidFill>
                  <a:latin typeface="Century Gothic"/>
                  <a:cs typeface="Century Gothic"/>
                </a:endParaRPr>
              </a:p>
              <a:p>
                <a:pPr algn="ctr"/>
                <a:endParaRPr lang="es-ES" sz="2000" b="1" dirty="0">
                  <a:solidFill>
                    <a:schemeClr val="accent4">
                      <a:lumMod val="75000"/>
                    </a:schemeClr>
                  </a:solidFill>
                  <a:latin typeface="Century Gothic"/>
                  <a:cs typeface="Century Gothic"/>
                </a:endParaRPr>
              </a:p>
              <a:p>
                <a:pPr algn="ctr"/>
                <a:endParaRPr lang="es-ES" sz="2000" b="1" dirty="0">
                  <a:solidFill>
                    <a:schemeClr val="accent4">
                      <a:lumMod val="75000"/>
                    </a:schemeClr>
                  </a:solidFill>
                  <a:latin typeface="Century Gothic"/>
                  <a:cs typeface="Century Gothic"/>
                </a:endParaRPr>
              </a:p>
              <a:p>
                <a:pPr algn="ctr"/>
                <a:r>
                  <a:rPr lang="es-ES" sz="2000" b="1" dirty="0">
                    <a:solidFill>
                      <a:schemeClr val="accent4">
                        <a:lumMod val="75000"/>
                      </a:schemeClr>
                    </a:solidFill>
                    <a:latin typeface="Century Gothic"/>
                    <a:cs typeface="Century Gothic"/>
                  </a:rPr>
                  <a:t>UNIVERSITY</a:t>
                </a:r>
                <a:endParaRPr lang="en-US" sz="1200" b="1" dirty="0">
                  <a:solidFill>
                    <a:schemeClr val="accent4">
                      <a:lumMod val="75000"/>
                    </a:schemeClr>
                  </a:solidFill>
                  <a:latin typeface="Century Gothic"/>
                  <a:cs typeface="Century Gothic"/>
                </a:endParaRPr>
              </a:p>
            </p:txBody>
          </p:sp>
          <p:sp>
            <p:nvSpPr>
              <p:cNvPr id="33" name="Flecha: a la derecha 23">
                <a:extLst>
                  <a:ext uri="{FF2B5EF4-FFF2-40B4-BE49-F238E27FC236}">
                    <a16:creationId xmlns:a16="http://schemas.microsoft.com/office/drawing/2014/main" id="{D5D2A953-8B5E-4C8E-9B27-86F3D6BF1F2E}"/>
                  </a:ext>
                </a:extLst>
              </p:cNvPr>
              <p:cNvSpPr/>
              <p:nvPr/>
            </p:nvSpPr>
            <p:spPr>
              <a:xfrm>
                <a:off x="4600135" y="3873851"/>
                <a:ext cx="3165232" cy="256418"/>
              </a:xfrm>
              <a:prstGeom prst="rightArrow">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Century Gothic"/>
                  <a:cs typeface="Century Gothic"/>
                </a:endParaRPr>
              </a:p>
            </p:txBody>
          </p:sp>
          <p:sp>
            <p:nvSpPr>
              <p:cNvPr id="34" name="Flecha: a la derecha 24">
                <a:extLst>
                  <a:ext uri="{FF2B5EF4-FFF2-40B4-BE49-F238E27FC236}">
                    <a16:creationId xmlns:a16="http://schemas.microsoft.com/office/drawing/2014/main" id="{53A9E685-D7AA-476C-A849-BE1F441FB228}"/>
                  </a:ext>
                </a:extLst>
              </p:cNvPr>
              <p:cNvSpPr/>
              <p:nvPr/>
            </p:nvSpPr>
            <p:spPr>
              <a:xfrm rot="10800000">
                <a:off x="4564655" y="4507490"/>
                <a:ext cx="3167260" cy="255600"/>
              </a:xfrm>
              <a:prstGeom prst="rightArrow">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Century Gothic"/>
                  <a:cs typeface="Century Gothic"/>
                </a:endParaRPr>
              </a:p>
            </p:txBody>
          </p:sp>
        </p:grpSp>
        <p:sp>
          <p:nvSpPr>
            <p:cNvPr id="63" name="CuadroTexto 62">
              <a:extLst>
                <a:ext uri="{FF2B5EF4-FFF2-40B4-BE49-F238E27FC236}">
                  <a16:creationId xmlns:a16="http://schemas.microsoft.com/office/drawing/2014/main" id="{F6F094D6-BB2C-4488-A1DB-D4D244D18F63}"/>
                </a:ext>
              </a:extLst>
            </p:cNvPr>
            <p:cNvSpPr txBox="1"/>
            <p:nvPr/>
          </p:nvSpPr>
          <p:spPr>
            <a:xfrm>
              <a:off x="4043543" y="2174537"/>
              <a:ext cx="1416653" cy="523220"/>
            </a:xfrm>
            <a:prstGeom prst="rect">
              <a:avLst/>
            </a:prstGeom>
            <a:noFill/>
          </p:spPr>
          <p:txBody>
            <a:bodyPr wrap="square" rtlCol="0">
              <a:spAutoFit/>
            </a:bodyPr>
            <a:lstStyle/>
            <a:p>
              <a:pPr algn="ctr"/>
              <a:r>
                <a:rPr lang="es-ES" sz="2800" i="1" dirty="0">
                  <a:solidFill>
                    <a:srgbClr val="57A7B5"/>
                  </a:solidFill>
                  <a:latin typeface="Century Gothic"/>
                  <a:cs typeface="Century Gothic"/>
                </a:rPr>
                <a:t>B2B</a:t>
              </a:r>
              <a:endParaRPr lang="en-US" sz="2800" i="1" dirty="0">
                <a:solidFill>
                  <a:srgbClr val="57A7B5"/>
                </a:solidFill>
                <a:latin typeface="Century Gothic"/>
                <a:cs typeface="Century Gothic"/>
              </a:endParaRPr>
            </a:p>
          </p:txBody>
        </p:sp>
        <p:cxnSp>
          <p:nvCxnSpPr>
            <p:cNvPr id="23" name="Google Shape;286;p28"/>
            <p:cNvCxnSpPr/>
            <p:nvPr/>
          </p:nvCxnSpPr>
          <p:spPr>
            <a:xfrm>
              <a:off x="4759375" y="3254292"/>
              <a:ext cx="0" cy="876300"/>
            </a:xfrm>
            <a:prstGeom prst="straightConnector1">
              <a:avLst/>
            </a:prstGeom>
            <a:noFill/>
            <a:ln w="9525" cap="flat" cmpd="sng">
              <a:solidFill>
                <a:srgbClr val="415665"/>
              </a:solidFill>
              <a:prstDash val="solid"/>
              <a:round/>
              <a:headEnd type="oval" w="med" len="med"/>
              <a:tailEnd type="oval" w="med" len="med"/>
            </a:ln>
          </p:spPr>
        </p:cxnSp>
        <p:sp>
          <p:nvSpPr>
            <p:cNvPr id="24" name="Google Shape;289;p28"/>
            <p:cNvSpPr txBox="1"/>
            <p:nvPr/>
          </p:nvSpPr>
          <p:spPr>
            <a:xfrm>
              <a:off x="3647409" y="4133610"/>
              <a:ext cx="2223932" cy="41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rgbClr val="415665"/>
                  </a:solidFill>
                  <a:latin typeface="Century Gothic" panose="020B0502020202020204" pitchFamily="34" charset="0"/>
                  <a:ea typeface="Source Sans Pro"/>
                  <a:cs typeface="Source Sans Pro"/>
                  <a:sym typeface="Source Sans Pro"/>
                </a:rPr>
                <a:t>Suscription model</a:t>
              </a:r>
              <a:endParaRPr sz="1800" b="1" dirty="0">
                <a:solidFill>
                  <a:srgbClr val="415665"/>
                </a:solidFill>
                <a:latin typeface="Century Gothic" panose="020B0502020202020204" pitchFamily="34" charset="0"/>
                <a:ea typeface="Source Sans Pro"/>
                <a:cs typeface="Source Sans Pro"/>
                <a:sym typeface="Source Sans Pro"/>
              </a:endParaRPr>
            </a:p>
          </p:txBody>
        </p:sp>
        <p:grpSp>
          <p:nvGrpSpPr>
            <p:cNvPr id="25" name="Google Shape;295;p28"/>
            <p:cNvGrpSpPr/>
            <p:nvPr/>
          </p:nvGrpSpPr>
          <p:grpSpPr>
            <a:xfrm>
              <a:off x="4541830" y="3045261"/>
              <a:ext cx="433800" cy="433800"/>
              <a:chOff x="5382800" y="412975"/>
              <a:chExt cx="433800" cy="433800"/>
            </a:xfrm>
          </p:grpSpPr>
          <p:sp>
            <p:nvSpPr>
              <p:cNvPr id="26" name="Google Shape;296;p28"/>
              <p:cNvSpPr/>
              <p:nvPr/>
            </p:nvSpPr>
            <p:spPr>
              <a:xfrm>
                <a:off x="5382800" y="412975"/>
                <a:ext cx="433800" cy="433800"/>
              </a:xfrm>
              <a:prstGeom prst="ellipse">
                <a:avLst/>
              </a:prstGeom>
              <a:solidFill>
                <a:srgbClr val="0DB7C4">
                  <a:alpha val="3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97;p28"/>
              <p:cNvSpPr/>
              <p:nvPr/>
            </p:nvSpPr>
            <p:spPr>
              <a:xfrm>
                <a:off x="5495482" y="525658"/>
                <a:ext cx="208200" cy="208200"/>
              </a:xfrm>
              <a:prstGeom prst="ellipse">
                <a:avLst/>
              </a:prstGeom>
              <a:solidFill>
                <a:srgbClr val="0DB7C4">
                  <a:alpha val="3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98;p28"/>
              <p:cNvSpPr/>
              <p:nvPr/>
            </p:nvSpPr>
            <p:spPr>
              <a:xfrm>
                <a:off x="5544573" y="574748"/>
                <a:ext cx="110100" cy="110100"/>
              </a:xfrm>
              <a:prstGeom prst="ellipse">
                <a:avLst/>
              </a:prstGeom>
              <a:solidFill>
                <a:srgbClr val="0DB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7" name="Picture 3" descr="C:\Users\Optiva\Downloads\kisspng-female-sign-woman-gender-symbol-clip-art-female-5ac518a4d41057.2633050815228663408686.png"/>
            <p:cNvPicPr>
              <a:picLocks noChangeAspect="1" noChangeArrowheads="1"/>
            </p:cNvPicPr>
            <p:nvPr/>
          </p:nvPicPr>
          <p:blipFill>
            <a:blip r:embed="rId3">
              <a:extLst>
                <a:ext uri="{BEBA8EAE-BF5A-486C-A8C5-ECC9F3942E4B}">
                  <a14:imgProps xmlns:a14="http://schemas.microsoft.com/office/drawing/2010/main">
                    <a14:imgLayer r:embed="rId4">
                      <a14:imgEffect>
                        <a14:artisticPhotocopy trans="0"/>
                      </a14:imgEffect>
                    </a14:imgLayer>
                  </a14:imgProps>
                </a:ext>
                <a:ext uri="{28A0092B-C50C-407E-A947-70E740481C1C}">
                  <a14:useLocalDpi xmlns:a14="http://schemas.microsoft.com/office/drawing/2010/main" val="0"/>
                </a:ext>
              </a:extLst>
            </a:blip>
            <a:srcRect/>
            <a:stretch>
              <a:fillRect/>
            </a:stretch>
          </p:blipFill>
          <p:spPr bwMode="auto">
            <a:xfrm>
              <a:off x="6736014" y="1734237"/>
              <a:ext cx="1053619" cy="1053619"/>
            </a:xfrm>
            <a:prstGeom prst="rect">
              <a:avLst/>
            </a:prstGeom>
            <a:noFill/>
            <a:extLst>
              <a:ext uri="{909E8E84-426E-40dd-AFC4-6F175D3DCCD1}">
                <a14:hiddenFill xmlns="" xmlns:a14="http://schemas.microsoft.com/office/drawing/2010/main">
                  <a:solidFill>
                    <a:srgbClr val="FFFFFF"/>
                  </a:solidFill>
                </a14:hiddenFill>
              </a:ext>
            </a:extLst>
          </p:spPr>
        </p:pic>
      </p:grpSp>
      <p:pic>
        <p:nvPicPr>
          <p:cNvPr id="4" name="Imagen 3">
            <a:extLst>
              <a:ext uri="{FF2B5EF4-FFF2-40B4-BE49-F238E27FC236}">
                <a16:creationId xmlns:a16="http://schemas.microsoft.com/office/drawing/2014/main" id="{811FEA4D-BB13-4714-B65C-7F49D6C4F737}"/>
              </a:ext>
            </a:extLst>
          </p:cNvPr>
          <p:cNvPicPr>
            <a:picLocks noChangeAspect="1"/>
          </p:cNvPicPr>
          <p:nvPr/>
        </p:nvPicPr>
        <p:blipFill>
          <a:blip r:embed="rId5"/>
          <a:stretch>
            <a:fillRect/>
          </a:stretch>
        </p:blipFill>
        <p:spPr>
          <a:xfrm>
            <a:off x="1674341" y="1572123"/>
            <a:ext cx="1067175" cy="1060399"/>
          </a:xfrm>
          <a:prstGeom prst="rect">
            <a:avLst/>
          </a:prstGeom>
        </p:spPr>
      </p:pic>
    </p:spTree>
    <p:extLst>
      <p:ext uri="{BB962C8B-B14F-4D97-AF65-F5344CB8AC3E}">
        <p14:creationId xmlns:p14="http://schemas.microsoft.com/office/powerpoint/2010/main" val="2416659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B11FD6AB-B164-49BA-99C3-A290062CA3AA}"/>
              </a:ext>
            </a:extLst>
          </p:cNvPr>
          <p:cNvSpPr>
            <a:spLocks noGrp="1"/>
          </p:cNvSpPr>
          <p:nvPr>
            <p:ph type="body" idx="1"/>
          </p:nvPr>
        </p:nvSpPr>
        <p:spPr>
          <a:xfrm>
            <a:off x="680244" y="1140302"/>
            <a:ext cx="8463756" cy="4062620"/>
          </a:xfrm>
          <a:prstGeom prst="rect">
            <a:avLst/>
          </a:prstGeom>
        </p:spPr>
        <p:txBody>
          <a:bodyPr wrap="square">
            <a:spAutoFit/>
          </a:bodyPr>
          <a:lstStyle/>
          <a:p>
            <a:pPr lvl="1"/>
            <a:endParaRPr lang="en-US" sz="1400" b="1" dirty="0">
              <a:solidFill>
                <a:schemeClr val="tx1"/>
              </a:solidFill>
              <a:latin typeface="Century Gothic"/>
              <a:cs typeface="Century Gothic"/>
            </a:endParaRPr>
          </a:p>
          <a:p>
            <a:pPr lvl="1"/>
            <a:r>
              <a:rPr lang="en-US" sz="1400" b="1" dirty="0">
                <a:solidFill>
                  <a:schemeClr val="tx1"/>
                </a:solidFill>
                <a:latin typeface="Century Gothic"/>
                <a:cs typeface="Century Gothic"/>
              </a:rPr>
              <a:t>Comfortable access to help with granted anonymity</a:t>
            </a:r>
          </a:p>
          <a:p>
            <a:pPr lvl="1"/>
            <a:endParaRPr lang="en-US" sz="1400" b="1" dirty="0">
              <a:solidFill>
                <a:schemeClr val="tx1"/>
              </a:solidFill>
              <a:latin typeface="Century Gothic"/>
              <a:cs typeface="Century Gothic"/>
            </a:endParaRPr>
          </a:p>
          <a:p>
            <a:pPr lvl="1"/>
            <a:r>
              <a:rPr lang="en-US" sz="1400" b="1" dirty="0">
                <a:solidFill>
                  <a:schemeClr val="tx1"/>
                </a:solidFill>
                <a:latin typeface="Century Gothic"/>
                <a:cs typeface="Century Gothic"/>
              </a:rPr>
              <a:t>Early treatment = save lives and money</a:t>
            </a:r>
          </a:p>
          <a:p>
            <a:pPr lvl="1"/>
            <a:endParaRPr lang="en-US" sz="1400" b="1" dirty="0">
              <a:solidFill>
                <a:schemeClr val="tx1"/>
              </a:solidFill>
              <a:latin typeface="Century Gothic"/>
              <a:cs typeface="Century Gothic"/>
            </a:endParaRPr>
          </a:p>
          <a:p>
            <a:pPr lvl="1"/>
            <a:r>
              <a:rPr lang="en-US" sz="1400" b="1" dirty="0">
                <a:solidFill>
                  <a:schemeClr val="tx1"/>
                </a:solidFill>
                <a:latin typeface="Century Gothic"/>
                <a:cs typeface="Century Gothic"/>
              </a:rPr>
              <a:t>Classify mental state of user after sign-up via standardized psychological tests</a:t>
            </a:r>
          </a:p>
          <a:p>
            <a:pPr lvl="1"/>
            <a:endParaRPr lang="en-US" sz="1400" b="1" dirty="0">
              <a:solidFill>
                <a:schemeClr val="tx1"/>
              </a:solidFill>
              <a:latin typeface="Century Gothic"/>
              <a:cs typeface="Century Gothic"/>
            </a:endParaRPr>
          </a:p>
          <a:p>
            <a:pPr lvl="1"/>
            <a:r>
              <a:rPr lang="en-US" sz="1400" b="1" dirty="0">
                <a:solidFill>
                  <a:schemeClr val="tx1"/>
                </a:solidFill>
                <a:latin typeface="Century Gothic"/>
                <a:cs typeface="Century Gothic"/>
              </a:rPr>
              <a:t>Match with affine partners</a:t>
            </a:r>
          </a:p>
          <a:p>
            <a:pPr lvl="1"/>
            <a:endParaRPr lang="en-US" sz="1400" b="1" dirty="0">
              <a:solidFill>
                <a:schemeClr val="tx1"/>
              </a:solidFill>
              <a:latin typeface="Century Gothic"/>
              <a:cs typeface="Century Gothic"/>
            </a:endParaRPr>
          </a:p>
          <a:p>
            <a:pPr lvl="1"/>
            <a:r>
              <a:rPr lang="en-US" sz="1400" b="1" dirty="0">
                <a:solidFill>
                  <a:schemeClr val="tx1"/>
                </a:solidFill>
                <a:latin typeface="Century Gothic"/>
                <a:cs typeface="Century Gothic"/>
              </a:rPr>
              <a:t>Training for future healthcare professionals</a:t>
            </a:r>
          </a:p>
          <a:p>
            <a:pPr lvl="1"/>
            <a:endParaRPr lang="en-US" sz="1400" b="1" dirty="0">
              <a:solidFill>
                <a:schemeClr val="tx1"/>
              </a:solidFill>
              <a:latin typeface="Century Gothic"/>
              <a:cs typeface="Century Gothic"/>
            </a:endParaRPr>
          </a:p>
          <a:p>
            <a:pPr lvl="1"/>
            <a:r>
              <a:rPr lang="en-US" sz="1400" b="1" dirty="0">
                <a:solidFill>
                  <a:schemeClr val="tx1"/>
                </a:solidFill>
                <a:latin typeface="Century Gothic"/>
                <a:cs typeface="Century Gothic"/>
              </a:rPr>
              <a:t>Collection of historical data from users can be used by universities to research and improve preventive strategies!!!</a:t>
            </a:r>
          </a:p>
          <a:p>
            <a:pPr lvl="1"/>
            <a:endParaRPr lang="en-US" sz="1400" b="1" dirty="0">
              <a:solidFill>
                <a:schemeClr val="tx1"/>
              </a:solidFill>
              <a:latin typeface="Century Gothic"/>
              <a:cs typeface="Century Gothic"/>
            </a:endParaRPr>
          </a:p>
          <a:p>
            <a:pPr lvl="1"/>
            <a:r>
              <a:rPr lang="en-US" sz="1400" b="1" dirty="0">
                <a:solidFill>
                  <a:schemeClr val="tx1"/>
                </a:solidFill>
                <a:latin typeface="Century Gothic"/>
                <a:cs typeface="Century Gothic"/>
              </a:rPr>
              <a:t>Reduced emotional impact of such events on society</a:t>
            </a:r>
          </a:p>
          <a:p>
            <a:pPr marL="990600" lvl="2" indent="0">
              <a:buNone/>
            </a:pPr>
            <a:endParaRPr lang="en-US" sz="1800" b="1" dirty="0">
              <a:solidFill>
                <a:schemeClr val="tx1"/>
              </a:solidFill>
              <a:latin typeface="Century Gothic"/>
              <a:cs typeface="Century Gothic"/>
            </a:endParaRPr>
          </a:p>
          <a:p>
            <a:pPr lvl="2"/>
            <a:endParaRPr lang="en-US" b="1" dirty="0">
              <a:solidFill>
                <a:schemeClr val="tx1"/>
              </a:solidFill>
              <a:latin typeface="Century Gothic"/>
              <a:cs typeface="Century Gothic"/>
            </a:endParaRPr>
          </a:p>
        </p:txBody>
      </p:sp>
      <p:sp>
        <p:nvSpPr>
          <p:cNvPr id="8" name="CuadroTexto 7">
            <a:extLst>
              <a:ext uri="{FF2B5EF4-FFF2-40B4-BE49-F238E27FC236}">
                <a16:creationId xmlns:a16="http://schemas.microsoft.com/office/drawing/2014/main" id="{6F029ABA-614A-43D5-B62D-3268A81A7D68}"/>
              </a:ext>
            </a:extLst>
          </p:cNvPr>
          <p:cNvSpPr txBox="1"/>
          <p:nvPr/>
        </p:nvSpPr>
        <p:spPr>
          <a:xfrm>
            <a:off x="2827618" y="323503"/>
            <a:ext cx="3488765" cy="523220"/>
          </a:xfrm>
          <a:prstGeom prst="rect">
            <a:avLst/>
          </a:prstGeom>
          <a:noFill/>
        </p:spPr>
        <p:txBody>
          <a:bodyPr wrap="square" rtlCol="0">
            <a:spAutoFit/>
          </a:bodyPr>
          <a:lstStyle/>
          <a:p>
            <a:pPr algn="ctr">
              <a:buClr>
                <a:srgbClr val="0DB7C4"/>
              </a:buClr>
              <a:buSzPts val="2400"/>
            </a:pPr>
            <a:r>
              <a:rPr lang="es-ES_tradnl" sz="1800" dirty="0" err="1">
                <a:solidFill>
                  <a:srgbClr val="0DB7C4"/>
                </a:solidFill>
                <a:latin typeface="Century Gothic"/>
                <a:ea typeface="Dosis"/>
                <a:cs typeface="Century Gothic"/>
                <a:sym typeface="Source Sans Pro"/>
              </a:rPr>
              <a:t>the</a:t>
            </a:r>
            <a:r>
              <a:rPr lang="es-ES_tradnl" sz="2400" dirty="0">
                <a:solidFill>
                  <a:srgbClr val="0DB7C4"/>
                </a:solidFill>
                <a:latin typeface="Century Gothic"/>
                <a:ea typeface="Dosis"/>
                <a:cs typeface="Century Gothic"/>
                <a:sym typeface="Source Sans Pro"/>
              </a:rPr>
              <a:t> </a:t>
            </a:r>
            <a:r>
              <a:rPr lang="es-ES_tradnl" sz="2800" b="1" dirty="0" err="1">
                <a:solidFill>
                  <a:srgbClr val="0DB7C4"/>
                </a:solidFill>
                <a:latin typeface="Century Gothic"/>
                <a:ea typeface="Dosis"/>
                <a:cs typeface="Century Gothic"/>
                <a:sym typeface="Source Sans Pro"/>
              </a:rPr>
              <a:t>Value</a:t>
            </a:r>
            <a:endParaRPr lang="en-US" sz="2800" b="1" dirty="0">
              <a:solidFill>
                <a:srgbClr val="0DB7C4"/>
              </a:solidFill>
              <a:latin typeface="Century Gothic"/>
              <a:ea typeface="Dosis"/>
              <a:cs typeface="Century Gothic"/>
              <a:sym typeface="Source Sans Pro"/>
            </a:endParaRPr>
          </a:p>
        </p:txBody>
      </p:sp>
      <p:pic>
        <p:nvPicPr>
          <p:cNvPr id="14" name="Imagen 13">
            <a:extLst>
              <a:ext uri="{FF2B5EF4-FFF2-40B4-BE49-F238E27FC236}">
                <a16:creationId xmlns:a16="http://schemas.microsoft.com/office/drawing/2014/main" id="{8B8842FC-EF6E-44A5-B02D-9CE7F0D86AC2}"/>
              </a:ext>
            </a:extLst>
          </p:cNvPr>
          <p:cNvPicPr>
            <a:picLocks noChangeAspect="1"/>
          </p:cNvPicPr>
          <p:nvPr/>
        </p:nvPicPr>
        <p:blipFill>
          <a:blip r:embed="rId3"/>
          <a:stretch>
            <a:fillRect/>
          </a:stretch>
        </p:blipFill>
        <p:spPr>
          <a:xfrm rot="21127452">
            <a:off x="5331619" y="193676"/>
            <a:ext cx="563048" cy="569731"/>
          </a:xfrm>
          <a:prstGeom prst="rect">
            <a:avLst/>
          </a:prstGeom>
        </p:spPr>
      </p:pic>
    </p:spTree>
    <p:extLst>
      <p:ext uri="{BB962C8B-B14F-4D97-AF65-F5344CB8AC3E}">
        <p14:creationId xmlns:p14="http://schemas.microsoft.com/office/powerpoint/2010/main" val="772528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45C06583-FF50-4915-9BAE-9D6338827E7A}"/>
              </a:ext>
            </a:extLst>
          </p:cNvPr>
          <p:cNvSpPr/>
          <p:nvPr/>
        </p:nvSpPr>
        <p:spPr>
          <a:xfrm>
            <a:off x="0" y="0"/>
            <a:ext cx="9144000" cy="5143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076" name="Picture 4" descr="Resultado de imagen para ga tech happy students">
            <a:extLst>
              <a:ext uri="{FF2B5EF4-FFF2-40B4-BE49-F238E27FC236}">
                <a16:creationId xmlns:a16="http://schemas.microsoft.com/office/drawing/2014/main" id="{F848D295-1EAB-484D-81A0-4B3E7BD047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Resultado de imagen para ga tech buzz png">
            <a:extLst>
              <a:ext uri="{FF2B5EF4-FFF2-40B4-BE49-F238E27FC236}">
                <a16:creationId xmlns:a16="http://schemas.microsoft.com/office/drawing/2014/main" id="{D6DC10DA-CCA5-4971-BB51-1BA1B48AA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343607" y="2905379"/>
            <a:ext cx="1894114" cy="2238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344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7B34E144-5AD1-40AB-959F-E2CC54779B8A}"/>
              </a:ext>
            </a:extLst>
          </p:cNvPr>
          <p:cNvSpPr/>
          <p:nvPr/>
        </p:nvSpPr>
        <p:spPr>
          <a:xfrm>
            <a:off x="0" y="0"/>
            <a:ext cx="9144000" cy="5143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99801B37-44A4-44C8-86D0-C09BF88EAC9D}"/>
              </a:ext>
            </a:extLst>
          </p:cNvPr>
          <p:cNvPicPr>
            <a:picLocks noChangeAspect="1"/>
          </p:cNvPicPr>
          <p:nvPr/>
        </p:nvPicPr>
        <p:blipFill>
          <a:blip r:embed="rId3"/>
          <a:stretch>
            <a:fillRect/>
          </a:stretch>
        </p:blipFill>
        <p:spPr>
          <a:xfrm>
            <a:off x="209946" y="155899"/>
            <a:ext cx="8767718" cy="1206369"/>
          </a:xfrm>
          <a:prstGeom prst="rect">
            <a:avLst/>
          </a:prstGeom>
        </p:spPr>
      </p:pic>
      <p:pic>
        <p:nvPicPr>
          <p:cNvPr id="2050" name="Picture 2" descr="Resultado de imagen para gatech student suicide">
            <a:extLst>
              <a:ext uri="{FF2B5EF4-FFF2-40B4-BE49-F238E27FC236}">
                <a16:creationId xmlns:a16="http://schemas.microsoft.com/office/drawing/2014/main" id="{91739A2F-F8B0-4FF5-85F5-863F43DF14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1158" y="828771"/>
            <a:ext cx="4731607" cy="265747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4" name="Picture 6" descr="Resultado de imagen para suicide georgia tech news">
            <a:extLst>
              <a:ext uri="{FF2B5EF4-FFF2-40B4-BE49-F238E27FC236}">
                <a16:creationId xmlns:a16="http://schemas.microsoft.com/office/drawing/2014/main" id="{989068F2-B0F8-40B0-B1FC-D34D45B201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799" y="2157510"/>
            <a:ext cx="5668248" cy="319029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2" name="Picture 4" descr="Resultado de imagen para gatech logo">
            <a:extLst>
              <a:ext uri="{FF2B5EF4-FFF2-40B4-BE49-F238E27FC236}">
                <a16:creationId xmlns:a16="http://schemas.microsoft.com/office/drawing/2014/main" id="{75BB959C-B4D0-47CB-AD22-ACC99ACBD4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5475" y="3363476"/>
            <a:ext cx="2768605" cy="173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264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95B0"/>
        </a:solidFill>
        <a:effectLst/>
      </p:bgPr>
    </p:bg>
    <p:spTree>
      <p:nvGrpSpPr>
        <p:cNvPr id="1" name="Shape 248"/>
        <p:cNvGrpSpPr/>
        <p:nvPr/>
      </p:nvGrpSpPr>
      <p:grpSpPr>
        <a:xfrm>
          <a:off x="0" y="0"/>
          <a:ext cx="0" cy="0"/>
          <a:chOff x="0" y="0"/>
          <a:chExt cx="0" cy="0"/>
        </a:xfrm>
      </p:grpSpPr>
      <p:sp>
        <p:nvSpPr>
          <p:cNvPr id="10" name="CuadroTexto 9">
            <a:extLst>
              <a:ext uri="{FF2B5EF4-FFF2-40B4-BE49-F238E27FC236}">
                <a16:creationId xmlns:a16="http://schemas.microsoft.com/office/drawing/2014/main" id="{18151AF1-A876-4B8A-9CF5-026615CA7DE3}"/>
              </a:ext>
            </a:extLst>
          </p:cNvPr>
          <p:cNvSpPr txBox="1"/>
          <p:nvPr/>
        </p:nvSpPr>
        <p:spPr>
          <a:xfrm>
            <a:off x="84424" y="1226908"/>
            <a:ext cx="4955078" cy="769441"/>
          </a:xfrm>
          <a:prstGeom prst="rect">
            <a:avLst/>
          </a:prstGeom>
          <a:noFill/>
        </p:spPr>
        <p:txBody>
          <a:bodyPr wrap="square" rtlCol="0">
            <a:spAutoFit/>
          </a:bodyPr>
          <a:lstStyle/>
          <a:p>
            <a:pPr algn="ctr"/>
            <a:r>
              <a:rPr lang="es-ES" sz="1600" b="1" i="1" dirty="0">
                <a:solidFill>
                  <a:schemeClr val="bg1"/>
                </a:solidFill>
                <a:latin typeface="Century Gothic"/>
                <a:cs typeface="Century Gothic"/>
              </a:rPr>
              <a:t>1,000 </a:t>
            </a:r>
            <a:r>
              <a:rPr lang="es-ES" sz="1600" b="1" i="1" dirty="0" err="1">
                <a:solidFill>
                  <a:schemeClr val="bg1"/>
                </a:solidFill>
                <a:latin typeface="Century Gothic"/>
                <a:cs typeface="Century Gothic"/>
              </a:rPr>
              <a:t>student</a:t>
            </a:r>
            <a:r>
              <a:rPr lang="es-ES" sz="1600" b="1" i="1" dirty="0">
                <a:solidFill>
                  <a:schemeClr val="bg1"/>
                </a:solidFill>
                <a:latin typeface="Century Gothic"/>
                <a:cs typeface="Century Gothic"/>
              </a:rPr>
              <a:t> suicides </a:t>
            </a:r>
          </a:p>
          <a:p>
            <a:pPr algn="ctr"/>
            <a:r>
              <a:rPr lang="es-ES" sz="1600" b="1" i="1" dirty="0">
                <a:solidFill>
                  <a:schemeClr val="bg1"/>
                </a:solidFill>
                <a:latin typeface="Century Gothic"/>
                <a:cs typeface="Century Gothic"/>
              </a:rPr>
              <a:t>per </a:t>
            </a:r>
            <a:r>
              <a:rPr lang="es-ES" sz="1600" b="1" i="1" dirty="0" err="1">
                <a:solidFill>
                  <a:schemeClr val="bg1"/>
                </a:solidFill>
                <a:latin typeface="Century Gothic"/>
                <a:cs typeface="Century Gothic"/>
              </a:rPr>
              <a:t>year</a:t>
            </a:r>
            <a:r>
              <a:rPr lang="es-ES" sz="1600" b="1" i="1" dirty="0">
                <a:solidFill>
                  <a:schemeClr val="bg1"/>
                </a:solidFill>
                <a:latin typeface="Century Gothic"/>
                <a:cs typeface="Century Gothic"/>
              </a:rPr>
              <a:t> </a:t>
            </a:r>
            <a:r>
              <a:rPr lang="es-ES" sz="1600" b="1" i="1" dirty="0" err="1">
                <a:solidFill>
                  <a:schemeClr val="bg1"/>
                </a:solidFill>
                <a:latin typeface="Century Gothic"/>
                <a:cs typeface="Century Gothic"/>
              </a:rPr>
              <a:t>on</a:t>
            </a:r>
            <a:r>
              <a:rPr lang="es-ES" sz="1600" b="1" i="1" dirty="0">
                <a:solidFill>
                  <a:schemeClr val="bg1"/>
                </a:solidFill>
                <a:latin typeface="Century Gothic"/>
                <a:cs typeface="Century Gothic"/>
              </a:rPr>
              <a:t> campus</a:t>
            </a:r>
          </a:p>
          <a:p>
            <a:pPr algn="ctr"/>
            <a:r>
              <a:rPr lang="en-US" sz="1200" dirty="0">
                <a:solidFill>
                  <a:schemeClr val="bg1"/>
                </a:solidFill>
                <a:latin typeface="Century Gothic"/>
                <a:cs typeface="Century Gothic"/>
              </a:rPr>
              <a:t>Total economic burden of depression &gt; 210 B $</a:t>
            </a:r>
          </a:p>
        </p:txBody>
      </p:sp>
      <p:sp>
        <p:nvSpPr>
          <p:cNvPr id="8" name="CuadroTexto 7">
            <a:extLst>
              <a:ext uri="{FF2B5EF4-FFF2-40B4-BE49-F238E27FC236}">
                <a16:creationId xmlns:a16="http://schemas.microsoft.com/office/drawing/2014/main" id="{18151AF1-A876-4B8A-9CF5-026615CA7DE3}"/>
              </a:ext>
            </a:extLst>
          </p:cNvPr>
          <p:cNvSpPr txBox="1"/>
          <p:nvPr/>
        </p:nvSpPr>
        <p:spPr>
          <a:xfrm>
            <a:off x="2636538" y="309674"/>
            <a:ext cx="3870925" cy="523220"/>
          </a:xfrm>
          <a:prstGeom prst="rect">
            <a:avLst/>
          </a:prstGeom>
          <a:noFill/>
        </p:spPr>
        <p:txBody>
          <a:bodyPr wrap="square" rtlCol="0">
            <a:spAutoFit/>
          </a:bodyPr>
          <a:lstStyle/>
          <a:p>
            <a:pPr algn="ctr"/>
            <a:r>
              <a:rPr lang="es-ES_tradnl" sz="1800" dirty="0" err="1">
                <a:solidFill>
                  <a:schemeClr val="bg1"/>
                </a:solidFill>
                <a:latin typeface="Century Gothic"/>
                <a:cs typeface="Century Gothic"/>
              </a:rPr>
              <a:t>the</a:t>
            </a:r>
            <a:r>
              <a:rPr lang="es-ES_tradnl" sz="1800" dirty="0">
                <a:solidFill>
                  <a:schemeClr val="bg1"/>
                </a:solidFill>
                <a:latin typeface="Century Gothic"/>
                <a:cs typeface="Century Gothic"/>
              </a:rPr>
              <a:t> </a:t>
            </a:r>
            <a:r>
              <a:rPr lang="es-ES_tradnl" sz="2800" b="1" dirty="0" err="1">
                <a:solidFill>
                  <a:schemeClr val="bg1"/>
                </a:solidFill>
                <a:latin typeface="Century Gothic"/>
                <a:cs typeface="Century Gothic"/>
              </a:rPr>
              <a:t>problem</a:t>
            </a:r>
            <a:endParaRPr lang="en-US" sz="2800" b="1" dirty="0">
              <a:solidFill>
                <a:schemeClr val="bg1"/>
              </a:solidFill>
              <a:latin typeface="Century Gothic"/>
              <a:cs typeface="Century Gothic"/>
            </a:endParaRPr>
          </a:p>
        </p:txBody>
      </p:sp>
      <p:grpSp>
        <p:nvGrpSpPr>
          <p:cNvPr id="9" name="Google Shape;494;p40"/>
          <p:cNvGrpSpPr/>
          <p:nvPr/>
        </p:nvGrpSpPr>
        <p:grpSpPr>
          <a:xfrm>
            <a:off x="5570122" y="344012"/>
            <a:ext cx="328180" cy="328180"/>
            <a:chOff x="2594050" y="1631825"/>
            <a:chExt cx="439625" cy="439625"/>
          </a:xfrm>
          <a:solidFill>
            <a:schemeClr val="bg1"/>
          </a:solidFill>
        </p:grpSpPr>
        <p:sp>
          <p:nvSpPr>
            <p:cNvPr id="11" name="Google Shape;495;p4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grp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bg1"/>
                  </a:solidFill>
                </a:ln>
                <a:solidFill>
                  <a:srgbClr val="FFFFFF"/>
                </a:solidFill>
              </a:endParaRPr>
            </a:p>
          </p:txBody>
        </p:sp>
        <p:sp>
          <p:nvSpPr>
            <p:cNvPr id="14" name="Google Shape;496;p4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grp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bg1"/>
                  </a:solidFill>
                </a:ln>
                <a:solidFill>
                  <a:srgbClr val="FFFFFF"/>
                </a:solidFill>
              </a:endParaRPr>
            </a:p>
          </p:txBody>
        </p:sp>
        <p:sp>
          <p:nvSpPr>
            <p:cNvPr id="15" name="Google Shape;497;p4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grp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bg1"/>
                  </a:solidFill>
                </a:ln>
                <a:solidFill>
                  <a:srgbClr val="FFFFFF"/>
                </a:solidFill>
              </a:endParaRPr>
            </a:p>
          </p:txBody>
        </p:sp>
        <p:sp>
          <p:nvSpPr>
            <p:cNvPr id="16" name="Google Shape;498;p40"/>
            <p:cNvSpPr/>
            <p:nvPr/>
          </p:nvSpPr>
          <p:spPr>
            <a:xfrm>
              <a:off x="2801675" y="1740825"/>
              <a:ext cx="49950" cy="49950"/>
            </a:xfrm>
            <a:custGeom>
              <a:avLst/>
              <a:gdLst/>
              <a:ahLst/>
              <a:cxnLst/>
              <a:rect l="l" t="t" r="r" b="b"/>
              <a:pathLst>
                <a:path w="1998" h="1998" fill="none" extrusionOk="0">
                  <a:moveTo>
                    <a:pt x="1" y="1997"/>
                  </a:moveTo>
                  <a:lnTo>
                    <a:pt x="1998" y="0"/>
                  </a:lnTo>
                </a:path>
              </a:pathLst>
            </a:custGeom>
            <a:grp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bg1"/>
                  </a:solidFill>
                </a:ln>
                <a:solidFill>
                  <a:srgbClr val="FFFFFF"/>
                </a:solidFill>
              </a:endParaRPr>
            </a:p>
          </p:txBody>
        </p:sp>
      </p:grpSp>
      <p:sp>
        <p:nvSpPr>
          <p:cNvPr id="25" name="Rectángulo 24">
            <a:extLst>
              <a:ext uri="{FF2B5EF4-FFF2-40B4-BE49-F238E27FC236}">
                <a16:creationId xmlns:a16="http://schemas.microsoft.com/office/drawing/2014/main" id="{7F172D18-737F-4D5E-B8EF-FF5A00D29FBE}"/>
              </a:ext>
            </a:extLst>
          </p:cNvPr>
          <p:cNvSpPr/>
          <p:nvPr/>
        </p:nvSpPr>
        <p:spPr>
          <a:xfrm>
            <a:off x="6125166" y="1273075"/>
            <a:ext cx="2239716" cy="338554"/>
          </a:xfrm>
          <a:prstGeom prst="rect">
            <a:avLst/>
          </a:prstGeom>
        </p:spPr>
        <p:txBody>
          <a:bodyPr wrap="none">
            <a:spAutoFit/>
          </a:bodyPr>
          <a:lstStyle/>
          <a:p>
            <a:pPr algn="ctr">
              <a:defRPr sz="1600" b="1" i="1" u="none" strike="noStrike" kern="1200" baseline="0">
                <a:solidFill>
                  <a:srgbClr val="FFFFFF"/>
                </a:solidFill>
                <a:latin typeface="Century Gothic"/>
                <a:ea typeface="+mn-ea"/>
                <a:cs typeface="Century Gothic"/>
              </a:defRPr>
            </a:pPr>
            <a:r>
              <a:rPr lang="en-US" b="1" i="1" kern="1200" dirty="0">
                <a:solidFill>
                  <a:schemeClr val="bg1"/>
                </a:solidFill>
                <a:latin typeface="Century Gothic"/>
                <a:cs typeface="Century Gothic"/>
              </a:rPr>
              <a:t>College students (%)</a:t>
            </a:r>
          </a:p>
        </p:txBody>
      </p:sp>
      <mc:AlternateContent xmlns:mc="http://schemas.openxmlformats.org/markup-compatibility/2006">
        <mc:Choice xmlns:cx2="http://schemas.microsoft.com/office/drawing/2015/10/21/chartex" Requires="cx2">
          <p:graphicFrame>
            <p:nvGraphicFramePr>
              <p:cNvPr id="24" name="Gráfico 23">
                <a:extLst>
                  <a:ext uri="{FF2B5EF4-FFF2-40B4-BE49-F238E27FC236}">
                    <a16:creationId xmlns:a16="http://schemas.microsoft.com/office/drawing/2014/main" id="{6F568416-1352-46AC-8BA8-D1B9536585B4}"/>
                  </a:ext>
                </a:extLst>
              </p:cNvPr>
              <p:cNvGraphicFramePr/>
              <p:nvPr>
                <p:extLst>
                  <p:ext uri="{D42A27DB-BD31-4B8C-83A1-F6EECF244321}">
                    <p14:modId xmlns:p14="http://schemas.microsoft.com/office/powerpoint/2010/main" val="2750580009"/>
                  </p:ext>
                </p:extLst>
              </p:nvPr>
            </p:nvGraphicFramePr>
            <p:xfrm>
              <a:off x="4207861" y="1782640"/>
              <a:ext cx="4668790" cy="3080307"/>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24" name="Gráfico 23">
                <a:extLst>
                  <a:ext uri="{FF2B5EF4-FFF2-40B4-BE49-F238E27FC236}">
                    <a16:creationId xmlns:a16="http://schemas.microsoft.com/office/drawing/2014/main" id="{6F568416-1352-46AC-8BA8-D1B9536585B4}"/>
                  </a:ext>
                </a:extLst>
              </p:cNvPr>
              <p:cNvPicPr>
                <a:picLocks noGrp="1" noRot="1" noChangeAspect="1" noMove="1" noResize="1" noEditPoints="1" noAdjustHandles="1" noChangeArrowheads="1" noChangeShapeType="1"/>
              </p:cNvPicPr>
              <p:nvPr/>
            </p:nvPicPr>
            <p:blipFill>
              <a:blip r:embed="rId4"/>
              <a:stretch>
                <a:fillRect/>
              </a:stretch>
            </p:blipFill>
            <p:spPr>
              <a:xfrm>
                <a:off x="4207861" y="1782640"/>
                <a:ext cx="4668790" cy="3080307"/>
              </a:xfrm>
              <a:prstGeom prst="rect">
                <a:avLst/>
              </a:prstGeom>
            </p:spPr>
          </p:pic>
        </mc:Fallback>
      </mc:AlternateContent>
      <p:pic>
        <p:nvPicPr>
          <p:cNvPr id="1030" name="Picture 6" descr="Resultado de imagen para usa map png">
            <a:extLst>
              <a:ext uri="{FF2B5EF4-FFF2-40B4-BE49-F238E27FC236}">
                <a16:creationId xmlns:a16="http://schemas.microsoft.com/office/drawing/2014/main" id="{A91C2C37-D64A-4B18-9B80-F1170CFCD4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076" y="2170073"/>
            <a:ext cx="3141775" cy="2141643"/>
          </a:xfrm>
          <a:prstGeom prst="rect">
            <a:avLst/>
          </a:prstGeom>
          <a:noFill/>
          <a:extLst>
            <a:ext uri="{909E8E84-426E-40DD-AFC4-6F175D3DCCD1}">
              <a14:hiddenFill xmlns:a14="http://schemas.microsoft.com/office/drawing/2010/main">
                <a:solidFill>
                  <a:srgbClr val="FFFFFF"/>
                </a:solidFill>
              </a14:hiddenFill>
            </a:ext>
          </a:extLst>
        </p:spPr>
      </p:pic>
      <p:sp>
        <p:nvSpPr>
          <p:cNvPr id="35" name="Google Shape;253;p25">
            <a:extLst>
              <a:ext uri="{FF2B5EF4-FFF2-40B4-BE49-F238E27FC236}">
                <a16:creationId xmlns:a16="http://schemas.microsoft.com/office/drawing/2014/main" id="{DE640EA7-D31D-4220-B562-C509AA6DCC5B}"/>
              </a:ext>
            </a:extLst>
          </p:cNvPr>
          <p:cNvSpPr/>
          <p:nvPr/>
        </p:nvSpPr>
        <p:spPr>
          <a:xfrm rot="8100000">
            <a:off x="3221702" y="3289836"/>
            <a:ext cx="115824" cy="115824"/>
          </a:xfrm>
          <a:prstGeom prst="teardrop">
            <a:avLst>
              <a:gd name="adj" fmla="val 10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7">
            <a:extLst>
              <a:ext uri="{FF2B5EF4-FFF2-40B4-BE49-F238E27FC236}">
                <a16:creationId xmlns:a16="http://schemas.microsoft.com/office/drawing/2014/main" id="{4955BFD0-1CEE-4465-BEC4-A67D745945EE}"/>
              </a:ext>
            </a:extLst>
          </p:cNvPr>
          <p:cNvSpPr txBox="1"/>
          <p:nvPr/>
        </p:nvSpPr>
        <p:spPr>
          <a:xfrm>
            <a:off x="2636538" y="309674"/>
            <a:ext cx="3870925" cy="523220"/>
          </a:xfrm>
          <a:prstGeom prst="rect">
            <a:avLst/>
          </a:prstGeom>
          <a:noFill/>
        </p:spPr>
        <p:txBody>
          <a:bodyPr wrap="square" rtlCol="0">
            <a:spAutoFit/>
          </a:bodyPr>
          <a:lstStyle/>
          <a:p>
            <a:pPr algn="ctr">
              <a:buClr>
                <a:srgbClr val="0DB7C4"/>
              </a:buClr>
              <a:buSzPts val="2400"/>
            </a:pPr>
            <a:r>
              <a:rPr lang="es-ES_tradnl" sz="1800" dirty="0" err="1">
                <a:solidFill>
                  <a:srgbClr val="0DB7C4"/>
                </a:solidFill>
                <a:latin typeface="Century Gothic"/>
                <a:ea typeface="Dosis"/>
                <a:cs typeface="Century Gothic"/>
                <a:sym typeface="Source Sans Pro"/>
              </a:rPr>
              <a:t>the</a:t>
            </a:r>
            <a:r>
              <a:rPr lang="es-ES_tradnl" sz="2400" dirty="0">
                <a:solidFill>
                  <a:srgbClr val="0DB7C4"/>
                </a:solidFill>
                <a:latin typeface="Century Gothic"/>
                <a:ea typeface="Dosis"/>
                <a:cs typeface="Century Gothic"/>
                <a:sym typeface="Source Sans Pro"/>
              </a:rPr>
              <a:t> </a:t>
            </a:r>
            <a:r>
              <a:rPr lang="es-ES_tradnl" sz="2800" b="1" dirty="0" err="1">
                <a:solidFill>
                  <a:srgbClr val="0DB7C4"/>
                </a:solidFill>
                <a:latin typeface="Century Gothic"/>
                <a:ea typeface="Dosis"/>
                <a:cs typeface="Century Gothic"/>
                <a:sym typeface="Source Sans Pro"/>
              </a:rPr>
              <a:t>current</a:t>
            </a:r>
            <a:r>
              <a:rPr lang="es-ES_tradnl" sz="2800" b="1" dirty="0">
                <a:solidFill>
                  <a:srgbClr val="0DB7C4"/>
                </a:solidFill>
                <a:latin typeface="Century Gothic"/>
                <a:ea typeface="Dosis"/>
                <a:cs typeface="Century Gothic"/>
                <a:sym typeface="Source Sans Pro"/>
              </a:rPr>
              <a:t> </a:t>
            </a:r>
            <a:r>
              <a:rPr lang="es-ES_tradnl" sz="2800" b="1" dirty="0" err="1">
                <a:solidFill>
                  <a:srgbClr val="0DB7C4"/>
                </a:solidFill>
                <a:latin typeface="Century Gothic"/>
                <a:ea typeface="Dosis"/>
                <a:cs typeface="Century Gothic"/>
                <a:sym typeface="Source Sans Pro"/>
              </a:rPr>
              <a:t>approach</a:t>
            </a:r>
            <a:endParaRPr lang="en-US" sz="2800" b="1" dirty="0">
              <a:solidFill>
                <a:srgbClr val="0DB7C4"/>
              </a:solidFill>
              <a:latin typeface="Century Gothic"/>
              <a:ea typeface="Dosis"/>
              <a:cs typeface="Century Gothic"/>
              <a:sym typeface="Source Sans Pro"/>
            </a:endParaRPr>
          </a:p>
        </p:txBody>
      </p:sp>
      <p:grpSp>
        <p:nvGrpSpPr>
          <p:cNvPr id="6" name="Google Shape;417;p40">
            <a:extLst>
              <a:ext uri="{FF2B5EF4-FFF2-40B4-BE49-F238E27FC236}">
                <a16:creationId xmlns:a16="http://schemas.microsoft.com/office/drawing/2014/main" id="{FF198996-D74E-4221-8C6D-C9B7B331DB0D}"/>
              </a:ext>
            </a:extLst>
          </p:cNvPr>
          <p:cNvGrpSpPr/>
          <p:nvPr/>
        </p:nvGrpSpPr>
        <p:grpSpPr>
          <a:xfrm rot="691971">
            <a:off x="6410641" y="340339"/>
            <a:ext cx="304553" cy="397269"/>
            <a:chOff x="590250" y="244200"/>
            <a:chExt cx="407975" cy="532175"/>
          </a:xfrm>
        </p:grpSpPr>
        <p:sp>
          <p:nvSpPr>
            <p:cNvPr id="7" name="Google Shape;418;p40">
              <a:extLst>
                <a:ext uri="{FF2B5EF4-FFF2-40B4-BE49-F238E27FC236}">
                  <a16:creationId xmlns:a16="http://schemas.microsoft.com/office/drawing/2014/main" id="{176F02D5-0A39-46D0-A80A-F8732ADCF59C}"/>
                </a:ext>
              </a:extLst>
            </p:cNvPr>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19;p40">
              <a:extLst>
                <a:ext uri="{FF2B5EF4-FFF2-40B4-BE49-F238E27FC236}">
                  <a16:creationId xmlns:a16="http://schemas.microsoft.com/office/drawing/2014/main" id="{3E70D97C-51E1-4657-B575-7D5746C830EC}"/>
                </a:ext>
              </a:extLst>
            </p:cNvPr>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20;p40">
              <a:extLst>
                <a:ext uri="{FF2B5EF4-FFF2-40B4-BE49-F238E27FC236}">
                  <a16:creationId xmlns:a16="http://schemas.microsoft.com/office/drawing/2014/main" id="{6A22CD96-6DBD-40D7-B623-05D7A92960A3}"/>
                </a:ext>
              </a:extLst>
            </p:cNvPr>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21;p40">
              <a:extLst>
                <a:ext uri="{FF2B5EF4-FFF2-40B4-BE49-F238E27FC236}">
                  <a16:creationId xmlns:a16="http://schemas.microsoft.com/office/drawing/2014/main" id="{3352AF9A-B798-4CE4-BC96-D7E1D13E2893}"/>
                </a:ext>
              </a:extLst>
            </p:cNvPr>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22;p40">
              <a:extLst>
                <a:ext uri="{FF2B5EF4-FFF2-40B4-BE49-F238E27FC236}">
                  <a16:creationId xmlns:a16="http://schemas.microsoft.com/office/drawing/2014/main" id="{86107D9A-5DF9-4A04-AA06-B607659BC88B}"/>
                </a:ext>
              </a:extLst>
            </p:cNvPr>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23;p40">
              <a:extLst>
                <a:ext uri="{FF2B5EF4-FFF2-40B4-BE49-F238E27FC236}">
                  <a16:creationId xmlns:a16="http://schemas.microsoft.com/office/drawing/2014/main" id="{9F0C7B13-5A92-4C4B-81BB-0406C397174E}"/>
                </a:ext>
              </a:extLst>
            </p:cNvPr>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4;p40">
              <a:extLst>
                <a:ext uri="{FF2B5EF4-FFF2-40B4-BE49-F238E27FC236}">
                  <a16:creationId xmlns:a16="http://schemas.microsoft.com/office/drawing/2014/main" id="{81B0376D-1352-471A-A4BF-3A5934B708C1}"/>
                </a:ext>
              </a:extLst>
            </p:cNvPr>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5;p40">
              <a:extLst>
                <a:ext uri="{FF2B5EF4-FFF2-40B4-BE49-F238E27FC236}">
                  <a16:creationId xmlns:a16="http://schemas.microsoft.com/office/drawing/2014/main" id="{BFDDBCCA-79DD-4476-B14B-113F0FEFFD2D}"/>
                </a:ext>
              </a:extLst>
            </p:cNvPr>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26;p40">
              <a:extLst>
                <a:ext uri="{FF2B5EF4-FFF2-40B4-BE49-F238E27FC236}">
                  <a16:creationId xmlns:a16="http://schemas.microsoft.com/office/drawing/2014/main" id="{441D8F1A-C887-4ECD-B796-E3838B4FD347}"/>
                </a:ext>
              </a:extLst>
            </p:cNvPr>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7;p40">
              <a:extLst>
                <a:ext uri="{FF2B5EF4-FFF2-40B4-BE49-F238E27FC236}">
                  <a16:creationId xmlns:a16="http://schemas.microsoft.com/office/drawing/2014/main" id="{A672F47D-4D51-4ACA-B8A4-4176ACAB446E}"/>
                </a:ext>
              </a:extLst>
            </p:cNvPr>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8;p40">
              <a:extLst>
                <a:ext uri="{FF2B5EF4-FFF2-40B4-BE49-F238E27FC236}">
                  <a16:creationId xmlns:a16="http://schemas.microsoft.com/office/drawing/2014/main" id="{A8D71260-7807-477C-BF44-2DA943F1CEDE}"/>
                </a:ext>
              </a:extLst>
            </p:cNvPr>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9;p40">
              <a:extLst>
                <a:ext uri="{FF2B5EF4-FFF2-40B4-BE49-F238E27FC236}">
                  <a16:creationId xmlns:a16="http://schemas.microsoft.com/office/drawing/2014/main" id="{A113AD47-EA23-416F-B6D6-81C32CC49DEF}"/>
                </a:ext>
              </a:extLst>
            </p:cNvPr>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30;p40">
              <a:extLst>
                <a:ext uri="{FF2B5EF4-FFF2-40B4-BE49-F238E27FC236}">
                  <a16:creationId xmlns:a16="http://schemas.microsoft.com/office/drawing/2014/main" id="{D3BAEE03-D2F3-4A96-A861-3BF897F17674}"/>
                </a:ext>
              </a:extLst>
            </p:cNvPr>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31;p40">
              <a:extLst>
                <a:ext uri="{FF2B5EF4-FFF2-40B4-BE49-F238E27FC236}">
                  <a16:creationId xmlns:a16="http://schemas.microsoft.com/office/drawing/2014/main" id="{D23FD2F2-9588-4352-8A46-367670F4066E}"/>
                </a:ext>
              </a:extLst>
            </p:cNvPr>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Rectángulo 20">
            <a:extLst>
              <a:ext uri="{FF2B5EF4-FFF2-40B4-BE49-F238E27FC236}">
                <a16:creationId xmlns:a16="http://schemas.microsoft.com/office/drawing/2014/main" id="{07916E34-F2DA-4A5A-B39E-8E38E967E8FC}"/>
              </a:ext>
            </a:extLst>
          </p:cNvPr>
          <p:cNvSpPr/>
          <p:nvPr/>
        </p:nvSpPr>
        <p:spPr>
          <a:xfrm>
            <a:off x="2367854" y="1670915"/>
            <a:ext cx="4830980" cy="1126462"/>
          </a:xfrm>
          <a:prstGeom prst="rect">
            <a:avLst/>
          </a:prstGeom>
          <a:noFill/>
          <a:ln>
            <a:solidFill>
              <a:srgbClr val="0DB7C5"/>
            </a:solidFill>
          </a:ln>
        </p:spPr>
        <p:style>
          <a:lnRef idx="2">
            <a:schemeClr val="accent1">
              <a:shade val="50000"/>
            </a:schemeClr>
          </a:lnRef>
          <a:fillRef idx="1">
            <a:schemeClr val="accent1"/>
          </a:fillRef>
          <a:effectRef idx="0">
            <a:schemeClr val="accent1"/>
          </a:effectRef>
          <a:fontRef idx="minor">
            <a:schemeClr val="lt1"/>
          </a:fontRef>
        </p:style>
        <p:txBody>
          <a:bodyPr wrap="square" anchor="b">
            <a:spAutoFit/>
          </a:bodyPr>
          <a:lstStyle/>
          <a:p>
            <a:pPr lvl="0" algn="ctr">
              <a:lnSpc>
                <a:spcPct val="90000"/>
              </a:lnSpc>
              <a:buClr>
                <a:schemeClr val="dk1"/>
              </a:buClr>
              <a:buSzPts val="2800"/>
            </a:pPr>
            <a:endParaRPr lang="es-ES" dirty="0">
              <a:solidFill>
                <a:srgbClr val="314453"/>
              </a:solidFill>
              <a:latin typeface="Century Gothic"/>
              <a:cs typeface="Century Gothic"/>
            </a:endParaRPr>
          </a:p>
          <a:p>
            <a:pPr lvl="0" algn="ctr">
              <a:buClr>
                <a:schemeClr val="dk1"/>
              </a:buClr>
              <a:buSzPts val="2800"/>
            </a:pPr>
            <a:r>
              <a:rPr lang="es-ES" dirty="0">
                <a:solidFill>
                  <a:srgbClr val="314453"/>
                </a:solidFill>
                <a:latin typeface="Century Gothic"/>
                <a:cs typeface="Century Gothic"/>
              </a:rPr>
              <a:t> </a:t>
            </a:r>
            <a:r>
              <a:rPr lang="es-ES" dirty="0" err="1">
                <a:solidFill>
                  <a:srgbClr val="314453"/>
                </a:solidFill>
                <a:latin typeface="Century Gothic"/>
                <a:cs typeface="Century Gothic"/>
              </a:rPr>
              <a:t>On</a:t>
            </a:r>
            <a:r>
              <a:rPr lang="es-ES" dirty="0">
                <a:solidFill>
                  <a:srgbClr val="314453"/>
                </a:solidFill>
                <a:latin typeface="Century Gothic"/>
                <a:cs typeface="Century Gothic"/>
              </a:rPr>
              <a:t>-campus </a:t>
            </a:r>
            <a:r>
              <a:rPr lang="es-ES" dirty="0" err="1">
                <a:solidFill>
                  <a:srgbClr val="314453"/>
                </a:solidFill>
                <a:latin typeface="Century Gothic"/>
                <a:cs typeface="Century Gothic"/>
              </a:rPr>
              <a:t>events</a:t>
            </a:r>
            <a:r>
              <a:rPr lang="es-ES" dirty="0">
                <a:solidFill>
                  <a:srgbClr val="314453"/>
                </a:solidFill>
                <a:latin typeface="Century Gothic"/>
                <a:cs typeface="Century Gothic"/>
              </a:rPr>
              <a:t> </a:t>
            </a:r>
            <a:r>
              <a:rPr lang="es-ES" dirty="0" err="1">
                <a:solidFill>
                  <a:srgbClr val="314453"/>
                </a:solidFill>
                <a:latin typeface="Century Gothic"/>
                <a:cs typeface="Century Gothic"/>
              </a:rPr>
              <a:t>to</a:t>
            </a:r>
            <a:r>
              <a:rPr lang="es-ES" dirty="0">
                <a:solidFill>
                  <a:srgbClr val="314453"/>
                </a:solidFill>
                <a:latin typeface="Century Gothic"/>
                <a:cs typeface="Century Gothic"/>
              </a:rPr>
              <a:t> </a:t>
            </a:r>
            <a:r>
              <a:rPr lang="es-ES" dirty="0" err="1">
                <a:solidFill>
                  <a:srgbClr val="314453"/>
                </a:solidFill>
                <a:latin typeface="Century Gothic"/>
                <a:cs typeface="Century Gothic"/>
              </a:rPr>
              <a:t>promote</a:t>
            </a:r>
            <a:r>
              <a:rPr lang="es-ES" dirty="0">
                <a:solidFill>
                  <a:srgbClr val="314453"/>
                </a:solidFill>
                <a:latin typeface="Century Gothic"/>
                <a:cs typeface="Century Gothic"/>
              </a:rPr>
              <a:t> </a:t>
            </a:r>
            <a:r>
              <a:rPr lang="es-ES" dirty="0" err="1">
                <a:solidFill>
                  <a:srgbClr val="314453"/>
                </a:solidFill>
                <a:latin typeface="Century Gothic"/>
                <a:cs typeface="Century Gothic"/>
              </a:rPr>
              <a:t>connectedness</a:t>
            </a:r>
            <a:endParaRPr lang="es-ES" b="1" dirty="0">
              <a:solidFill>
                <a:srgbClr val="314453"/>
              </a:solidFill>
              <a:latin typeface="Century Gothic"/>
              <a:cs typeface="Century Gothic"/>
            </a:endParaRPr>
          </a:p>
          <a:p>
            <a:pPr lvl="0" algn="ctr">
              <a:lnSpc>
                <a:spcPct val="90000"/>
              </a:lnSpc>
              <a:buClr>
                <a:schemeClr val="dk1"/>
              </a:buClr>
              <a:buSzPts val="2800"/>
            </a:pPr>
            <a:endParaRPr lang="es-ES" dirty="0">
              <a:solidFill>
                <a:srgbClr val="314453"/>
              </a:solidFill>
              <a:latin typeface="Century Gothic"/>
              <a:cs typeface="Century Gothic"/>
            </a:endParaRPr>
          </a:p>
          <a:p>
            <a:pPr algn="ctr">
              <a:buClr>
                <a:schemeClr val="dk1"/>
              </a:buClr>
              <a:buSzPts val="2800"/>
            </a:pPr>
            <a:r>
              <a:rPr lang="es-ES" dirty="0" err="1">
                <a:solidFill>
                  <a:srgbClr val="314453"/>
                </a:solidFill>
                <a:latin typeface="Century Gothic"/>
                <a:cs typeface="Century Gothic"/>
              </a:rPr>
              <a:t>Ready</a:t>
            </a:r>
            <a:r>
              <a:rPr lang="es-ES" dirty="0">
                <a:solidFill>
                  <a:srgbClr val="314453"/>
                </a:solidFill>
                <a:latin typeface="Century Gothic"/>
                <a:cs typeface="Century Gothic"/>
              </a:rPr>
              <a:t> </a:t>
            </a:r>
            <a:r>
              <a:rPr lang="es-ES" dirty="0" err="1">
                <a:solidFill>
                  <a:srgbClr val="314453"/>
                </a:solidFill>
                <a:latin typeface="Century Gothic"/>
                <a:cs typeface="Century Gothic"/>
              </a:rPr>
              <a:t>for</a:t>
            </a:r>
            <a:r>
              <a:rPr lang="es-ES" dirty="0">
                <a:solidFill>
                  <a:srgbClr val="314453"/>
                </a:solidFill>
                <a:latin typeface="Century Gothic"/>
                <a:cs typeface="Century Gothic"/>
              </a:rPr>
              <a:t> </a:t>
            </a:r>
            <a:r>
              <a:rPr lang="es-ES" dirty="0" err="1">
                <a:solidFill>
                  <a:srgbClr val="314453"/>
                </a:solidFill>
                <a:latin typeface="Century Gothic"/>
                <a:cs typeface="Century Gothic"/>
              </a:rPr>
              <a:t>helping</a:t>
            </a:r>
            <a:r>
              <a:rPr lang="es-ES" dirty="0">
                <a:solidFill>
                  <a:srgbClr val="314453"/>
                </a:solidFill>
                <a:latin typeface="Century Gothic"/>
                <a:cs typeface="Century Gothic"/>
              </a:rPr>
              <a:t> </a:t>
            </a:r>
            <a:r>
              <a:rPr lang="es-ES" dirty="0" err="1">
                <a:solidFill>
                  <a:srgbClr val="314453"/>
                </a:solidFill>
                <a:latin typeface="Century Gothic"/>
                <a:cs typeface="Century Gothic"/>
              </a:rPr>
              <a:t>students</a:t>
            </a:r>
            <a:r>
              <a:rPr lang="es-ES" dirty="0">
                <a:solidFill>
                  <a:srgbClr val="314453"/>
                </a:solidFill>
                <a:latin typeface="Century Gothic"/>
                <a:cs typeface="Century Gothic"/>
              </a:rPr>
              <a:t> </a:t>
            </a:r>
            <a:r>
              <a:rPr lang="es-ES" dirty="0" err="1">
                <a:solidFill>
                  <a:srgbClr val="314453"/>
                </a:solidFill>
                <a:latin typeface="Century Gothic"/>
                <a:cs typeface="Century Gothic"/>
              </a:rPr>
              <a:t>who</a:t>
            </a:r>
            <a:r>
              <a:rPr lang="es-ES" dirty="0">
                <a:solidFill>
                  <a:srgbClr val="314453"/>
                </a:solidFill>
                <a:latin typeface="Century Gothic"/>
                <a:cs typeface="Century Gothic"/>
              </a:rPr>
              <a:t> </a:t>
            </a:r>
            <a:r>
              <a:rPr lang="es-ES" dirty="0" err="1">
                <a:solidFill>
                  <a:srgbClr val="314453"/>
                </a:solidFill>
                <a:latin typeface="Century Gothic"/>
                <a:cs typeface="Century Gothic"/>
              </a:rPr>
              <a:t>seek</a:t>
            </a:r>
            <a:r>
              <a:rPr lang="es-ES" dirty="0">
                <a:solidFill>
                  <a:srgbClr val="314453"/>
                </a:solidFill>
                <a:latin typeface="Century Gothic"/>
                <a:cs typeface="Century Gothic"/>
              </a:rPr>
              <a:t> </a:t>
            </a:r>
            <a:r>
              <a:rPr lang="es-ES" dirty="0" err="1">
                <a:solidFill>
                  <a:srgbClr val="314453"/>
                </a:solidFill>
                <a:latin typeface="Century Gothic"/>
                <a:cs typeface="Century Gothic"/>
              </a:rPr>
              <a:t>help</a:t>
            </a:r>
            <a:endParaRPr lang="es-ES" dirty="0">
              <a:solidFill>
                <a:srgbClr val="314453"/>
              </a:solidFill>
              <a:latin typeface="Century Gothic"/>
              <a:cs typeface="Century Gothic"/>
            </a:endParaRPr>
          </a:p>
          <a:p>
            <a:pPr algn="ctr">
              <a:buClr>
                <a:schemeClr val="dk1"/>
              </a:buClr>
              <a:buSzPts val="2800"/>
            </a:pPr>
            <a:endParaRPr lang="es-ES" dirty="0">
              <a:solidFill>
                <a:srgbClr val="314453"/>
              </a:solidFill>
              <a:latin typeface="Century Gothic"/>
              <a:cs typeface="Century Gothic"/>
            </a:endParaRPr>
          </a:p>
        </p:txBody>
      </p:sp>
    </p:spTree>
    <p:extLst>
      <p:ext uri="{BB962C8B-B14F-4D97-AF65-F5344CB8AC3E}">
        <p14:creationId xmlns:p14="http://schemas.microsoft.com/office/powerpoint/2010/main" val="3930550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39" name="CuadroTexto 7">
            <a:extLst>
              <a:ext uri="{FF2B5EF4-FFF2-40B4-BE49-F238E27FC236}">
                <a16:creationId xmlns:a16="http://schemas.microsoft.com/office/drawing/2014/main" id="{18151AF1-A876-4B8A-9CF5-026615CA7DE3}"/>
              </a:ext>
            </a:extLst>
          </p:cNvPr>
          <p:cNvSpPr txBox="1"/>
          <p:nvPr/>
        </p:nvSpPr>
        <p:spPr>
          <a:xfrm>
            <a:off x="2636538" y="309674"/>
            <a:ext cx="3870925" cy="523220"/>
          </a:xfrm>
          <a:prstGeom prst="rect">
            <a:avLst/>
          </a:prstGeom>
          <a:noFill/>
        </p:spPr>
        <p:txBody>
          <a:bodyPr wrap="square" rtlCol="0">
            <a:spAutoFit/>
          </a:bodyPr>
          <a:lstStyle/>
          <a:p>
            <a:pPr algn="ctr">
              <a:buClr>
                <a:srgbClr val="0DB7C4"/>
              </a:buClr>
              <a:buSzPts val="2400"/>
            </a:pPr>
            <a:r>
              <a:rPr lang="es-ES_tradnl" sz="1800" dirty="0" err="1">
                <a:solidFill>
                  <a:srgbClr val="0DB7C4"/>
                </a:solidFill>
                <a:latin typeface="Century Gothic"/>
                <a:ea typeface="Dosis"/>
                <a:cs typeface="Century Gothic"/>
                <a:sym typeface="Source Sans Pro"/>
              </a:rPr>
              <a:t>the</a:t>
            </a:r>
            <a:r>
              <a:rPr lang="es-ES_tradnl" sz="2400" dirty="0">
                <a:solidFill>
                  <a:srgbClr val="0DB7C4"/>
                </a:solidFill>
                <a:latin typeface="Century Gothic"/>
                <a:ea typeface="Dosis"/>
                <a:cs typeface="Century Gothic"/>
                <a:sym typeface="Source Sans Pro"/>
              </a:rPr>
              <a:t> </a:t>
            </a:r>
            <a:r>
              <a:rPr lang="es-ES_tradnl" sz="2800" b="1" dirty="0" err="1">
                <a:solidFill>
                  <a:srgbClr val="0DB7C4"/>
                </a:solidFill>
                <a:latin typeface="Century Gothic"/>
                <a:ea typeface="Dosis"/>
                <a:cs typeface="Century Gothic"/>
                <a:sym typeface="Source Sans Pro"/>
              </a:rPr>
              <a:t>current</a:t>
            </a:r>
            <a:r>
              <a:rPr lang="es-ES_tradnl" sz="2800" b="1" dirty="0">
                <a:solidFill>
                  <a:srgbClr val="0DB7C4"/>
                </a:solidFill>
                <a:latin typeface="Century Gothic"/>
                <a:ea typeface="Dosis"/>
                <a:cs typeface="Century Gothic"/>
                <a:sym typeface="Source Sans Pro"/>
              </a:rPr>
              <a:t> </a:t>
            </a:r>
            <a:r>
              <a:rPr lang="es-ES_tradnl" sz="2800" b="1" dirty="0" err="1">
                <a:solidFill>
                  <a:srgbClr val="0DB7C4"/>
                </a:solidFill>
                <a:latin typeface="Century Gothic"/>
                <a:ea typeface="Dosis"/>
                <a:cs typeface="Century Gothic"/>
                <a:sym typeface="Source Sans Pro"/>
              </a:rPr>
              <a:t>approach</a:t>
            </a:r>
            <a:endParaRPr lang="en-US" sz="2800" b="1" dirty="0">
              <a:solidFill>
                <a:srgbClr val="0DB7C4"/>
              </a:solidFill>
              <a:latin typeface="Century Gothic"/>
              <a:ea typeface="Dosis"/>
              <a:cs typeface="Century Gothic"/>
              <a:sym typeface="Source Sans Pro"/>
            </a:endParaRPr>
          </a:p>
        </p:txBody>
      </p:sp>
      <p:grpSp>
        <p:nvGrpSpPr>
          <p:cNvPr id="40" name="Google Shape;417;p40"/>
          <p:cNvGrpSpPr/>
          <p:nvPr/>
        </p:nvGrpSpPr>
        <p:grpSpPr>
          <a:xfrm rot="691971">
            <a:off x="6410641" y="340339"/>
            <a:ext cx="304553" cy="397269"/>
            <a:chOff x="590250" y="244200"/>
            <a:chExt cx="407975" cy="532175"/>
          </a:xfrm>
        </p:grpSpPr>
        <p:sp>
          <p:nvSpPr>
            <p:cNvPr id="41" name="Google Shape;418;p40"/>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19;p40"/>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20;p40"/>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21;p40"/>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22;p40"/>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23;p40"/>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24;p40"/>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25;p40"/>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26;p40"/>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7;p40"/>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8;p40"/>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9;p40"/>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30;p40"/>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31;p40"/>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ángulo 2"/>
          <p:cNvSpPr/>
          <p:nvPr/>
        </p:nvSpPr>
        <p:spPr>
          <a:xfrm>
            <a:off x="2367854" y="1670915"/>
            <a:ext cx="4830980" cy="1126462"/>
          </a:xfrm>
          <a:prstGeom prst="rect">
            <a:avLst/>
          </a:prstGeom>
          <a:noFill/>
          <a:ln>
            <a:solidFill>
              <a:srgbClr val="0DB7C5"/>
            </a:solidFill>
          </a:ln>
        </p:spPr>
        <p:style>
          <a:lnRef idx="2">
            <a:schemeClr val="accent1">
              <a:shade val="50000"/>
            </a:schemeClr>
          </a:lnRef>
          <a:fillRef idx="1">
            <a:schemeClr val="accent1"/>
          </a:fillRef>
          <a:effectRef idx="0">
            <a:schemeClr val="accent1"/>
          </a:effectRef>
          <a:fontRef idx="minor">
            <a:schemeClr val="lt1"/>
          </a:fontRef>
        </p:style>
        <p:txBody>
          <a:bodyPr wrap="square" anchor="b">
            <a:spAutoFit/>
          </a:bodyPr>
          <a:lstStyle/>
          <a:p>
            <a:pPr lvl="0" algn="ctr">
              <a:lnSpc>
                <a:spcPct val="90000"/>
              </a:lnSpc>
              <a:buClr>
                <a:schemeClr val="dk1"/>
              </a:buClr>
              <a:buSzPts val="2800"/>
            </a:pPr>
            <a:endParaRPr lang="es-ES" dirty="0">
              <a:solidFill>
                <a:srgbClr val="314453"/>
              </a:solidFill>
              <a:latin typeface="Century Gothic"/>
              <a:cs typeface="Century Gothic"/>
            </a:endParaRPr>
          </a:p>
          <a:p>
            <a:pPr lvl="0" algn="ctr">
              <a:buClr>
                <a:schemeClr val="dk1"/>
              </a:buClr>
              <a:buSzPts val="2800"/>
            </a:pPr>
            <a:r>
              <a:rPr lang="es-ES" dirty="0">
                <a:solidFill>
                  <a:srgbClr val="314453"/>
                </a:solidFill>
                <a:latin typeface="Century Gothic"/>
                <a:cs typeface="Century Gothic"/>
              </a:rPr>
              <a:t> </a:t>
            </a:r>
            <a:r>
              <a:rPr lang="es-ES" dirty="0" err="1">
                <a:solidFill>
                  <a:srgbClr val="314453"/>
                </a:solidFill>
                <a:latin typeface="Century Gothic"/>
                <a:cs typeface="Century Gothic"/>
              </a:rPr>
              <a:t>On</a:t>
            </a:r>
            <a:r>
              <a:rPr lang="es-ES" dirty="0">
                <a:solidFill>
                  <a:srgbClr val="314453"/>
                </a:solidFill>
                <a:latin typeface="Century Gothic"/>
                <a:cs typeface="Century Gothic"/>
              </a:rPr>
              <a:t>-campus </a:t>
            </a:r>
            <a:r>
              <a:rPr lang="es-ES" dirty="0" err="1">
                <a:solidFill>
                  <a:srgbClr val="314453"/>
                </a:solidFill>
                <a:latin typeface="Century Gothic"/>
                <a:cs typeface="Century Gothic"/>
              </a:rPr>
              <a:t>events</a:t>
            </a:r>
            <a:r>
              <a:rPr lang="es-ES" dirty="0">
                <a:solidFill>
                  <a:srgbClr val="314453"/>
                </a:solidFill>
                <a:latin typeface="Century Gothic"/>
                <a:cs typeface="Century Gothic"/>
              </a:rPr>
              <a:t> </a:t>
            </a:r>
            <a:r>
              <a:rPr lang="es-ES" dirty="0" err="1">
                <a:solidFill>
                  <a:srgbClr val="314453"/>
                </a:solidFill>
                <a:latin typeface="Century Gothic"/>
                <a:cs typeface="Century Gothic"/>
              </a:rPr>
              <a:t>to</a:t>
            </a:r>
            <a:r>
              <a:rPr lang="es-ES" dirty="0">
                <a:solidFill>
                  <a:srgbClr val="314453"/>
                </a:solidFill>
                <a:latin typeface="Century Gothic"/>
                <a:cs typeface="Century Gothic"/>
              </a:rPr>
              <a:t> </a:t>
            </a:r>
            <a:r>
              <a:rPr lang="es-ES" dirty="0" err="1">
                <a:solidFill>
                  <a:srgbClr val="314453"/>
                </a:solidFill>
                <a:latin typeface="Century Gothic"/>
                <a:cs typeface="Century Gothic"/>
              </a:rPr>
              <a:t>promote</a:t>
            </a:r>
            <a:r>
              <a:rPr lang="es-ES" dirty="0">
                <a:solidFill>
                  <a:srgbClr val="314453"/>
                </a:solidFill>
                <a:latin typeface="Century Gothic"/>
                <a:cs typeface="Century Gothic"/>
              </a:rPr>
              <a:t> </a:t>
            </a:r>
            <a:r>
              <a:rPr lang="es-ES" dirty="0" err="1">
                <a:solidFill>
                  <a:srgbClr val="314453"/>
                </a:solidFill>
                <a:latin typeface="Century Gothic"/>
                <a:cs typeface="Century Gothic"/>
              </a:rPr>
              <a:t>connectedness</a:t>
            </a:r>
            <a:endParaRPr lang="es-ES" b="1" dirty="0">
              <a:solidFill>
                <a:srgbClr val="314453"/>
              </a:solidFill>
              <a:latin typeface="Century Gothic"/>
              <a:cs typeface="Century Gothic"/>
            </a:endParaRPr>
          </a:p>
          <a:p>
            <a:pPr lvl="0" algn="ctr">
              <a:lnSpc>
                <a:spcPct val="90000"/>
              </a:lnSpc>
              <a:buClr>
                <a:schemeClr val="dk1"/>
              </a:buClr>
              <a:buSzPts val="2800"/>
            </a:pPr>
            <a:endParaRPr lang="es-ES" dirty="0">
              <a:solidFill>
                <a:srgbClr val="314453"/>
              </a:solidFill>
              <a:latin typeface="Century Gothic"/>
              <a:cs typeface="Century Gothic"/>
            </a:endParaRPr>
          </a:p>
          <a:p>
            <a:pPr algn="ctr">
              <a:buClr>
                <a:schemeClr val="dk1"/>
              </a:buClr>
              <a:buSzPts val="2800"/>
            </a:pPr>
            <a:r>
              <a:rPr lang="es-ES" dirty="0" err="1">
                <a:solidFill>
                  <a:srgbClr val="314453"/>
                </a:solidFill>
                <a:latin typeface="Century Gothic"/>
                <a:cs typeface="Century Gothic"/>
              </a:rPr>
              <a:t>Ready</a:t>
            </a:r>
            <a:r>
              <a:rPr lang="es-ES" dirty="0">
                <a:solidFill>
                  <a:srgbClr val="314453"/>
                </a:solidFill>
                <a:latin typeface="Century Gothic"/>
                <a:cs typeface="Century Gothic"/>
              </a:rPr>
              <a:t> </a:t>
            </a:r>
            <a:r>
              <a:rPr lang="es-ES" dirty="0" err="1">
                <a:solidFill>
                  <a:srgbClr val="314453"/>
                </a:solidFill>
                <a:latin typeface="Century Gothic"/>
                <a:cs typeface="Century Gothic"/>
              </a:rPr>
              <a:t>for</a:t>
            </a:r>
            <a:r>
              <a:rPr lang="es-ES" dirty="0">
                <a:solidFill>
                  <a:srgbClr val="314453"/>
                </a:solidFill>
                <a:latin typeface="Century Gothic"/>
                <a:cs typeface="Century Gothic"/>
              </a:rPr>
              <a:t> </a:t>
            </a:r>
            <a:r>
              <a:rPr lang="es-ES" dirty="0" err="1">
                <a:solidFill>
                  <a:srgbClr val="314453"/>
                </a:solidFill>
                <a:latin typeface="Century Gothic"/>
                <a:cs typeface="Century Gothic"/>
              </a:rPr>
              <a:t>helping</a:t>
            </a:r>
            <a:r>
              <a:rPr lang="es-ES" dirty="0">
                <a:solidFill>
                  <a:srgbClr val="314453"/>
                </a:solidFill>
                <a:latin typeface="Century Gothic"/>
                <a:cs typeface="Century Gothic"/>
              </a:rPr>
              <a:t> </a:t>
            </a:r>
            <a:r>
              <a:rPr lang="es-ES" dirty="0" err="1">
                <a:solidFill>
                  <a:srgbClr val="314453"/>
                </a:solidFill>
                <a:latin typeface="Century Gothic"/>
                <a:cs typeface="Century Gothic"/>
              </a:rPr>
              <a:t>students</a:t>
            </a:r>
            <a:r>
              <a:rPr lang="es-ES" dirty="0">
                <a:solidFill>
                  <a:srgbClr val="314453"/>
                </a:solidFill>
                <a:latin typeface="Century Gothic"/>
                <a:cs typeface="Century Gothic"/>
              </a:rPr>
              <a:t> </a:t>
            </a:r>
            <a:r>
              <a:rPr lang="es-ES" dirty="0" err="1">
                <a:solidFill>
                  <a:srgbClr val="314453"/>
                </a:solidFill>
                <a:latin typeface="Century Gothic"/>
                <a:cs typeface="Century Gothic"/>
              </a:rPr>
              <a:t>who</a:t>
            </a:r>
            <a:r>
              <a:rPr lang="es-ES" dirty="0">
                <a:solidFill>
                  <a:srgbClr val="314453"/>
                </a:solidFill>
                <a:latin typeface="Century Gothic"/>
                <a:cs typeface="Century Gothic"/>
              </a:rPr>
              <a:t> </a:t>
            </a:r>
            <a:r>
              <a:rPr lang="es-ES" dirty="0" err="1">
                <a:solidFill>
                  <a:srgbClr val="314453"/>
                </a:solidFill>
                <a:latin typeface="Century Gothic"/>
                <a:cs typeface="Century Gothic"/>
              </a:rPr>
              <a:t>seek</a:t>
            </a:r>
            <a:r>
              <a:rPr lang="es-ES" dirty="0">
                <a:solidFill>
                  <a:srgbClr val="314453"/>
                </a:solidFill>
                <a:latin typeface="Century Gothic"/>
                <a:cs typeface="Century Gothic"/>
              </a:rPr>
              <a:t> </a:t>
            </a:r>
            <a:r>
              <a:rPr lang="es-ES" dirty="0" err="1">
                <a:solidFill>
                  <a:srgbClr val="314453"/>
                </a:solidFill>
                <a:latin typeface="Century Gothic"/>
                <a:cs typeface="Century Gothic"/>
              </a:rPr>
              <a:t>help</a:t>
            </a:r>
            <a:endParaRPr lang="es-ES" dirty="0">
              <a:solidFill>
                <a:srgbClr val="314453"/>
              </a:solidFill>
              <a:latin typeface="Century Gothic"/>
              <a:cs typeface="Century Gothic"/>
            </a:endParaRPr>
          </a:p>
          <a:p>
            <a:pPr algn="ctr">
              <a:buClr>
                <a:schemeClr val="dk1"/>
              </a:buClr>
              <a:buSzPts val="2800"/>
            </a:pPr>
            <a:endParaRPr lang="es-ES" dirty="0">
              <a:solidFill>
                <a:srgbClr val="314453"/>
              </a:solidFill>
              <a:latin typeface="Century Gothic"/>
              <a:cs typeface="Century Gothic"/>
            </a:endParaRPr>
          </a:p>
        </p:txBody>
      </p:sp>
      <p:sp>
        <p:nvSpPr>
          <p:cNvPr id="59" name="Rectángulo 58">
            <a:extLst>
              <a:ext uri="{FF2B5EF4-FFF2-40B4-BE49-F238E27FC236}">
                <a16:creationId xmlns:a16="http://schemas.microsoft.com/office/drawing/2014/main" id="{1B6C6FD8-BC51-4DBE-9341-08B10CB79297}"/>
              </a:ext>
            </a:extLst>
          </p:cNvPr>
          <p:cNvSpPr/>
          <p:nvPr/>
        </p:nvSpPr>
        <p:spPr>
          <a:xfrm>
            <a:off x="2367854" y="3286541"/>
            <a:ext cx="4830980" cy="1557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anchor="b">
            <a:spAutoFit/>
          </a:bodyPr>
          <a:lstStyle/>
          <a:p>
            <a:pPr lvl="0" algn="ctr">
              <a:lnSpc>
                <a:spcPct val="90000"/>
              </a:lnSpc>
              <a:buClr>
                <a:schemeClr val="dk1"/>
              </a:buClr>
              <a:buSzPts val="2800"/>
            </a:pPr>
            <a:endParaRPr lang="es-ES" dirty="0">
              <a:solidFill>
                <a:srgbClr val="314453"/>
              </a:solidFill>
              <a:latin typeface="Century Gothic"/>
              <a:cs typeface="Century Gothic"/>
            </a:endParaRPr>
          </a:p>
          <a:p>
            <a:pPr lvl="0" algn="ctr">
              <a:buClr>
                <a:schemeClr val="dk1"/>
              </a:buClr>
              <a:buSzPts val="2800"/>
            </a:pPr>
            <a:r>
              <a:rPr lang="es-ES" dirty="0">
                <a:solidFill>
                  <a:srgbClr val="314453"/>
                </a:solidFill>
                <a:latin typeface="Century Gothic"/>
                <a:cs typeface="Century Gothic"/>
              </a:rPr>
              <a:t> Suicide </a:t>
            </a:r>
            <a:r>
              <a:rPr lang="es-ES" dirty="0" err="1">
                <a:solidFill>
                  <a:srgbClr val="314453"/>
                </a:solidFill>
                <a:latin typeface="Century Gothic"/>
                <a:cs typeface="Century Gothic"/>
              </a:rPr>
              <a:t>rates</a:t>
            </a:r>
            <a:r>
              <a:rPr lang="es-ES" dirty="0">
                <a:solidFill>
                  <a:srgbClr val="314453"/>
                </a:solidFill>
                <a:latin typeface="Century Gothic"/>
                <a:cs typeface="Century Gothic"/>
              </a:rPr>
              <a:t> </a:t>
            </a:r>
            <a:r>
              <a:rPr lang="es-ES" dirty="0" err="1">
                <a:solidFill>
                  <a:srgbClr val="314453"/>
                </a:solidFill>
                <a:latin typeface="Century Gothic"/>
                <a:cs typeface="Century Gothic"/>
              </a:rPr>
              <a:t>still</a:t>
            </a:r>
            <a:r>
              <a:rPr lang="es-ES" dirty="0">
                <a:solidFill>
                  <a:srgbClr val="314453"/>
                </a:solidFill>
                <a:latin typeface="Century Gothic"/>
                <a:cs typeface="Century Gothic"/>
              </a:rPr>
              <a:t> </a:t>
            </a:r>
            <a:r>
              <a:rPr lang="es-ES" dirty="0" err="1">
                <a:solidFill>
                  <a:srgbClr val="314453"/>
                </a:solidFill>
                <a:latin typeface="Century Gothic"/>
                <a:cs typeface="Century Gothic"/>
              </a:rPr>
              <a:t>on</a:t>
            </a:r>
            <a:r>
              <a:rPr lang="es-ES" dirty="0">
                <a:solidFill>
                  <a:srgbClr val="314453"/>
                </a:solidFill>
                <a:latin typeface="Century Gothic"/>
                <a:cs typeface="Century Gothic"/>
              </a:rPr>
              <a:t> </a:t>
            </a:r>
            <a:r>
              <a:rPr lang="es-ES" dirty="0" err="1">
                <a:solidFill>
                  <a:srgbClr val="314453"/>
                </a:solidFill>
                <a:latin typeface="Century Gothic"/>
                <a:cs typeface="Century Gothic"/>
              </a:rPr>
              <a:t>the</a:t>
            </a:r>
            <a:r>
              <a:rPr lang="es-ES" dirty="0">
                <a:solidFill>
                  <a:srgbClr val="314453"/>
                </a:solidFill>
                <a:latin typeface="Century Gothic"/>
                <a:cs typeface="Century Gothic"/>
              </a:rPr>
              <a:t> </a:t>
            </a:r>
            <a:r>
              <a:rPr lang="es-ES" dirty="0" err="1">
                <a:solidFill>
                  <a:srgbClr val="314453"/>
                </a:solidFill>
                <a:latin typeface="Century Gothic"/>
                <a:cs typeface="Century Gothic"/>
              </a:rPr>
              <a:t>rise</a:t>
            </a:r>
            <a:endParaRPr lang="es-ES" b="1" dirty="0">
              <a:solidFill>
                <a:srgbClr val="314453"/>
              </a:solidFill>
              <a:latin typeface="Century Gothic"/>
              <a:cs typeface="Century Gothic"/>
            </a:endParaRPr>
          </a:p>
          <a:p>
            <a:pPr lvl="0" algn="ctr">
              <a:lnSpc>
                <a:spcPct val="90000"/>
              </a:lnSpc>
              <a:buClr>
                <a:schemeClr val="dk1"/>
              </a:buClr>
              <a:buSzPts val="2800"/>
            </a:pPr>
            <a:endParaRPr lang="es-ES" dirty="0">
              <a:solidFill>
                <a:srgbClr val="314453"/>
              </a:solidFill>
              <a:latin typeface="Century Gothic"/>
              <a:cs typeface="Century Gothic"/>
            </a:endParaRPr>
          </a:p>
          <a:p>
            <a:pPr algn="ctr">
              <a:buClr>
                <a:schemeClr val="dk1"/>
              </a:buClr>
              <a:buSzPts val="2800"/>
            </a:pPr>
            <a:r>
              <a:rPr lang="es-ES" dirty="0" err="1">
                <a:solidFill>
                  <a:srgbClr val="314453"/>
                </a:solidFill>
                <a:latin typeface="Century Gothic"/>
                <a:cs typeface="Century Gothic"/>
              </a:rPr>
              <a:t>Stigma</a:t>
            </a:r>
            <a:r>
              <a:rPr lang="es-ES" dirty="0">
                <a:solidFill>
                  <a:srgbClr val="314453"/>
                </a:solidFill>
                <a:latin typeface="Century Gothic"/>
                <a:cs typeface="Century Gothic"/>
              </a:rPr>
              <a:t> in </a:t>
            </a:r>
            <a:r>
              <a:rPr lang="es-ES" dirty="0" err="1">
                <a:solidFill>
                  <a:srgbClr val="314453"/>
                </a:solidFill>
                <a:latin typeface="Century Gothic"/>
                <a:cs typeface="Century Gothic"/>
              </a:rPr>
              <a:t>seeking</a:t>
            </a:r>
            <a:r>
              <a:rPr lang="es-ES" dirty="0">
                <a:solidFill>
                  <a:srgbClr val="314453"/>
                </a:solidFill>
                <a:latin typeface="Century Gothic"/>
                <a:cs typeface="Century Gothic"/>
              </a:rPr>
              <a:t> </a:t>
            </a:r>
            <a:r>
              <a:rPr lang="es-ES" dirty="0" err="1">
                <a:solidFill>
                  <a:srgbClr val="314453"/>
                </a:solidFill>
                <a:latin typeface="Century Gothic"/>
                <a:cs typeface="Century Gothic"/>
              </a:rPr>
              <a:t>help</a:t>
            </a:r>
            <a:endParaRPr lang="es-ES" dirty="0">
              <a:solidFill>
                <a:srgbClr val="314453"/>
              </a:solidFill>
              <a:latin typeface="Century Gothic"/>
              <a:cs typeface="Century Gothic"/>
            </a:endParaRPr>
          </a:p>
          <a:p>
            <a:pPr algn="ctr">
              <a:buClr>
                <a:schemeClr val="dk1"/>
              </a:buClr>
              <a:buSzPts val="2800"/>
            </a:pPr>
            <a:endParaRPr lang="es-ES" dirty="0">
              <a:solidFill>
                <a:srgbClr val="314453"/>
              </a:solidFill>
              <a:latin typeface="Century Gothic"/>
              <a:cs typeface="Century Gothic"/>
            </a:endParaRPr>
          </a:p>
          <a:p>
            <a:pPr algn="ctr">
              <a:buClr>
                <a:schemeClr val="dk1"/>
              </a:buClr>
              <a:buSzPts val="2800"/>
            </a:pPr>
            <a:r>
              <a:rPr lang="es-ES" dirty="0">
                <a:solidFill>
                  <a:srgbClr val="314453"/>
                </a:solidFill>
                <a:latin typeface="Century Gothic"/>
                <a:cs typeface="Century Gothic"/>
              </a:rPr>
              <a:t>No new </a:t>
            </a:r>
            <a:r>
              <a:rPr lang="es-ES" dirty="0" err="1">
                <a:solidFill>
                  <a:srgbClr val="314453"/>
                </a:solidFill>
                <a:latin typeface="Century Gothic"/>
                <a:cs typeface="Century Gothic"/>
              </a:rPr>
              <a:t>approaches</a:t>
            </a:r>
            <a:endParaRPr lang="es-ES" dirty="0">
              <a:solidFill>
                <a:srgbClr val="314453"/>
              </a:solidFill>
              <a:latin typeface="Century Gothic"/>
              <a:cs typeface="Century Gothic"/>
            </a:endParaRPr>
          </a:p>
          <a:p>
            <a:pPr algn="ctr">
              <a:buClr>
                <a:schemeClr val="dk1"/>
              </a:buClr>
              <a:buSzPts val="2800"/>
            </a:pPr>
            <a:endParaRPr lang="es-ES" dirty="0">
              <a:solidFill>
                <a:srgbClr val="314453"/>
              </a:solidFill>
              <a:latin typeface="Century Gothic"/>
              <a:cs typeface="Century Gothic"/>
            </a:endParaRPr>
          </a:p>
        </p:txBody>
      </p:sp>
      <p:sp>
        <p:nvSpPr>
          <p:cNvPr id="2" name="Flecha: hacia abajo 1">
            <a:extLst>
              <a:ext uri="{FF2B5EF4-FFF2-40B4-BE49-F238E27FC236}">
                <a16:creationId xmlns:a16="http://schemas.microsoft.com/office/drawing/2014/main" id="{C53C5BD0-64D7-41C2-AD6F-B65EB7C71C53}"/>
              </a:ext>
            </a:extLst>
          </p:cNvPr>
          <p:cNvSpPr/>
          <p:nvPr/>
        </p:nvSpPr>
        <p:spPr>
          <a:xfrm>
            <a:off x="4506686" y="2865044"/>
            <a:ext cx="484632" cy="353829"/>
          </a:xfrm>
          <a:prstGeom prst="downArrow">
            <a:avLst/>
          </a:prstGeom>
          <a:solidFill>
            <a:srgbClr val="0DB7C4"/>
          </a:solidFill>
          <a:ln>
            <a:solidFill>
              <a:srgbClr val="0DB7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461853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558AF1E-E6E2-4FE0-AECF-7A392E0F07B7}"/>
              </a:ext>
            </a:extLst>
          </p:cNvPr>
          <p:cNvSpPr txBox="1"/>
          <p:nvPr/>
        </p:nvSpPr>
        <p:spPr>
          <a:xfrm>
            <a:off x="3720182" y="323503"/>
            <a:ext cx="1989241" cy="523220"/>
          </a:xfrm>
          <a:prstGeom prst="rect">
            <a:avLst/>
          </a:prstGeom>
          <a:noFill/>
        </p:spPr>
        <p:txBody>
          <a:bodyPr wrap="square" rtlCol="0">
            <a:spAutoFit/>
          </a:bodyPr>
          <a:lstStyle/>
          <a:p>
            <a:pPr>
              <a:buClr>
                <a:srgbClr val="0DB7C4"/>
              </a:buClr>
              <a:buSzPts val="2400"/>
            </a:pPr>
            <a:r>
              <a:rPr lang="es-ES_tradnl" sz="1800" dirty="0" err="1">
                <a:solidFill>
                  <a:srgbClr val="0DB7C4"/>
                </a:solidFill>
                <a:latin typeface="Century Gothic"/>
                <a:ea typeface="Dosis"/>
                <a:cs typeface="Century Gothic"/>
                <a:sym typeface="Source Sans Pro"/>
              </a:rPr>
              <a:t>the</a:t>
            </a:r>
            <a:r>
              <a:rPr lang="es-ES_tradnl" sz="2400" dirty="0">
                <a:solidFill>
                  <a:srgbClr val="0DB7C4"/>
                </a:solidFill>
                <a:latin typeface="Century Gothic"/>
                <a:ea typeface="Dosis"/>
                <a:cs typeface="Century Gothic"/>
                <a:sym typeface="Source Sans Pro"/>
              </a:rPr>
              <a:t> </a:t>
            </a:r>
            <a:r>
              <a:rPr lang="es-ES_tradnl" sz="2800" b="1" dirty="0" err="1">
                <a:solidFill>
                  <a:srgbClr val="0DB7C4"/>
                </a:solidFill>
                <a:latin typeface="Century Gothic"/>
                <a:ea typeface="Dosis"/>
                <a:cs typeface="Century Gothic"/>
                <a:sym typeface="Source Sans Pro"/>
              </a:rPr>
              <a:t>solution</a:t>
            </a:r>
            <a:endParaRPr lang="en-US" sz="2800" b="1" dirty="0">
              <a:solidFill>
                <a:srgbClr val="0DB7C4"/>
              </a:solidFill>
              <a:latin typeface="Century Gothic"/>
              <a:ea typeface="Dosis"/>
              <a:cs typeface="Century Gothic"/>
              <a:sym typeface="Source Sans Pro"/>
            </a:endParaRPr>
          </a:p>
        </p:txBody>
      </p:sp>
      <p:grpSp>
        <p:nvGrpSpPr>
          <p:cNvPr id="6" name="Google Shape;782;p40">
            <a:extLst>
              <a:ext uri="{FF2B5EF4-FFF2-40B4-BE49-F238E27FC236}">
                <a16:creationId xmlns:a16="http://schemas.microsoft.com/office/drawing/2014/main" id="{517C4059-2ABA-4B5F-9F88-BC61B32164B4}"/>
              </a:ext>
            </a:extLst>
          </p:cNvPr>
          <p:cNvGrpSpPr/>
          <p:nvPr/>
        </p:nvGrpSpPr>
        <p:grpSpPr>
          <a:xfrm>
            <a:off x="5613516" y="431424"/>
            <a:ext cx="191813" cy="304105"/>
            <a:chOff x="6718575" y="2318625"/>
            <a:chExt cx="256950" cy="407375"/>
          </a:xfrm>
        </p:grpSpPr>
        <p:sp>
          <p:nvSpPr>
            <p:cNvPr id="7" name="Google Shape;783;p40">
              <a:extLst>
                <a:ext uri="{FF2B5EF4-FFF2-40B4-BE49-F238E27FC236}">
                  <a16:creationId xmlns:a16="http://schemas.microsoft.com/office/drawing/2014/main" id="{3D8B27B3-BAB3-4281-8883-805F0026D4FC}"/>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accent4"/>
                  </a:solidFill>
                </a:ln>
              </a:endParaRPr>
            </a:p>
          </p:txBody>
        </p:sp>
        <p:sp>
          <p:nvSpPr>
            <p:cNvPr id="8" name="Google Shape;784;p40">
              <a:extLst>
                <a:ext uri="{FF2B5EF4-FFF2-40B4-BE49-F238E27FC236}">
                  <a16:creationId xmlns:a16="http://schemas.microsoft.com/office/drawing/2014/main" id="{62A77E0E-0FBB-446C-A845-21469F648AE1}"/>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accent4"/>
                  </a:solidFill>
                </a:ln>
              </a:endParaRPr>
            </a:p>
          </p:txBody>
        </p:sp>
        <p:sp>
          <p:nvSpPr>
            <p:cNvPr id="9" name="Google Shape;785;p40">
              <a:extLst>
                <a:ext uri="{FF2B5EF4-FFF2-40B4-BE49-F238E27FC236}">
                  <a16:creationId xmlns:a16="http://schemas.microsoft.com/office/drawing/2014/main" id="{C1D34253-037C-4790-B3A3-E13D45C8720D}"/>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accent4"/>
                  </a:solidFill>
                </a:ln>
              </a:endParaRPr>
            </a:p>
          </p:txBody>
        </p:sp>
        <p:sp>
          <p:nvSpPr>
            <p:cNvPr id="10" name="Google Shape;786;p40">
              <a:extLst>
                <a:ext uri="{FF2B5EF4-FFF2-40B4-BE49-F238E27FC236}">
                  <a16:creationId xmlns:a16="http://schemas.microsoft.com/office/drawing/2014/main" id="{1585BBFC-3FC9-4254-9B61-ACDF71872ACA}"/>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accent4"/>
                  </a:solidFill>
                </a:ln>
              </a:endParaRPr>
            </a:p>
          </p:txBody>
        </p:sp>
        <p:sp>
          <p:nvSpPr>
            <p:cNvPr id="11" name="Google Shape;787;p40">
              <a:extLst>
                <a:ext uri="{FF2B5EF4-FFF2-40B4-BE49-F238E27FC236}">
                  <a16:creationId xmlns:a16="http://schemas.microsoft.com/office/drawing/2014/main" id="{3B0253C1-578A-4BC6-BA1B-7A22C75DB388}"/>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accent4"/>
                  </a:solidFill>
                </a:ln>
              </a:endParaRPr>
            </a:p>
          </p:txBody>
        </p:sp>
        <p:sp>
          <p:nvSpPr>
            <p:cNvPr id="12" name="Google Shape;788;p40">
              <a:extLst>
                <a:ext uri="{FF2B5EF4-FFF2-40B4-BE49-F238E27FC236}">
                  <a16:creationId xmlns:a16="http://schemas.microsoft.com/office/drawing/2014/main" id="{1BDDBC15-CA35-4539-A7C0-AB28D561E9E9}"/>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accent4"/>
                  </a:solidFill>
                </a:ln>
              </a:endParaRPr>
            </a:p>
          </p:txBody>
        </p:sp>
        <p:sp>
          <p:nvSpPr>
            <p:cNvPr id="13" name="Google Shape;789;p40">
              <a:extLst>
                <a:ext uri="{FF2B5EF4-FFF2-40B4-BE49-F238E27FC236}">
                  <a16:creationId xmlns:a16="http://schemas.microsoft.com/office/drawing/2014/main" id="{998AFE39-91AF-4A8B-9653-F712AA1E3BD8}"/>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accent4"/>
                  </a:solidFill>
                </a:ln>
              </a:endParaRPr>
            </a:p>
          </p:txBody>
        </p:sp>
        <p:sp>
          <p:nvSpPr>
            <p:cNvPr id="14" name="Google Shape;790;p40">
              <a:extLst>
                <a:ext uri="{FF2B5EF4-FFF2-40B4-BE49-F238E27FC236}">
                  <a16:creationId xmlns:a16="http://schemas.microsoft.com/office/drawing/2014/main" id="{1AAA54EB-AD44-49E4-AFB2-20EBCAD9E2E4}"/>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accent4"/>
                  </a:solidFill>
                </a:ln>
              </a:endParaRPr>
            </a:p>
          </p:txBody>
        </p:sp>
      </p:grpSp>
      <p:sp>
        <p:nvSpPr>
          <p:cNvPr id="15" name="Rectángulo 14">
            <a:extLst>
              <a:ext uri="{FF2B5EF4-FFF2-40B4-BE49-F238E27FC236}">
                <a16:creationId xmlns:a16="http://schemas.microsoft.com/office/drawing/2014/main" id="{3B0F2F76-2838-4D03-B718-F364B9A569BE}"/>
              </a:ext>
            </a:extLst>
          </p:cNvPr>
          <p:cNvSpPr/>
          <p:nvPr/>
        </p:nvSpPr>
        <p:spPr>
          <a:xfrm>
            <a:off x="3072365" y="1036931"/>
            <a:ext cx="3522118" cy="1107996"/>
          </a:xfrm>
          <a:prstGeom prst="rect">
            <a:avLst/>
          </a:prstGeom>
        </p:spPr>
        <p:txBody>
          <a:bodyPr wrap="none">
            <a:spAutoFit/>
          </a:bodyPr>
          <a:lstStyle/>
          <a:p>
            <a:r>
              <a:rPr lang="es-ES_tradnl" sz="6600" b="1" dirty="0">
                <a:solidFill>
                  <a:srgbClr val="0DB7C4"/>
                </a:solidFill>
                <a:latin typeface="Century Gothic"/>
                <a:sym typeface="Source Sans Pro"/>
              </a:rPr>
              <a:t>Sancho!</a:t>
            </a:r>
            <a:endParaRPr lang="es-ES" sz="6600" dirty="0"/>
          </a:p>
        </p:txBody>
      </p:sp>
      <p:pic>
        <p:nvPicPr>
          <p:cNvPr id="17" name="Imagen 16" descr="Imagen que contiene gráficos vectoriales&#10;&#10;Descripción generada automáticamente">
            <a:extLst>
              <a:ext uri="{FF2B5EF4-FFF2-40B4-BE49-F238E27FC236}">
                <a16:creationId xmlns:a16="http://schemas.microsoft.com/office/drawing/2014/main" id="{40A312CF-87FB-4609-A853-2964E10DFA1C}"/>
              </a:ext>
            </a:extLst>
          </p:cNvPr>
          <p:cNvPicPr>
            <a:picLocks noChangeAspect="1"/>
          </p:cNvPicPr>
          <p:nvPr/>
        </p:nvPicPr>
        <p:blipFill>
          <a:blip r:embed="rId3"/>
          <a:stretch>
            <a:fillRect/>
          </a:stretch>
        </p:blipFill>
        <p:spPr>
          <a:xfrm>
            <a:off x="3028731" y="2056963"/>
            <a:ext cx="3086537" cy="3086537"/>
          </a:xfrm>
          <a:prstGeom prst="rect">
            <a:avLst/>
          </a:prstGeom>
        </p:spPr>
      </p:pic>
    </p:spTree>
    <p:extLst>
      <p:ext uri="{BB962C8B-B14F-4D97-AF65-F5344CB8AC3E}">
        <p14:creationId xmlns:p14="http://schemas.microsoft.com/office/powerpoint/2010/main" val="98573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37" name="Rectángulo: esquinas redondeadas 1">
            <a:extLst>
              <a:ext uri="{FF2B5EF4-FFF2-40B4-BE49-F238E27FC236}">
                <a16:creationId xmlns:a16="http://schemas.microsoft.com/office/drawing/2014/main" id="{A24AA994-DBD3-4693-9691-AC8515BE3F15}"/>
              </a:ext>
            </a:extLst>
          </p:cNvPr>
          <p:cNvSpPr/>
          <p:nvPr/>
        </p:nvSpPr>
        <p:spPr>
          <a:xfrm>
            <a:off x="975520" y="1925444"/>
            <a:ext cx="3161524" cy="1994959"/>
          </a:xfrm>
          <a:prstGeom prst="round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8" name="CuadroTexto 17">
            <a:extLst>
              <a:ext uri="{FF2B5EF4-FFF2-40B4-BE49-F238E27FC236}">
                <a16:creationId xmlns:a16="http://schemas.microsoft.com/office/drawing/2014/main" id="{18151AF1-A876-4B8A-9CF5-026615CA7DE3}"/>
              </a:ext>
            </a:extLst>
          </p:cNvPr>
          <p:cNvSpPr txBox="1"/>
          <p:nvPr/>
        </p:nvSpPr>
        <p:spPr>
          <a:xfrm>
            <a:off x="3753306" y="323503"/>
            <a:ext cx="1637388" cy="523220"/>
          </a:xfrm>
          <a:prstGeom prst="rect">
            <a:avLst/>
          </a:prstGeom>
          <a:noFill/>
        </p:spPr>
        <p:txBody>
          <a:bodyPr wrap="square" rtlCol="0">
            <a:spAutoFit/>
          </a:bodyPr>
          <a:lstStyle/>
          <a:p>
            <a:pPr algn="ctr">
              <a:buClr>
                <a:srgbClr val="0DB7C4"/>
              </a:buClr>
              <a:buSzPts val="2400"/>
            </a:pPr>
            <a:r>
              <a:rPr lang="es-ES_tradnl" sz="1800" dirty="0" err="1">
                <a:solidFill>
                  <a:srgbClr val="0DB7C4"/>
                </a:solidFill>
                <a:latin typeface="Century Gothic"/>
                <a:ea typeface="Dosis"/>
                <a:cs typeface="Century Gothic"/>
                <a:sym typeface="Source Sans Pro"/>
              </a:rPr>
              <a:t>the</a:t>
            </a:r>
            <a:r>
              <a:rPr lang="es-ES_tradnl" sz="2400" dirty="0">
                <a:solidFill>
                  <a:srgbClr val="0DB7C4"/>
                </a:solidFill>
                <a:latin typeface="Century Gothic"/>
                <a:ea typeface="Dosis"/>
                <a:cs typeface="Century Gothic"/>
                <a:sym typeface="Source Sans Pro"/>
              </a:rPr>
              <a:t> </a:t>
            </a:r>
            <a:r>
              <a:rPr lang="es-ES_tradnl" sz="2800" b="1" dirty="0" err="1">
                <a:solidFill>
                  <a:srgbClr val="0DB7C4"/>
                </a:solidFill>
                <a:latin typeface="Century Gothic"/>
                <a:ea typeface="Dosis"/>
                <a:cs typeface="Century Gothic"/>
                <a:sym typeface="Source Sans Pro"/>
              </a:rPr>
              <a:t>users</a:t>
            </a:r>
            <a:endParaRPr lang="en-US" sz="2800" b="1" dirty="0">
              <a:solidFill>
                <a:srgbClr val="0DB7C4"/>
              </a:solidFill>
              <a:latin typeface="Century Gothic"/>
              <a:ea typeface="Dosis"/>
              <a:cs typeface="Century Gothic"/>
              <a:sym typeface="Source Sans Pro"/>
            </a:endParaRPr>
          </a:p>
        </p:txBody>
      </p:sp>
      <p:sp>
        <p:nvSpPr>
          <p:cNvPr id="19" name="CuadroTexto 18">
            <a:extLst>
              <a:ext uri="{FF2B5EF4-FFF2-40B4-BE49-F238E27FC236}">
                <a16:creationId xmlns:a16="http://schemas.microsoft.com/office/drawing/2014/main" id="{0D2763EA-8763-4CC3-8EB1-B5A07788C184}"/>
              </a:ext>
            </a:extLst>
          </p:cNvPr>
          <p:cNvSpPr txBox="1"/>
          <p:nvPr/>
        </p:nvSpPr>
        <p:spPr>
          <a:xfrm>
            <a:off x="1122944" y="2115112"/>
            <a:ext cx="3287662" cy="1923603"/>
          </a:xfrm>
          <a:prstGeom prst="rect">
            <a:avLst/>
          </a:prstGeom>
          <a:noFill/>
        </p:spPr>
        <p:txBody>
          <a:bodyPr wrap="square" rtlCol="0">
            <a:spAutoFit/>
          </a:bodyPr>
          <a:lstStyle/>
          <a:p>
            <a:pPr marL="76200">
              <a:spcBef>
                <a:spcPts val="600"/>
              </a:spcBef>
              <a:buClr>
                <a:srgbClr val="0DB7C4"/>
              </a:buClr>
              <a:buSzPts val="2400"/>
            </a:pPr>
            <a:r>
              <a:rPr lang="en-US" sz="2000" b="1" dirty="0">
                <a:solidFill>
                  <a:srgbClr val="415665"/>
                </a:solidFill>
                <a:latin typeface="Century Gothic"/>
                <a:ea typeface="Source Sans Pro"/>
                <a:cs typeface="Century Gothic"/>
                <a:sym typeface="Source Sans Pro"/>
              </a:rPr>
              <a:t>Selection criteria:</a:t>
            </a:r>
          </a:p>
          <a:p>
            <a:pPr marL="457200" indent="-381000">
              <a:spcBef>
                <a:spcPts val="600"/>
              </a:spcBef>
              <a:buClr>
                <a:srgbClr val="0DB7C4"/>
              </a:buClr>
              <a:buSzPts val="2400"/>
              <a:buFont typeface="Source Sans Pro"/>
              <a:buChar char="▹"/>
            </a:pPr>
            <a:r>
              <a:rPr lang="en-US" sz="2000" dirty="0">
                <a:solidFill>
                  <a:srgbClr val="415665"/>
                </a:solidFill>
                <a:latin typeface="Century Gothic"/>
                <a:ea typeface="Source Sans Pro"/>
                <a:cs typeface="Century Gothic"/>
                <a:sym typeface="Source Sans Pro"/>
              </a:rPr>
              <a:t>Identifiable users</a:t>
            </a:r>
          </a:p>
          <a:p>
            <a:pPr marL="457200" indent="-381000">
              <a:spcBef>
                <a:spcPts val="600"/>
              </a:spcBef>
              <a:buClr>
                <a:srgbClr val="0DB7C4"/>
              </a:buClr>
              <a:buSzPts val="2400"/>
              <a:buFont typeface="Source Sans Pro"/>
              <a:buChar char="▹"/>
            </a:pPr>
            <a:r>
              <a:rPr lang="en-US" sz="2000" dirty="0">
                <a:solidFill>
                  <a:srgbClr val="415665"/>
                </a:solidFill>
                <a:latin typeface="Century Gothic"/>
                <a:ea typeface="Source Sans Pro"/>
                <a:cs typeface="Century Gothic"/>
                <a:sym typeface="Source Sans Pro"/>
              </a:rPr>
              <a:t>On-line</a:t>
            </a:r>
          </a:p>
          <a:p>
            <a:pPr marL="457200" indent="-381000">
              <a:spcBef>
                <a:spcPts val="600"/>
              </a:spcBef>
              <a:buClr>
                <a:srgbClr val="0DB7C4"/>
              </a:buClr>
              <a:buSzPts val="2400"/>
              <a:buFont typeface="Source Sans Pro"/>
              <a:buChar char="▹"/>
            </a:pPr>
            <a:r>
              <a:rPr lang="en-US" sz="2000" dirty="0">
                <a:solidFill>
                  <a:srgbClr val="415665"/>
                </a:solidFill>
                <a:latin typeface="Century Gothic"/>
                <a:ea typeface="Source Sans Pro"/>
                <a:cs typeface="Century Gothic"/>
                <a:sym typeface="Source Sans Pro"/>
              </a:rPr>
              <a:t>Peers</a:t>
            </a:r>
          </a:p>
          <a:p>
            <a:endParaRPr lang="en-US" sz="1200" dirty="0">
              <a:latin typeface="Century Gothic"/>
              <a:cs typeface="Century Gothic"/>
            </a:endParaRPr>
          </a:p>
          <a:p>
            <a:endParaRPr lang="en-US" sz="1200" dirty="0">
              <a:latin typeface="Century Gothic"/>
              <a:cs typeface="Century Gothic"/>
            </a:endParaRPr>
          </a:p>
        </p:txBody>
      </p:sp>
      <p:grpSp>
        <p:nvGrpSpPr>
          <p:cNvPr id="20" name="Grupo 28">
            <a:extLst>
              <a:ext uri="{FF2B5EF4-FFF2-40B4-BE49-F238E27FC236}">
                <a16:creationId xmlns:a16="http://schemas.microsoft.com/office/drawing/2014/main" id="{97931DF7-0CE7-4C42-A1D8-30D9D9BFC3D2}"/>
              </a:ext>
            </a:extLst>
          </p:cNvPr>
          <p:cNvGrpSpPr/>
          <p:nvPr/>
        </p:nvGrpSpPr>
        <p:grpSpPr>
          <a:xfrm>
            <a:off x="4059943" y="1223174"/>
            <a:ext cx="5149371" cy="3451656"/>
            <a:chOff x="5920951" y="2276849"/>
            <a:chExt cx="6362317" cy="4346328"/>
          </a:xfrm>
        </p:grpSpPr>
        <p:grpSp>
          <p:nvGrpSpPr>
            <p:cNvPr id="21" name="Grupo 8">
              <a:extLst>
                <a:ext uri="{FF2B5EF4-FFF2-40B4-BE49-F238E27FC236}">
                  <a16:creationId xmlns:a16="http://schemas.microsoft.com/office/drawing/2014/main" id="{9F0AF3D4-9816-4360-A610-18FB30B3BCE9}"/>
                </a:ext>
              </a:extLst>
            </p:cNvPr>
            <p:cNvGrpSpPr/>
            <p:nvPr/>
          </p:nvGrpSpPr>
          <p:grpSpPr>
            <a:xfrm>
              <a:off x="5920951" y="2276849"/>
              <a:ext cx="4421435" cy="4346328"/>
              <a:chOff x="6337495" y="2954215"/>
              <a:chExt cx="3657600" cy="3516923"/>
            </a:xfrm>
          </p:grpSpPr>
          <p:sp>
            <p:nvSpPr>
              <p:cNvPr id="34" name="Elipse 33">
                <a:extLst>
                  <a:ext uri="{FF2B5EF4-FFF2-40B4-BE49-F238E27FC236}">
                    <a16:creationId xmlns:a16="http://schemas.microsoft.com/office/drawing/2014/main" id="{1028E9A6-5FFA-4A4D-96E0-E1FB317E21CF}"/>
                  </a:ext>
                </a:extLst>
              </p:cNvPr>
              <p:cNvSpPr/>
              <p:nvPr/>
            </p:nvSpPr>
            <p:spPr>
              <a:xfrm>
                <a:off x="6337495" y="2954215"/>
                <a:ext cx="3657600" cy="3516923"/>
              </a:xfrm>
              <a:prstGeom prst="ellipse">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Century Gothic"/>
                  <a:cs typeface="Century Gothic"/>
                </a:endParaRPr>
              </a:p>
            </p:txBody>
          </p:sp>
          <p:sp>
            <p:nvSpPr>
              <p:cNvPr id="35" name="Elipse 34">
                <a:extLst>
                  <a:ext uri="{FF2B5EF4-FFF2-40B4-BE49-F238E27FC236}">
                    <a16:creationId xmlns:a16="http://schemas.microsoft.com/office/drawing/2014/main" id="{42AAFAB2-DF55-4E62-98F7-B50B5C09BA4F}"/>
                  </a:ext>
                </a:extLst>
              </p:cNvPr>
              <p:cNvSpPr/>
              <p:nvPr/>
            </p:nvSpPr>
            <p:spPr>
              <a:xfrm>
                <a:off x="6879102" y="4107766"/>
                <a:ext cx="2574387" cy="2363372"/>
              </a:xfrm>
              <a:prstGeom prst="ellipse">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Century Gothic"/>
                  <a:cs typeface="Century Gothic"/>
                </a:endParaRPr>
              </a:p>
            </p:txBody>
          </p:sp>
          <p:sp>
            <p:nvSpPr>
              <p:cNvPr id="36" name="Elipse 35">
                <a:extLst>
                  <a:ext uri="{FF2B5EF4-FFF2-40B4-BE49-F238E27FC236}">
                    <a16:creationId xmlns:a16="http://schemas.microsoft.com/office/drawing/2014/main" id="{4E7A2E2D-79D1-4FE6-A84C-F0FB6A22AB2B}"/>
                  </a:ext>
                </a:extLst>
              </p:cNvPr>
              <p:cNvSpPr/>
              <p:nvPr/>
            </p:nvSpPr>
            <p:spPr>
              <a:xfrm>
                <a:off x="7426521" y="5134708"/>
                <a:ext cx="1479548" cy="1336430"/>
              </a:xfrm>
              <a:prstGeom prst="ellipse">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Century Gothic"/>
                  <a:cs typeface="Century Gothic"/>
                </a:endParaRPr>
              </a:p>
            </p:txBody>
          </p:sp>
        </p:grpSp>
        <p:cxnSp>
          <p:nvCxnSpPr>
            <p:cNvPr id="22" name="Conector recto de flecha 21">
              <a:extLst>
                <a:ext uri="{FF2B5EF4-FFF2-40B4-BE49-F238E27FC236}">
                  <a16:creationId xmlns:a16="http://schemas.microsoft.com/office/drawing/2014/main" id="{9A6BB68E-DF18-4D46-8053-88F20C3C6395}"/>
                </a:ext>
              </a:extLst>
            </p:cNvPr>
            <p:cNvCxnSpPr>
              <a:cxnSpLocks/>
            </p:cNvCxnSpPr>
            <p:nvPr/>
          </p:nvCxnSpPr>
          <p:spPr>
            <a:xfrm flipV="1">
              <a:off x="8851969" y="5399401"/>
              <a:ext cx="1439554" cy="4227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6DECF47C-FA00-4D83-8472-7FBCFE68CFEB}"/>
                </a:ext>
              </a:extLst>
            </p:cNvPr>
            <p:cNvSpPr txBox="1"/>
            <p:nvPr/>
          </p:nvSpPr>
          <p:spPr>
            <a:xfrm>
              <a:off x="10342386" y="5093710"/>
              <a:ext cx="1940882" cy="736349"/>
            </a:xfrm>
            <a:prstGeom prst="rect">
              <a:avLst/>
            </a:prstGeom>
            <a:noFill/>
          </p:spPr>
          <p:txBody>
            <a:bodyPr wrap="square" rtlCol="0">
              <a:spAutoFit/>
            </a:bodyPr>
            <a:lstStyle/>
            <a:p>
              <a:r>
                <a:rPr lang="en-US" sz="1600" dirty="0">
                  <a:latin typeface="Century Gothic"/>
                  <a:cs typeface="Century Gothic"/>
                </a:rPr>
                <a:t>30k students</a:t>
              </a:r>
            </a:p>
            <a:p>
              <a:r>
                <a:rPr lang="en-US" sz="1600" dirty="0">
                  <a:latin typeface="Century Gothic"/>
                  <a:cs typeface="Century Gothic"/>
                </a:rPr>
                <a:t>(beachhead)</a:t>
              </a:r>
            </a:p>
          </p:txBody>
        </p:sp>
        <p:cxnSp>
          <p:nvCxnSpPr>
            <p:cNvPr id="24" name="Conector recto de flecha 23">
              <a:extLst>
                <a:ext uri="{FF2B5EF4-FFF2-40B4-BE49-F238E27FC236}">
                  <a16:creationId xmlns:a16="http://schemas.microsoft.com/office/drawing/2014/main" id="{38D3E13A-701A-492D-A0B4-90311D48BDE3}"/>
                </a:ext>
              </a:extLst>
            </p:cNvPr>
            <p:cNvCxnSpPr>
              <a:cxnSpLocks/>
            </p:cNvCxnSpPr>
            <p:nvPr/>
          </p:nvCxnSpPr>
          <p:spPr>
            <a:xfrm flipV="1">
              <a:off x="9239642" y="4034515"/>
              <a:ext cx="1441424" cy="4917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DCEF0ADE-3901-4A7C-BB1C-2BA51FE7A5ED}"/>
                </a:ext>
              </a:extLst>
            </p:cNvPr>
            <p:cNvSpPr txBox="1"/>
            <p:nvPr/>
          </p:nvSpPr>
          <p:spPr>
            <a:xfrm>
              <a:off x="10691541" y="3789939"/>
              <a:ext cx="1263942" cy="736349"/>
            </a:xfrm>
            <a:prstGeom prst="rect">
              <a:avLst/>
            </a:prstGeom>
            <a:noFill/>
          </p:spPr>
          <p:txBody>
            <a:bodyPr wrap="square" rtlCol="0">
              <a:spAutoFit/>
            </a:bodyPr>
            <a:lstStyle/>
            <a:p>
              <a:r>
                <a:rPr lang="en-US" sz="1600" dirty="0">
                  <a:latin typeface="Century Gothic"/>
                  <a:cs typeface="Century Gothic"/>
                </a:rPr>
                <a:t>230k students</a:t>
              </a:r>
            </a:p>
          </p:txBody>
        </p:sp>
        <p:cxnSp>
          <p:nvCxnSpPr>
            <p:cNvPr id="26" name="Conector recto de flecha 25">
              <a:extLst>
                <a:ext uri="{FF2B5EF4-FFF2-40B4-BE49-F238E27FC236}">
                  <a16:creationId xmlns:a16="http://schemas.microsoft.com/office/drawing/2014/main" id="{406247F2-3BA9-4D4F-9A11-57A840F444C9}"/>
                </a:ext>
              </a:extLst>
            </p:cNvPr>
            <p:cNvCxnSpPr>
              <a:cxnSpLocks/>
            </p:cNvCxnSpPr>
            <p:nvPr/>
          </p:nvCxnSpPr>
          <p:spPr>
            <a:xfrm flipV="1">
              <a:off x="9794678" y="2970893"/>
              <a:ext cx="794796" cy="2408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uadroTexto 26">
              <a:extLst>
                <a:ext uri="{FF2B5EF4-FFF2-40B4-BE49-F238E27FC236}">
                  <a16:creationId xmlns:a16="http://schemas.microsoft.com/office/drawing/2014/main" id="{3356B3BC-A041-4578-B866-58E5B67007F5}"/>
                </a:ext>
              </a:extLst>
            </p:cNvPr>
            <p:cNvSpPr txBox="1"/>
            <p:nvPr/>
          </p:nvSpPr>
          <p:spPr>
            <a:xfrm>
              <a:off x="10589474" y="2522187"/>
              <a:ext cx="1613095" cy="736350"/>
            </a:xfrm>
            <a:prstGeom prst="rect">
              <a:avLst/>
            </a:prstGeom>
            <a:noFill/>
          </p:spPr>
          <p:txBody>
            <a:bodyPr wrap="square" rtlCol="0">
              <a:spAutoFit/>
            </a:bodyPr>
            <a:lstStyle/>
            <a:p>
              <a:r>
                <a:rPr lang="en-US" sz="1600" dirty="0">
                  <a:latin typeface="Century Gothic"/>
                  <a:cs typeface="Century Gothic"/>
                </a:rPr>
                <a:t>23 M students</a:t>
              </a:r>
            </a:p>
          </p:txBody>
        </p:sp>
        <p:sp>
          <p:nvSpPr>
            <p:cNvPr id="28" name="CuadroTexto 27">
              <a:extLst>
                <a:ext uri="{FF2B5EF4-FFF2-40B4-BE49-F238E27FC236}">
                  <a16:creationId xmlns:a16="http://schemas.microsoft.com/office/drawing/2014/main" id="{9CE19612-D068-44CE-AE16-B79E882B9034}"/>
                </a:ext>
              </a:extLst>
            </p:cNvPr>
            <p:cNvSpPr txBox="1"/>
            <p:nvPr/>
          </p:nvSpPr>
          <p:spPr>
            <a:xfrm>
              <a:off x="7365005" y="3007320"/>
              <a:ext cx="1925755" cy="348797"/>
            </a:xfrm>
            <a:prstGeom prst="rect">
              <a:avLst/>
            </a:prstGeom>
            <a:noFill/>
          </p:spPr>
          <p:txBody>
            <a:bodyPr wrap="square" rtlCol="0">
              <a:spAutoFit/>
            </a:bodyPr>
            <a:lstStyle/>
            <a:p>
              <a:r>
                <a:rPr lang="en-US" sz="1200" b="1" dirty="0">
                  <a:latin typeface="Century Gothic"/>
                  <a:cs typeface="Century Gothic"/>
                </a:rPr>
                <a:t>All US colleges</a:t>
              </a:r>
            </a:p>
          </p:txBody>
        </p:sp>
        <p:sp>
          <p:nvSpPr>
            <p:cNvPr id="29" name="CuadroTexto 28">
              <a:extLst>
                <a:ext uri="{FF2B5EF4-FFF2-40B4-BE49-F238E27FC236}">
                  <a16:creationId xmlns:a16="http://schemas.microsoft.com/office/drawing/2014/main" id="{1DCE5687-8525-4569-A06C-392C356BA7D4}"/>
                </a:ext>
              </a:extLst>
            </p:cNvPr>
            <p:cNvSpPr txBox="1"/>
            <p:nvPr/>
          </p:nvSpPr>
          <p:spPr>
            <a:xfrm>
              <a:off x="7365005" y="5630905"/>
              <a:ext cx="1573672" cy="348797"/>
            </a:xfrm>
            <a:prstGeom prst="rect">
              <a:avLst/>
            </a:prstGeom>
            <a:noFill/>
          </p:spPr>
          <p:txBody>
            <a:bodyPr wrap="square" rtlCol="0">
              <a:spAutoFit/>
            </a:bodyPr>
            <a:lstStyle/>
            <a:p>
              <a:r>
                <a:rPr lang="en-US" sz="1200" b="1" dirty="0">
                  <a:latin typeface="Century Gothic"/>
                  <a:cs typeface="Century Gothic"/>
                </a:rPr>
                <a:t>UNC Charlotte</a:t>
              </a:r>
            </a:p>
          </p:txBody>
        </p:sp>
        <p:sp>
          <p:nvSpPr>
            <p:cNvPr id="30" name="CuadroTexto 29">
              <a:extLst>
                <a:ext uri="{FF2B5EF4-FFF2-40B4-BE49-F238E27FC236}">
                  <a16:creationId xmlns:a16="http://schemas.microsoft.com/office/drawing/2014/main" id="{223891FD-3ADA-4E07-8E59-63DFF93D601D}"/>
                </a:ext>
              </a:extLst>
            </p:cNvPr>
            <p:cNvSpPr txBox="1"/>
            <p:nvPr/>
          </p:nvSpPr>
          <p:spPr>
            <a:xfrm>
              <a:off x="7469188" y="4376525"/>
              <a:ext cx="1645182" cy="348797"/>
            </a:xfrm>
            <a:prstGeom prst="rect">
              <a:avLst/>
            </a:prstGeom>
            <a:noFill/>
          </p:spPr>
          <p:txBody>
            <a:bodyPr wrap="square" rtlCol="0">
              <a:spAutoFit/>
            </a:bodyPr>
            <a:lstStyle/>
            <a:p>
              <a:r>
                <a:rPr lang="en-US" sz="1200" b="1" dirty="0">
                  <a:latin typeface="Century Gothic"/>
                  <a:cs typeface="Century Gothic"/>
                </a:rPr>
                <a:t>UNC system</a:t>
              </a:r>
            </a:p>
          </p:txBody>
        </p:sp>
      </p:grpSp>
      <p:grpSp>
        <p:nvGrpSpPr>
          <p:cNvPr id="45" name="Google Shape;556;p40"/>
          <p:cNvGrpSpPr/>
          <p:nvPr/>
        </p:nvGrpSpPr>
        <p:grpSpPr>
          <a:xfrm>
            <a:off x="5310663" y="391957"/>
            <a:ext cx="129089" cy="375452"/>
            <a:chOff x="4071800" y="2269925"/>
            <a:chExt cx="172925" cy="502950"/>
          </a:xfrm>
        </p:grpSpPr>
        <p:sp>
          <p:nvSpPr>
            <p:cNvPr id="46" name="Google Shape;557;p40"/>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47" name="Google Shape;558;p40"/>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0D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57B7FA6E-B5FC-4199-958B-B65DFE23E058}"/>
              </a:ext>
            </a:extLst>
          </p:cNvPr>
          <p:cNvSpPr txBox="1"/>
          <p:nvPr/>
        </p:nvSpPr>
        <p:spPr>
          <a:xfrm>
            <a:off x="3369551" y="295277"/>
            <a:ext cx="2404898" cy="523220"/>
          </a:xfrm>
          <a:prstGeom prst="rect">
            <a:avLst/>
          </a:prstGeom>
          <a:noFill/>
        </p:spPr>
        <p:txBody>
          <a:bodyPr wrap="square" rtlCol="0">
            <a:spAutoFit/>
          </a:bodyPr>
          <a:lstStyle/>
          <a:p>
            <a:pPr algn="ctr">
              <a:buClr>
                <a:srgbClr val="0DB7C4"/>
              </a:buClr>
              <a:buSzPts val="2400"/>
            </a:pPr>
            <a:r>
              <a:rPr lang="es-ES_tradnl" sz="1800" dirty="0" err="1">
                <a:solidFill>
                  <a:srgbClr val="0DB7C4"/>
                </a:solidFill>
                <a:latin typeface="Century Gothic"/>
                <a:ea typeface="Dosis"/>
                <a:cs typeface="Century Gothic"/>
                <a:sym typeface="Source Sans Pro"/>
              </a:rPr>
              <a:t>the</a:t>
            </a:r>
            <a:r>
              <a:rPr lang="es-ES_tradnl" sz="2400" dirty="0">
                <a:solidFill>
                  <a:srgbClr val="0DB7C4"/>
                </a:solidFill>
                <a:latin typeface="Century Gothic"/>
                <a:ea typeface="Dosis"/>
                <a:cs typeface="Century Gothic"/>
                <a:sym typeface="Source Sans Pro"/>
              </a:rPr>
              <a:t> </a:t>
            </a:r>
            <a:r>
              <a:rPr lang="es-ES_tradnl" sz="2800" b="1" dirty="0" err="1">
                <a:solidFill>
                  <a:srgbClr val="0DB7C4"/>
                </a:solidFill>
                <a:latin typeface="Century Gothic"/>
                <a:ea typeface="Dosis"/>
                <a:cs typeface="Century Gothic"/>
                <a:sym typeface="Source Sans Pro"/>
              </a:rPr>
              <a:t>roadmap</a:t>
            </a:r>
            <a:endParaRPr lang="en-US" sz="2800" b="1" dirty="0">
              <a:solidFill>
                <a:srgbClr val="0DB7C4"/>
              </a:solidFill>
              <a:latin typeface="Century Gothic"/>
              <a:ea typeface="Dosis"/>
              <a:cs typeface="Century Gothic"/>
              <a:sym typeface="Source Sans Pro"/>
            </a:endParaRPr>
          </a:p>
        </p:txBody>
      </p:sp>
      <p:pic>
        <p:nvPicPr>
          <p:cNvPr id="9" name="Imagen 8">
            <a:extLst>
              <a:ext uri="{FF2B5EF4-FFF2-40B4-BE49-F238E27FC236}">
                <a16:creationId xmlns:a16="http://schemas.microsoft.com/office/drawing/2014/main" id="{DA89FBCC-8EBC-455A-9F12-CAD5EACB2C28}"/>
              </a:ext>
            </a:extLst>
          </p:cNvPr>
          <p:cNvPicPr>
            <a:picLocks noChangeAspect="1"/>
          </p:cNvPicPr>
          <p:nvPr/>
        </p:nvPicPr>
        <p:blipFill>
          <a:blip r:embed="rId3"/>
          <a:stretch>
            <a:fillRect/>
          </a:stretch>
        </p:blipFill>
        <p:spPr>
          <a:xfrm>
            <a:off x="5774449" y="237114"/>
            <a:ext cx="492973" cy="478580"/>
          </a:xfrm>
          <a:prstGeom prst="rect">
            <a:avLst/>
          </a:prstGeom>
        </p:spPr>
      </p:pic>
      <p:grpSp>
        <p:nvGrpSpPr>
          <p:cNvPr id="24" name="Grupo 23">
            <a:extLst>
              <a:ext uri="{FF2B5EF4-FFF2-40B4-BE49-F238E27FC236}">
                <a16:creationId xmlns:a16="http://schemas.microsoft.com/office/drawing/2014/main" id="{B8A5295E-26CA-4511-BF06-942E316B24FC}"/>
              </a:ext>
            </a:extLst>
          </p:cNvPr>
          <p:cNvGrpSpPr/>
          <p:nvPr/>
        </p:nvGrpSpPr>
        <p:grpSpPr>
          <a:xfrm>
            <a:off x="-4800" y="1628442"/>
            <a:ext cx="9153600" cy="1718966"/>
            <a:chOff x="-4800" y="1546324"/>
            <a:chExt cx="9153600" cy="1718966"/>
          </a:xfrm>
        </p:grpSpPr>
        <p:pic>
          <p:nvPicPr>
            <p:cNvPr id="7" name="Imagen 6">
              <a:extLst>
                <a:ext uri="{FF2B5EF4-FFF2-40B4-BE49-F238E27FC236}">
                  <a16:creationId xmlns:a16="http://schemas.microsoft.com/office/drawing/2014/main" id="{C71A34CE-9651-4365-8311-A77B78C639BD}"/>
                </a:ext>
              </a:extLst>
            </p:cNvPr>
            <p:cNvPicPr>
              <a:picLocks noChangeAspect="1"/>
            </p:cNvPicPr>
            <p:nvPr/>
          </p:nvPicPr>
          <p:blipFill>
            <a:blip r:embed="rId4"/>
            <a:stretch>
              <a:fillRect/>
            </a:stretch>
          </p:blipFill>
          <p:spPr>
            <a:xfrm>
              <a:off x="774279" y="2007295"/>
              <a:ext cx="816258" cy="893309"/>
            </a:xfrm>
            <a:prstGeom prst="rect">
              <a:avLst/>
            </a:prstGeom>
          </p:spPr>
        </p:pic>
        <p:cxnSp>
          <p:nvCxnSpPr>
            <p:cNvPr id="10" name="Google Shape;284;p28">
              <a:extLst>
                <a:ext uri="{FF2B5EF4-FFF2-40B4-BE49-F238E27FC236}">
                  <a16:creationId xmlns:a16="http://schemas.microsoft.com/office/drawing/2014/main" id="{BCF6F5BF-25F5-4DED-A29E-6B46C2972024}"/>
                </a:ext>
              </a:extLst>
            </p:cNvPr>
            <p:cNvCxnSpPr/>
            <p:nvPr/>
          </p:nvCxnSpPr>
          <p:spPr>
            <a:xfrm>
              <a:off x="-4800" y="3028950"/>
              <a:ext cx="9153600" cy="0"/>
            </a:xfrm>
            <a:prstGeom prst="straightConnector1">
              <a:avLst/>
            </a:prstGeom>
            <a:noFill/>
            <a:ln w="9525" cap="flat" cmpd="sng">
              <a:solidFill>
                <a:srgbClr val="B3B3B3"/>
              </a:solidFill>
              <a:prstDash val="dash"/>
              <a:round/>
              <a:headEnd type="none" w="med" len="med"/>
              <a:tailEnd type="none" w="med" len="med"/>
            </a:ln>
          </p:spPr>
        </p:cxnSp>
        <p:cxnSp>
          <p:nvCxnSpPr>
            <p:cNvPr id="11" name="Google Shape;285;p28">
              <a:extLst>
                <a:ext uri="{FF2B5EF4-FFF2-40B4-BE49-F238E27FC236}">
                  <a16:creationId xmlns:a16="http://schemas.microsoft.com/office/drawing/2014/main" id="{91D39987-E3D0-4011-ADCB-73624BF4E075}"/>
                </a:ext>
              </a:extLst>
            </p:cNvPr>
            <p:cNvCxnSpPr/>
            <p:nvPr/>
          </p:nvCxnSpPr>
          <p:spPr>
            <a:xfrm rot="10800000">
              <a:off x="2887125" y="2171108"/>
              <a:ext cx="0" cy="876300"/>
            </a:xfrm>
            <a:prstGeom prst="straightConnector1">
              <a:avLst/>
            </a:prstGeom>
            <a:noFill/>
            <a:ln w="9525" cap="flat" cmpd="sng">
              <a:solidFill>
                <a:srgbClr val="415665"/>
              </a:solidFill>
              <a:prstDash val="solid"/>
              <a:round/>
              <a:headEnd type="oval" w="med" len="med"/>
              <a:tailEnd type="oval" w="med" len="med"/>
            </a:ln>
          </p:spPr>
        </p:cxnSp>
        <p:cxnSp>
          <p:nvCxnSpPr>
            <p:cNvPr id="12" name="Google Shape;287;p28">
              <a:extLst>
                <a:ext uri="{FF2B5EF4-FFF2-40B4-BE49-F238E27FC236}">
                  <a16:creationId xmlns:a16="http://schemas.microsoft.com/office/drawing/2014/main" id="{785DCB45-F10C-4C46-95D9-D33BE319B6B2}"/>
                </a:ext>
              </a:extLst>
            </p:cNvPr>
            <p:cNvCxnSpPr/>
            <p:nvPr/>
          </p:nvCxnSpPr>
          <p:spPr>
            <a:xfrm rot="10800000">
              <a:off x="6513469" y="2174501"/>
              <a:ext cx="0" cy="876300"/>
            </a:xfrm>
            <a:prstGeom prst="straightConnector1">
              <a:avLst/>
            </a:prstGeom>
            <a:noFill/>
            <a:ln w="9525" cap="flat" cmpd="sng">
              <a:solidFill>
                <a:srgbClr val="415665"/>
              </a:solidFill>
              <a:prstDash val="solid"/>
              <a:round/>
              <a:headEnd type="oval" w="med" len="med"/>
              <a:tailEnd type="oval" w="med" len="med"/>
            </a:ln>
          </p:spPr>
        </p:cxnSp>
        <p:sp>
          <p:nvSpPr>
            <p:cNvPr id="13" name="Google Shape;290;p28">
              <a:extLst>
                <a:ext uri="{FF2B5EF4-FFF2-40B4-BE49-F238E27FC236}">
                  <a16:creationId xmlns:a16="http://schemas.microsoft.com/office/drawing/2014/main" id="{10860202-56E8-4858-ABDE-BE01A8992121}"/>
                </a:ext>
              </a:extLst>
            </p:cNvPr>
            <p:cNvSpPr txBox="1"/>
            <p:nvPr/>
          </p:nvSpPr>
          <p:spPr>
            <a:xfrm>
              <a:off x="5124233" y="1546324"/>
              <a:ext cx="2808430" cy="860076"/>
            </a:xfrm>
            <a:prstGeom prst="rect">
              <a:avLst/>
            </a:prstGeom>
            <a:noFill/>
            <a:ln>
              <a:noFill/>
            </a:ln>
          </p:spPr>
          <p:txBody>
            <a:bodyPr spcFirstLastPara="1" wrap="square" lIns="91425" tIns="91425" rIns="91425" bIns="91425" anchor="t" anchorCtr="0">
              <a:noAutofit/>
            </a:bodyPr>
            <a:lstStyle/>
            <a:p>
              <a:pPr algn="ctr"/>
              <a:r>
                <a:rPr lang="es-ES" b="1" i="1" dirty="0">
                  <a:solidFill>
                    <a:srgbClr val="314453"/>
                  </a:solidFill>
                  <a:latin typeface="Century Gothic"/>
                  <a:cs typeface="Century Gothic"/>
                </a:rPr>
                <a:t>Target </a:t>
              </a:r>
              <a:r>
                <a:rPr lang="es-ES" b="1" i="1" dirty="0" err="1">
                  <a:solidFill>
                    <a:srgbClr val="314453"/>
                  </a:solidFill>
                  <a:latin typeface="Century Gothic"/>
                  <a:cs typeface="Century Gothic"/>
                </a:rPr>
                <a:t>users</a:t>
              </a:r>
              <a:r>
                <a:rPr lang="es-ES" b="1" i="1" dirty="0">
                  <a:solidFill>
                    <a:srgbClr val="314453"/>
                  </a:solidFill>
                  <a:latin typeface="Century Gothic"/>
                  <a:cs typeface="Century Gothic"/>
                </a:rPr>
                <a:t>:</a:t>
              </a:r>
            </a:p>
            <a:p>
              <a:pPr algn="ctr"/>
              <a:r>
                <a:rPr lang="es-ES" i="1" dirty="0" err="1">
                  <a:solidFill>
                    <a:srgbClr val="314453"/>
                  </a:solidFill>
                  <a:latin typeface="Century Gothic"/>
                  <a:cs typeface="Century Gothic"/>
                </a:rPr>
                <a:t>Any</a:t>
              </a:r>
              <a:r>
                <a:rPr lang="es-ES" i="1" dirty="0">
                  <a:solidFill>
                    <a:srgbClr val="314453"/>
                  </a:solidFill>
                  <a:latin typeface="Century Gothic"/>
                  <a:cs typeface="Century Gothic"/>
                </a:rPr>
                <a:t> </a:t>
              </a:r>
              <a:r>
                <a:rPr lang="es-ES" i="1" dirty="0" err="1">
                  <a:solidFill>
                    <a:srgbClr val="314453"/>
                  </a:solidFill>
                  <a:latin typeface="Century Gothic"/>
                  <a:cs typeface="Century Gothic"/>
                </a:rPr>
                <a:t>person</a:t>
              </a:r>
              <a:r>
                <a:rPr lang="es-ES" i="1" dirty="0">
                  <a:solidFill>
                    <a:srgbClr val="314453"/>
                  </a:solidFill>
                  <a:latin typeface="Century Gothic"/>
                  <a:cs typeface="Century Gothic"/>
                </a:rPr>
                <a:t> at </a:t>
              </a:r>
              <a:r>
                <a:rPr lang="es-ES" i="1" dirty="0" err="1">
                  <a:solidFill>
                    <a:srgbClr val="314453"/>
                  </a:solidFill>
                  <a:latin typeface="Century Gothic"/>
                  <a:cs typeface="Century Gothic"/>
                </a:rPr>
                <a:t>risk</a:t>
              </a:r>
              <a:endParaRPr lang="es-ES" i="1" dirty="0">
                <a:solidFill>
                  <a:srgbClr val="314453"/>
                </a:solidFill>
                <a:latin typeface="Century Gothic"/>
                <a:cs typeface="Century Gothic"/>
              </a:endParaRPr>
            </a:p>
            <a:p>
              <a:pPr marL="0" lvl="0" indent="0" algn="ctr" rtl="0">
                <a:spcBef>
                  <a:spcPts val="0"/>
                </a:spcBef>
                <a:spcAft>
                  <a:spcPts val="0"/>
                </a:spcAft>
                <a:buNone/>
              </a:pPr>
              <a:endParaRPr b="1" i="1" dirty="0">
                <a:solidFill>
                  <a:srgbClr val="314453"/>
                </a:solidFill>
                <a:latin typeface="Source Sans Pro"/>
                <a:ea typeface="Source Sans Pro"/>
                <a:cs typeface="Source Sans Pro"/>
                <a:sym typeface="Source Sans Pro"/>
              </a:endParaRPr>
            </a:p>
          </p:txBody>
        </p:sp>
        <p:grpSp>
          <p:nvGrpSpPr>
            <p:cNvPr id="14" name="Google Shape;291;p28">
              <a:extLst>
                <a:ext uri="{FF2B5EF4-FFF2-40B4-BE49-F238E27FC236}">
                  <a16:creationId xmlns:a16="http://schemas.microsoft.com/office/drawing/2014/main" id="{C6DEEAB6-62FB-4343-A69B-8EF5418758DD}"/>
                </a:ext>
              </a:extLst>
            </p:cNvPr>
            <p:cNvGrpSpPr/>
            <p:nvPr/>
          </p:nvGrpSpPr>
          <p:grpSpPr>
            <a:xfrm>
              <a:off x="2671788" y="2831490"/>
              <a:ext cx="433800" cy="433800"/>
              <a:chOff x="5382800" y="412975"/>
              <a:chExt cx="433800" cy="433800"/>
            </a:xfrm>
          </p:grpSpPr>
          <p:sp>
            <p:nvSpPr>
              <p:cNvPr id="15" name="Google Shape;292;p28">
                <a:extLst>
                  <a:ext uri="{FF2B5EF4-FFF2-40B4-BE49-F238E27FC236}">
                    <a16:creationId xmlns:a16="http://schemas.microsoft.com/office/drawing/2014/main" id="{6D18AD00-2203-488E-98C4-9AAD810E5377}"/>
                  </a:ext>
                </a:extLst>
              </p:cNvPr>
              <p:cNvSpPr/>
              <p:nvPr/>
            </p:nvSpPr>
            <p:spPr>
              <a:xfrm>
                <a:off x="5382800" y="412975"/>
                <a:ext cx="433800" cy="433800"/>
              </a:xfrm>
              <a:prstGeom prst="ellipse">
                <a:avLst/>
              </a:prstGeom>
              <a:solidFill>
                <a:srgbClr val="0DB7C4">
                  <a:alpha val="3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3;p28">
                <a:extLst>
                  <a:ext uri="{FF2B5EF4-FFF2-40B4-BE49-F238E27FC236}">
                    <a16:creationId xmlns:a16="http://schemas.microsoft.com/office/drawing/2014/main" id="{70D77D9B-D9D0-4A11-ABED-3C3B520D1060}"/>
                  </a:ext>
                </a:extLst>
              </p:cNvPr>
              <p:cNvSpPr/>
              <p:nvPr/>
            </p:nvSpPr>
            <p:spPr>
              <a:xfrm>
                <a:off x="5495482" y="525658"/>
                <a:ext cx="208200" cy="208200"/>
              </a:xfrm>
              <a:prstGeom prst="ellipse">
                <a:avLst/>
              </a:prstGeom>
              <a:solidFill>
                <a:srgbClr val="0DB7C4">
                  <a:alpha val="3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4;p28">
                <a:extLst>
                  <a:ext uri="{FF2B5EF4-FFF2-40B4-BE49-F238E27FC236}">
                    <a16:creationId xmlns:a16="http://schemas.microsoft.com/office/drawing/2014/main" id="{2008FD99-064A-4978-955F-46DC3F666EED}"/>
                  </a:ext>
                </a:extLst>
              </p:cNvPr>
              <p:cNvSpPr/>
              <p:nvPr/>
            </p:nvSpPr>
            <p:spPr>
              <a:xfrm>
                <a:off x="5544573" y="574748"/>
                <a:ext cx="110100" cy="110100"/>
              </a:xfrm>
              <a:prstGeom prst="ellipse">
                <a:avLst/>
              </a:prstGeom>
              <a:solidFill>
                <a:srgbClr val="0DB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299;p28">
              <a:extLst>
                <a:ext uri="{FF2B5EF4-FFF2-40B4-BE49-F238E27FC236}">
                  <a16:creationId xmlns:a16="http://schemas.microsoft.com/office/drawing/2014/main" id="{D327461B-3C63-40F2-BCCD-6B0144F8C213}"/>
                </a:ext>
              </a:extLst>
            </p:cNvPr>
            <p:cNvGrpSpPr/>
            <p:nvPr/>
          </p:nvGrpSpPr>
          <p:grpSpPr>
            <a:xfrm>
              <a:off x="6296558" y="2815241"/>
              <a:ext cx="433800" cy="433800"/>
              <a:chOff x="5382800" y="412975"/>
              <a:chExt cx="433800" cy="433800"/>
            </a:xfrm>
          </p:grpSpPr>
          <p:sp>
            <p:nvSpPr>
              <p:cNvPr id="19" name="Google Shape;300;p28">
                <a:extLst>
                  <a:ext uri="{FF2B5EF4-FFF2-40B4-BE49-F238E27FC236}">
                    <a16:creationId xmlns:a16="http://schemas.microsoft.com/office/drawing/2014/main" id="{2B75F888-6A51-4D90-8F44-DDFBE4FDA5FB}"/>
                  </a:ext>
                </a:extLst>
              </p:cNvPr>
              <p:cNvSpPr/>
              <p:nvPr/>
            </p:nvSpPr>
            <p:spPr>
              <a:xfrm>
                <a:off x="5382800" y="412975"/>
                <a:ext cx="433800" cy="433800"/>
              </a:xfrm>
              <a:prstGeom prst="ellipse">
                <a:avLst/>
              </a:prstGeom>
              <a:solidFill>
                <a:srgbClr val="0DB7C4">
                  <a:alpha val="3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1;p28">
                <a:extLst>
                  <a:ext uri="{FF2B5EF4-FFF2-40B4-BE49-F238E27FC236}">
                    <a16:creationId xmlns:a16="http://schemas.microsoft.com/office/drawing/2014/main" id="{08B11C9C-5A70-40CE-884B-1B5E8DEB5FF7}"/>
                  </a:ext>
                </a:extLst>
              </p:cNvPr>
              <p:cNvSpPr/>
              <p:nvPr/>
            </p:nvSpPr>
            <p:spPr>
              <a:xfrm>
                <a:off x="5495482" y="525658"/>
                <a:ext cx="208200" cy="208200"/>
              </a:xfrm>
              <a:prstGeom prst="ellipse">
                <a:avLst/>
              </a:prstGeom>
              <a:solidFill>
                <a:srgbClr val="0DB7C4">
                  <a:alpha val="3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2;p28">
                <a:extLst>
                  <a:ext uri="{FF2B5EF4-FFF2-40B4-BE49-F238E27FC236}">
                    <a16:creationId xmlns:a16="http://schemas.microsoft.com/office/drawing/2014/main" id="{69876069-7B6A-43AD-A166-4C0D87273C31}"/>
                  </a:ext>
                </a:extLst>
              </p:cNvPr>
              <p:cNvSpPr/>
              <p:nvPr/>
            </p:nvSpPr>
            <p:spPr>
              <a:xfrm>
                <a:off x="5544573" y="574748"/>
                <a:ext cx="110100" cy="110100"/>
              </a:xfrm>
              <a:prstGeom prst="ellipse">
                <a:avLst/>
              </a:prstGeom>
              <a:solidFill>
                <a:srgbClr val="0DB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90;p28">
              <a:extLst>
                <a:ext uri="{FF2B5EF4-FFF2-40B4-BE49-F238E27FC236}">
                  <a16:creationId xmlns:a16="http://schemas.microsoft.com/office/drawing/2014/main" id="{FA6E5AA5-C6D5-431F-A1AC-495CC0145194}"/>
                </a:ext>
              </a:extLst>
            </p:cNvPr>
            <p:cNvSpPr txBox="1"/>
            <p:nvPr/>
          </p:nvSpPr>
          <p:spPr>
            <a:xfrm>
              <a:off x="1545041" y="1586204"/>
              <a:ext cx="2808430" cy="591577"/>
            </a:xfrm>
            <a:prstGeom prst="rect">
              <a:avLst/>
            </a:prstGeom>
            <a:noFill/>
            <a:ln>
              <a:noFill/>
            </a:ln>
          </p:spPr>
          <p:txBody>
            <a:bodyPr spcFirstLastPara="1" wrap="square" lIns="91425" tIns="91425" rIns="91425" bIns="91425" anchor="t" anchorCtr="0">
              <a:noAutofit/>
            </a:bodyPr>
            <a:lstStyle/>
            <a:p>
              <a:pPr lvl="0" algn="ctr">
                <a:lnSpc>
                  <a:spcPct val="90000"/>
                </a:lnSpc>
                <a:buClr>
                  <a:schemeClr val="dk1"/>
                </a:buClr>
                <a:buSzPts val="2800"/>
              </a:pPr>
              <a:r>
                <a:rPr lang="es-ES" b="1" i="1" dirty="0">
                  <a:solidFill>
                    <a:srgbClr val="314453"/>
                  </a:solidFill>
                  <a:latin typeface="Century Gothic"/>
                  <a:cs typeface="Century Gothic"/>
                </a:rPr>
                <a:t>Target </a:t>
              </a:r>
              <a:r>
                <a:rPr lang="es-ES" b="1" i="1" dirty="0" err="1">
                  <a:solidFill>
                    <a:srgbClr val="314453"/>
                  </a:solidFill>
                  <a:latin typeface="Century Gothic"/>
                  <a:cs typeface="Century Gothic"/>
                </a:rPr>
                <a:t>users</a:t>
              </a:r>
              <a:r>
                <a:rPr lang="es-ES" b="1" i="1" dirty="0">
                  <a:solidFill>
                    <a:srgbClr val="314453"/>
                  </a:solidFill>
                  <a:latin typeface="Century Gothic"/>
                  <a:cs typeface="Century Gothic"/>
                </a:rPr>
                <a:t>:</a:t>
              </a:r>
            </a:p>
            <a:p>
              <a:pPr lvl="0" algn="ctr">
                <a:lnSpc>
                  <a:spcPct val="90000"/>
                </a:lnSpc>
                <a:buClr>
                  <a:schemeClr val="dk1"/>
                </a:buClr>
                <a:buSzPts val="2800"/>
              </a:pPr>
              <a:r>
                <a:rPr lang="es-ES" i="1" dirty="0" err="1">
                  <a:solidFill>
                    <a:srgbClr val="314453"/>
                  </a:solidFill>
                  <a:latin typeface="Century Gothic"/>
                  <a:cs typeface="Century Gothic"/>
                </a:rPr>
                <a:t>College</a:t>
              </a:r>
              <a:r>
                <a:rPr lang="es-ES" i="1" dirty="0">
                  <a:solidFill>
                    <a:srgbClr val="314453"/>
                  </a:solidFill>
                  <a:latin typeface="Century Gothic"/>
                  <a:cs typeface="Century Gothic"/>
                </a:rPr>
                <a:t> </a:t>
              </a:r>
              <a:r>
                <a:rPr lang="es-ES" i="1" dirty="0" err="1">
                  <a:solidFill>
                    <a:srgbClr val="314453"/>
                  </a:solidFill>
                  <a:latin typeface="Century Gothic"/>
                  <a:cs typeface="Century Gothic"/>
                </a:rPr>
                <a:t>students</a:t>
              </a:r>
              <a:endParaRPr lang="es-ES" i="1" dirty="0">
                <a:solidFill>
                  <a:srgbClr val="314453"/>
                </a:solidFill>
                <a:latin typeface="Century Gothic"/>
                <a:cs typeface="Century Gothic"/>
              </a:endParaRPr>
            </a:p>
            <a:p>
              <a:pPr marL="0" lvl="0" indent="0" algn="ctr" rtl="0">
                <a:spcBef>
                  <a:spcPts val="0"/>
                </a:spcBef>
                <a:spcAft>
                  <a:spcPts val="0"/>
                </a:spcAft>
                <a:buNone/>
              </a:pPr>
              <a:endParaRPr b="1" i="1" dirty="0">
                <a:solidFill>
                  <a:srgbClr val="314453"/>
                </a:solidFill>
                <a:latin typeface="Source Sans Pro"/>
                <a:ea typeface="Source Sans Pro"/>
                <a:cs typeface="Source Sans Pro"/>
                <a:sym typeface="Source Sans Pro"/>
              </a:endParaRPr>
            </a:p>
          </p:txBody>
        </p:sp>
      </p:grpSp>
      <p:pic>
        <p:nvPicPr>
          <p:cNvPr id="25" name="Imagen 24">
            <a:extLst>
              <a:ext uri="{FF2B5EF4-FFF2-40B4-BE49-F238E27FC236}">
                <a16:creationId xmlns:a16="http://schemas.microsoft.com/office/drawing/2014/main" id="{9985B359-6D20-432F-B841-072B3138ADED}"/>
              </a:ext>
            </a:extLst>
          </p:cNvPr>
          <p:cNvPicPr>
            <a:picLocks noChangeAspect="1"/>
          </p:cNvPicPr>
          <p:nvPr/>
        </p:nvPicPr>
        <p:blipFill>
          <a:blip r:embed="rId5"/>
          <a:stretch>
            <a:fillRect/>
          </a:stretch>
        </p:blipFill>
        <p:spPr>
          <a:xfrm>
            <a:off x="3404325" y="2211820"/>
            <a:ext cx="816249" cy="770902"/>
          </a:xfrm>
          <a:prstGeom prst="rect">
            <a:avLst/>
          </a:prstGeom>
        </p:spPr>
      </p:pic>
      <p:pic>
        <p:nvPicPr>
          <p:cNvPr id="26" name="Imagen 25">
            <a:extLst>
              <a:ext uri="{FF2B5EF4-FFF2-40B4-BE49-F238E27FC236}">
                <a16:creationId xmlns:a16="http://schemas.microsoft.com/office/drawing/2014/main" id="{98FEBE83-EABC-4AF5-B30B-5FEB2B9CD3E9}"/>
              </a:ext>
            </a:extLst>
          </p:cNvPr>
          <p:cNvPicPr>
            <a:picLocks noChangeAspect="1"/>
          </p:cNvPicPr>
          <p:nvPr/>
        </p:nvPicPr>
        <p:blipFill>
          <a:blip r:embed="rId6"/>
          <a:stretch>
            <a:fillRect/>
          </a:stretch>
        </p:blipFill>
        <p:spPr>
          <a:xfrm>
            <a:off x="7111528" y="2294819"/>
            <a:ext cx="1107850" cy="709024"/>
          </a:xfrm>
          <a:prstGeom prst="rect">
            <a:avLst/>
          </a:prstGeom>
        </p:spPr>
      </p:pic>
    </p:spTree>
    <p:extLst>
      <p:ext uri="{BB962C8B-B14F-4D97-AF65-F5344CB8AC3E}">
        <p14:creationId xmlns:p14="http://schemas.microsoft.com/office/powerpoint/2010/main" val="3045300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37C94BA-C840-4412-9D61-B4AE5731EB0F}"/>
              </a:ext>
            </a:extLst>
          </p:cNvPr>
          <p:cNvPicPr>
            <a:picLocks noChangeAspect="1"/>
          </p:cNvPicPr>
          <p:nvPr/>
        </p:nvPicPr>
        <p:blipFill>
          <a:blip r:embed="rId2"/>
          <a:stretch>
            <a:fillRect/>
          </a:stretch>
        </p:blipFill>
        <p:spPr>
          <a:xfrm>
            <a:off x="985357" y="1325099"/>
            <a:ext cx="7427732" cy="2800092"/>
          </a:xfrm>
          <a:prstGeom prst="rect">
            <a:avLst/>
          </a:prstGeom>
        </p:spPr>
      </p:pic>
      <p:sp>
        <p:nvSpPr>
          <p:cNvPr id="6" name="CuadroTexto 5">
            <a:extLst>
              <a:ext uri="{FF2B5EF4-FFF2-40B4-BE49-F238E27FC236}">
                <a16:creationId xmlns:a16="http://schemas.microsoft.com/office/drawing/2014/main" id="{A9308D5D-F1E4-47D5-8993-21B2711D46E8}"/>
              </a:ext>
            </a:extLst>
          </p:cNvPr>
          <p:cNvSpPr txBox="1"/>
          <p:nvPr/>
        </p:nvSpPr>
        <p:spPr>
          <a:xfrm>
            <a:off x="3369551" y="295277"/>
            <a:ext cx="2404898" cy="523220"/>
          </a:xfrm>
          <a:prstGeom prst="rect">
            <a:avLst/>
          </a:prstGeom>
          <a:noFill/>
        </p:spPr>
        <p:txBody>
          <a:bodyPr wrap="square" rtlCol="0">
            <a:spAutoFit/>
          </a:bodyPr>
          <a:lstStyle/>
          <a:p>
            <a:pPr algn="ctr">
              <a:buClr>
                <a:srgbClr val="0DB7C4"/>
              </a:buClr>
              <a:buSzPts val="2400"/>
            </a:pPr>
            <a:r>
              <a:rPr lang="es-ES_tradnl" sz="1800" dirty="0" err="1">
                <a:solidFill>
                  <a:srgbClr val="0DB7C4"/>
                </a:solidFill>
                <a:latin typeface="Century Gothic"/>
                <a:ea typeface="Dosis"/>
                <a:cs typeface="Century Gothic"/>
                <a:sym typeface="Source Sans Pro"/>
              </a:rPr>
              <a:t>the</a:t>
            </a:r>
            <a:r>
              <a:rPr lang="es-ES_tradnl" sz="2400" dirty="0">
                <a:solidFill>
                  <a:srgbClr val="0DB7C4"/>
                </a:solidFill>
                <a:latin typeface="Century Gothic"/>
                <a:ea typeface="Dosis"/>
                <a:cs typeface="Century Gothic"/>
                <a:sym typeface="Source Sans Pro"/>
              </a:rPr>
              <a:t> </a:t>
            </a:r>
            <a:r>
              <a:rPr lang="es-ES_tradnl" sz="2800" b="1" dirty="0" err="1">
                <a:solidFill>
                  <a:srgbClr val="0DB7C4"/>
                </a:solidFill>
                <a:latin typeface="Century Gothic"/>
                <a:ea typeface="Dosis"/>
                <a:cs typeface="Century Gothic"/>
                <a:sym typeface="Source Sans Pro"/>
              </a:rPr>
              <a:t>roadmap</a:t>
            </a:r>
            <a:endParaRPr lang="en-US" sz="2800" b="1" dirty="0">
              <a:solidFill>
                <a:srgbClr val="0DB7C4"/>
              </a:solidFill>
              <a:latin typeface="Century Gothic"/>
              <a:ea typeface="Dosis"/>
              <a:cs typeface="Century Gothic"/>
              <a:sym typeface="Source Sans Pro"/>
            </a:endParaRPr>
          </a:p>
        </p:txBody>
      </p:sp>
      <p:pic>
        <p:nvPicPr>
          <p:cNvPr id="7" name="Imagen 6">
            <a:extLst>
              <a:ext uri="{FF2B5EF4-FFF2-40B4-BE49-F238E27FC236}">
                <a16:creationId xmlns:a16="http://schemas.microsoft.com/office/drawing/2014/main" id="{19C368B7-53B5-4331-AD8C-49F13AC423B7}"/>
              </a:ext>
            </a:extLst>
          </p:cNvPr>
          <p:cNvPicPr>
            <a:picLocks noChangeAspect="1"/>
          </p:cNvPicPr>
          <p:nvPr/>
        </p:nvPicPr>
        <p:blipFill>
          <a:blip r:embed="rId3"/>
          <a:stretch>
            <a:fillRect/>
          </a:stretch>
        </p:blipFill>
        <p:spPr>
          <a:xfrm>
            <a:off x="5774449" y="237114"/>
            <a:ext cx="492973" cy="478580"/>
          </a:xfrm>
          <a:prstGeom prst="rect">
            <a:avLst/>
          </a:prstGeom>
        </p:spPr>
      </p:pic>
    </p:spTree>
    <p:extLst>
      <p:ext uri="{BB962C8B-B14F-4D97-AF65-F5344CB8AC3E}">
        <p14:creationId xmlns:p14="http://schemas.microsoft.com/office/powerpoint/2010/main" val="2138086049"/>
      </p:ext>
    </p:extLst>
  </p:cSld>
  <p:clrMapOvr>
    <a:masterClrMapping/>
  </p:clrMapOvr>
</p:sld>
</file>

<file path=ppt/theme/theme1.xml><?xml version="1.0" encoding="utf-8"?>
<a:theme xmlns:a="http://schemas.openxmlformats.org/drawingml/2006/main" name="Cerimo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1222</TotalTime>
  <Words>1119</Words>
  <Application>Microsoft Office PowerPoint</Application>
  <PresentationFormat>Presentación en pantalla (16:9)</PresentationFormat>
  <Paragraphs>147</Paragraphs>
  <Slides>12</Slides>
  <Notes>10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Dosis</vt:lpstr>
      <vt:lpstr>Source Sans Pro</vt:lpstr>
      <vt:lpstr>Century Gothic</vt:lpstr>
      <vt:lpstr>Arial</vt:lpstr>
      <vt:lpstr>Cerimon template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dc:title>
  <dc:creator>Myriam HG</dc:creator>
  <cp:lastModifiedBy>Jaime SC</cp:lastModifiedBy>
  <cp:revision>194</cp:revision>
  <dcterms:modified xsi:type="dcterms:W3CDTF">2019-03-23T12:02:50Z</dcterms:modified>
</cp:coreProperties>
</file>