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CkntMLBVTeWQU5oVR1qqcpYQI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d7fbc291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d7fbc291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d7fbc291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d7fbc291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460950" y="34065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s" sz="3000"/>
              <a:t>PROYECTO FINAL</a:t>
            </a:r>
            <a:endParaRPr b="1"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s" sz="3000"/>
              <a:t>DATA SCIENCE</a:t>
            </a:r>
            <a:endParaRPr b="1" sz="3000"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1023900" y="4267675"/>
            <a:ext cx="7096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PEDRO DI LISCIA | OSCAR NIETO | ALFREDO PARENTE | SOFÍA VILA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2800"/>
              <a:t>CONCLUSIÓN FINAL</a:t>
            </a:r>
            <a:endParaRPr sz="2800"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Defendemos la idea de que no hay relación entre la calidad y el precio en un vino. Ya que, existen vinos muy buenos a muy buen precio y no tienen por qué costar más de 20 dólares para ser considerados excelentes en la relación calidad-precio. </a:t>
            </a:r>
            <a:endParaRPr sz="1600"/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8100" y="1790700"/>
            <a:ext cx="4979201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 sz="4000"/>
              <a:t>TEMÁTICA</a:t>
            </a:r>
            <a:endParaRPr sz="4000"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471900" y="1793800"/>
            <a:ext cx="39999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1400"/>
              <a:buNone/>
            </a:pP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va a analizar la relación calidad-precio del vino a nivel mundial para observar que esta es errónea ya que un vino es bueno por la satisfacción que nos produce, independientemente de su precio.</a:t>
            </a:r>
            <a:endParaRPr sz="2600"/>
          </a:p>
        </p:txBody>
      </p:sp>
      <p:cxnSp>
        <p:nvCxnSpPr>
          <p:cNvPr id="75" name="Google Shape;75;p2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793800"/>
            <a:ext cx="4122001" cy="24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>
            <p:ph type="title"/>
          </p:nvPr>
        </p:nvSpPr>
        <p:spPr>
          <a:xfrm>
            <a:off x="4835400" y="8660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s">
                <a:solidFill>
                  <a:schemeClr val="lt1"/>
                </a:solidFill>
              </a:rPr>
              <a:t>OBJETIVO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3" name="Google Shape;83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 sz="2100">
                <a:latin typeface="Arial"/>
                <a:ea typeface="Arial"/>
                <a:cs typeface="Arial"/>
                <a:sym typeface="Arial"/>
              </a:rPr>
              <a:t>Crear un nuevo sistema de clasificación rápida de vinos que pueda ser aplicado por el consumidor final al momento de la compra del producto.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1611450" y="283450"/>
            <a:ext cx="5921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ANÁLISIS UNIVARIADO</a:t>
            </a:r>
            <a:endParaRPr/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725" y="1911025"/>
            <a:ext cx="270510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 txBox="1"/>
          <p:nvPr/>
        </p:nvSpPr>
        <p:spPr>
          <a:xfrm>
            <a:off x="1611450" y="1112125"/>
            <a:ext cx="564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 en el análisis de cada una de las variables por separado, por lo que se basa exclusivamente en una única variable.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7450" y="1911025"/>
            <a:ext cx="270510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1738075" y="3825550"/>
            <a:ext cx="26664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En este boxplot observamos que el puntaje se concentra mayoritariamente en un rango entre 86 y 91 puntos.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4840200" y="3841825"/>
            <a:ext cx="26664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Este histograma nos confirma lo mostrado en el boxplot.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1892100" y="220250"/>
            <a:ext cx="5359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ANÁLISIS BIVARIADO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2025450" y="1036300"/>
            <a:ext cx="509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 el empleo de dos o más variables , buscando conocer causalidad, efectos o correlaciones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5450" y="1911025"/>
            <a:ext cx="21907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911025"/>
            <a:ext cx="27146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 txBox="1"/>
          <p:nvPr/>
        </p:nvSpPr>
        <p:spPr>
          <a:xfrm>
            <a:off x="2022025" y="3728100"/>
            <a:ext cx="21909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Comparamos los puntajes con un gráfico de violín.</a:t>
            </a:r>
            <a:endParaRPr b="0" i="0" sz="10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4600075" y="3740725"/>
            <a:ext cx="271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Con un gráfico de dispersión hexagonal (hexbin) es posible notar que la gran mayoría de los vinos tiene puntaje cercanos a 87.5 y un precio que ronda los 20 a 40 dólares.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1398150" y="283450"/>
            <a:ext cx="6487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ANÁLISIS MULTIVARIADO</a:t>
            </a:r>
            <a:endParaRPr/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0575" y="1448650"/>
            <a:ext cx="25431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9000" y="1448650"/>
            <a:ext cx="25146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 txBox="1"/>
          <p:nvPr/>
        </p:nvSpPr>
        <p:spPr>
          <a:xfrm>
            <a:off x="1832450" y="3336325"/>
            <a:ext cx="25275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Generando una matriz de correlación se observa claramente que los valores tienen una baja de adecuación entre sí.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5004475" y="3311050"/>
            <a:ext cx="2543100" cy="1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Decidimos fijar el precio máximo en 100 dólares creando el </a:t>
            </a:r>
            <a:r>
              <a:rPr b="0" i="0" lang="e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“df_wine_100usd”</a:t>
            </a:r>
            <a:r>
              <a:rPr b="0" i="0" lang="es" sz="1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, de esa manera eliminamos los precios más elevados (outliers) y analizamos de mejor forma los vinos que tienen un precio más accesible y llegan al público masivo. </a:t>
            </a:r>
            <a:endParaRPr b="0" i="0" sz="10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1230538" y="346200"/>
            <a:ext cx="639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"/>
              <a:t>ALGORITMOS DE CLASIFICACIÓN</a:t>
            </a:r>
            <a:endParaRPr/>
          </a:p>
        </p:txBody>
      </p:sp>
      <p:cxnSp>
        <p:nvCxnSpPr>
          <p:cNvPr id="118" name="Google Shape;118;p7"/>
          <p:cNvCxnSpPr/>
          <p:nvPr/>
        </p:nvCxnSpPr>
        <p:spPr>
          <a:xfrm>
            <a:off x="306913" y="2482675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7"/>
          <p:cNvSpPr txBox="1"/>
          <p:nvPr>
            <p:ph type="title"/>
          </p:nvPr>
        </p:nvSpPr>
        <p:spPr>
          <a:xfrm>
            <a:off x="313437" y="2375712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200"/>
              </a:spcAft>
              <a:buSzPts val="3200"/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20" name="Google Shape;120;p7"/>
          <p:cNvCxnSpPr/>
          <p:nvPr/>
        </p:nvCxnSpPr>
        <p:spPr>
          <a:xfrm>
            <a:off x="3193538" y="23555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7"/>
          <p:cNvSpPr txBox="1"/>
          <p:nvPr>
            <p:ph type="title"/>
          </p:nvPr>
        </p:nvSpPr>
        <p:spPr>
          <a:xfrm>
            <a:off x="3193562" y="2179651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200"/>
              </a:spcAft>
              <a:buSzPts val="3200"/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22" name="Google Shape;122;p7"/>
          <p:cNvCxnSpPr/>
          <p:nvPr/>
        </p:nvCxnSpPr>
        <p:spPr>
          <a:xfrm>
            <a:off x="5900063" y="20141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7"/>
          <p:cNvSpPr txBox="1"/>
          <p:nvPr>
            <p:ph type="title"/>
          </p:nvPr>
        </p:nvSpPr>
        <p:spPr>
          <a:xfrm>
            <a:off x="5900087" y="2014145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200"/>
              </a:spcAft>
              <a:buSzPts val="3200"/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KNN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421" y="2767796"/>
            <a:ext cx="1515100" cy="22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8163" y="2571749"/>
            <a:ext cx="1377323" cy="22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6125" y="2503749"/>
            <a:ext cx="1377300" cy="2181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/>
          <p:nvPr/>
        </p:nvSpPr>
        <p:spPr>
          <a:xfrm>
            <a:off x="1736688" y="2868725"/>
            <a:ext cx="14433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202124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matriz del modelo optimizado</a:t>
            </a:r>
            <a:endParaRPr b="0" i="0" sz="1000" u="none" cap="none" strike="noStrike">
              <a:solidFill>
                <a:srgbClr val="202124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1736700" y="4085125"/>
            <a:ext cx="13422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202124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matriz del modelo sin optimizar</a:t>
            </a:r>
            <a:endParaRPr b="0" i="0" sz="1000" u="none" cap="none" strike="noStrike">
              <a:solidFill>
                <a:srgbClr val="202124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4609738" y="2777113"/>
            <a:ext cx="14433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202124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matriz del modelo optimizado</a:t>
            </a:r>
            <a:endParaRPr b="0" i="0" sz="1000" u="none" cap="none" strike="noStrike">
              <a:solidFill>
                <a:srgbClr val="202124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4695475" y="3800600"/>
            <a:ext cx="14433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202124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matriz del modelo </a:t>
            </a:r>
            <a:endParaRPr b="0" i="0" sz="1000" u="none" cap="none" strike="noStrike">
              <a:solidFill>
                <a:srgbClr val="202124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202124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sin optimizar</a:t>
            </a:r>
            <a:endParaRPr b="0" i="0" sz="1000" u="none" cap="none" strike="noStrike">
              <a:solidFill>
                <a:srgbClr val="202124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401225" y="2694375"/>
            <a:ext cx="14433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202124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matriz del modelo optimizado</a:t>
            </a:r>
            <a:endParaRPr b="0" i="0" sz="1000" u="none" cap="none" strike="noStrike">
              <a:solidFill>
                <a:srgbClr val="202124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7401225" y="3800600"/>
            <a:ext cx="14433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202124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matriz del modelo </a:t>
            </a:r>
            <a:endParaRPr b="0" i="0" sz="1000" u="none" cap="none" strike="noStrike">
              <a:solidFill>
                <a:srgbClr val="202124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202124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sin optimizar</a:t>
            </a:r>
            <a:endParaRPr b="0" i="0" sz="1000" u="none" cap="none" strike="noStrike">
              <a:solidFill>
                <a:srgbClr val="202124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d7fbc2916_0_3"/>
          <p:cNvSpPr txBox="1"/>
          <p:nvPr>
            <p:ph type="title"/>
          </p:nvPr>
        </p:nvSpPr>
        <p:spPr>
          <a:xfrm>
            <a:off x="471900" y="357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IMPORTANCIA DE LOS PREDICTORES</a:t>
            </a:r>
            <a:endParaRPr/>
          </a:p>
        </p:txBody>
      </p:sp>
      <p:sp>
        <p:nvSpPr>
          <p:cNvPr id="138" name="Google Shape;138;g12d7fbc2916_0_3"/>
          <p:cNvSpPr txBox="1"/>
          <p:nvPr>
            <p:ph idx="1" type="body"/>
          </p:nvPr>
        </p:nvSpPr>
        <p:spPr>
          <a:xfrm>
            <a:off x="2766475" y="1905625"/>
            <a:ext cx="36351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Comparando la relevancia de las variables en las predicciones, observamos que el algoritmo de Decision Tree le da más relevancia a la bodega, el precio y el año de cosecha, mientras que el algoritmo de Random Forest otorga mayor relevancia al precio, continente y a la variedad (cepa). </a:t>
            </a:r>
            <a:endParaRPr sz="1600"/>
          </a:p>
        </p:txBody>
      </p:sp>
      <p:pic>
        <p:nvPicPr>
          <p:cNvPr id="139" name="Google Shape;139;g12d7fbc2916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5" y="1783950"/>
            <a:ext cx="2646475" cy="32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2d7fbc2916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1500" y="1783950"/>
            <a:ext cx="2646475" cy="32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d7fbc2916_0_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CLASSIFICATION REPORT</a:t>
            </a:r>
            <a:endParaRPr sz="2300"/>
          </a:p>
        </p:txBody>
      </p:sp>
      <p:pic>
        <p:nvPicPr>
          <p:cNvPr id="146" name="Google Shape;146;g12d7fbc2916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935013"/>
            <a:ext cx="2839535" cy="14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2d7fbc2916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425" y="935025"/>
            <a:ext cx="2785525" cy="14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2d7fbc2916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8600" y="935025"/>
            <a:ext cx="2986250" cy="16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2d7fbc2916_0_12"/>
          <p:cNvSpPr txBox="1"/>
          <p:nvPr>
            <p:ph idx="4294967295" type="body"/>
          </p:nvPr>
        </p:nvSpPr>
        <p:spPr>
          <a:xfrm>
            <a:off x="98250" y="2994900"/>
            <a:ext cx="8826600" cy="1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/>
              <a:t>Analizando los Classification Report observamos que: 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La precisión es menor en la categoría “0” y aumenta en las otras dos categorías (1 y 2), sin embargo el valor promedio de los tres algoritmos es bastante similar.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El recall es inferior en el algoritmo de Random Forest (aunque tenga un valor muy alto en la categoría 2).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El F1-Score </a:t>
            </a:r>
            <a:r>
              <a:rPr lang="es" sz="1300"/>
              <a:t>en los algoritmos de KNN y Decision Tree son bastante similares entre sí, mientras que en el algoritmo Random Forest, tiene valores inferiores.</a:t>
            </a:r>
            <a:endParaRPr sz="1300"/>
          </a:p>
        </p:txBody>
      </p:sp>
      <p:sp>
        <p:nvSpPr>
          <p:cNvPr id="150" name="Google Shape;150;g12d7fbc2916_0_12"/>
          <p:cNvSpPr txBox="1"/>
          <p:nvPr/>
        </p:nvSpPr>
        <p:spPr>
          <a:xfrm>
            <a:off x="812713" y="619050"/>
            <a:ext cx="14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g12d7fbc2916_0_12"/>
          <p:cNvSpPr txBox="1"/>
          <p:nvPr/>
        </p:nvSpPr>
        <p:spPr>
          <a:xfrm>
            <a:off x="4121588" y="619050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KNN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12d7fbc2916_0_12"/>
          <p:cNvSpPr txBox="1"/>
          <p:nvPr/>
        </p:nvSpPr>
        <p:spPr>
          <a:xfrm>
            <a:off x="6764673" y="619050"/>
            <a:ext cx="13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