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84" r:id="rId3"/>
    <p:sldId id="291" r:id="rId4"/>
    <p:sldId id="289" r:id="rId5"/>
    <p:sldId id="292" r:id="rId6"/>
    <p:sldId id="294" r:id="rId7"/>
    <p:sldId id="293" r:id="rId8"/>
    <p:sldId id="270" r:id="rId9"/>
    <p:sldId id="295" r:id="rId10"/>
    <p:sldId id="267" r:id="rId11"/>
    <p:sldId id="280" r:id="rId12"/>
  </p:sldIdLst>
  <p:sldSz cx="9144000" cy="5143500" type="screen16x9"/>
  <p:notesSz cx="6858000" cy="9144000"/>
  <p:embeddedFontLst>
    <p:embeddedFont>
      <p:font typeface="Lora" panose="020B0604020202020204" charset="0"/>
      <p:regular r:id="rId14"/>
      <p:bold r:id="rId15"/>
      <p:italic r:id="rId16"/>
      <p:boldItalic r:id="rId17"/>
    </p:embeddedFont>
    <p:embeddedFont>
      <p:font typeface="Quattrocento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FFC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22FE8F-4A40-4386-ACDB-C756D69E74D5}">
  <a:tblStyle styleId="{3022FE8F-4A40-4386-ACDB-C756D69E74D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660"/>
  </p:normalViewPr>
  <p:slideViewPr>
    <p:cSldViewPr snapToGrid="0">
      <p:cViewPr varScale="1">
        <p:scale>
          <a:sx n="102" d="100"/>
          <a:sy n="102" d="100"/>
        </p:scale>
        <p:origin x="8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05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05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326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931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lvl="0"/>
            <a:r>
              <a:rPr lang="en-US" dirty="0"/>
              <a:t>How is </a:t>
            </a:r>
            <a:r>
              <a:rPr lang="en-US" dirty="0">
                <a:highlight>
                  <a:srgbClr val="FFCD00"/>
                </a:highlight>
              </a:rPr>
              <a:t>pollution</a:t>
            </a:r>
            <a:r>
              <a:rPr lang="en-US" dirty="0"/>
              <a:t> in the US affected by diverse factors? </a:t>
            </a:r>
          </a:p>
        </p:txBody>
      </p:sp>
      <p:sp>
        <p:nvSpPr>
          <p:cNvPr id="12" name="Google Shape;679;p39">
            <a:extLst>
              <a:ext uri="{FF2B5EF4-FFF2-40B4-BE49-F238E27FC236}">
                <a16:creationId xmlns:a16="http://schemas.microsoft.com/office/drawing/2014/main" id="{24383483-5604-4516-ACED-230AA39E9D51}"/>
              </a:ext>
            </a:extLst>
          </p:cNvPr>
          <p:cNvSpPr/>
          <p:nvPr/>
        </p:nvSpPr>
        <p:spPr>
          <a:xfrm>
            <a:off x="1202902" y="354864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E337EA6D-2CA7-4554-A335-1454424406A1}"/>
              </a:ext>
            </a:extLst>
          </p:cNvPr>
          <p:cNvSpPr/>
          <p:nvPr/>
        </p:nvSpPr>
        <p:spPr>
          <a:xfrm>
            <a:off x="6218607" y="3912207"/>
            <a:ext cx="2767263" cy="874535"/>
          </a:xfrm>
          <a:prstGeom prst="rect">
            <a:avLst/>
          </a:prstGeom>
        </p:spPr>
        <p:txBody>
          <a:bodyPr wrap="square">
            <a:spAutoFit/>
          </a:bodyPr>
          <a:lstStyle/>
          <a:p>
            <a:pPr algn="r">
              <a:lnSpc>
                <a:spcPct val="107000"/>
              </a:lnSpc>
            </a:pPr>
            <a:r>
              <a:rPr lang="en-US" sz="1200" dirty="0">
                <a:latin typeface="Quattrocento Sans" panose="020B0604020202020204" charset="0"/>
                <a:ea typeface="DengXian Light" panose="020B0503020204020204" pitchFamily="2" charset="-122"/>
                <a:cs typeface="Times New Roman" panose="02020603050405020304" pitchFamily="18" charset="0"/>
              </a:rPr>
              <a:t>Ana Sofía </a:t>
            </a:r>
            <a:r>
              <a:rPr lang="en-US" sz="1200" dirty="0" err="1">
                <a:latin typeface="Quattrocento Sans" panose="020B0604020202020204" charset="0"/>
                <a:ea typeface="DengXian Light" panose="020B0503020204020204" pitchFamily="2" charset="-122"/>
                <a:cs typeface="Times New Roman" panose="02020603050405020304" pitchFamily="18" charset="0"/>
              </a:rPr>
              <a:t>Galán</a:t>
            </a:r>
            <a:endParaRPr lang="es-MX" sz="1200" dirty="0">
              <a:latin typeface="Quattrocento Sans" panose="020B0604020202020204" charset="0"/>
              <a:ea typeface="DengXian Light" panose="020B0503020204020204" pitchFamily="2" charset="-122"/>
              <a:cs typeface="Times New Roman" panose="02020603050405020304" pitchFamily="18" charset="0"/>
            </a:endParaRPr>
          </a:p>
          <a:p>
            <a:pPr algn="r">
              <a:lnSpc>
                <a:spcPct val="107000"/>
              </a:lnSpc>
            </a:pPr>
            <a:r>
              <a:rPr lang="en-US" sz="1200" dirty="0">
                <a:latin typeface="Quattrocento Sans" panose="020B0604020202020204" charset="0"/>
                <a:ea typeface="DengXian Light" panose="020B0503020204020204" pitchFamily="2" charset="-122"/>
                <a:cs typeface="Times New Roman" panose="02020603050405020304" pitchFamily="18" charset="0"/>
              </a:rPr>
              <a:t>Jose Marcos </a:t>
            </a:r>
            <a:r>
              <a:rPr lang="en-US" sz="1200" dirty="0" err="1">
                <a:latin typeface="Quattrocento Sans" panose="020B0604020202020204" charset="0"/>
                <a:ea typeface="DengXian Light" panose="020B0503020204020204" pitchFamily="2" charset="-122"/>
                <a:cs typeface="Times New Roman" panose="02020603050405020304" pitchFamily="18" charset="0"/>
              </a:rPr>
              <a:t>Marmolejo</a:t>
            </a:r>
            <a:endParaRPr lang="es-MX" sz="1200" dirty="0">
              <a:latin typeface="Quattrocento Sans" panose="020B0604020202020204" charset="0"/>
              <a:ea typeface="DengXian Light" panose="020B0503020204020204" pitchFamily="2" charset="-122"/>
              <a:cs typeface="Times New Roman" panose="02020603050405020304" pitchFamily="18" charset="0"/>
            </a:endParaRPr>
          </a:p>
          <a:p>
            <a:pPr algn="r">
              <a:lnSpc>
                <a:spcPct val="107000"/>
              </a:lnSpc>
            </a:pPr>
            <a:r>
              <a:rPr lang="en-US" sz="1200" dirty="0">
                <a:latin typeface="Quattrocento Sans" panose="020B0604020202020204" charset="0"/>
                <a:ea typeface="DengXian Light" panose="020B0503020204020204" pitchFamily="2" charset="-122"/>
                <a:cs typeface="Times New Roman" panose="02020603050405020304" pitchFamily="18" charset="0"/>
              </a:rPr>
              <a:t>Juan Eduardo Delgado </a:t>
            </a:r>
            <a:endParaRPr lang="es-MX" sz="1200" dirty="0">
              <a:latin typeface="Quattrocento Sans" panose="020B0604020202020204" charset="0"/>
              <a:ea typeface="DengXian Light" panose="020B0503020204020204" pitchFamily="2" charset="-122"/>
              <a:cs typeface="Times New Roman" panose="02020603050405020304" pitchFamily="18" charset="0"/>
            </a:endParaRPr>
          </a:p>
          <a:p>
            <a:pPr algn="r">
              <a:lnSpc>
                <a:spcPct val="107000"/>
              </a:lnSpc>
            </a:pPr>
            <a:r>
              <a:rPr lang="en-US" sz="1200" dirty="0">
                <a:latin typeface="Quattrocento Sans" panose="020B0604020202020204" charset="0"/>
                <a:ea typeface="DengXian Light" panose="020B0503020204020204" pitchFamily="2" charset="-122"/>
                <a:cs typeface="Times New Roman" panose="02020603050405020304" pitchFamily="18" charset="0"/>
              </a:rPr>
              <a:t>Alfredo Velarde</a:t>
            </a:r>
            <a:endParaRPr lang="es-MX" sz="1200" dirty="0">
              <a:latin typeface="Quattrocento Sans" panose="020B0604020202020204" charset="0"/>
              <a:ea typeface="DengXian Light" panose="020B0503020204020204"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Conclusions</a:t>
            </a:r>
          </a:p>
        </p:txBody>
      </p:sp>
      <p:sp>
        <p:nvSpPr>
          <p:cNvPr id="207" name="Google Shape;207;p23"/>
          <p:cNvSpPr/>
          <p:nvPr/>
        </p:nvSpPr>
        <p:spPr>
          <a:xfrm>
            <a:off x="3595323"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lvl="0" algn="ctr"/>
            <a:r>
              <a:rPr lang="en-US" dirty="0">
                <a:latin typeface="Quattrocento Sans" panose="020B0604020202020204" charset="0"/>
                <a:ea typeface="Quattrocento Sans"/>
                <a:cs typeface="Quattrocento Sans"/>
                <a:sym typeface="Quattrocento Sans"/>
              </a:rPr>
              <a:t>There’s no </a:t>
            </a:r>
            <a:r>
              <a:rPr lang="en-US" b="1" dirty="0">
                <a:latin typeface="Quattrocento Sans" panose="020B0604020202020204" charset="0"/>
                <a:ea typeface="Quattrocento Sans"/>
                <a:cs typeface="Quattrocento Sans"/>
                <a:sym typeface="Quattrocento Sans"/>
              </a:rPr>
              <a:t>linear</a:t>
            </a:r>
            <a:r>
              <a:rPr lang="en-US" dirty="0">
                <a:latin typeface="Quattrocento Sans" panose="020B0604020202020204" charset="0"/>
                <a:ea typeface="Quattrocento Sans"/>
                <a:cs typeface="Quattrocento Sans"/>
                <a:sym typeface="Quattrocento Sans"/>
              </a:rPr>
              <a:t> correlation between wildfires, population and air pollutants.</a:t>
            </a:r>
          </a:p>
        </p:txBody>
      </p:sp>
      <p:sp>
        <p:nvSpPr>
          <p:cNvPr id="208" name="Google Shape;208;p23"/>
          <p:cNvSpPr/>
          <p:nvPr/>
        </p:nvSpPr>
        <p:spPr>
          <a:xfrm>
            <a:off x="1545800"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Quattrocento Sans" panose="020B0604020202020204" charset="0"/>
                <a:ea typeface="Quattrocento Sans"/>
                <a:cs typeface="Quattrocento Sans"/>
                <a:sym typeface="Quattrocento Sans"/>
              </a:rPr>
              <a:t>Other factors need to be taken in consideration, such as: latitude, proximity to the sea or growth in economy. </a:t>
            </a:r>
          </a:p>
        </p:txBody>
      </p:sp>
      <p:sp>
        <p:nvSpPr>
          <p:cNvPr id="209" name="Google Shape;209;p23"/>
          <p:cNvSpPr/>
          <p:nvPr/>
        </p:nvSpPr>
        <p:spPr>
          <a:xfrm>
            <a:off x="5644847"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algn="ctr"/>
            <a:r>
              <a:rPr lang="en-US" dirty="0">
                <a:latin typeface="Quattrocento Sans" panose="020B0604020202020204" charset="0"/>
              </a:rPr>
              <a:t>The US has been reducing the emission of air pollutants over the past years; this with help of policies such as Clean Air Act.</a:t>
            </a:r>
            <a:endParaRPr lang="en-US" dirty="0">
              <a:latin typeface="Quattrocento Sans" panose="020B0604020202020204" charset="0"/>
              <a:ea typeface="Quattrocento Sans"/>
              <a:cs typeface="Quattrocento Sans"/>
              <a:sym typeface="Quattrocento Sans"/>
            </a:endParaRPr>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6"/>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endParaRPr b="1" dirty="0"/>
          </a:p>
        </p:txBody>
      </p:sp>
      <p:cxnSp>
        <p:nvCxnSpPr>
          <p:cNvPr id="409" name="Google Shape;409;p3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410" name="Google Shape;410;p36"/>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411" name="Google Shape;411;p36"/>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412" name="Google Shape;412;p36"/>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6"/>
          <p:cNvGrpSpPr/>
          <p:nvPr/>
        </p:nvGrpSpPr>
        <p:grpSpPr>
          <a:xfrm>
            <a:off x="1148888" y="1190759"/>
            <a:ext cx="505722" cy="475767"/>
            <a:chOff x="5972700" y="2330200"/>
            <a:chExt cx="411625" cy="387275"/>
          </a:xfrm>
        </p:grpSpPr>
        <p:sp>
          <p:nvSpPr>
            <p:cNvPr id="414" name="Google Shape;41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7C6E36-3A9F-4386-A3E0-CE6AD85E5FCE}"/>
              </a:ext>
            </a:extLst>
          </p:cNvPr>
          <p:cNvSpPr>
            <a:spLocks noGrp="1"/>
          </p:cNvSpPr>
          <p:nvPr>
            <p:ph type="title"/>
          </p:nvPr>
        </p:nvSpPr>
        <p:spPr>
          <a:xfrm>
            <a:off x="1381250" y="922668"/>
            <a:ext cx="3878400" cy="435600"/>
          </a:xfrm>
        </p:spPr>
        <p:txBody>
          <a:bodyPr/>
          <a:lstStyle/>
          <a:p>
            <a:r>
              <a:rPr lang="en-US"/>
              <a:t>Hypothesis</a:t>
            </a:r>
          </a:p>
        </p:txBody>
      </p:sp>
      <p:sp>
        <p:nvSpPr>
          <p:cNvPr id="5" name="Text Placeholder 4">
            <a:extLst>
              <a:ext uri="{FF2B5EF4-FFF2-40B4-BE49-F238E27FC236}">
                <a16:creationId xmlns:a16="http://schemas.microsoft.com/office/drawing/2014/main" id="{51F42684-90CD-4BB5-B5F2-19E8ED6D804F}"/>
              </a:ext>
            </a:extLst>
          </p:cNvPr>
          <p:cNvSpPr>
            <a:spLocks noGrp="1"/>
          </p:cNvSpPr>
          <p:nvPr>
            <p:ph type="body" idx="1"/>
          </p:nvPr>
        </p:nvSpPr>
        <p:spPr/>
        <p:txBody>
          <a:bodyPr/>
          <a:lstStyle/>
          <a:p>
            <a:pPr marL="76200" indent="0">
              <a:buNone/>
            </a:pPr>
            <a:r>
              <a:rPr lang="en-US" sz="1400" dirty="0">
                <a:latin typeface="Quattrocento Sans" panose="020B0604020202020204" charset="0"/>
                <a:ea typeface="DengXian Light" panose="02010600030101010101" pitchFamily="2" charset="-122"/>
              </a:rPr>
              <a:t>Factors such as population, motor vehicles, industrial activity and wildfires affect pollution levels in the US. We believe that the main air pollutants (NO2, O3, SO2, CO) will increase as the levels of these factors grow in a certain State. </a:t>
            </a:r>
            <a:endParaRPr lang="es-MX" sz="1400" dirty="0">
              <a:latin typeface="Quattrocento Sans" panose="020B0604020202020204" charset="0"/>
              <a:ea typeface="DengXian Light" panose="02010600030101010101" pitchFamily="2" charset="-122"/>
            </a:endParaRPr>
          </a:p>
          <a:p>
            <a:pPr lvl="0"/>
            <a:endParaRPr lang="es-MX" sz="1400" dirty="0">
              <a:latin typeface="Quattrocento Sans" panose="020B0604020202020204" charset="0"/>
              <a:ea typeface="DengXian Light" panose="02010600030101010101" pitchFamily="2" charset="-122"/>
            </a:endParaRPr>
          </a:p>
          <a:p>
            <a:pPr marL="76200" indent="0">
              <a:buNone/>
            </a:pPr>
            <a:endParaRPr lang="es-MX" sz="1400" dirty="0">
              <a:latin typeface="Quattrocento Sans" panose="020B0604020202020204" charset="0"/>
              <a:ea typeface="DengXian Light" panose="02010600030101010101" pitchFamily="2" charset="-122"/>
            </a:endParaRPr>
          </a:p>
        </p:txBody>
      </p:sp>
      <p:sp>
        <p:nvSpPr>
          <p:cNvPr id="15" name="Text Placeholder 14">
            <a:extLst>
              <a:ext uri="{FF2B5EF4-FFF2-40B4-BE49-F238E27FC236}">
                <a16:creationId xmlns:a16="http://schemas.microsoft.com/office/drawing/2014/main" id="{F33554CF-B774-43A1-914F-B541106DB2F0}"/>
              </a:ext>
            </a:extLst>
          </p:cNvPr>
          <p:cNvSpPr>
            <a:spLocks noGrp="1"/>
          </p:cNvSpPr>
          <p:nvPr>
            <p:ph type="body" idx="2"/>
          </p:nvPr>
        </p:nvSpPr>
        <p:spPr/>
        <p:txBody>
          <a:bodyPr/>
          <a:lstStyle/>
          <a:p>
            <a:pPr lvl="0">
              <a:buSzPct val="100000"/>
            </a:pPr>
            <a:r>
              <a:rPr lang="en-US" sz="1400" dirty="0">
                <a:latin typeface="Quattrocento Sans" panose="020B0604020202020204" charset="0"/>
                <a:ea typeface="DengXian Light" panose="02010600030101010101" pitchFamily="2" charset="-122"/>
              </a:rPr>
              <a:t>How is pollution measured? </a:t>
            </a:r>
            <a:endParaRPr lang="es-MX" sz="1400" dirty="0">
              <a:latin typeface="Quattrocento Sans" panose="020B0604020202020204" charset="0"/>
              <a:ea typeface="DengXian Light" panose="02010600030101010101" pitchFamily="2" charset="-122"/>
            </a:endParaRPr>
          </a:p>
          <a:p>
            <a:pPr lvl="0">
              <a:buSzPct val="100000"/>
            </a:pPr>
            <a:r>
              <a:rPr lang="en-US" sz="1400" dirty="0">
                <a:latin typeface="Quattrocento Sans" panose="020B0604020202020204" charset="0"/>
                <a:ea typeface="DengXian Light" panose="02010600030101010101" pitchFamily="2" charset="-122"/>
              </a:rPr>
              <a:t>Which are the main pollutants? How are they measured? </a:t>
            </a:r>
            <a:endParaRPr lang="es-MX" sz="1400" dirty="0">
              <a:latin typeface="Quattrocento Sans" panose="020B0604020202020204" charset="0"/>
              <a:ea typeface="DengXian Light" panose="02010600030101010101" pitchFamily="2" charset="-122"/>
            </a:endParaRPr>
          </a:p>
          <a:p>
            <a:pPr lvl="0">
              <a:buSzPct val="100000"/>
            </a:pPr>
            <a:r>
              <a:rPr lang="en-US" sz="1400" dirty="0">
                <a:latin typeface="Quattrocento Sans" panose="020B0604020202020204" charset="0"/>
                <a:ea typeface="DengXian Light" panose="02010600030101010101" pitchFamily="2" charset="-122"/>
              </a:rPr>
              <a:t>Is there available information for all the factor that we are considering? Is it reliable? </a:t>
            </a:r>
            <a:endParaRPr lang="es-MX" sz="1400" dirty="0">
              <a:latin typeface="Quattrocento Sans" panose="020B0604020202020204" charset="0"/>
              <a:ea typeface="DengXian Light" panose="02010600030101010101" pitchFamily="2" charset="-122"/>
            </a:endParaRPr>
          </a:p>
          <a:p>
            <a:pPr lvl="0">
              <a:buSzPct val="100000"/>
            </a:pPr>
            <a:r>
              <a:rPr lang="en-US" sz="1400" dirty="0">
                <a:latin typeface="Quattrocento Sans" panose="020B0604020202020204" charset="0"/>
                <a:ea typeface="DengXian Light" panose="02010600030101010101" pitchFamily="2" charset="-122"/>
              </a:rPr>
              <a:t>How should we compare our information (yearly/monthly, by city/state/county, etc.)?</a:t>
            </a:r>
          </a:p>
          <a:p>
            <a:endParaRPr lang="es-MX" sz="1400" dirty="0">
              <a:latin typeface="Quattrocento Sans" panose="020B0604020202020204" charset="0"/>
            </a:endParaRPr>
          </a:p>
        </p:txBody>
      </p:sp>
      <p:sp>
        <p:nvSpPr>
          <p:cNvPr id="3" name="Slide Number Placeholder 2">
            <a:extLst>
              <a:ext uri="{FF2B5EF4-FFF2-40B4-BE49-F238E27FC236}">
                <a16:creationId xmlns:a16="http://schemas.microsoft.com/office/drawing/2014/main" id="{959CB798-815D-403A-8A34-E94DD90ADD9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grpSp>
        <p:nvGrpSpPr>
          <p:cNvPr id="6" name="Google Shape;813;p39">
            <a:extLst>
              <a:ext uri="{FF2B5EF4-FFF2-40B4-BE49-F238E27FC236}">
                <a16:creationId xmlns:a16="http://schemas.microsoft.com/office/drawing/2014/main" id="{B36BF2A7-40CB-495E-82EA-61E4D0BE78E4}"/>
              </a:ext>
            </a:extLst>
          </p:cNvPr>
          <p:cNvGrpSpPr/>
          <p:nvPr/>
        </p:nvGrpSpPr>
        <p:grpSpPr>
          <a:xfrm>
            <a:off x="936770" y="1005599"/>
            <a:ext cx="170136" cy="269738"/>
            <a:chOff x="6718575" y="2318625"/>
            <a:chExt cx="256950" cy="407375"/>
          </a:xfrm>
        </p:grpSpPr>
        <p:sp>
          <p:nvSpPr>
            <p:cNvPr id="7" name="Google Shape;814;p39">
              <a:extLst>
                <a:ext uri="{FF2B5EF4-FFF2-40B4-BE49-F238E27FC236}">
                  <a16:creationId xmlns:a16="http://schemas.microsoft.com/office/drawing/2014/main" id="{47F4A4D4-5551-4568-A14C-EE464120791D}"/>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39">
              <a:extLst>
                <a:ext uri="{FF2B5EF4-FFF2-40B4-BE49-F238E27FC236}">
                  <a16:creationId xmlns:a16="http://schemas.microsoft.com/office/drawing/2014/main" id="{EB88563A-03C0-4DDF-B657-56C0034AD52B}"/>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6;p39">
              <a:extLst>
                <a:ext uri="{FF2B5EF4-FFF2-40B4-BE49-F238E27FC236}">
                  <a16:creationId xmlns:a16="http://schemas.microsoft.com/office/drawing/2014/main" id="{CBA6D824-3AE3-4A14-BD40-5D13001CDE7A}"/>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7;p39">
              <a:extLst>
                <a:ext uri="{FF2B5EF4-FFF2-40B4-BE49-F238E27FC236}">
                  <a16:creationId xmlns:a16="http://schemas.microsoft.com/office/drawing/2014/main" id="{5DC93578-DAD8-49D3-87DA-130C6E00B25C}"/>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39">
              <a:extLst>
                <a:ext uri="{FF2B5EF4-FFF2-40B4-BE49-F238E27FC236}">
                  <a16:creationId xmlns:a16="http://schemas.microsoft.com/office/drawing/2014/main" id="{1910F72D-107C-455E-AB85-13DFEB85C41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39">
              <a:extLst>
                <a:ext uri="{FF2B5EF4-FFF2-40B4-BE49-F238E27FC236}">
                  <a16:creationId xmlns:a16="http://schemas.microsoft.com/office/drawing/2014/main" id="{062B6B8B-30C7-464D-8296-9D274E50AC22}"/>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39">
              <a:extLst>
                <a:ext uri="{FF2B5EF4-FFF2-40B4-BE49-F238E27FC236}">
                  <a16:creationId xmlns:a16="http://schemas.microsoft.com/office/drawing/2014/main" id="{2CF46149-1DD0-43BF-937B-A925FFBE0D9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39">
              <a:extLst>
                <a:ext uri="{FF2B5EF4-FFF2-40B4-BE49-F238E27FC236}">
                  <a16:creationId xmlns:a16="http://schemas.microsoft.com/office/drawing/2014/main" id="{C9785984-9DC7-46F6-BDA4-28DBCE6C8262}"/>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ight Brace 15">
            <a:extLst>
              <a:ext uri="{FF2B5EF4-FFF2-40B4-BE49-F238E27FC236}">
                <a16:creationId xmlns:a16="http://schemas.microsoft.com/office/drawing/2014/main" id="{03F8208E-D287-4C80-80EF-AFB6C96FB0CC}"/>
              </a:ext>
            </a:extLst>
          </p:cNvPr>
          <p:cNvSpPr/>
          <p:nvPr/>
        </p:nvSpPr>
        <p:spPr>
          <a:xfrm>
            <a:off x="4688877" y="1618699"/>
            <a:ext cx="358414" cy="3231000"/>
          </a:xfrm>
          <a:prstGeom prst="rightBrace">
            <a:avLst>
              <a:gd name="adj1" fmla="val 44780"/>
              <a:gd name="adj2" fmla="val 50213"/>
            </a:avLst>
          </a:prstGeom>
          <a:ln>
            <a:solidFill>
              <a:srgbClr val="CCCC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404262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US"/>
              <a:t>Sources of Information</a:t>
            </a:r>
          </a:p>
        </p:txBody>
      </p:sp>
      <p:sp>
        <p:nvSpPr>
          <p:cNvPr id="337" name="Google Shape;337;p30"/>
          <p:cNvSpPr txBox="1">
            <a:spLocks noGrp="1"/>
          </p:cNvSpPr>
          <p:nvPr>
            <p:ph type="body" idx="1"/>
          </p:nvPr>
        </p:nvSpPr>
        <p:spPr>
          <a:xfrm>
            <a:off x="1381250" y="1638975"/>
            <a:ext cx="2334000" cy="1211400"/>
          </a:xfrm>
          <a:prstGeom prst="rect">
            <a:avLst/>
          </a:prstGeom>
        </p:spPr>
        <p:txBody>
          <a:bodyPr spcFirstLastPara="1" wrap="square" lIns="91425" tIns="91425" rIns="91425" bIns="91425" anchor="t" anchorCtr="0">
            <a:noAutofit/>
          </a:bodyPr>
          <a:lstStyle/>
          <a:p>
            <a:pPr marL="0" lvl="0" indent="0">
              <a:buNone/>
            </a:pPr>
            <a:r>
              <a:rPr lang="en-US" sz="1200" b="1" dirty="0">
                <a:highlight>
                  <a:srgbClr val="FFCD00"/>
                </a:highlight>
              </a:rPr>
              <a:t>Pollution</a:t>
            </a:r>
            <a:endParaRPr sz="1200" b="1" dirty="0">
              <a:highlight>
                <a:srgbClr val="FFCD00"/>
              </a:highlight>
            </a:endParaRPr>
          </a:p>
          <a:p>
            <a:pPr marL="0" lvl="0" indent="0">
              <a:buNone/>
            </a:pPr>
            <a:r>
              <a:rPr lang="en-US" sz="1000" dirty="0"/>
              <a:t>CSV extracted from Kaggle with data scraped from the database of U.S. EPA with four major pollutants (Nitrogen Dioxide, Sulphur Dioxide, Carbon Monoxide and Ozone) for every day from 2000 to 2016.</a:t>
            </a:r>
          </a:p>
        </p:txBody>
      </p:sp>
      <p:sp>
        <p:nvSpPr>
          <p:cNvPr id="338" name="Google Shape;338;p30"/>
          <p:cNvSpPr txBox="1">
            <a:spLocks noGrp="1"/>
          </p:cNvSpPr>
          <p:nvPr>
            <p:ph type="body" idx="2"/>
          </p:nvPr>
        </p:nvSpPr>
        <p:spPr>
          <a:xfrm>
            <a:off x="3834914" y="1638975"/>
            <a:ext cx="2334000" cy="1211400"/>
          </a:xfrm>
          <a:prstGeom prst="rect">
            <a:avLst/>
          </a:prstGeom>
        </p:spPr>
        <p:txBody>
          <a:bodyPr spcFirstLastPara="1" wrap="square" lIns="91425" tIns="91425" rIns="91425" bIns="91425" anchor="t" anchorCtr="0">
            <a:noAutofit/>
          </a:bodyPr>
          <a:lstStyle/>
          <a:p>
            <a:pPr marL="0" indent="0">
              <a:buNone/>
            </a:pPr>
            <a:r>
              <a:rPr lang="en-US" sz="1200" b="1" dirty="0">
                <a:highlight>
                  <a:srgbClr val="FFCD00"/>
                </a:highlight>
              </a:rPr>
              <a:t>Wildfires</a:t>
            </a:r>
            <a:endParaRPr sz="1200" b="1" dirty="0">
              <a:highlight>
                <a:srgbClr val="FFCD00"/>
              </a:highlight>
            </a:endParaRPr>
          </a:p>
          <a:p>
            <a:pPr marL="0" indent="0">
              <a:buNone/>
            </a:pPr>
            <a:r>
              <a:rPr lang="en-US" sz="1000" dirty="0"/>
              <a:t>SQLite database extracted from Kaggle of Forest Service Research Data Archive with information on wildfires that occurred in the United States from 1992 to 2015.</a:t>
            </a:r>
          </a:p>
        </p:txBody>
      </p:sp>
      <p:sp>
        <p:nvSpPr>
          <p:cNvPr id="339" name="Google Shape;339;p30"/>
          <p:cNvSpPr txBox="1">
            <a:spLocks noGrp="1"/>
          </p:cNvSpPr>
          <p:nvPr>
            <p:ph type="body" idx="3"/>
          </p:nvPr>
        </p:nvSpPr>
        <p:spPr>
          <a:xfrm>
            <a:off x="4572000" y="3671350"/>
            <a:ext cx="4050578" cy="777274"/>
          </a:xfrm>
          <a:prstGeom prst="rect">
            <a:avLst/>
          </a:prstGeom>
        </p:spPr>
        <p:txBody>
          <a:bodyPr spcFirstLastPara="1" wrap="square" lIns="91425" tIns="91425" rIns="91425" bIns="91425" anchor="t" anchorCtr="0">
            <a:noAutofit/>
          </a:bodyPr>
          <a:lstStyle/>
          <a:p>
            <a:pPr marL="0" indent="0">
              <a:spcBef>
                <a:spcPts val="0"/>
              </a:spcBef>
              <a:buClr>
                <a:srgbClr val="000000"/>
              </a:buClr>
              <a:buNone/>
            </a:pPr>
            <a:r>
              <a:rPr lang="fr-FR" sz="1100" b="1" i="1" dirty="0">
                <a:latin typeface="Lora"/>
                <a:sym typeface="Arial"/>
              </a:rPr>
              <a:t>Sites: </a:t>
            </a:r>
          </a:p>
          <a:p>
            <a:pPr marL="0" indent="0">
              <a:spcBef>
                <a:spcPts val="0"/>
              </a:spcBef>
              <a:buClr>
                <a:srgbClr val="000000"/>
              </a:buClr>
              <a:buFont typeface="Arial"/>
              <a:buNone/>
            </a:pPr>
            <a:r>
              <a:rPr lang="fr-FR" sz="800" i="1" dirty="0">
                <a:latin typeface="Lora" panose="020B0604020202020204" charset="0"/>
                <a:sym typeface="Arial"/>
              </a:rPr>
              <a:t>Pollution: https://www.kaggle.com/sogun3/uspollution</a:t>
            </a:r>
          </a:p>
          <a:p>
            <a:pPr marL="0" indent="0">
              <a:spcBef>
                <a:spcPts val="0"/>
              </a:spcBef>
              <a:buClr>
                <a:srgbClr val="000000"/>
              </a:buClr>
              <a:buFont typeface="Arial"/>
              <a:buNone/>
            </a:pPr>
            <a:r>
              <a:rPr lang="fr-FR" sz="800" i="1" dirty="0">
                <a:latin typeface="Lora" panose="020B0604020202020204" charset="0"/>
                <a:sym typeface="Arial"/>
              </a:rPr>
              <a:t>Population: https://www.census.gov/content/census/en/data/tables/time-series/demo/popest/2010s-total-cities-and-towns.html#ds</a:t>
            </a:r>
          </a:p>
          <a:p>
            <a:pPr marL="0" indent="0">
              <a:spcBef>
                <a:spcPts val="0"/>
              </a:spcBef>
              <a:buClr>
                <a:srgbClr val="000000"/>
              </a:buClr>
              <a:buFont typeface="Arial"/>
              <a:buNone/>
            </a:pPr>
            <a:r>
              <a:rPr lang="fr-FR" sz="800" i="1" dirty="0" err="1">
                <a:latin typeface="Lora" panose="020B0604020202020204" charset="0"/>
                <a:sym typeface="Arial"/>
              </a:rPr>
              <a:t>Wildfires</a:t>
            </a:r>
            <a:r>
              <a:rPr lang="fr-FR" sz="800" i="1" dirty="0">
                <a:latin typeface="Lora" panose="020B0604020202020204" charset="0"/>
                <a:sym typeface="Arial"/>
              </a:rPr>
              <a:t>: https://www.kaggle.com/rtatman/188-million-us-wildfires</a:t>
            </a:r>
          </a:p>
          <a:p>
            <a:pPr marL="0" indent="0">
              <a:spcBef>
                <a:spcPts val="0"/>
              </a:spcBef>
              <a:buClr>
                <a:srgbClr val="000000"/>
              </a:buClr>
              <a:buFont typeface="Arial"/>
              <a:buNone/>
            </a:pPr>
            <a:endParaRPr lang="fr-FR" sz="900" i="1" dirty="0">
              <a:latin typeface="Lora" panose="020B0604020202020204" charset="0"/>
              <a:sym typeface="Arial"/>
            </a:endParaRPr>
          </a:p>
          <a:p>
            <a:pPr marL="0" lvl="0" indent="0" algn="l" rtl="0">
              <a:spcBef>
                <a:spcPts val="600"/>
              </a:spcBef>
              <a:spcAft>
                <a:spcPts val="0"/>
              </a:spcAft>
              <a:buNone/>
            </a:pPr>
            <a:endParaRPr sz="1200" dirty="0"/>
          </a:p>
        </p:txBody>
      </p:sp>
      <p:sp>
        <p:nvSpPr>
          <p:cNvPr id="340" name="Google Shape;340;p30"/>
          <p:cNvSpPr txBox="1">
            <a:spLocks noGrp="1"/>
          </p:cNvSpPr>
          <p:nvPr>
            <p:ph type="body" idx="1"/>
          </p:nvPr>
        </p:nvSpPr>
        <p:spPr>
          <a:xfrm>
            <a:off x="6288578" y="1638975"/>
            <a:ext cx="2334000" cy="1211400"/>
          </a:xfrm>
          <a:prstGeom prst="rect">
            <a:avLst/>
          </a:prstGeom>
        </p:spPr>
        <p:txBody>
          <a:bodyPr spcFirstLastPara="1" wrap="square" lIns="91425" tIns="91425" rIns="91425" bIns="91425" anchor="t" anchorCtr="0">
            <a:noAutofit/>
          </a:bodyPr>
          <a:lstStyle/>
          <a:p>
            <a:pPr marL="0" indent="0">
              <a:buNone/>
            </a:pPr>
            <a:r>
              <a:rPr lang="en-US" sz="1200" b="1" dirty="0">
                <a:highlight>
                  <a:srgbClr val="FFCD00"/>
                </a:highlight>
              </a:rPr>
              <a:t>Population</a:t>
            </a:r>
            <a:endParaRPr sz="1200" b="1" dirty="0">
              <a:highlight>
                <a:srgbClr val="FFCD00"/>
              </a:highlight>
            </a:endParaRPr>
          </a:p>
          <a:p>
            <a:pPr marL="0" indent="0">
              <a:buNone/>
            </a:pPr>
            <a:r>
              <a:rPr lang="en-US" sz="1000" dirty="0"/>
              <a:t>CSV extracted from US Census with information and estimates by City / State on US population from 2010 to 2018. </a:t>
            </a:r>
          </a:p>
        </p:txBody>
      </p:sp>
      <p:sp>
        <p:nvSpPr>
          <p:cNvPr id="341" name="Google Shape;341;p30"/>
          <p:cNvSpPr txBox="1">
            <a:spLocks noGrp="1"/>
          </p:cNvSpPr>
          <p:nvPr>
            <p:ph type="body" idx="2"/>
          </p:nvPr>
        </p:nvSpPr>
        <p:spPr>
          <a:xfrm>
            <a:off x="1381250" y="3237224"/>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200" b="1" dirty="0" err="1">
                <a:highlight>
                  <a:srgbClr val="FFCD00"/>
                </a:highlight>
              </a:rPr>
              <a:t>Industry</a:t>
            </a:r>
            <a:endParaRPr sz="1200" b="1" dirty="0">
              <a:highlight>
                <a:srgbClr val="FFCD00"/>
              </a:highlight>
            </a:endParaRPr>
          </a:p>
          <a:p>
            <a:pPr marL="0" indent="0">
              <a:buNone/>
            </a:pPr>
            <a:r>
              <a:rPr lang="en-US" sz="1000" dirty="0"/>
              <a:t>Public databases.</a:t>
            </a:r>
          </a:p>
          <a:p>
            <a:pPr marL="0" indent="0">
              <a:buNone/>
            </a:pPr>
            <a:r>
              <a:rPr lang="en-US" sz="1000" b="1" dirty="0"/>
              <a:t>Note: </a:t>
            </a:r>
            <a:r>
              <a:rPr lang="en-US" sz="1000" dirty="0"/>
              <a:t>Information on motor vehicles and industrial activity didn’t fit the requirements for the analysis.</a:t>
            </a:r>
          </a:p>
        </p:txBody>
      </p:sp>
      <p:sp>
        <p:nvSpPr>
          <p:cNvPr id="348" name="Google Shape;348;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8" name="Google Shape;612;p39">
            <a:extLst>
              <a:ext uri="{FF2B5EF4-FFF2-40B4-BE49-F238E27FC236}">
                <a16:creationId xmlns:a16="http://schemas.microsoft.com/office/drawing/2014/main" id="{E1C424AC-28DE-40C1-8858-4A2F449FAFB2}"/>
              </a:ext>
            </a:extLst>
          </p:cNvPr>
          <p:cNvGrpSpPr/>
          <p:nvPr/>
        </p:nvGrpSpPr>
        <p:grpSpPr>
          <a:xfrm>
            <a:off x="901382" y="1017528"/>
            <a:ext cx="240834" cy="245880"/>
            <a:chOff x="3951850" y="2985350"/>
            <a:chExt cx="407950" cy="416500"/>
          </a:xfrm>
        </p:grpSpPr>
        <p:sp>
          <p:nvSpPr>
            <p:cNvPr id="19" name="Google Shape;613;p39">
              <a:extLst>
                <a:ext uri="{FF2B5EF4-FFF2-40B4-BE49-F238E27FC236}">
                  <a16:creationId xmlns:a16="http://schemas.microsoft.com/office/drawing/2014/main" id="{638B9369-CCE8-4CA5-8815-8CBA5C4D8CA8}"/>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14;p39">
              <a:extLst>
                <a:ext uri="{FF2B5EF4-FFF2-40B4-BE49-F238E27FC236}">
                  <a16:creationId xmlns:a16="http://schemas.microsoft.com/office/drawing/2014/main" id="{B26641BC-AB4A-4277-B027-C95211B19C93}"/>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5;p39">
              <a:extLst>
                <a:ext uri="{FF2B5EF4-FFF2-40B4-BE49-F238E27FC236}">
                  <a16:creationId xmlns:a16="http://schemas.microsoft.com/office/drawing/2014/main" id="{FDD102FF-73BC-4A07-BD29-6D3610378548}"/>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6;p39">
              <a:extLst>
                <a:ext uri="{FF2B5EF4-FFF2-40B4-BE49-F238E27FC236}">
                  <a16:creationId xmlns:a16="http://schemas.microsoft.com/office/drawing/2014/main" id="{05C2CFA0-92E2-45C2-8F19-8466328DD590}"/>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698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9"/>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Cleanup &amp; Exploration</a:t>
            </a:r>
          </a:p>
        </p:txBody>
      </p:sp>
      <p:sp>
        <p:nvSpPr>
          <p:cNvPr id="326" name="Google Shape;326;p29"/>
          <p:cNvSpPr/>
          <p:nvPr/>
        </p:nvSpPr>
        <p:spPr>
          <a:xfrm>
            <a:off x="1499592" y="1618700"/>
            <a:ext cx="1685100" cy="1685100"/>
          </a:xfrm>
          <a:prstGeom prst="ellipse">
            <a:avLst/>
          </a:prstGeom>
          <a:noFill/>
          <a:ln w="114300" cap="flat"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ora"/>
                <a:ea typeface="Lora"/>
                <a:cs typeface="Lora"/>
                <a:sym typeface="Lora"/>
              </a:rPr>
              <a:t>first</a:t>
            </a:r>
            <a:endParaRPr b="1" dirty="0">
              <a:latin typeface="Lora"/>
              <a:ea typeface="Lora"/>
              <a:cs typeface="Lora"/>
              <a:sym typeface="Lora"/>
            </a:endParaRPr>
          </a:p>
        </p:txBody>
      </p:sp>
      <p:sp>
        <p:nvSpPr>
          <p:cNvPr id="327" name="Google Shape;327;p29"/>
          <p:cNvSpPr/>
          <p:nvPr/>
        </p:nvSpPr>
        <p:spPr>
          <a:xfrm>
            <a:off x="6721258" y="1618700"/>
            <a:ext cx="1685100" cy="1685100"/>
          </a:xfrm>
          <a:prstGeom prst="ellipse">
            <a:avLst/>
          </a:prstGeom>
          <a:noFill/>
          <a:ln w="114300" cap="flat"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ora"/>
                <a:ea typeface="Lora"/>
                <a:cs typeface="Lora"/>
                <a:sym typeface="Lora"/>
              </a:rPr>
              <a:t>last</a:t>
            </a:r>
            <a:endParaRPr b="1" dirty="0">
              <a:latin typeface="Lora"/>
              <a:ea typeface="Lora"/>
              <a:cs typeface="Lora"/>
              <a:sym typeface="Lora"/>
            </a:endParaRPr>
          </a:p>
        </p:txBody>
      </p:sp>
      <p:sp>
        <p:nvSpPr>
          <p:cNvPr id="328" name="Google Shape;328;p29"/>
          <p:cNvSpPr/>
          <p:nvPr/>
        </p:nvSpPr>
        <p:spPr>
          <a:xfrm>
            <a:off x="4110400" y="1618700"/>
            <a:ext cx="1685100" cy="1685100"/>
          </a:xfrm>
          <a:prstGeom prst="ellipse">
            <a:avLst/>
          </a:prstGeom>
          <a:noFill/>
          <a:ln w="114300" cap="flat" cmpd="sng">
            <a:solidFill>
              <a:srgbClr val="FFCD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ora"/>
                <a:ea typeface="Lora"/>
                <a:cs typeface="Lora"/>
                <a:sym typeface="Lora"/>
              </a:rPr>
              <a:t>second</a:t>
            </a:r>
            <a:endParaRPr b="1" dirty="0">
              <a:latin typeface="Lora"/>
              <a:ea typeface="Lora"/>
              <a:cs typeface="Lora"/>
              <a:sym typeface="Lora"/>
            </a:endParaRPr>
          </a:p>
        </p:txBody>
      </p:sp>
      <p:cxnSp>
        <p:nvCxnSpPr>
          <p:cNvPr id="329" name="Google Shape;329;p29"/>
          <p:cNvCxnSpPr>
            <a:cxnSpLocks/>
            <a:stCxn id="326" idx="6"/>
            <a:endCxn id="328" idx="2"/>
          </p:cNvCxnSpPr>
          <p:nvPr/>
        </p:nvCxnSpPr>
        <p:spPr>
          <a:xfrm>
            <a:off x="3184692" y="2461250"/>
            <a:ext cx="925708" cy="0"/>
          </a:xfrm>
          <a:prstGeom prst="straightConnector1">
            <a:avLst/>
          </a:prstGeom>
          <a:noFill/>
          <a:ln w="38100" cap="flat" cmpd="sng">
            <a:solidFill>
              <a:srgbClr val="FFCD00"/>
            </a:solidFill>
            <a:prstDash val="solid"/>
            <a:round/>
            <a:headEnd type="none" w="sm" len="sm"/>
            <a:tailEnd type="triangle" w="sm" len="sm"/>
          </a:ln>
        </p:spPr>
      </p:cxnSp>
      <p:cxnSp>
        <p:nvCxnSpPr>
          <p:cNvPr id="330" name="Google Shape;330;p29"/>
          <p:cNvCxnSpPr>
            <a:cxnSpLocks/>
            <a:stCxn id="328" idx="6"/>
            <a:endCxn id="327" idx="2"/>
          </p:cNvCxnSpPr>
          <p:nvPr/>
        </p:nvCxnSpPr>
        <p:spPr>
          <a:xfrm>
            <a:off x="5795500" y="2461250"/>
            <a:ext cx="925758" cy="0"/>
          </a:xfrm>
          <a:prstGeom prst="straightConnector1">
            <a:avLst/>
          </a:prstGeom>
          <a:noFill/>
          <a:ln w="38100" cap="flat" cmpd="sng">
            <a:solidFill>
              <a:srgbClr val="FFCD00"/>
            </a:solidFill>
            <a:prstDash val="solid"/>
            <a:round/>
            <a:headEnd type="none" w="sm" len="sm"/>
            <a:tailEnd type="triangle" w="sm" len="sm"/>
          </a:ln>
        </p:spPr>
      </p:cxnSp>
      <p:sp>
        <p:nvSpPr>
          <p:cNvPr id="331" name="Google Shape;331;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5" name="Google Shape;608;p39">
            <a:extLst>
              <a:ext uri="{FF2B5EF4-FFF2-40B4-BE49-F238E27FC236}">
                <a16:creationId xmlns:a16="http://schemas.microsoft.com/office/drawing/2014/main" id="{84644500-A1F0-4252-A4CC-50E2677643CF}"/>
              </a:ext>
            </a:extLst>
          </p:cNvPr>
          <p:cNvSpPr/>
          <p:nvPr/>
        </p:nvSpPr>
        <p:spPr>
          <a:xfrm>
            <a:off x="896096" y="1005192"/>
            <a:ext cx="258216" cy="258216"/>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Text Placeholder 2">
            <a:extLst>
              <a:ext uri="{FF2B5EF4-FFF2-40B4-BE49-F238E27FC236}">
                <a16:creationId xmlns:a16="http://schemas.microsoft.com/office/drawing/2014/main" id="{D4172942-AF86-49D0-B761-A080192BFD4C}"/>
              </a:ext>
            </a:extLst>
          </p:cNvPr>
          <p:cNvSpPr txBox="1">
            <a:spLocks/>
          </p:cNvSpPr>
          <p:nvPr/>
        </p:nvSpPr>
        <p:spPr>
          <a:xfrm>
            <a:off x="1189899" y="3488691"/>
            <a:ext cx="2304485" cy="1603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81000">
              <a:spcBef>
                <a:spcPts val="600"/>
              </a:spcBef>
              <a:buClr>
                <a:srgbClr val="FFCD00"/>
              </a:buClr>
              <a:buSzPct val="100000"/>
              <a:buFont typeface="+mj-lt"/>
              <a:buAutoNum type="arabicPeriod"/>
              <a:defRPr>
                <a:latin typeface="Quattrocento Sans" panose="020B0604020202020204" charset="0"/>
                <a:ea typeface="DengXian Light" panose="02010600030101010101" pitchFamily="2" charset="-122"/>
                <a:cs typeface="Quattrocento Sans"/>
                <a:sym typeface="Quattrocento Sans"/>
              </a:defRPr>
            </a:lvl1pPr>
            <a:lvl2pPr marL="914400" indent="-355600">
              <a:buClr>
                <a:srgbClr val="FFCD00"/>
              </a:buClr>
              <a:buSzPts val="2000"/>
              <a:buFont typeface="Quattrocento Sans"/>
              <a:buChar char="○"/>
              <a:defRPr sz="2000">
                <a:latin typeface="Quattrocento Sans"/>
                <a:ea typeface="Quattrocento Sans"/>
                <a:cs typeface="Quattrocento Sans"/>
                <a:sym typeface="Quattrocento Sans"/>
              </a:defRPr>
            </a:lvl2pPr>
            <a:lvl3pPr marL="1371600" indent="-355600">
              <a:buClr>
                <a:srgbClr val="FFCD00"/>
              </a:buClr>
              <a:buSzPts val="2000"/>
              <a:buFont typeface="Quattrocento Sans"/>
              <a:buChar char="■"/>
              <a:defRPr sz="2000">
                <a:latin typeface="Quattrocento Sans"/>
                <a:ea typeface="Quattrocento Sans"/>
                <a:cs typeface="Quattrocento Sans"/>
                <a:sym typeface="Quattrocento Sans"/>
              </a:defRPr>
            </a:lvl3pPr>
            <a:lvl4pPr marL="1828800" indent="-342900">
              <a:buClr>
                <a:srgbClr val="FFCD00"/>
              </a:buClr>
              <a:buSzPts val="1800"/>
              <a:buFont typeface="Quattrocento Sans"/>
              <a:buChar char="●"/>
              <a:defRPr sz="1800">
                <a:latin typeface="Quattrocento Sans"/>
                <a:ea typeface="Quattrocento Sans"/>
                <a:cs typeface="Quattrocento Sans"/>
                <a:sym typeface="Quattrocento Sans"/>
              </a:defRPr>
            </a:lvl4pPr>
            <a:lvl5pPr marL="2286000" indent="-342900">
              <a:buClr>
                <a:srgbClr val="FFCD00"/>
              </a:buClr>
              <a:buSzPts val="1800"/>
              <a:buFont typeface="Quattrocento Sans"/>
              <a:buChar char="○"/>
              <a:defRPr sz="1800">
                <a:latin typeface="Quattrocento Sans"/>
                <a:ea typeface="Quattrocento Sans"/>
                <a:cs typeface="Quattrocento Sans"/>
                <a:sym typeface="Quattrocento Sans"/>
              </a:defRPr>
            </a:lvl5pPr>
            <a:lvl6pPr marL="2743200" indent="-342900">
              <a:buClr>
                <a:srgbClr val="FFCD00"/>
              </a:buClr>
              <a:buSzPts val="1800"/>
              <a:buFont typeface="Quattrocento Sans"/>
              <a:buChar char="■"/>
              <a:defRPr sz="1800">
                <a:latin typeface="Quattrocento Sans"/>
                <a:ea typeface="Quattrocento Sans"/>
                <a:cs typeface="Quattrocento Sans"/>
                <a:sym typeface="Quattrocento Sans"/>
              </a:defRPr>
            </a:lvl6pPr>
            <a:lvl7pPr marL="3200400" indent="-342900">
              <a:buClr>
                <a:srgbClr val="FFCD00"/>
              </a:buClr>
              <a:buSzPts val="1800"/>
              <a:buFont typeface="Quattrocento Sans"/>
              <a:buChar char="●"/>
              <a:defRPr sz="1800">
                <a:latin typeface="Quattrocento Sans"/>
                <a:ea typeface="Quattrocento Sans"/>
                <a:cs typeface="Quattrocento Sans"/>
                <a:sym typeface="Quattrocento Sans"/>
              </a:defRPr>
            </a:lvl7pPr>
            <a:lvl8pPr marL="3657600" indent="-342900">
              <a:buClr>
                <a:srgbClr val="FFCD00"/>
              </a:buClr>
              <a:buSzPts val="1800"/>
              <a:buFont typeface="Quattrocento Sans"/>
              <a:buChar char="○"/>
              <a:defRPr sz="1800">
                <a:latin typeface="Quattrocento Sans"/>
                <a:ea typeface="Quattrocento Sans"/>
                <a:cs typeface="Quattrocento Sans"/>
                <a:sym typeface="Quattrocento Sans"/>
              </a:defRPr>
            </a:lvl8pPr>
            <a:lvl9pPr marL="4114800" indent="-342900">
              <a:buClr>
                <a:srgbClr val="FFCD00"/>
              </a:buClr>
              <a:buSzPts val="1800"/>
              <a:buFont typeface="Quattrocento Sans"/>
              <a:buChar char="■"/>
              <a:defRPr sz="1800">
                <a:latin typeface="Quattrocento Sans"/>
                <a:ea typeface="Quattrocento Sans"/>
                <a:cs typeface="Quattrocento Sans"/>
                <a:sym typeface="Quattrocento Sans"/>
              </a:defRPr>
            </a:lvl9pPr>
          </a:lstStyle>
          <a:p>
            <a:pPr marL="182563" indent="-106363">
              <a:buFont typeface="Wingdings" panose="05000000000000000000" pitchFamily="2" charset="2"/>
              <a:buChar char="§"/>
            </a:pPr>
            <a:r>
              <a:rPr lang="en-US" sz="1000" dirty="0"/>
              <a:t>We take pollution information as the axis for the analysis. Looking to find a link between fires and the population as pollutants increase.</a:t>
            </a:r>
          </a:p>
          <a:p>
            <a:pPr marL="182563" indent="-106363">
              <a:buFont typeface="Wingdings" panose="05000000000000000000" pitchFamily="2" charset="2"/>
              <a:buChar char="§"/>
            </a:pPr>
            <a:r>
              <a:rPr lang="en-US" sz="1000" dirty="0"/>
              <a:t>By reviewing the data we identified missing information, we decided to focus on the 4 main air pollutants: NO2, O3, SO2, CO</a:t>
            </a:r>
            <a:endParaRPr lang="es-MX" sz="1000" dirty="0"/>
          </a:p>
        </p:txBody>
      </p:sp>
      <p:sp>
        <p:nvSpPr>
          <p:cNvPr id="21" name="Text Placeholder 2">
            <a:extLst>
              <a:ext uri="{FF2B5EF4-FFF2-40B4-BE49-F238E27FC236}">
                <a16:creationId xmlns:a16="http://schemas.microsoft.com/office/drawing/2014/main" id="{A67483F2-38A2-4DCB-91AA-AF017E45D4BA}"/>
              </a:ext>
            </a:extLst>
          </p:cNvPr>
          <p:cNvSpPr txBox="1">
            <a:spLocks/>
          </p:cNvSpPr>
          <p:nvPr/>
        </p:nvSpPr>
        <p:spPr>
          <a:xfrm>
            <a:off x="3800707" y="3488691"/>
            <a:ext cx="2304485" cy="1603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81000">
              <a:spcBef>
                <a:spcPts val="600"/>
              </a:spcBef>
              <a:buClr>
                <a:srgbClr val="FFCD00"/>
              </a:buClr>
              <a:buSzPct val="100000"/>
              <a:buFont typeface="+mj-lt"/>
              <a:buAutoNum type="arabicPeriod"/>
              <a:defRPr>
                <a:latin typeface="Quattrocento Sans" panose="020B0604020202020204" charset="0"/>
                <a:ea typeface="DengXian Light" panose="02010600030101010101" pitchFamily="2" charset="-122"/>
                <a:cs typeface="Quattrocento Sans"/>
                <a:sym typeface="Quattrocento Sans"/>
              </a:defRPr>
            </a:lvl1pPr>
            <a:lvl2pPr marL="914400" indent="-355600">
              <a:buClr>
                <a:srgbClr val="FFCD00"/>
              </a:buClr>
              <a:buSzPts val="2000"/>
              <a:buFont typeface="Quattrocento Sans"/>
              <a:buChar char="○"/>
              <a:defRPr sz="2000">
                <a:latin typeface="Quattrocento Sans"/>
                <a:ea typeface="Quattrocento Sans"/>
                <a:cs typeface="Quattrocento Sans"/>
                <a:sym typeface="Quattrocento Sans"/>
              </a:defRPr>
            </a:lvl2pPr>
            <a:lvl3pPr marL="1371600" indent="-355600">
              <a:buClr>
                <a:srgbClr val="FFCD00"/>
              </a:buClr>
              <a:buSzPts val="2000"/>
              <a:buFont typeface="Quattrocento Sans"/>
              <a:buChar char="■"/>
              <a:defRPr sz="2000">
                <a:latin typeface="Quattrocento Sans"/>
                <a:ea typeface="Quattrocento Sans"/>
                <a:cs typeface="Quattrocento Sans"/>
                <a:sym typeface="Quattrocento Sans"/>
              </a:defRPr>
            </a:lvl3pPr>
            <a:lvl4pPr marL="1828800" indent="-342900">
              <a:buClr>
                <a:srgbClr val="FFCD00"/>
              </a:buClr>
              <a:buSzPts val="1800"/>
              <a:buFont typeface="Quattrocento Sans"/>
              <a:buChar char="●"/>
              <a:defRPr sz="1800">
                <a:latin typeface="Quattrocento Sans"/>
                <a:ea typeface="Quattrocento Sans"/>
                <a:cs typeface="Quattrocento Sans"/>
                <a:sym typeface="Quattrocento Sans"/>
              </a:defRPr>
            </a:lvl4pPr>
            <a:lvl5pPr marL="2286000" indent="-342900">
              <a:buClr>
                <a:srgbClr val="FFCD00"/>
              </a:buClr>
              <a:buSzPts val="1800"/>
              <a:buFont typeface="Quattrocento Sans"/>
              <a:buChar char="○"/>
              <a:defRPr sz="1800">
                <a:latin typeface="Quattrocento Sans"/>
                <a:ea typeface="Quattrocento Sans"/>
                <a:cs typeface="Quattrocento Sans"/>
                <a:sym typeface="Quattrocento Sans"/>
              </a:defRPr>
            </a:lvl5pPr>
            <a:lvl6pPr marL="2743200" indent="-342900">
              <a:buClr>
                <a:srgbClr val="FFCD00"/>
              </a:buClr>
              <a:buSzPts val="1800"/>
              <a:buFont typeface="Quattrocento Sans"/>
              <a:buChar char="■"/>
              <a:defRPr sz="1800">
                <a:latin typeface="Quattrocento Sans"/>
                <a:ea typeface="Quattrocento Sans"/>
                <a:cs typeface="Quattrocento Sans"/>
                <a:sym typeface="Quattrocento Sans"/>
              </a:defRPr>
            </a:lvl6pPr>
            <a:lvl7pPr marL="3200400" indent="-342900">
              <a:buClr>
                <a:srgbClr val="FFCD00"/>
              </a:buClr>
              <a:buSzPts val="1800"/>
              <a:buFont typeface="Quattrocento Sans"/>
              <a:buChar char="●"/>
              <a:defRPr sz="1800">
                <a:latin typeface="Quattrocento Sans"/>
                <a:ea typeface="Quattrocento Sans"/>
                <a:cs typeface="Quattrocento Sans"/>
                <a:sym typeface="Quattrocento Sans"/>
              </a:defRPr>
            </a:lvl7pPr>
            <a:lvl8pPr marL="3657600" indent="-342900">
              <a:buClr>
                <a:srgbClr val="FFCD00"/>
              </a:buClr>
              <a:buSzPts val="1800"/>
              <a:buFont typeface="Quattrocento Sans"/>
              <a:buChar char="○"/>
              <a:defRPr sz="1800">
                <a:latin typeface="Quattrocento Sans"/>
                <a:ea typeface="Quattrocento Sans"/>
                <a:cs typeface="Quattrocento Sans"/>
                <a:sym typeface="Quattrocento Sans"/>
              </a:defRPr>
            </a:lvl8pPr>
            <a:lvl9pPr marL="4114800" indent="-342900">
              <a:buClr>
                <a:srgbClr val="FFCD00"/>
              </a:buClr>
              <a:buSzPts val="1800"/>
              <a:buFont typeface="Quattrocento Sans"/>
              <a:buChar char="■"/>
              <a:defRPr sz="1800">
                <a:latin typeface="Quattrocento Sans"/>
                <a:ea typeface="Quattrocento Sans"/>
                <a:cs typeface="Quattrocento Sans"/>
                <a:sym typeface="Quattrocento Sans"/>
              </a:defRPr>
            </a:lvl9pPr>
          </a:lstStyle>
          <a:p>
            <a:pPr marL="182563" indent="-106363">
              <a:buFont typeface="Wingdings" panose="05000000000000000000" pitchFamily="2" charset="2"/>
              <a:buChar char="§"/>
            </a:pPr>
            <a:r>
              <a:rPr lang="en-US" sz="1000" dirty="0"/>
              <a:t>In order to merge the other variables: wildfires and population, we analyzed under which criteria this could be completed: years and states.</a:t>
            </a:r>
          </a:p>
        </p:txBody>
      </p:sp>
      <p:sp>
        <p:nvSpPr>
          <p:cNvPr id="22" name="Text Placeholder 2">
            <a:extLst>
              <a:ext uri="{FF2B5EF4-FFF2-40B4-BE49-F238E27FC236}">
                <a16:creationId xmlns:a16="http://schemas.microsoft.com/office/drawing/2014/main" id="{03488F96-CD55-43E4-BD36-2068FC649DE6}"/>
              </a:ext>
            </a:extLst>
          </p:cNvPr>
          <p:cNvSpPr txBox="1">
            <a:spLocks/>
          </p:cNvSpPr>
          <p:nvPr/>
        </p:nvSpPr>
        <p:spPr>
          <a:xfrm>
            <a:off x="6411565" y="3488691"/>
            <a:ext cx="2304485" cy="1603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81000">
              <a:spcBef>
                <a:spcPts val="600"/>
              </a:spcBef>
              <a:buClr>
                <a:srgbClr val="FFCD00"/>
              </a:buClr>
              <a:buSzPct val="100000"/>
              <a:buFont typeface="+mj-lt"/>
              <a:buAutoNum type="arabicPeriod"/>
              <a:defRPr>
                <a:latin typeface="Quattrocento Sans" panose="020B0604020202020204" charset="0"/>
                <a:ea typeface="DengXian Light" panose="02010600030101010101" pitchFamily="2" charset="-122"/>
                <a:cs typeface="Quattrocento Sans"/>
                <a:sym typeface="Quattrocento Sans"/>
              </a:defRPr>
            </a:lvl1pPr>
            <a:lvl2pPr marL="914400" indent="-355600">
              <a:buClr>
                <a:srgbClr val="FFCD00"/>
              </a:buClr>
              <a:buSzPts val="2000"/>
              <a:buFont typeface="Quattrocento Sans"/>
              <a:buChar char="○"/>
              <a:defRPr sz="2000">
                <a:latin typeface="Quattrocento Sans"/>
                <a:ea typeface="Quattrocento Sans"/>
                <a:cs typeface="Quattrocento Sans"/>
                <a:sym typeface="Quattrocento Sans"/>
              </a:defRPr>
            </a:lvl2pPr>
            <a:lvl3pPr marL="1371600" indent="-355600">
              <a:buClr>
                <a:srgbClr val="FFCD00"/>
              </a:buClr>
              <a:buSzPts val="2000"/>
              <a:buFont typeface="Quattrocento Sans"/>
              <a:buChar char="■"/>
              <a:defRPr sz="2000">
                <a:latin typeface="Quattrocento Sans"/>
                <a:ea typeface="Quattrocento Sans"/>
                <a:cs typeface="Quattrocento Sans"/>
                <a:sym typeface="Quattrocento Sans"/>
              </a:defRPr>
            </a:lvl3pPr>
            <a:lvl4pPr marL="1828800" indent="-342900">
              <a:buClr>
                <a:srgbClr val="FFCD00"/>
              </a:buClr>
              <a:buSzPts val="1800"/>
              <a:buFont typeface="Quattrocento Sans"/>
              <a:buChar char="●"/>
              <a:defRPr sz="1800">
                <a:latin typeface="Quattrocento Sans"/>
                <a:ea typeface="Quattrocento Sans"/>
                <a:cs typeface="Quattrocento Sans"/>
                <a:sym typeface="Quattrocento Sans"/>
              </a:defRPr>
            </a:lvl4pPr>
            <a:lvl5pPr marL="2286000" indent="-342900">
              <a:buClr>
                <a:srgbClr val="FFCD00"/>
              </a:buClr>
              <a:buSzPts val="1800"/>
              <a:buFont typeface="Quattrocento Sans"/>
              <a:buChar char="○"/>
              <a:defRPr sz="1800">
                <a:latin typeface="Quattrocento Sans"/>
                <a:ea typeface="Quattrocento Sans"/>
                <a:cs typeface="Quattrocento Sans"/>
                <a:sym typeface="Quattrocento Sans"/>
              </a:defRPr>
            </a:lvl5pPr>
            <a:lvl6pPr marL="2743200" indent="-342900">
              <a:buClr>
                <a:srgbClr val="FFCD00"/>
              </a:buClr>
              <a:buSzPts val="1800"/>
              <a:buFont typeface="Quattrocento Sans"/>
              <a:buChar char="■"/>
              <a:defRPr sz="1800">
                <a:latin typeface="Quattrocento Sans"/>
                <a:ea typeface="Quattrocento Sans"/>
                <a:cs typeface="Quattrocento Sans"/>
                <a:sym typeface="Quattrocento Sans"/>
              </a:defRPr>
            </a:lvl6pPr>
            <a:lvl7pPr marL="3200400" indent="-342900">
              <a:buClr>
                <a:srgbClr val="FFCD00"/>
              </a:buClr>
              <a:buSzPts val="1800"/>
              <a:buFont typeface="Quattrocento Sans"/>
              <a:buChar char="●"/>
              <a:defRPr sz="1800">
                <a:latin typeface="Quattrocento Sans"/>
                <a:ea typeface="Quattrocento Sans"/>
                <a:cs typeface="Quattrocento Sans"/>
                <a:sym typeface="Quattrocento Sans"/>
              </a:defRPr>
            </a:lvl7pPr>
            <a:lvl8pPr marL="3657600" indent="-342900">
              <a:buClr>
                <a:srgbClr val="FFCD00"/>
              </a:buClr>
              <a:buSzPts val="1800"/>
              <a:buFont typeface="Quattrocento Sans"/>
              <a:buChar char="○"/>
              <a:defRPr sz="1800">
                <a:latin typeface="Quattrocento Sans"/>
                <a:ea typeface="Quattrocento Sans"/>
                <a:cs typeface="Quattrocento Sans"/>
                <a:sym typeface="Quattrocento Sans"/>
              </a:defRPr>
            </a:lvl8pPr>
            <a:lvl9pPr marL="4114800" indent="-342900">
              <a:buClr>
                <a:srgbClr val="FFCD00"/>
              </a:buClr>
              <a:buSzPts val="1800"/>
              <a:buFont typeface="Quattrocento Sans"/>
              <a:buChar char="■"/>
              <a:defRPr sz="1800">
                <a:latin typeface="Quattrocento Sans"/>
                <a:ea typeface="Quattrocento Sans"/>
                <a:cs typeface="Quattrocento Sans"/>
                <a:sym typeface="Quattrocento Sans"/>
              </a:defRPr>
            </a:lvl9pPr>
          </a:lstStyle>
          <a:p>
            <a:pPr marL="182563" indent="-106363">
              <a:buFont typeface="Wingdings" panose="05000000000000000000" pitchFamily="2" charset="2"/>
              <a:buChar char="§"/>
            </a:pPr>
            <a:r>
              <a:rPr lang="en-US" sz="1000" dirty="0"/>
              <a:t>Information on motor vehicles and industrial activity didn’t fit the requirements for the analysis: Vehicles was not available divided by state; and Industrial activity was too detailed and filtering it out would have taken a lot of effort.</a:t>
            </a:r>
            <a:endParaRPr lang="es-MX" sz="1000" dirty="0"/>
          </a:p>
        </p:txBody>
      </p:sp>
    </p:spTree>
    <p:extLst>
      <p:ext uri="{BB962C8B-B14F-4D97-AF65-F5344CB8AC3E}">
        <p14:creationId xmlns:p14="http://schemas.microsoft.com/office/powerpoint/2010/main" val="190533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90F-EF9F-4076-8CB9-F969FA3CB2F2}"/>
              </a:ext>
            </a:extLst>
          </p:cNvPr>
          <p:cNvSpPr>
            <a:spLocks noGrp="1"/>
          </p:cNvSpPr>
          <p:nvPr>
            <p:ph type="title"/>
          </p:nvPr>
        </p:nvSpPr>
        <p:spPr/>
        <p:txBody>
          <a:bodyPr/>
          <a:lstStyle/>
          <a:p>
            <a:r>
              <a:rPr lang="en-US" dirty="0"/>
              <a:t>Data Analysis</a:t>
            </a:r>
            <a:endParaRPr lang="es-MX" dirty="0"/>
          </a:p>
        </p:txBody>
      </p:sp>
      <p:sp>
        <p:nvSpPr>
          <p:cNvPr id="3" name="Slide Number Placeholder 2">
            <a:extLst>
              <a:ext uri="{FF2B5EF4-FFF2-40B4-BE49-F238E27FC236}">
                <a16:creationId xmlns:a16="http://schemas.microsoft.com/office/drawing/2014/main" id="{61005204-B4E3-459A-B0BA-04625CC318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pSp>
        <p:nvGrpSpPr>
          <p:cNvPr id="4" name="Google Shape;653;p39">
            <a:extLst>
              <a:ext uri="{FF2B5EF4-FFF2-40B4-BE49-F238E27FC236}">
                <a16:creationId xmlns:a16="http://schemas.microsoft.com/office/drawing/2014/main" id="{23792A72-6FEF-48F2-AF9D-7356D839FE95}"/>
              </a:ext>
            </a:extLst>
          </p:cNvPr>
          <p:cNvGrpSpPr/>
          <p:nvPr/>
        </p:nvGrpSpPr>
        <p:grpSpPr>
          <a:xfrm>
            <a:off x="903816" y="1058779"/>
            <a:ext cx="245998" cy="178542"/>
            <a:chOff x="4604550" y="3714775"/>
            <a:chExt cx="439625" cy="319075"/>
          </a:xfrm>
        </p:grpSpPr>
        <p:sp>
          <p:nvSpPr>
            <p:cNvPr id="5" name="Google Shape;654;p39">
              <a:extLst>
                <a:ext uri="{FF2B5EF4-FFF2-40B4-BE49-F238E27FC236}">
                  <a16:creationId xmlns:a16="http://schemas.microsoft.com/office/drawing/2014/main" id="{9EBC645D-1E9C-44FD-903C-2663DB0F4A00}"/>
                </a:ext>
              </a:extLst>
            </p:cNvPr>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55;p39">
              <a:extLst>
                <a:ext uri="{FF2B5EF4-FFF2-40B4-BE49-F238E27FC236}">
                  <a16:creationId xmlns:a16="http://schemas.microsoft.com/office/drawing/2014/main" id="{A7472CD3-88B4-4CC2-A412-09FF997DD67C}"/>
                </a:ext>
              </a:extLst>
            </p:cNvPr>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 Placeholder 4">
            <a:extLst>
              <a:ext uri="{FF2B5EF4-FFF2-40B4-BE49-F238E27FC236}">
                <a16:creationId xmlns:a16="http://schemas.microsoft.com/office/drawing/2014/main" id="{0C5EEBB9-2975-45DE-85DE-4D562FB27E89}"/>
              </a:ext>
            </a:extLst>
          </p:cNvPr>
          <p:cNvSpPr txBox="1">
            <a:spLocks/>
          </p:cNvSpPr>
          <p:nvPr/>
        </p:nvSpPr>
        <p:spPr>
          <a:xfrm>
            <a:off x="1381250" y="1618700"/>
            <a:ext cx="3425400" cy="3231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n-US" dirty="0">
                <a:latin typeface="Quattrocento Sans" panose="020B0604020202020204" charset="0"/>
                <a:ea typeface="DengXian Light" panose="02010600030101010101" pitchFamily="2" charset="-122"/>
              </a:rPr>
              <a:t>Our analysis aimed to compare how the level of population and occurrences of wildfires relate to the levels of the four main air pollutants, in a given US state, each year from 2010 to 2016. </a:t>
            </a:r>
          </a:p>
          <a:p>
            <a:pPr marL="76200"/>
            <a:endParaRPr lang="en-US" dirty="0">
              <a:latin typeface="Quattrocento Sans" panose="020B0604020202020204" charset="0"/>
              <a:ea typeface="DengXian Light" panose="02010600030101010101" pitchFamily="2" charset="-122"/>
            </a:endParaRPr>
          </a:p>
          <a:p>
            <a:pPr marL="76200"/>
            <a:r>
              <a:rPr lang="en-US" dirty="0">
                <a:latin typeface="Quattrocento Sans" panose="020B0604020202020204" charset="0"/>
                <a:ea typeface="DengXian Light" panose="02010600030101010101" pitchFamily="2" charset="-122"/>
              </a:rPr>
              <a:t>We started by comparing Wildfires vs. 4 types of air pollutants. </a:t>
            </a:r>
            <a:endParaRPr lang="es-MX" dirty="0">
              <a:latin typeface="Quattrocento Sans" panose="020B0604020202020204" charset="0"/>
              <a:ea typeface="DengXian Light" panose="02010600030101010101" pitchFamily="2" charset="-122"/>
            </a:endParaRPr>
          </a:p>
          <a:p>
            <a:pPr marL="76200"/>
            <a:r>
              <a:rPr lang="es-MX" dirty="0">
                <a:latin typeface="Quattrocento Sans" panose="020B0604020202020204" charset="0"/>
                <a:ea typeface="DengXian Light" panose="02010600030101010101" pitchFamily="2" charset="-122"/>
              </a:rPr>
              <a:t>However, </a:t>
            </a:r>
            <a:r>
              <a:rPr lang="en-US" dirty="0">
                <a:latin typeface="Quattrocento Sans" panose="020B0604020202020204" charset="0"/>
                <a:ea typeface="DengXian Light" panose="02010600030101010101" pitchFamily="2" charset="-122"/>
              </a:rPr>
              <a:t>graphically, all plots showed almost no linear correlation between our variables. </a:t>
            </a:r>
            <a:endParaRPr lang="es-MX" dirty="0">
              <a:latin typeface="Quattrocento Sans" panose="020B0604020202020204" charset="0"/>
              <a:ea typeface="DengXian Light" panose="02010600030101010101" pitchFamily="2" charset="-122"/>
            </a:endParaRPr>
          </a:p>
        </p:txBody>
      </p:sp>
      <p:pic>
        <p:nvPicPr>
          <p:cNvPr id="11" name="Imagen 10">
            <a:extLst>
              <a:ext uri="{FF2B5EF4-FFF2-40B4-BE49-F238E27FC236}">
                <a16:creationId xmlns:a16="http://schemas.microsoft.com/office/drawing/2014/main" id="{DEBE14C8-FE78-43DD-B84B-9E8677C15B69}"/>
              </a:ext>
            </a:extLst>
          </p:cNvPr>
          <p:cNvPicPr>
            <a:picLocks noChangeAspect="1"/>
          </p:cNvPicPr>
          <p:nvPr/>
        </p:nvPicPr>
        <p:blipFill rotWithShape="1">
          <a:blip r:embed="rId2"/>
          <a:srcRect l="28270" t="43041" r="49837" b="31562"/>
          <a:stretch/>
        </p:blipFill>
        <p:spPr>
          <a:xfrm>
            <a:off x="4806650" y="1372725"/>
            <a:ext cx="2001902" cy="1306286"/>
          </a:xfrm>
          <a:prstGeom prst="rect">
            <a:avLst/>
          </a:prstGeom>
        </p:spPr>
      </p:pic>
      <p:pic>
        <p:nvPicPr>
          <p:cNvPr id="12" name="Imagen 11">
            <a:extLst>
              <a:ext uri="{FF2B5EF4-FFF2-40B4-BE49-F238E27FC236}">
                <a16:creationId xmlns:a16="http://schemas.microsoft.com/office/drawing/2014/main" id="{EC30E30D-710A-4AD1-9702-2C908E1D0AA9}"/>
              </a:ext>
            </a:extLst>
          </p:cNvPr>
          <p:cNvPicPr>
            <a:picLocks noChangeAspect="1"/>
          </p:cNvPicPr>
          <p:nvPr/>
        </p:nvPicPr>
        <p:blipFill rotWithShape="1">
          <a:blip r:embed="rId3"/>
          <a:srcRect l="28195" t="27936" r="49912" b="46667"/>
          <a:stretch/>
        </p:blipFill>
        <p:spPr>
          <a:xfrm>
            <a:off x="7090026" y="1372725"/>
            <a:ext cx="2001901" cy="1306286"/>
          </a:xfrm>
          <a:prstGeom prst="rect">
            <a:avLst/>
          </a:prstGeom>
        </p:spPr>
      </p:pic>
      <p:pic>
        <p:nvPicPr>
          <p:cNvPr id="13" name="Imagen 12">
            <a:extLst>
              <a:ext uri="{FF2B5EF4-FFF2-40B4-BE49-F238E27FC236}">
                <a16:creationId xmlns:a16="http://schemas.microsoft.com/office/drawing/2014/main" id="{A033A6C7-E50A-423E-BD69-CE79505E9095}"/>
              </a:ext>
            </a:extLst>
          </p:cNvPr>
          <p:cNvPicPr>
            <a:picLocks noChangeAspect="1"/>
          </p:cNvPicPr>
          <p:nvPr/>
        </p:nvPicPr>
        <p:blipFill rotWithShape="1">
          <a:blip r:embed="rId3"/>
          <a:srcRect l="28270" t="66566" r="49837" b="8037"/>
          <a:stretch/>
        </p:blipFill>
        <p:spPr>
          <a:xfrm>
            <a:off x="4806650" y="3111212"/>
            <a:ext cx="2001902" cy="1306286"/>
          </a:xfrm>
          <a:prstGeom prst="rect">
            <a:avLst/>
          </a:prstGeom>
        </p:spPr>
      </p:pic>
      <p:pic>
        <p:nvPicPr>
          <p:cNvPr id="14" name="Imagen 13">
            <a:extLst>
              <a:ext uri="{FF2B5EF4-FFF2-40B4-BE49-F238E27FC236}">
                <a16:creationId xmlns:a16="http://schemas.microsoft.com/office/drawing/2014/main" id="{69D4E117-04B0-45AC-B6CB-76AE09C39413}"/>
              </a:ext>
            </a:extLst>
          </p:cNvPr>
          <p:cNvPicPr>
            <a:picLocks noChangeAspect="1"/>
          </p:cNvPicPr>
          <p:nvPr/>
        </p:nvPicPr>
        <p:blipFill rotWithShape="1">
          <a:blip r:embed="rId4"/>
          <a:srcRect l="28045" t="35689" r="50062" b="38914"/>
          <a:stretch/>
        </p:blipFill>
        <p:spPr>
          <a:xfrm>
            <a:off x="7090025" y="3111212"/>
            <a:ext cx="2001901" cy="1306286"/>
          </a:xfrm>
          <a:prstGeom prst="rect">
            <a:avLst/>
          </a:prstGeom>
        </p:spPr>
      </p:pic>
    </p:spTree>
    <p:extLst>
      <p:ext uri="{BB962C8B-B14F-4D97-AF65-F5344CB8AC3E}">
        <p14:creationId xmlns:p14="http://schemas.microsoft.com/office/powerpoint/2010/main" val="54569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90F-EF9F-4076-8CB9-F969FA3CB2F2}"/>
              </a:ext>
            </a:extLst>
          </p:cNvPr>
          <p:cNvSpPr>
            <a:spLocks noGrp="1"/>
          </p:cNvSpPr>
          <p:nvPr>
            <p:ph type="title"/>
          </p:nvPr>
        </p:nvSpPr>
        <p:spPr/>
        <p:txBody>
          <a:bodyPr/>
          <a:lstStyle/>
          <a:p>
            <a:r>
              <a:rPr lang="en-US" dirty="0"/>
              <a:t>Data Analysis cont.</a:t>
            </a:r>
            <a:endParaRPr lang="es-MX" dirty="0"/>
          </a:p>
        </p:txBody>
      </p:sp>
      <p:sp>
        <p:nvSpPr>
          <p:cNvPr id="3" name="Slide Number Placeholder 2">
            <a:extLst>
              <a:ext uri="{FF2B5EF4-FFF2-40B4-BE49-F238E27FC236}">
                <a16:creationId xmlns:a16="http://schemas.microsoft.com/office/drawing/2014/main" id="{61005204-B4E3-459A-B0BA-04625CC318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4" name="Google Shape;653;p39">
            <a:extLst>
              <a:ext uri="{FF2B5EF4-FFF2-40B4-BE49-F238E27FC236}">
                <a16:creationId xmlns:a16="http://schemas.microsoft.com/office/drawing/2014/main" id="{23792A72-6FEF-48F2-AF9D-7356D839FE95}"/>
              </a:ext>
            </a:extLst>
          </p:cNvPr>
          <p:cNvGrpSpPr/>
          <p:nvPr/>
        </p:nvGrpSpPr>
        <p:grpSpPr>
          <a:xfrm>
            <a:off x="903816" y="1058779"/>
            <a:ext cx="245998" cy="178542"/>
            <a:chOff x="4604550" y="3714775"/>
            <a:chExt cx="439625" cy="319075"/>
          </a:xfrm>
        </p:grpSpPr>
        <p:sp>
          <p:nvSpPr>
            <p:cNvPr id="5" name="Google Shape;654;p39">
              <a:extLst>
                <a:ext uri="{FF2B5EF4-FFF2-40B4-BE49-F238E27FC236}">
                  <a16:creationId xmlns:a16="http://schemas.microsoft.com/office/drawing/2014/main" id="{9EBC645D-1E9C-44FD-903C-2663DB0F4A00}"/>
                </a:ext>
              </a:extLst>
            </p:cNvPr>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55;p39">
              <a:extLst>
                <a:ext uri="{FF2B5EF4-FFF2-40B4-BE49-F238E27FC236}">
                  <a16:creationId xmlns:a16="http://schemas.microsoft.com/office/drawing/2014/main" id="{A7472CD3-88B4-4CC2-A412-09FF997DD67C}"/>
                </a:ext>
              </a:extLst>
            </p:cNvPr>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 Placeholder 4">
            <a:extLst>
              <a:ext uri="{FF2B5EF4-FFF2-40B4-BE49-F238E27FC236}">
                <a16:creationId xmlns:a16="http://schemas.microsoft.com/office/drawing/2014/main" id="{0C5EEBB9-2975-45DE-85DE-4D562FB27E89}"/>
              </a:ext>
            </a:extLst>
          </p:cNvPr>
          <p:cNvSpPr txBox="1">
            <a:spLocks/>
          </p:cNvSpPr>
          <p:nvPr/>
        </p:nvSpPr>
        <p:spPr>
          <a:xfrm>
            <a:off x="1381250" y="1618700"/>
            <a:ext cx="3425400" cy="3231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n-US" dirty="0">
                <a:latin typeface="Quattrocento Sans" panose="020B0604020202020204" charset="0"/>
                <a:ea typeface="DengXian Light" panose="02010600030101010101" pitchFamily="2" charset="-122"/>
              </a:rPr>
              <a:t>The same behavior can be observed when comparing population vs. air pollutants. </a:t>
            </a:r>
          </a:p>
        </p:txBody>
      </p:sp>
      <p:pic>
        <p:nvPicPr>
          <p:cNvPr id="7" name="Imagen 6">
            <a:extLst>
              <a:ext uri="{FF2B5EF4-FFF2-40B4-BE49-F238E27FC236}">
                <a16:creationId xmlns:a16="http://schemas.microsoft.com/office/drawing/2014/main" id="{9F996D59-C282-4463-8209-84CD420551CC}"/>
              </a:ext>
            </a:extLst>
          </p:cNvPr>
          <p:cNvPicPr>
            <a:picLocks noChangeAspect="1"/>
          </p:cNvPicPr>
          <p:nvPr/>
        </p:nvPicPr>
        <p:blipFill rotWithShape="1">
          <a:blip r:embed="rId2"/>
          <a:srcRect l="28120" t="25530" r="50000" b="49073"/>
          <a:stretch/>
        </p:blipFill>
        <p:spPr>
          <a:xfrm>
            <a:off x="4807872" y="1372725"/>
            <a:ext cx="2000680" cy="1306286"/>
          </a:xfrm>
          <a:prstGeom prst="rect">
            <a:avLst/>
          </a:prstGeom>
        </p:spPr>
      </p:pic>
      <p:pic>
        <p:nvPicPr>
          <p:cNvPr id="15" name="Imagen 14">
            <a:extLst>
              <a:ext uri="{FF2B5EF4-FFF2-40B4-BE49-F238E27FC236}">
                <a16:creationId xmlns:a16="http://schemas.microsoft.com/office/drawing/2014/main" id="{D2BA6257-4D35-4B38-A4B3-A352B88DAC3E}"/>
              </a:ext>
            </a:extLst>
          </p:cNvPr>
          <p:cNvPicPr>
            <a:picLocks noChangeAspect="1"/>
          </p:cNvPicPr>
          <p:nvPr/>
        </p:nvPicPr>
        <p:blipFill rotWithShape="1">
          <a:blip r:embed="rId2"/>
          <a:srcRect l="28120" t="63893" r="50000" b="10710"/>
          <a:stretch/>
        </p:blipFill>
        <p:spPr>
          <a:xfrm>
            <a:off x="7090025" y="1372725"/>
            <a:ext cx="2000680" cy="1306287"/>
          </a:xfrm>
          <a:prstGeom prst="rect">
            <a:avLst/>
          </a:prstGeom>
        </p:spPr>
      </p:pic>
      <p:pic>
        <p:nvPicPr>
          <p:cNvPr id="8" name="Imagen 7">
            <a:extLst>
              <a:ext uri="{FF2B5EF4-FFF2-40B4-BE49-F238E27FC236}">
                <a16:creationId xmlns:a16="http://schemas.microsoft.com/office/drawing/2014/main" id="{6B12811E-A45C-4805-A57C-705736ADD290}"/>
              </a:ext>
            </a:extLst>
          </p:cNvPr>
          <p:cNvPicPr>
            <a:picLocks noChangeAspect="1"/>
          </p:cNvPicPr>
          <p:nvPr/>
        </p:nvPicPr>
        <p:blipFill rotWithShape="1">
          <a:blip r:embed="rId3"/>
          <a:srcRect l="28120" t="23420" r="50000" b="51183"/>
          <a:stretch/>
        </p:blipFill>
        <p:spPr>
          <a:xfrm>
            <a:off x="4806650" y="3111213"/>
            <a:ext cx="2000680" cy="1306286"/>
          </a:xfrm>
          <a:prstGeom prst="rect">
            <a:avLst/>
          </a:prstGeom>
        </p:spPr>
      </p:pic>
      <p:pic>
        <p:nvPicPr>
          <p:cNvPr id="9" name="Imagen 8">
            <a:extLst>
              <a:ext uri="{FF2B5EF4-FFF2-40B4-BE49-F238E27FC236}">
                <a16:creationId xmlns:a16="http://schemas.microsoft.com/office/drawing/2014/main" id="{ECF16B34-E929-4541-AD77-9414F2ABE4CD}"/>
              </a:ext>
            </a:extLst>
          </p:cNvPr>
          <p:cNvPicPr>
            <a:picLocks noChangeAspect="1"/>
          </p:cNvPicPr>
          <p:nvPr/>
        </p:nvPicPr>
        <p:blipFill rotWithShape="1">
          <a:blip r:embed="rId3"/>
          <a:srcRect l="27951" t="61305" r="50169" b="13299"/>
          <a:stretch/>
        </p:blipFill>
        <p:spPr>
          <a:xfrm>
            <a:off x="7090025" y="3111212"/>
            <a:ext cx="2000680" cy="1306287"/>
          </a:xfrm>
          <a:prstGeom prst="rect">
            <a:avLst/>
          </a:prstGeom>
        </p:spPr>
      </p:pic>
    </p:spTree>
    <p:extLst>
      <p:ext uri="{BB962C8B-B14F-4D97-AF65-F5344CB8AC3E}">
        <p14:creationId xmlns:p14="http://schemas.microsoft.com/office/powerpoint/2010/main" val="409702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27"/>
          <p:cNvSpPr txBox="1">
            <a:spLocks noGrp="1"/>
          </p:cNvSpPr>
          <p:nvPr>
            <p:ph type="subTitle" idx="4294967295"/>
          </p:nvPr>
        </p:nvSpPr>
        <p:spPr>
          <a:xfrm>
            <a:off x="684624" y="160257"/>
            <a:ext cx="7772400" cy="784800"/>
          </a:xfrm>
          <a:prstGeom prst="rect">
            <a:avLst/>
          </a:prstGeom>
        </p:spPr>
        <p:txBody>
          <a:bodyPr spcFirstLastPara="1" wrap="square" lIns="91425" tIns="91425" rIns="91425" bIns="91425" anchor="t" anchorCtr="0">
            <a:noAutofit/>
          </a:bodyPr>
          <a:lstStyle/>
          <a:p>
            <a:pPr marL="0" lvl="0" indent="0" algn="ctr">
              <a:buNone/>
            </a:pPr>
            <a:r>
              <a:rPr lang="en-US" sz="1600" dirty="0"/>
              <a:t>The information on population and wildfire variables was then divided into bins to normalize the information. We then made scatter plots and concluded that the only pollutant with a significant correlation to our two variables was SO2 (Sulfur dioxide).</a:t>
            </a:r>
            <a:endParaRPr sz="1600" dirty="0"/>
          </a:p>
        </p:txBody>
      </p:sp>
      <p:grpSp>
        <p:nvGrpSpPr>
          <p:cNvPr id="292" name="Google Shape;292;p27"/>
          <p:cNvGrpSpPr/>
          <p:nvPr/>
        </p:nvGrpSpPr>
        <p:grpSpPr>
          <a:xfrm>
            <a:off x="4433048" y="4413425"/>
            <a:ext cx="277859" cy="201655"/>
            <a:chOff x="3932350" y="3714775"/>
            <a:chExt cx="439650" cy="319075"/>
          </a:xfrm>
        </p:grpSpPr>
        <p:sp>
          <p:nvSpPr>
            <p:cNvPr id="293" name="Google Shape;293;p2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7"/>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15" name="Picture 1">
            <a:extLst>
              <a:ext uri="{FF2B5EF4-FFF2-40B4-BE49-F238E27FC236}">
                <a16:creationId xmlns:a16="http://schemas.microsoft.com/office/drawing/2014/main" id="{6D2312A8-C030-4EE2-B8BF-AB64809A37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8797" y="1700131"/>
            <a:ext cx="3810000" cy="2716530"/>
          </a:xfrm>
          <a:prstGeom prst="rect">
            <a:avLst/>
          </a:prstGeom>
          <a:noFill/>
          <a:ln>
            <a:noFill/>
          </a:ln>
        </p:spPr>
      </p:pic>
      <p:pic>
        <p:nvPicPr>
          <p:cNvPr id="16" name="Picture 2">
            <a:extLst>
              <a:ext uri="{FF2B5EF4-FFF2-40B4-BE49-F238E27FC236}">
                <a16:creationId xmlns:a16="http://schemas.microsoft.com/office/drawing/2014/main" id="{E27A871E-5BB7-4A3B-989A-AEFC8CDECC5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95205" y="1700131"/>
            <a:ext cx="3733800" cy="2762250"/>
          </a:xfrm>
          <a:prstGeom prst="rect">
            <a:avLst/>
          </a:prstGeom>
          <a:noFill/>
          <a:ln>
            <a:noFill/>
          </a:ln>
        </p:spPr>
      </p:pic>
      <p:sp>
        <p:nvSpPr>
          <p:cNvPr id="17" name="Google Shape;338;p30">
            <a:extLst>
              <a:ext uri="{FF2B5EF4-FFF2-40B4-BE49-F238E27FC236}">
                <a16:creationId xmlns:a16="http://schemas.microsoft.com/office/drawing/2014/main" id="{B30D78F5-5C06-477B-BCD5-304DBC1D3A25}"/>
              </a:ext>
            </a:extLst>
          </p:cNvPr>
          <p:cNvSpPr txBox="1">
            <a:spLocks/>
          </p:cNvSpPr>
          <p:nvPr/>
        </p:nvSpPr>
        <p:spPr>
          <a:xfrm>
            <a:off x="4885734" y="1360350"/>
            <a:ext cx="1564303" cy="3397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highlight>
                  <a:srgbClr val="FFCD00"/>
                </a:highlight>
              </a:rPr>
              <a:t>Wildfires</a:t>
            </a:r>
          </a:p>
        </p:txBody>
      </p:sp>
      <p:sp>
        <p:nvSpPr>
          <p:cNvPr id="18" name="Google Shape;340;p30">
            <a:extLst>
              <a:ext uri="{FF2B5EF4-FFF2-40B4-BE49-F238E27FC236}">
                <a16:creationId xmlns:a16="http://schemas.microsoft.com/office/drawing/2014/main" id="{E0DD654F-59BC-4295-B4EC-CB1960C5B5ED}"/>
              </a:ext>
            </a:extLst>
          </p:cNvPr>
          <p:cNvSpPr txBox="1">
            <a:spLocks/>
          </p:cNvSpPr>
          <p:nvPr/>
        </p:nvSpPr>
        <p:spPr>
          <a:xfrm>
            <a:off x="267606" y="1360350"/>
            <a:ext cx="1564303" cy="3397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highlight>
                  <a:srgbClr val="FFCD00"/>
                </a:highlight>
              </a:rPr>
              <a:t>Population</a:t>
            </a:r>
          </a:p>
        </p:txBody>
      </p:sp>
    </p:spTree>
    <p:extLst>
      <p:ext uri="{BB962C8B-B14F-4D97-AF65-F5344CB8AC3E}">
        <p14:creationId xmlns:p14="http://schemas.microsoft.com/office/powerpoint/2010/main" val="297902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5" name="Imagen 4" descr="Imagen que contiene pastel, interior, cumpleaños, verde&#10;&#10;Descripción generada automáticamente">
            <a:extLst>
              <a:ext uri="{FF2B5EF4-FFF2-40B4-BE49-F238E27FC236}">
                <a16:creationId xmlns:a16="http://schemas.microsoft.com/office/drawing/2014/main" id="{84B0CBD2-E666-4D50-8702-E2F11A5725B3}"/>
              </a:ext>
            </a:extLst>
          </p:cNvPr>
          <p:cNvPicPr>
            <a:picLocks noChangeAspect="1"/>
          </p:cNvPicPr>
          <p:nvPr/>
        </p:nvPicPr>
        <p:blipFill>
          <a:blip r:embed="rId3"/>
          <a:stretch>
            <a:fillRect/>
          </a:stretch>
        </p:blipFill>
        <p:spPr>
          <a:xfrm>
            <a:off x="0" y="0"/>
            <a:ext cx="9144000" cy="3577683"/>
          </a:xfrm>
          <a:prstGeom prst="rect">
            <a:avLst/>
          </a:prstGeom>
        </p:spPr>
      </p:pic>
      <p:sp>
        <p:nvSpPr>
          <p:cNvPr id="275" name="Google Shape;275;p26"/>
          <p:cNvSpPr txBox="1">
            <a:spLocks noGrp="1"/>
          </p:cNvSpPr>
          <p:nvPr>
            <p:ph type="title" idx="4294967295"/>
          </p:nvPr>
        </p:nvSpPr>
        <p:spPr>
          <a:xfrm>
            <a:off x="2206171" y="3767550"/>
            <a:ext cx="4731657"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US </a:t>
            </a:r>
            <a:r>
              <a:rPr lang="es-MX" dirty="0" err="1"/>
              <a:t>concentration</a:t>
            </a:r>
            <a:r>
              <a:rPr lang="es-MX" dirty="0"/>
              <a:t> </a:t>
            </a:r>
            <a:r>
              <a:rPr lang="es-MX" dirty="0" err="1"/>
              <a:t>of</a:t>
            </a:r>
            <a:r>
              <a:rPr lang="es-MX" dirty="0"/>
              <a:t> </a:t>
            </a:r>
            <a:r>
              <a:rPr lang="es-MX" dirty="0">
                <a:highlight>
                  <a:srgbClr val="FFCD00"/>
                </a:highlight>
              </a:rPr>
              <a:t>SO2 </a:t>
            </a:r>
            <a:r>
              <a:rPr lang="es-MX" dirty="0"/>
              <a:t>in 2010</a:t>
            </a:r>
            <a:endParaRPr dirty="0"/>
          </a:p>
        </p:txBody>
      </p:sp>
      <p:sp>
        <p:nvSpPr>
          <p:cNvPr id="276" name="Google Shape;276;p26"/>
          <p:cNvSpPr/>
          <p:nvPr/>
        </p:nvSpPr>
        <p:spPr>
          <a:xfrm>
            <a:off x="4469085" y="4390077"/>
            <a:ext cx="205838" cy="27281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6" name="Imagen 5" descr="Imagen que contiene pastel, cumpleaños, alimentos, juego&#10;&#10;Descripción generada automáticamente">
            <a:extLst>
              <a:ext uri="{FF2B5EF4-FFF2-40B4-BE49-F238E27FC236}">
                <a16:creationId xmlns:a16="http://schemas.microsoft.com/office/drawing/2014/main" id="{04C87955-B454-4DDC-8EF2-3A2A1512DDF4}"/>
              </a:ext>
            </a:extLst>
          </p:cNvPr>
          <p:cNvPicPr>
            <a:picLocks noChangeAspect="1"/>
          </p:cNvPicPr>
          <p:nvPr/>
        </p:nvPicPr>
        <p:blipFill>
          <a:blip r:embed="rId3"/>
          <a:stretch>
            <a:fillRect/>
          </a:stretch>
        </p:blipFill>
        <p:spPr>
          <a:xfrm>
            <a:off x="0" y="2940"/>
            <a:ext cx="9144000" cy="3577683"/>
          </a:xfrm>
          <a:prstGeom prst="rect">
            <a:avLst/>
          </a:prstGeom>
        </p:spPr>
      </p:pic>
      <p:sp>
        <p:nvSpPr>
          <p:cNvPr id="276" name="Google Shape;276;p26"/>
          <p:cNvSpPr/>
          <p:nvPr/>
        </p:nvSpPr>
        <p:spPr>
          <a:xfrm>
            <a:off x="4469085" y="4390077"/>
            <a:ext cx="205838" cy="27281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chemeClr val="tx1">
                <a:lumMod val="65000"/>
                <a:lumOff val="3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205295" y="784800"/>
            <a:ext cx="836780" cy="816024"/>
          </a:xfrm>
          <a:prstGeom prst="wedgeEllipseCallout">
            <a:avLst>
              <a:gd name="adj1" fmla="val 824"/>
              <a:gd name="adj2" fmla="val 62163"/>
            </a:avLst>
          </a:prstGeom>
          <a:solidFill>
            <a:srgbClr val="FFCD00"/>
          </a:solidFill>
          <a:ln>
            <a:noFill/>
          </a:ln>
        </p:spPr>
        <p:txBody>
          <a:bodyPr spcFirstLastPara="1" wrap="none" lIns="0" tIns="0" rIns="0" bIns="0" anchor="ctr" anchorCtr="0">
            <a:noAutofit/>
          </a:bodyPr>
          <a:lstStyle/>
          <a:p>
            <a:pPr marL="0" lvl="0" indent="0" algn="ctr" rtl="0">
              <a:spcBef>
                <a:spcPts val="0"/>
              </a:spcBef>
              <a:spcAft>
                <a:spcPts val="0"/>
              </a:spcAft>
              <a:buNone/>
            </a:pPr>
            <a:r>
              <a:rPr lang="en-US" sz="800" b="1">
                <a:latin typeface="Quattrocento Sans"/>
                <a:ea typeface="Quattrocento Sans"/>
                <a:cs typeface="Quattrocento Sans"/>
                <a:sym typeface="Quattrocento Sans"/>
              </a:rPr>
              <a:t>Decrease in </a:t>
            </a:r>
          </a:p>
          <a:p>
            <a:pPr marL="0" lvl="0" indent="0" algn="ctr" rtl="0">
              <a:spcBef>
                <a:spcPts val="0"/>
              </a:spcBef>
              <a:spcAft>
                <a:spcPts val="0"/>
              </a:spcAft>
              <a:buNone/>
            </a:pPr>
            <a:r>
              <a:rPr lang="en-US" sz="800" b="1">
                <a:latin typeface="Quattrocento Sans"/>
                <a:ea typeface="Quattrocento Sans"/>
                <a:cs typeface="Quattrocento Sans"/>
                <a:sym typeface="Quattrocento Sans"/>
              </a:rPr>
              <a:t>SO2 </a:t>
            </a:r>
          </a:p>
          <a:p>
            <a:pPr marL="0" lvl="0" indent="0" algn="ctr" rtl="0">
              <a:spcBef>
                <a:spcPts val="0"/>
              </a:spcBef>
              <a:spcAft>
                <a:spcPts val="0"/>
              </a:spcAft>
              <a:buNone/>
            </a:pPr>
            <a:r>
              <a:rPr lang="en-US" sz="800" b="1">
                <a:latin typeface="Quattrocento Sans"/>
                <a:ea typeface="Quattrocento Sans"/>
                <a:cs typeface="Quattrocento Sans"/>
                <a:sym typeface="Quattrocento Sans"/>
              </a:rPr>
              <a:t>concentration</a:t>
            </a:r>
          </a:p>
        </p:txBody>
      </p:sp>
      <p:sp>
        <p:nvSpPr>
          <p:cNvPr id="285" name="Google Shape;285;p26"/>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8" name="Google Shape;275;p26">
            <a:extLst>
              <a:ext uri="{FF2B5EF4-FFF2-40B4-BE49-F238E27FC236}">
                <a16:creationId xmlns:a16="http://schemas.microsoft.com/office/drawing/2014/main" id="{91ABEB21-9D22-4921-BA91-F7A0556DB446}"/>
              </a:ext>
            </a:extLst>
          </p:cNvPr>
          <p:cNvSpPr txBox="1">
            <a:spLocks/>
          </p:cNvSpPr>
          <p:nvPr/>
        </p:nvSpPr>
        <p:spPr>
          <a:xfrm>
            <a:off x="2206171" y="3767550"/>
            <a:ext cx="4731657"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algn="ctr"/>
            <a:r>
              <a:rPr lang="en-US" dirty="0"/>
              <a:t>US concentration of </a:t>
            </a:r>
            <a:r>
              <a:rPr lang="en-US" dirty="0">
                <a:highlight>
                  <a:srgbClr val="FFCD00"/>
                </a:highlight>
              </a:rPr>
              <a:t>SO2 </a:t>
            </a:r>
            <a:r>
              <a:rPr lang="en-US" dirty="0"/>
              <a:t>in 2015</a:t>
            </a:r>
          </a:p>
        </p:txBody>
      </p:sp>
    </p:spTree>
    <p:extLst>
      <p:ext uri="{BB962C8B-B14F-4D97-AF65-F5344CB8AC3E}">
        <p14:creationId xmlns:p14="http://schemas.microsoft.com/office/powerpoint/2010/main" val="3665695262"/>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647</Words>
  <Application>Microsoft Office PowerPoint</Application>
  <PresentationFormat>On-screen Show (16:9)</PresentationFormat>
  <Paragraphs>64</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Lora</vt:lpstr>
      <vt:lpstr>Quattrocento Sans</vt:lpstr>
      <vt:lpstr>Wingdings</vt:lpstr>
      <vt:lpstr>Viola template</vt:lpstr>
      <vt:lpstr>How is pollution in the US affected by diverse factors? </vt:lpstr>
      <vt:lpstr>Hypothesis</vt:lpstr>
      <vt:lpstr>Sources of Information</vt:lpstr>
      <vt:lpstr>Data Cleanup &amp; Exploration</vt:lpstr>
      <vt:lpstr>Data Analysis</vt:lpstr>
      <vt:lpstr>Data Analysis cont.</vt:lpstr>
      <vt:lpstr>PowerPoint Presentation</vt:lpstr>
      <vt:lpstr>US concentration of SO2 in 2010</vt:lpstr>
      <vt:lpstr>PowerPoint Presentation</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is pollution in the US affected by diverese factor?</dc:title>
  <dc:creator>Alfredo Velarde</dc:creator>
  <cp:lastModifiedBy>Alfredo Velarde</cp:lastModifiedBy>
  <cp:revision>19</cp:revision>
  <dcterms:modified xsi:type="dcterms:W3CDTF">2020-02-05T02:06:43Z</dcterms:modified>
</cp:coreProperties>
</file>